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5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3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5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7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10/12/2022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hyperlink" Target="https://drive.google.com/file/d/1WQ03TOQTCWl9a5aBGrXMYmN3jXDuVhlH/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github.com/Atharva765" TargetMode="External"/><Relationship Id="rId10" Type="http://schemas.openxmlformats.org/officeDocument/2006/relationships/image" Target="../media/image17.png"/><Relationship Id="rId4" Type="http://schemas.openxmlformats.org/officeDocument/2006/relationships/image" Target="../media/image14.jpg"/><Relationship Id="rId9" Type="http://schemas.openxmlformats.org/officeDocument/2006/relationships/hyperlink" Target="linkedin.com/in/atharva-mehendre-57577321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testing.</a:t>
            </a:r>
            <a:r>
              <a:rPr lang="en-US" altLang="en-US" dirty="0"/>
              <a:t> Material-UI and Angular, Bootstrap used for user interface.</a:t>
            </a:r>
            <a:endParaRPr lang="en-US" altLang="nl-NL" b="1" dirty="0"/>
          </a:p>
          <a:p>
            <a:pPr eaLnBrk="1" hangingPunct="1">
              <a:lnSpc>
                <a:spcPct val="114000"/>
              </a:lnSpc>
            </a:pPr>
            <a:r>
              <a:rPr lang="en-IN" altLang="nl-NL" b="1" dirty="0"/>
              <a:t>Hospital Management System</a:t>
            </a:r>
            <a:endParaRPr lang="en-US" altLang="nl-NL" b="1" dirty="0"/>
          </a:p>
          <a:p>
            <a:pPr eaLnBrk="1" hangingPunct="1">
              <a:lnSpc>
                <a:spcPct val="114000"/>
              </a:lnSpc>
            </a:pPr>
            <a:r>
              <a:rPr lang="en-IN" altLang="en-US" dirty="0"/>
              <a:t>Developed Online Hospital Management System Using spring microservices and </a:t>
            </a:r>
            <a:r>
              <a:rPr lang="en-IN" altLang="en-US" dirty="0" err="1"/>
              <a:t>AngularJs</a:t>
            </a:r>
            <a:r>
              <a:rPr lang="en-IN" altLang="en-US" dirty="0"/>
              <a:t> with </a:t>
            </a:r>
            <a:r>
              <a:rPr lang="en-IN" altLang="en-US" dirty="0" err="1"/>
              <a:t>MYSQl</a:t>
            </a:r>
            <a:r>
              <a:rPr lang="en-IN" altLang="en-US" dirty="0"/>
              <a:t> as database.</a:t>
            </a:r>
          </a:p>
          <a:p>
            <a:pPr eaLnBrk="1" hangingPunct="1">
              <a:lnSpc>
                <a:spcPct val="114000"/>
              </a:lnSpc>
            </a:pPr>
            <a:endParaRPr lang="en-IN" b="1" i="0" dirty="0">
              <a:solidFill>
                <a:srgbClr val="000000"/>
              </a:solidFill>
              <a:effectLst/>
              <a:latin typeface="Verdana" panose="020B0604030504040204" pitchFamily="34" charset="0"/>
            </a:endParaRPr>
          </a:p>
          <a:p>
            <a:pPr eaLnBrk="1" hangingPunct="1">
              <a:lnSpc>
                <a:spcPct val="114000"/>
              </a:lnSpc>
            </a:pPr>
            <a:r>
              <a:rPr lang="en-IN" b="1" i="0" dirty="0">
                <a:solidFill>
                  <a:srgbClr val="000000"/>
                </a:solidFill>
                <a:effectLst/>
                <a:latin typeface="Verdana" panose="020B0604030504040204" pitchFamily="34" charset="0"/>
              </a:rPr>
              <a:t>HTML CSS JAVASCRIPT for web developers at Coursera</a:t>
            </a:r>
            <a:r>
              <a:rPr lang="en-IN" b="1" dirty="0">
                <a:solidFill>
                  <a:srgbClr val="000000"/>
                </a:solidFill>
                <a:latin typeface="Verdana" panose="020B0604030504040204" pitchFamily="34" charset="0"/>
              </a:rPr>
              <a:t>.</a:t>
            </a:r>
            <a:endParaRPr lang="en-IN" altLang="nl-NL" b="1" dirty="0"/>
          </a:p>
          <a:p>
            <a:pPr eaLnBrk="1" hangingPunct="1">
              <a:lnSpc>
                <a:spcPct val="114000"/>
              </a:lnSpc>
            </a:pPr>
            <a:r>
              <a:rPr lang="en-IN" altLang="nl-NL" b="1" dirty="0"/>
              <a:t>Completed ”Java Programming masterclass - by Tim </a:t>
            </a:r>
            <a:r>
              <a:rPr lang="en-IN" altLang="nl-NL" b="1" dirty="0" err="1"/>
              <a:t>Buchalka</a:t>
            </a:r>
            <a:r>
              <a:rPr lang="en-IN" altLang="nl-NL" b="1" dirty="0"/>
              <a:t>“ course at Udemy</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290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27901" y="1595438"/>
            <a:ext cx="3700416" cy="612774"/>
          </a:xfrm>
        </p:spPr>
        <p:txBody>
          <a:bodyPr/>
          <a:lstStyle/>
          <a:p>
            <a:pPr eaLnBrk="1" hangingPunct="1"/>
            <a:r>
              <a:rPr lang="nl-NL" altLang="nl-NL" dirty="0">
                <a:hlinkClick r:id="rId3"/>
              </a:rPr>
              <a:t>atharva-nandkumar.mehendre@capgemini.com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1817" y="1832457"/>
            <a:ext cx="2382837" cy="330200"/>
          </a:xfrm>
        </p:spPr>
        <p:txBody>
          <a:bodyPr/>
          <a:lstStyle/>
          <a:p>
            <a:pPr eaLnBrk="1" hangingPunct="1"/>
            <a:r>
              <a:rPr lang="nl-NL" altLang="nl-NL" dirty="0"/>
              <a:t>+91 7447479199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159972" y="3168356"/>
            <a:ext cx="4265612" cy="3621087"/>
          </a:xfrm>
        </p:spPr>
        <p:txBody>
          <a:bodyPr/>
          <a:lstStyle/>
          <a:p>
            <a:pPr marL="171450" indent="-171450">
              <a:buFont typeface="Arial" panose="020B0604020202020204" pitchFamily="34" charset="0"/>
              <a:buChar char="•"/>
            </a:pPr>
            <a:r>
              <a:rPr lang="en-US" altLang="en-US" sz="105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a:t>
            </a:r>
            <a:r>
              <a:rPr lang="en-US" sz="1050" dirty="0"/>
              <a:t>, </a:t>
            </a:r>
            <a:r>
              <a:rPr lang="en-US" sz="1050" b="1" dirty="0"/>
              <a:t>Spring security, Spring Cloud, API Gateway, Eureka Server</a:t>
            </a:r>
            <a:r>
              <a:rPr lang="en-US" sz="1050" dirty="0"/>
              <a:t>. </a:t>
            </a:r>
          </a:p>
          <a:p>
            <a:pPr marL="171450" indent="-171450">
              <a:buFont typeface="Arial" panose="020B0604020202020204" pitchFamily="34" charset="0"/>
              <a:buChar char="•"/>
            </a:pPr>
            <a:r>
              <a:rPr lang="en-IN" sz="1050" b="0" i="0" u="none" strike="noStrike" dirty="0">
                <a:solidFill>
                  <a:srgbClr val="000000"/>
                </a:solidFill>
                <a:effectLst/>
                <a:latin typeface="Verdana" panose="020B0604030504040204" pitchFamily="34" charset="0"/>
              </a:rPr>
              <a:t>Proficient in creating </a:t>
            </a:r>
            <a:r>
              <a:rPr lang="en-IN" sz="1050" b="1" i="0" u="none" strike="noStrike" dirty="0">
                <a:solidFill>
                  <a:srgbClr val="000000"/>
                </a:solidFill>
                <a:effectLst/>
                <a:latin typeface="Verdana" panose="020B0604030504040204" pitchFamily="34" charset="0"/>
              </a:rPr>
              <a:t>Single page Web</a:t>
            </a:r>
            <a:r>
              <a:rPr lang="en-IN" sz="1050" b="0" i="0" u="none" strike="noStrike" dirty="0">
                <a:solidFill>
                  <a:srgbClr val="000000"/>
                </a:solidFill>
                <a:effectLst/>
                <a:latin typeface="Verdana" panose="020B0604030504040204" pitchFamily="34" charset="0"/>
              </a:rPr>
              <a:t> Application in </a:t>
            </a:r>
            <a:r>
              <a:rPr lang="en-IN" sz="1050" b="1" i="0" u="none" strike="noStrike" dirty="0">
                <a:solidFill>
                  <a:srgbClr val="000000"/>
                </a:solidFill>
                <a:effectLst/>
                <a:latin typeface="Verdana" panose="020B0604030504040204" pitchFamily="34" charset="0"/>
              </a:rPr>
              <a:t>Angular</a:t>
            </a:r>
            <a:r>
              <a:rPr lang="en-IN" sz="1050" b="0" i="0" u="none" strike="noStrike" dirty="0">
                <a:solidFill>
                  <a:srgbClr val="000000"/>
                </a:solidFill>
                <a:effectLst/>
                <a:latin typeface="Verdana" panose="020B0604030504040204" pitchFamily="34" charset="0"/>
              </a:rPr>
              <a:t> with </a:t>
            </a:r>
            <a:r>
              <a:rPr lang="en-IN" sz="1050" b="1" i="0" u="none" strike="noStrike" dirty="0">
                <a:solidFill>
                  <a:srgbClr val="000000"/>
                </a:solidFill>
                <a:effectLst/>
                <a:latin typeface="Verdana" panose="020B0604030504040204" pitchFamily="34" charset="0"/>
              </a:rPr>
              <a:t> Routes, Bootstrap CSS</a:t>
            </a:r>
            <a:r>
              <a:rPr lang="en-IN" sz="1050" b="0" i="0" u="none" strike="noStrike" dirty="0">
                <a:solidFill>
                  <a:srgbClr val="000000"/>
                </a:solidFill>
                <a:effectLst/>
                <a:latin typeface="Verdana" panose="020B0604030504040204" pitchFamily="34" charset="0"/>
              </a:rPr>
              <a:t>,</a:t>
            </a:r>
            <a:r>
              <a:rPr lang="en-US" sz="1050" b="1" dirty="0"/>
              <a:t> HTML5,</a:t>
            </a:r>
            <a:r>
              <a:rPr lang="en-IN" sz="1050" b="0" i="0" u="none" strike="noStrike" dirty="0">
                <a:solidFill>
                  <a:srgbClr val="000000"/>
                </a:solidFill>
                <a:effectLst/>
                <a:latin typeface="Verdana" panose="020B0604030504040204" pitchFamily="34" charset="0"/>
              </a:rPr>
              <a:t> </a:t>
            </a:r>
            <a:r>
              <a:rPr lang="en-IN" sz="1050" b="1" i="0" u="none" strike="noStrike" dirty="0">
                <a:solidFill>
                  <a:srgbClr val="000000"/>
                </a:solidFill>
                <a:effectLst/>
                <a:latin typeface="Verdana" panose="020B0604030504040204" pitchFamily="34" charset="0"/>
              </a:rPr>
              <a:t>Components , Reactive forms</a:t>
            </a:r>
            <a:r>
              <a:rPr lang="en-IN" sz="1050" b="1" dirty="0">
                <a:solidFill>
                  <a:srgbClr val="000000"/>
                </a:solidFill>
                <a:latin typeface="Verdana" panose="020B0604030504040204" pitchFamily="34" charset="0"/>
              </a:rPr>
              <a:t> and</a:t>
            </a:r>
            <a:r>
              <a:rPr lang="en-IN" sz="1050" b="1" i="0" u="none" strike="noStrike" dirty="0">
                <a:solidFill>
                  <a:srgbClr val="000000"/>
                </a:solidFill>
                <a:effectLst/>
                <a:latin typeface="Verdana" panose="020B0604030504040204" pitchFamily="34" charset="0"/>
              </a:rPr>
              <a:t> Authentication.</a:t>
            </a:r>
            <a:r>
              <a:rPr lang="en-IN" sz="1050" b="0" i="0" dirty="0">
                <a:solidFill>
                  <a:srgbClr val="000000"/>
                </a:solidFill>
                <a:effectLst/>
                <a:latin typeface="Verdana" panose="020B0604030504040204" pitchFamily="34" charset="0"/>
              </a:rPr>
              <a:t>​</a:t>
            </a:r>
          </a:p>
          <a:p>
            <a:pPr marL="171450" indent="-171450">
              <a:buFont typeface="Arial" panose="020B0604020202020204" pitchFamily="34" charset="0"/>
              <a:buChar char="•"/>
            </a:pPr>
            <a:r>
              <a:rPr lang="en-IN" sz="1050" b="0" i="0" u="none" strike="noStrike" dirty="0">
                <a:solidFill>
                  <a:srgbClr val="000000"/>
                </a:solidFill>
                <a:effectLst/>
              </a:rPr>
              <a:t>Experience in creating documentation with </a:t>
            </a:r>
            <a:r>
              <a:rPr lang="en-IN" sz="1050" b="1" i="0" u="none" strike="noStrike" dirty="0">
                <a:solidFill>
                  <a:srgbClr val="000000"/>
                </a:solidFill>
                <a:effectLst/>
              </a:rPr>
              <a:t>Swagger</a:t>
            </a:r>
            <a:r>
              <a:rPr lang="en-IN" sz="1050" b="0" i="0" u="none" strike="noStrike" dirty="0">
                <a:solidFill>
                  <a:srgbClr val="000000"/>
                </a:solidFill>
                <a:effectLst/>
              </a:rPr>
              <a:t>, messaging service using </a:t>
            </a:r>
            <a:r>
              <a:rPr lang="en-IN" sz="1050" b="1" i="0" u="none" strike="noStrike" dirty="0">
                <a:solidFill>
                  <a:srgbClr val="000000"/>
                </a:solidFill>
                <a:effectLst/>
              </a:rPr>
              <a:t>RabbitMQ</a:t>
            </a:r>
            <a:r>
              <a:rPr lang="en-IN" sz="1050" b="0" i="0" u="none" strike="noStrike" dirty="0">
                <a:solidFill>
                  <a:srgbClr val="000000"/>
                </a:solidFill>
                <a:effectLst/>
              </a:rPr>
              <a:t> and SMTP for </a:t>
            </a:r>
            <a:r>
              <a:rPr lang="en-IN" sz="1050" b="1" i="0" u="none" strike="noStrike" dirty="0">
                <a:solidFill>
                  <a:srgbClr val="000000"/>
                </a:solidFill>
                <a:effectLst/>
              </a:rPr>
              <a:t>Email Service and SMS Service.</a:t>
            </a:r>
            <a:r>
              <a:rPr lang="en-IN" sz="1050" b="0" i="0" dirty="0">
                <a:solidFill>
                  <a:srgbClr val="000000"/>
                </a:solidFill>
                <a:effectLst/>
              </a:rPr>
              <a:t>​</a:t>
            </a:r>
            <a:endParaRPr lang="en-US" altLang="en-US" sz="1050" dirty="0"/>
          </a:p>
          <a:p>
            <a:pPr marL="171450" indent="-171450">
              <a:buFont typeface="Arial" panose="020B0604020202020204" pitchFamily="34" charset="0"/>
              <a:buChar char="•"/>
            </a:pPr>
            <a:r>
              <a:rPr lang="en-US" altLang="nl-NL" sz="1050" dirty="0"/>
              <a:t>Used </a:t>
            </a:r>
            <a:r>
              <a:rPr lang="en-US" altLang="nl-NL" sz="1050" b="1" dirty="0"/>
              <a:t>TDD based development </a:t>
            </a:r>
            <a:r>
              <a:rPr lang="en-US" altLang="nl-NL" sz="1050" dirty="0"/>
              <a:t>using tools like </a:t>
            </a:r>
            <a:r>
              <a:rPr lang="en-US" altLang="nl-NL" sz="1050" b="1" dirty="0"/>
              <a:t>Mockito, Junit </a:t>
            </a:r>
            <a:r>
              <a:rPr lang="en-US" altLang="nl-NL" sz="1050" dirty="0"/>
              <a:t>and ensuring quality.</a:t>
            </a:r>
          </a:p>
          <a:p>
            <a:pPr marL="171450" indent="-171450">
              <a:buFont typeface="Arial" panose="020B0604020202020204" pitchFamily="34" charset="0"/>
              <a:buChar char="•"/>
            </a:pPr>
            <a:r>
              <a:rPr lang="en-IN" sz="1050" b="0" i="0" u="none" strike="noStrike" dirty="0">
                <a:solidFill>
                  <a:srgbClr val="000000"/>
                </a:solidFill>
                <a:effectLst/>
              </a:rPr>
              <a:t>Understanding of </a:t>
            </a:r>
            <a:r>
              <a:rPr lang="en-IN" sz="1050" b="1" i="0" u="none" strike="noStrike" dirty="0">
                <a:solidFill>
                  <a:srgbClr val="000000"/>
                </a:solidFill>
                <a:effectLst/>
              </a:rPr>
              <a:t>AWS Cloud</a:t>
            </a:r>
            <a:r>
              <a:rPr lang="en-IN" sz="1050" b="0" i="0" u="none" strike="noStrike" dirty="0">
                <a:solidFill>
                  <a:srgbClr val="000000"/>
                </a:solidFill>
                <a:effectLst/>
              </a:rPr>
              <a:t> environment</a:t>
            </a:r>
            <a:r>
              <a:rPr lang="en-IN" sz="1050" b="0" i="0" dirty="0">
                <a:solidFill>
                  <a:srgbClr val="000000"/>
                </a:solidFill>
                <a:effectLst/>
              </a:rPr>
              <a:t>​</a:t>
            </a:r>
            <a:endParaRPr lang="en-US" altLang="nl-NL" sz="105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a:extLst>
              <a:ext uri="{28A0092B-C50C-407E-A947-70E740481C1C}">
                <a14:useLocalDpi xmlns:a14="http://schemas.microsoft.com/office/drawing/2010/main" val="0"/>
              </a:ext>
            </a:extLst>
          </a:blip>
          <a:srcRect/>
          <a:stretch/>
        </p:blipFill>
        <p:spPr>
          <a:xfrm>
            <a:off x="560541" y="177229"/>
            <a:ext cx="1530197" cy="1804691"/>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2"/>
            <a:ext cx="6223000" cy="306387"/>
          </a:xfrm>
        </p:spPr>
        <p:txBody>
          <a:bodyPr/>
          <a:lstStyle/>
          <a:p>
            <a:r>
              <a:rPr lang="en-IN" altLang="en-US" dirty="0"/>
              <a:t>Atharva Mehendre</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ction="ppaction://hlinkfile"/>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52460" y="201291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29685" y="1961295"/>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903978764"/>
              </p:ext>
            </p:extLst>
          </p:nvPr>
        </p:nvGraphicFramePr>
        <p:xfrm>
          <a:off x="9218960" y="1347528"/>
          <a:ext cx="2973040" cy="4958595"/>
        </p:xfrm>
        <a:graphic>
          <a:graphicData uri="http://schemas.openxmlformats.org/drawingml/2006/table">
            <a:tbl>
              <a:tblPr firstRow="1" bandRow="1">
                <a:tableStyleId>{0E3FDE45-AF77-4B5C-9715-49D594BDF05E}</a:tableStyleId>
              </a:tblPr>
              <a:tblGrid>
                <a:gridCol w="541824">
                  <a:extLst>
                    <a:ext uri="{9D8B030D-6E8A-4147-A177-3AD203B41FA5}">
                      <a16:colId xmlns:a16="http://schemas.microsoft.com/office/drawing/2014/main" val="3331298770"/>
                    </a:ext>
                  </a:extLst>
                </a:gridCol>
                <a:gridCol w="2431216">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 MongoDB basics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 JavaScript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notifications, quality gate understanding</a:t>
                      </a:r>
                    </a:p>
                  </a:txBody>
                  <a:tcPr/>
                </a:tc>
                <a:extLst>
                  <a:ext uri="{0D108BD9-81ED-4DB2-BD59-A6C34878D82A}">
                    <a16:rowId xmlns:a16="http://schemas.microsoft.com/office/drawing/2014/main" val="3653916308"/>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18960" y="1079574"/>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2154</TotalTime>
  <Words>377</Words>
  <Application>Microsoft Office PowerPoint</Application>
  <PresentationFormat>Widescreen</PresentationFormat>
  <Paragraphs>64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Mehendre, Atharva Nandkumar</cp:lastModifiedBy>
  <cp:revision>110</cp:revision>
  <dcterms:created xsi:type="dcterms:W3CDTF">2020-09-22T06:24:34Z</dcterms:created>
  <dcterms:modified xsi:type="dcterms:W3CDTF">2022-10-12T05:27:17Z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