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60" r:id="rId3"/>
    <p:sldId id="263" r:id="rId4"/>
    <p:sldId id="258" r:id="rId5"/>
    <p:sldId id="257" r:id="rId6"/>
    <p:sldId id="259"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8/30/2022</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323207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8/30/2022</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659790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8/30/2022</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11493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8/30/2022</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4505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8/30/2022</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52704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8/30/2022</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0404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8/30/2022</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6243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8/30/2022</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48248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8/30/2022</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59164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8/30/2022</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3296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8/30/2022</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36009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8/30/2022</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12267992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rogram_(machine)" TargetMode="External" /><Relationship Id="rId2" Type="http://schemas.openxmlformats.org/officeDocument/2006/relationships/hyperlink" Target="https://en.wikipedia.org/wiki/Mechanical_arm" TargetMode="External" /><Relationship Id="rId1" Type="http://schemas.openxmlformats.org/officeDocument/2006/relationships/slideLayout" Target="../slideLayouts/slideLayout2.xml" /><Relationship Id="rId6" Type="http://schemas.openxmlformats.org/officeDocument/2006/relationships/hyperlink" Target="https://en.wikipedia.org/wiki/Articulated_robot" TargetMode="External" /><Relationship Id="rId5" Type="http://schemas.openxmlformats.org/officeDocument/2006/relationships/hyperlink" Target="https://en.wikipedia.org/wiki/Robot" TargetMode="External" /><Relationship Id="rId4" Type="http://schemas.openxmlformats.org/officeDocument/2006/relationships/hyperlink" Target="https://en.wikipedia.org/wiki/Arm" TargetMode="Externa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49E7850C-F953-495B-8908-663A3F7016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295400"/>
            <a:ext cx="6301491" cy="3498273"/>
          </a:xfrm>
        </p:spPr>
        <p:txBody>
          <a:bodyPr>
            <a:normAutofit/>
          </a:bodyPr>
          <a:lstStyle/>
          <a:p>
            <a:r>
              <a:rPr lang="en-US" dirty="0">
                <a:cs typeface="Calibri Light"/>
              </a:rPr>
              <a:t>Robotic Arm</a:t>
            </a:r>
            <a:endParaRPr lang="en-US" dirty="0"/>
          </a:p>
        </p:txBody>
      </p:sp>
      <p:sp>
        <p:nvSpPr>
          <p:cNvPr id="3" name="Subtitle 2"/>
          <p:cNvSpPr>
            <a:spLocks noGrp="1"/>
          </p:cNvSpPr>
          <p:nvPr>
            <p:ph type="subTitle" idx="1"/>
          </p:nvPr>
        </p:nvSpPr>
        <p:spPr>
          <a:xfrm>
            <a:off x="838199" y="5248102"/>
            <a:ext cx="7466056" cy="1326663"/>
          </a:xfrm>
        </p:spPr>
        <p:txBody>
          <a:bodyPr vert="horz" lIns="91440" tIns="45720" rIns="91440" bIns="45720" rtlCol="0" anchor="t">
            <a:normAutofit fontScale="85000" lnSpcReduction="20000"/>
          </a:bodyPr>
          <a:lstStyle/>
          <a:p>
            <a:pPr>
              <a:spcBef>
                <a:spcPct val="20000"/>
              </a:spcBef>
              <a:spcAft>
                <a:spcPts val="600"/>
              </a:spcAft>
            </a:pPr>
            <a:r>
              <a:rPr lang="en-US" dirty="0">
                <a:ea typeface="+mn-lt"/>
                <a:cs typeface="+mn-lt"/>
              </a:rPr>
              <a:t>Presented By: </a:t>
            </a:r>
          </a:p>
          <a:p>
            <a:pPr>
              <a:spcBef>
                <a:spcPct val="20000"/>
              </a:spcBef>
              <a:spcAft>
                <a:spcPts val="600"/>
              </a:spcAft>
            </a:pPr>
            <a:r>
              <a:rPr lang="en-US" dirty="0">
                <a:ea typeface="+mn-lt"/>
                <a:cs typeface="+mn-lt"/>
              </a:rPr>
              <a:t>Atharva Shirke &amp;</a:t>
            </a:r>
          </a:p>
          <a:p>
            <a:pPr>
              <a:spcBef>
                <a:spcPct val="20000"/>
              </a:spcBef>
              <a:spcAft>
                <a:spcPts val="600"/>
              </a:spcAft>
            </a:pPr>
            <a:r>
              <a:rPr lang="en-US" dirty="0">
                <a:ea typeface="+mn-lt"/>
                <a:cs typeface="+mn-lt"/>
              </a:rPr>
              <a:t>Shubham </a:t>
            </a:r>
            <a:r>
              <a:rPr lang="en-US" dirty="0" err="1">
                <a:ea typeface="+mn-lt"/>
                <a:cs typeface="+mn-lt"/>
              </a:rPr>
              <a:t>Yenkure</a:t>
            </a: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9821-C7FE-46CF-9B9E-AAE5A86E901B}"/>
              </a:ext>
            </a:extLst>
          </p:cNvPr>
          <p:cNvSpPr>
            <a:spLocks noGrp="1"/>
          </p:cNvSpPr>
          <p:nvPr>
            <p:ph type="title"/>
          </p:nvPr>
        </p:nvSpPr>
        <p:spPr/>
        <p:txBody>
          <a:bodyPr/>
          <a:lstStyle/>
          <a:p>
            <a:r>
              <a:rPr lang="en-US">
                <a:latin typeface="Aharoni"/>
                <a:cs typeface="Angsana New"/>
              </a:rPr>
              <a:t>Introduction</a:t>
            </a:r>
            <a:endParaRPr lang="en-US"/>
          </a:p>
        </p:txBody>
      </p:sp>
      <p:sp>
        <p:nvSpPr>
          <p:cNvPr id="3" name="Content Placeholder 2">
            <a:extLst>
              <a:ext uri="{FF2B5EF4-FFF2-40B4-BE49-F238E27FC236}">
                <a16:creationId xmlns:a16="http://schemas.microsoft.com/office/drawing/2014/main" id="{D127F6A8-1993-4355-9D4A-883E722605AC}"/>
              </a:ext>
            </a:extLst>
          </p:cNvPr>
          <p:cNvSpPr>
            <a:spLocks noGrp="1"/>
          </p:cNvSpPr>
          <p:nvPr>
            <p:ph idx="1"/>
          </p:nvPr>
        </p:nvSpPr>
        <p:spPr/>
        <p:txBody>
          <a:bodyPr vert="horz" lIns="91440" tIns="45720" rIns="91440" bIns="45720" rtlCol="0" anchor="t">
            <a:normAutofit/>
          </a:bodyPr>
          <a:lstStyle/>
          <a:p>
            <a:r>
              <a:rPr lang="en-US" sz="2400">
                <a:ea typeface="+mn-lt"/>
                <a:cs typeface="+mn-lt"/>
              </a:rPr>
              <a:t>A </a:t>
            </a:r>
            <a:r>
              <a:rPr lang="en-US" sz="2400" b="1">
                <a:ea typeface="+mn-lt"/>
                <a:cs typeface="+mn-lt"/>
              </a:rPr>
              <a:t>robotic arm</a:t>
            </a:r>
            <a:r>
              <a:rPr lang="en-US" sz="2400">
                <a:ea typeface="+mn-lt"/>
                <a:cs typeface="+mn-lt"/>
              </a:rPr>
              <a:t> is a type of </a:t>
            </a:r>
            <a:r>
              <a:rPr lang="en-US" sz="2400" dirty="0">
                <a:ea typeface="+mn-lt"/>
                <a:cs typeface="+mn-lt"/>
                <a:hlinkClick r:id="rId2"/>
              </a:rPr>
              <a:t>mechanical arm</a:t>
            </a:r>
            <a:r>
              <a:rPr lang="en-US" sz="2400">
                <a:ea typeface="+mn-lt"/>
                <a:cs typeface="+mn-lt"/>
              </a:rPr>
              <a:t>, usually </a:t>
            </a:r>
            <a:r>
              <a:rPr lang="en-US" sz="2400" dirty="0">
                <a:ea typeface="+mn-lt"/>
                <a:cs typeface="+mn-lt"/>
                <a:hlinkClick r:id="rId3"/>
              </a:rPr>
              <a:t>programmable</a:t>
            </a:r>
            <a:r>
              <a:rPr lang="en-US" sz="2400">
                <a:ea typeface="+mn-lt"/>
                <a:cs typeface="+mn-lt"/>
              </a:rPr>
              <a:t>, with similar functions to a human </a:t>
            </a:r>
            <a:r>
              <a:rPr lang="en-US" sz="2400" dirty="0">
                <a:ea typeface="+mn-lt"/>
                <a:cs typeface="+mn-lt"/>
                <a:hlinkClick r:id="rId4"/>
              </a:rPr>
              <a:t>arm</a:t>
            </a:r>
            <a:r>
              <a:rPr lang="en-US" sz="2400">
                <a:ea typeface="+mn-lt"/>
                <a:cs typeface="+mn-lt"/>
              </a:rPr>
              <a:t>; the arm may be the sum total of the mechanism or may be part of a more complex </a:t>
            </a:r>
            <a:r>
              <a:rPr lang="en-US" sz="2400" dirty="0">
                <a:ea typeface="+mn-lt"/>
                <a:cs typeface="+mn-lt"/>
                <a:hlinkClick r:id="rId5"/>
              </a:rPr>
              <a:t>robot</a:t>
            </a:r>
            <a:r>
              <a:rPr lang="en-US" sz="2400">
                <a:ea typeface="+mn-lt"/>
                <a:cs typeface="+mn-lt"/>
              </a:rPr>
              <a:t>. The links of such a manipulator are connected by joints allowing either rotational motion (such as in an </a:t>
            </a:r>
            <a:r>
              <a:rPr lang="en-US" sz="2400" dirty="0">
                <a:ea typeface="+mn-lt"/>
                <a:cs typeface="+mn-lt"/>
                <a:hlinkClick r:id="rId6"/>
              </a:rPr>
              <a:t>articulated robot</a:t>
            </a:r>
            <a:r>
              <a:rPr lang="en-US" sz="2400">
                <a:ea typeface="+mn-lt"/>
                <a:cs typeface="+mn-lt"/>
              </a:rPr>
              <a:t>) or translational (linear) displacement.</a:t>
            </a:r>
            <a:endParaRPr lang="en-US" sz="2400"/>
          </a:p>
        </p:txBody>
      </p:sp>
    </p:spTree>
    <p:extLst>
      <p:ext uri="{BB962C8B-B14F-4D97-AF65-F5344CB8AC3E}">
        <p14:creationId xmlns:p14="http://schemas.microsoft.com/office/powerpoint/2010/main" val="1337452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1589-8941-4DF7-98DE-9C4FA3E655E9}"/>
              </a:ext>
            </a:extLst>
          </p:cNvPr>
          <p:cNvSpPr>
            <a:spLocks noGrp="1"/>
          </p:cNvSpPr>
          <p:nvPr>
            <p:ph type="title"/>
          </p:nvPr>
        </p:nvSpPr>
        <p:spPr/>
        <p:txBody>
          <a:bodyPr/>
          <a:lstStyle/>
          <a:p>
            <a:r>
              <a:rPr lang="en-US">
                <a:latin typeface="Aharoni"/>
                <a:cs typeface="Angsana New"/>
              </a:rPr>
              <a:t>Components</a:t>
            </a:r>
            <a:endParaRPr lang="en-US"/>
          </a:p>
        </p:txBody>
      </p:sp>
      <p:sp>
        <p:nvSpPr>
          <p:cNvPr id="3" name="Content Placeholder 2">
            <a:extLst>
              <a:ext uri="{FF2B5EF4-FFF2-40B4-BE49-F238E27FC236}">
                <a16:creationId xmlns:a16="http://schemas.microsoft.com/office/drawing/2014/main" id="{88B5A925-4142-4F99-9FCF-5D6D613B9936}"/>
              </a:ext>
            </a:extLst>
          </p:cNvPr>
          <p:cNvSpPr>
            <a:spLocks noGrp="1"/>
          </p:cNvSpPr>
          <p:nvPr>
            <p:ph idx="1"/>
          </p:nvPr>
        </p:nvSpPr>
        <p:spPr/>
        <p:txBody>
          <a:bodyPr vert="horz" lIns="91440" tIns="45720" rIns="91440" bIns="45720" rtlCol="0" anchor="t">
            <a:normAutofit/>
          </a:bodyPr>
          <a:lstStyle/>
          <a:p>
            <a:r>
              <a:rPr lang="en-US" sz="2400"/>
              <a:t>MG996R  Servo Motor</a:t>
            </a:r>
          </a:p>
          <a:p>
            <a:r>
              <a:rPr lang="en-US" sz="2400"/>
              <a:t>SG90 MICRO Servo Motor</a:t>
            </a:r>
          </a:p>
          <a:p>
            <a:r>
              <a:rPr lang="en-US" sz="2400"/>
              <a:t>HC-05 Bluetooth module</a:t>
            </a:r>
          </a:p>
          <a:p>
            <a:r>
              <a:rPr lang="en-US" sz="2400"/>
              <a:t>Arduino board</a:t>
            </a:r>
          </a:p>
          <a:p>
            <a:r>
              <a:rPr lang="en-US" sz="2400"/>
              <a:t>5V 2A DC power supply</a:t>
            </a:r>
          </a:p>
        </p:txBody>
      </p:sp>
    </p:spTree>
    <p:extLst>
      <p:ext uri="{BB962C8B-B14F-4D97-AF65-F5344CB8AC3E}">
        <p14:creationId xmlns:p14="http://schemas.microsoft.com/office/powerpoint/2010/main" val="10493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4861-73AE-4D0D-8439-ACCD934B145D}"/>
              </a:ext>
            </a:extLst>
          </p:cNvPr>
          <p:cNvSpPr>
            <a:spLocks noGrp="1"/>
          </p:cNvSpPr>
          <p:nvPr>
            <p:ph type="title"/>
          </p:nvPr>
        </p:nvSpPr>
        <p:spPr/>
        <p:txBody>
          <a:bodyPr/>
          <a:lstStyle/>
          <a:p>
            <a:r>
              <a:rPr lang="en-US">
                <a:latin typeface="Aharoni"/>
                <a:cs typeface="Angsana New"/>
              </a:rPr>
              <a:t>Circuit Diagram</a:t>
            </a:r>
            <a:endParaRPr lang="en-US"/>
          </a:p>
        </p:txBody>
      </p:sp>
      <p:pic>
        <p:nvPicPr>
          <p:cNvPr id="4" name="Picture 4">
            <a:extLst>
              <a:ext uri="{FF2B5EF4-FFF2-40B4-BE49-F238E27FC236}">
                <a16:creationId xmlns:a16="http://schemas.microsoft.com/office/drawing/2014/main" id="{82CAFA5D-2EDB-4F9E-AB01-0F88C2EB5FC5}"/>
              </a:ext>
            </a:extLst>
          </p:cNvPr>
          <p:cNvPicPr>
            <a:picLocks noGrp="1" noChangeAspect="1"/>
          </p:cNvPicPr>
          <p:nvPr>
            <p:ph idx="1"/>
          </p:nvPr>
        </p:nvPicPr>
        <p:blipFill>
          <a:blip r:embed="rId2"/>
          <a:stretch>
            <a:fillRect/>
          </a:stretch>
        </p:blipFill>
        <p:spPr>
          <a:xfrm>
            <a:off x="2313738" y="1710838"/>
            <a:ext cx="7823316" cy="4839935"/>
          </a:xfrm>
        </p:spPr>
      </p:pic>
    </p:spTree>
    <p:extLst>
      <p:ext uri="{BB962C8B-B14F-4D97-AF65-F5344CB8AC3E}">
        <p14:creationId xmlns:p14="http://schemas.microsoft.com/office/powerpoint/2010/main" val="365913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3366BB0-BF67-4519-BA41-2F0021F5E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FE8104-696C-4345-B5C0-AA11D53913F7}"/>
              </a:ext>
            </a:extLst>
          </p:cNvPr>
          <p:cNvSpPr>
            <a:spLocks noGrp="1"/>
          </p:cNvSpPr>
          <p:nvPr>
            <p:ph type="title"/>
          </p:nvPr>
        </p:nvSpPr>
        <p:spPr>
          <a:xfrm>
            <a:off x="6096000" y="685799"/>
            <a:ext cx="5257800" cy="2674767"/>
          </a:xfrm>
        </p:spPr>
        <p:txBody>
          <a:bodyPr anchor="b">
            <a:normAutofit/>
          </a:bodyPr>
          <a:lstStyle/>
          <a:p>
            <a:r>
              <a:rPr lang="en-US">
                <a:latin typeface="Aharoni"/>
                <a:cs typeface="Angsana New"/>
              </a:rPr>
              <a:t>Application UI</a:t>
            </a:r>
            <a:endParaRPr lang="en-US"/>
          </a:p>
        </p:txBody>
      </p:sp>
      <p:pic>
        <p:nvPicPr>
          <p:cNvPr id="7" name="Picture 7">
            <a:extLst>
              <a:ext uri="{FF2B5EF4-FFF2-40B4-BE49-F238E27FC236}">
                <a16:creationId xmlns:a16="http://schemas.microsoft.com/office/drawing/2014/main" id="{542C316A-B452-44D7-A173-AD9ED0C7FDF0}"/>
              </a:ext>
            </a:extLst>
          </p:cNvPr>
          <p:cNvPicPr>
            <a:picLocks noChangeAspect="1"/>
          </p:cNvPicPr>
          <p:nvPr/>
        </p:nvPicPr>
        <p:blipFill>
          <a:blip r:embed="rId2"/>
          <a:stretch>
            <a:fillRect/>
          </a:stretch>
        </p:blipFill>
        <p:spPr>
          <a:xfrm>
            <a:off x="1722831" y="596644"/>
            <a:ext cx="2733061" cy="5664375"/>
          </a:xfrm>
          <a:prstGeom prst="rect">
            <a:avLst/>
          </a:prstGeom>
        </p:spPr>
      </p:pic>
    </p:spTree>
    <p:extLst>
      <p:ext uri="{BB962C8B-B14F-4D97-AF65-F5344CB8AC3E}">
        <p14:creationId xmlns:p14="http://schemas.microsoft.com/office/powerpoint/2010/main" val="49659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C04A-AFCF-4930-BA69-3B5947C686A7}"/>
              </a:ext>
            </a:extLst>
          </p:cNvPr>
          <p:cNvSpPr>
            <a:spLocks noGrp="1"/>
          </p:cNvSpPr>
          <p:nvPr>
            <p:ph type="title"/>
          </p:nvPr>
        </p:nvSpPr>
        <p:spPr/>
        <p:txBody>
          <a:bodyPr/>
          <a:lstStyle/>
          <a:p>
            <a:r>
              <a:rPr lang="en-US">
                <a:cs typeface="Aharoni"/>
              </a:rPr>
              <a:t>Overview</a:t>
            </a:r>
            <a:endParaRPr lang="en-US"/>
          </a:p>
        </p:txBody>
      </p:sp>
      <p:sp>
        <p:nvSpPr>
          <p:cNvPr id="3" name="Content Placeholder 2">
            <a:extLst>
              <a:ext uri="{FF2B5EF4-FFF2-40B4-BE49-F238E27FC236}">
                <a16:creationId xmlns:a16="http://schemas.microsoft.com/office/drawing/2014/main" id="{4E710550-86A9-4A88-ADC8-FF2305DE7116}"/>
              </a:ext>
            </a:extLst>
          </p:cNvPr>
          <p:cNvSpPr>
            <a:spLocks noGrp="1"/>
          </p:cNvSpPr>
          <p:nvPr>
            <p:ph idx="1"/>
          </p:nvPr>
        </p:nvSpPr>
        <p:spPr/>
        <p:txBody>
          <a:bodyPr vert="horz" lIns="91440" tIns="45720" rIns="91440" bIns="45720" rtlCol="0" anchor="t">
            <a:normAutofit/>
          </a:bodyPr>
          <a:lstStyle/>
          <a:p>
            <a:r>
              <a:rPr lang="en-US" sz="2400">
                <a:ea typeface="+mn-lt"/>
                <a:cs typeface="+mn-lt"/>
              </a:rPr>
              <a:t>Using the sliders in the app we can manually control the movement of each servo or axis of the robot arm. Also using the “Save” button we can record each position or step and then the robot arm can automatically run and repeat these steps. With the same button we can pause the automatic operation as well as reset or delete all steps so that we can record new ones.</a:t>
            </a:r>
            <a:endParaRPr lang="en-US" sz="2400"/>
          </a:p>
        </p:txBody>
      </p:sp>
    </p:spTree>
    <p:extLst>
      <p:ext uri="{BB962C8B-B14F-4D97-AF65-F5344CB8AC3E}">
        <p14:creationId xmlns:p14="http://schemas.microsoft.com/office/powerpoint/2010/main" val="1204827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6528-6089-4BCE-898C-EF6D98775BE8}"/>
              </a:ext>
            </a:extLst>
          </p:cNvPr>
          <p:cNvSpPr>
            <a:spLocks noGrp="1"/>
          </p:cNvSpPr>
          <p:nvPr>
            <p:ph type="title"/>
          </p:nvPr>
        </p:nvSpPr>
        <p:spPr/>
        <p:txBody>
          <a:bodyPr/>
          <a:lstStyle/>
          <a:p>
            <a:r>
              <a:rPr lang="en-US"/>
              <a:t>Advantages</a:t>
            </a:r>
          </a:p>
        </p:txBody>
      </p:sp>
      <p:sp>
        <p:nvSpPr>
          <p:cNvPr id="3" name="Content Placeholder 2">
            <a:extLst>
              <a:ext uri="{FF2B5EF4-FFF2-40B4-BE49-F238E27FC236}">
                <a16:creationId xmlns:a16="http://schemas.microsoft.com/office/drawing/2014/main" id="{FDEDF47D-ADB9-4554-9FBA-C3E4A4382990}"/>
              </a:ext>
            </a:extLst>
          </p:cNvPr>
          <p:cNvSpPr>
            <a:spLocks noGrp="1"/>
          </p:cNvSpPr>
          <p:nvPr>
            <p:ph idx="1"/>
          </p:nvPr>
        </p:nvSpPr>
        <p:spPr/>
        <p:txBody>
          <a:bodyPr vert="horz" lIns="91440" tIns="45720" rIns="91440" bIns="45720" rtlCol="0" anchor="t">
            <a:normAutofit/>
          </a:bodyPr>
          <a:lstStyle/>
          <a:p>
            <a:r>
              <a:rPr lang="en-US" sz="2400">
                <a:ea typeface="+mn-lt"/>
                <a:cs typeface="+mn-lt"/>
              </a:rPr>
              <a:t>Cost Effectiveness</a:t>
            </a:r>
          </a:p>
          <a:p>
            <a:r>
              <a:rPr lang="en-US" sz="2400">
                <a:ea typeface="+mn-lt"/>
                <a:cs typeface="+mn-lt"/>
              </a:rPr>
              <a:t>There will be no lunchbreaks, holidays, sick leave or shift time allocated for robotic automation. It can be set to work on a repetitive cycle.</a:t>
            </a:r>
          </a:p>
          <a:p>
            <a:r>
              <a:rPr lang="en-US" sz="2400">
                <a:ea typeface="+mn-lt"/>
                <a:cs typeface="+mn-lt"/>
              </a:rPr>
              <a:t>Robotic automation eliminates these risks by accurately producing and checking items meet the required standard without fail.</a:t>
            </a:r>
          </a:p>
          <a:p>
            <a:r>
              <a:rPr lang="en-US" sz="2400">
                <a:ea typeface="+mn-lt"/>
                <a:cs typeface="+mn-lt"/>
              </a:rPr>
              <a:t>Using robotic automation to tackle repetitive tasks makes complete sense. Robots are designed to make repetitive movements</a:t>
            </a:r>
          </a:p>
        </p:txBody>
      </p:sp>
    </p:spTree>
    <p:extLst>
      <p:ext uri="{BB962C8B-B14F-4D97-AF65-F5344CB8AC3E}">
        <p14:creationId xmlns:p14="http://schemas.microsoft.com/office/powerpoint/2010/main" val="170225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527D-3114-4CF5-AD37-B19E6BBBFC7E}"/>
              </a:ext>
            </a:extLst>
          </p:cNvPr>
          <p:cNvSpPr>
            <a:spLocks noGrp="1"/>
          </p:cNvSpPr>
          <p:nvPr>
            <p:ph type="title"/>
          </p:nvPr>
        </p:nvSpPr>
        <p:spPr/>
        <p:txBody>
          <a:bodyPr/>
          <a:lstStyle/>
          <a:p>
            <a:r>
              <a:rPr lang="en-US"/>
              <a:t>Disadvantages</a:t>
            </a:r>
          </a:p>
        </p:txBody>
      </p:sp>
      <p:sp>
        <p:nvSpPr>
          <p:cNvPr id="3" name="Content Placeholder 2">
            <a:extLst>
              <a:ext uri="{FF2B5EF4-FFF2-40B4-BE49-F238E27FC236}">
                <a16:creationId xmlns:a16="http://schemas.microsoft.com/office/drawing/2014/main" id="{4B70F112-4F1F-4BFF-842B-28D1A315E231}"/>
              </a:ext>
            </a:extLst>
          </p:cNvPr>
          <p:cNvSpPr>
            <a:spLocks noGrp="1"/>
          </p:cNvSpPr>
          <p:nvPr>
            <p:ph idx="1"/>
          </p:nvPr>
        </p:nvSpPr>
        <p:spPr/>
        <p:txBody>
          <a:bodyPr vert="horz" lIns="91440" tIns="45720" rIns="91440" bIns="45720" rtlCol="0" anchor="t">
            <a:normAutofit/>
          </a:bodyPr>
          <a:lstStyle/>
          <a:p>
            <a:r>
              <a:rPr lang="en-US" sz="2400">
                <a:ea typeface="+mn-lt"/>
                <a:cs typeface="+mn-lt"/>
              </a:rPr>
              <a:t>Potential Job Losses</a:t>
            </a:r>
          </a:p>
          <a:p>
            <a:r>
              <a:rPr lang="en-US" sz="2400">
                <a:ea typeface="+mn-lt"/>
                <a:cs typeface="+mn-lt"/>
              </a:rPr>
              <a:t>One of the biggest concerns surrounding the introduction of robotic automation is the impact of jobs for workers.</a:t>
            </a:r>
          </a:p>
          <a:p>
            <a:r>
              <a:rPr lang="en-US" sz="2400">
                <a:ea typeface="+mn-lt"/>
                <a:cs typeface="+mn-lt"/>
              </a:rPr>
              <a:t>Initial Investment Costs is typically the biggest obstacle that will decide whether or not a company will invest in robotic automation</a:t>
            </a:r>
            <a:endParaRPr lang="en-US" sz="2400"/>
          </a:p>
        </p:txBody>
      </p:sp>
    </p:spTree>
    <p:extLst>
      <p:ext uri="{BB962C8B-B14F-4D97-AF65-F5344CB8AC3E}">
        <p14:creationId xmlns:p14="http://schemas.microsoft.com/office/powerpoint/2010/main" val="262896743"/>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FadeVTI</vt:lpstr>
      <vt:lpstr>Robotic Arm</vt:lpstr>
      <vt:lpstr>Introduction</vt:lpstr>
      <vt:lpstr>Components</vt:lpstr>
      <vt:lpstr>Circuit Diagram</vt:lpstr>
      <vt:lpstr>Application UI</vt:lpstr>
      <vt:lpstr>Overview</vt:lpstr>
      <vt:lpstr>Advantages</vt:lpstr>
      <vt:lpstr>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Atharva Shirke</cp:lastModifiedBy>
  <cp:revision>91</cp:revision>
  <dcterms:created xsi:type="dcterms:W3CDTF">2021-11-19T08:04:46Z</dcterms:created>
  <dcterms:modified xsi:type="dcterms:W3CDTF">2022-08-30T08:51:58Z</dcterms:modified>
</cp:coreProperties>
</file>