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matic SC" panose="00000500000000000000" pitchFamily="2" charset="-79"/>
      <p:regular r:id="rId17"/>
      <p:bold r:id="rId18"/>
    </p:embeddedFont>
    <p:embeddedFont>
      <p:font typeface="Livvic" pitchFamily="2" charset="0"/>
      <p:regular r:id="rId19"/>
      <p:bold r:id="rId20"/>
      <p:italic r:id="rId21"/>
      <p:boldItalic r:id="rId22"/>
    </p:embeddedFont>
    <p:embeddedFont>
      <p:font typeface="Livvic Medium" pitchFamily="2" charset="0"/>
      <p:regular r:id="rId23"/>
      <p:bold r:id="rId24"/>
      <p:italic r:id="rId25"/>
      <p:boldItalic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3afb27b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3afb27b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23afb27b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23afb27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23afb27b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23afb27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59ac8449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59ac8449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59ac8449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59ac8449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59ac8449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59ac8449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59ac8449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59ac8449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59ac8449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59ac8449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ccff03ae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ccff03a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ccff03ae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ccff03ae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ccff03ae2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ccff03ae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ccff03ae2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ccff03ae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23afb27b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23afb27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42370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7000"/>
              <a:t>Natural Language Based exploration and analysis of structured data</a:t>
            </a:r>
            <a:endParaRPr sz="7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56400"/>
            <a:ext cx="9144001" cy="975500"/>
          </a:xfrm>
          <a:prstGeom prst="rect">
            <a:avLst/>
          </a:prstGeom>
          <a:noFill/>
          <a:ln>
            <a:noFill/>
          </a:ln>
        </p:spPr>
      </p:pic>
      <p:sp>
        <p:nvSpPr>
          <p:cNvPr id="123" name="Google Shape;123;p22"/>
          <p:cNvSpPr txBox="1">
            <a:spLocks noGrp="1"/>
          </p:cNvSpPr>
          <p:nvPr>
            <p:ph type="title"/>
          </p:nvPr>
        </p:nvSpPr>
        <p:spPr>
          <a:xfrm>
            <a:off x="311700" y="23090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FunctionS added to Streamlit for WEB </a:t>
            </a:r>
            <a:endParaRPr/>
          </a:p>
        </p:txBody>
      </p:sp>
      <p:sp>
        <p:nvSpPr>
          <p:cNvPr id="124" name="Google Shape;124;p22"/>
          <p:cNvSpPr txBox="1">
            <a:spLocks noGrp="1"/>
          </p:cNvSpPr>
          <p:nvPr>
            <p:ph type="body" idx="1"/>
          </p:nvPr>
        </p:nvSpPr>
        <p:spPr>
          <a:xfrm>
            <a:off x="311700" y="1228675"/>
            <a:ext cx="8520600" cy="38307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Get_good_correlation : </a:t>
            </a:r>
            <a:endParaRPr sz="1500">
              <a:solidFill>
                <a:srgbClr val="202124"/>
              </a:solidFill>
              <a:latin typeface="Livvic Medium"/>
              <a:ea typeface="Livvic Medium"/>
              <a:cs typeface="Livvic Medium"/>
              <a:sym typeface="Livvic Medium"/>
            </a:endParaRPr>
          </a:p>
          <a:p>
            <a:pPr marL="914400" lvl="1" indent="-323850" algn="l" rtl="0">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finds and returns the column with correlation greater than the threshold value.</a:t>
            </a:r>
            <a:endParaRPr sz="1500">
              <a:solidFill>
                <a:srgbClr val="202124"/>
              </a:solidFill>
              <a:latin typeface="Livvic Medium"/>
              <a:ea typeface="Livvic Medium"/>
              <a:cs typeface="Livvic Medium"/>
              <a:sym typeface="Livvic Medium"/>
            </a:endParaRPr>
          </a:p>
          <a:p>
            <a:pPr marL="91440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457200" lvl="0" indent="-323850" algn="l" rtl="0">
              <a:spcBef>
                <a:spcPts val="120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Normalise and Encode : </a:t>
            </a:r>
            <a:endParaRPr sz="1500">
              <a:solidFill>
                <a:srgbClr val="202124"/>
              </a:solidFill>
              <a:latin typeface="Livvic Medium"/>
              <a:ea typeface="Livvic Medium"/>
              <a:cs typeface="Livvic Medium"/>
              <a:sym typeface="Livvic Medium"/>
            </a:endParaRPr>
          </a:p>
          <a:p>
            <a:pPr marL="914400" lvl="1" indent="-323850" algn="l" rtl="0">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It is used to normalise numerical values and used to encode Non-numerical values.</a:t>
            </a:r>
            <a:endParaRPr sz="1500">
              <a:solidFill>
                <a:srgbClr val="202124"/>
              </a:solidFill>
              <a:latin typeface="Livvic Medium"/>
              <a:ea typeface="Livvic Medium"/>
              <a:cs typeface="Livvic Medium"/>
              <a:sym typeface="Livvic Medium"/>
            </a:endParaRPr>
          </a:p>
          <a:p>
            <a:pPr marL="914400" lvl="1" indent="-323850" algn="l" rtl="0">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We have provided encoding options to users as well that includes label encoding and One Hot Encoding.</a:t>
            </a:r>
            <a:endParaRPr sz="1500">
              <a:solidFill>
                <a:srgbClr val="202124"/>
              </a:solidFill>
              <a:latin typeface="Livvic Medium"/>
              <a:ea typeface="Livvic Medium"/>
              <a:cs typeface="Livvic Medium"/>
              <a:sym typeface="Livvic Medium"/>
            </a:endParaRPr>
          </a:p>
          <a:p>
            <a:pPr marL="91440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457200" lvl="0" indent="-323850" algn="l" rtl="0">
              <a:spcBef>
                <a:spcPts val="120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Train-Test split and models:</a:t>
            </a:r>
            <a:endParaRPr sz="1500">
              <a:solidFill>
                <a:srgbClr val="202124"/>
              </a:solidFill>
              <a:latin typeface="Livvic Medium"/>
              <a:ea typeface="Livvic Medium"/>
              <a:cs typeface="Livvic Medium"/>
              <a:sym typeface="Livvic Medium"/>
            </a:endParaRPr>
          </a:p>
          <a:p>
            <a:pPr marL="914400" lvl="1" indent="-317500" algn="l" rtl="0">
              <a:spcBef>
                <a:spcPts val="0"/>
              </a:spcBef>
              <a:spcAft>
                <a:spcPts val="0"/>
              </a:spcAft>
              <a:buSzPts val="1400"/>
              <a:buChar char="○"/>
            </a:pPr>
            <a:r>
              <a:rPr lang="en-GB" sz="1500">
                <a:solidFill>
                  <a:srgbClr val="202124"/>
                </a:solidFill>
                <a:latin typeface="Livvic Medium"/>
                <a:ea typeface="Livvic Medium"/>
                <a:cs typeface="Livvic Medium"/>
                <a:sym typeface="Livvic Medium"/>
              </a:rPr>
              <a:t>We are using it to provide a general 30-70 test train split and are giving users different options for model training such as Random-Forest, Decision-tree, Logistic Regression.  </a:t>
            </a: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0" y="64475"/>
            <a:ext cx="9144001" cy="975500"/>
          </a:xfrm>
          <a:prstGeom prst="rect">
            <a:avLst/>
          </a:prstGeom>
          <a:noFill/>
          <a:ln>
            <a:noFill/>
          </a:ln>
        </p:spPr>
      </p:pic>
      <p:sp>
        <p:nvSpPr>
          <p:cNvPr id="130" name="Google Shape;130;p23"/>
          <p:cNvSpPr txBox="1">
            <a:spLocks noGrp="1"/>
          </p:cNvSpPr>
          <p:nvPr>
            <p:ph type="title"/>
          </p:nvPr>
        </p:nvSpPr>
        <p:spPr>
          <a:xfrm>
            <a:off x="311700" y="1880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STREAMLIT-CLOUD io</a:t>
            </a:r>
            <a:endParaRPr/>
          </a:p>
        </p:txBody>
      </p:sp>
      <p:sp>
        <p:nvSpPr>
          <p:cNvPr id="131" name="Google Shape;131;p23"/>
          <p:cNvSpPr txBox="1">
            <a:spLocks noGrp="1"/>
          </p:cNvSpPr>
          <p:nvPr>
            <p:ph type="body" idx="1"/>
          </p:nvPr>
        </p:nvSpPr>
        <p:spPr>
          <a:xfrm>
            <a:off x="152950" y="1325600"/>
            <a:ext cx="3456300" cy="35031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Clr>
                <a:srgbClr val="202124"/>
              </a:buClr>
              <a:buSzPts val="1500"/>
              <a:buFont typeface="Livvic Medium"/>
              <a:buChar char="●"/>
            </a:pPr>
            <a:r>
              <a:rPr lang="en-GB" sz="1500">
                <a:solidFill>
                  <a:srgbClr val="202124"/>
                </a:solidFill>
                <a:highlight>
                  <a:srgbClr val="FFFFFF"/>
                </a:highlight>
                <a:latin typeface="Livvic Medium"/>
                <a:ea typeface="Livvic Medium"/>
                <a:cs typeface="Livvic Medium"/>
                <a:sym typeface="Livvic Medium"/>
              </a:rPr>
              <a:t>Streamlit Cloud is a workspace for the team to deploy, share, and collaborate on the Streamlit apps.</a:t>
            </a:r>
            <a:endParaRPr sz="1500">
              <a:solidFill>
                <a:srgbClr val="202124"/>
              </a:solidFill>
              <a:highlight>
                <a:srgbClr val="FFFFFF"/>
              </a:highlight>
              <a:latin typeface="Livvic Medium"/>
              <a:ea typeface="Livvic Medium"/>
              <a:cs typeface="Livvic Medium"/>
              <a:sym typeface="Livvic Medium"/>
            </a:endParaRPr>
          </a:p>
          <a:p>
            <a:pPr marL="457200" lvl="0" indent="0" algn="l" rtl="0">
              <a:spcBef>
                <a:spcPts val="1200"/>
              </a:spcBef>
              <a:spcAft>
                <a:spcPts val="0"/>
              </a:spcAft>
              <a:buNone/>
            </a:pPr>
            <a:endParaRPr sz="1500">
              <a:solidFill>
                <a:srgbClr val="202124"/>
              </a:solidFill>
              <a:highlight>
                <a:srgbClr val="FFFFFF"/>
              </a:highlight>
              <a:latin typeface="Livvic Medium"/>
              <a:ea typeface="Livvic Medium"/>
              <a:cs typeface="Livvic Medium"/>
              <a:sym typeface="Livvic Medium"/>
            </a:endParaRPr>
          </a:p>
          <a:p>
            <a:pPr marL="457200" lvl="0" indent="-323850" algn="l" rtl="0">
              <a:spcBef>
                <a:spcPts val="1200"/>
              </a:spcBef>
              <a:spcAft>
                <a:spcPts val="0"/>
              </a:spcAft>
              <a:buClr>
                <a:srgbClr val="202124"/>
              </a:buClr>
              <a:buSzPts val="1500"/>
              <a:buFont typeface="Livvic Medium"/>
              <a:buChar char="●"/>
            </a:pPr>
            <a:r>
              <a:rPr lang="en-GB" sz="1500">
                <a:solidFill>
                  <a:srgbClr val="202124"/>
                </a:solidFill>
                <a:highlight>
                  <a:srgbClr val="FFFFFF"/>
                </a:highlight>
                <a:latin typeface="Livvic Medium"/>
                <a:ea typeface="Livvic Medium"/>
                <a:cs typeface="Livvic Medium"/>
                <a:sym typeface="Livvic Medium"/>
              </a:rPr>
              <a:t>When we work on an app in Streamlit Cloud—be it a new model, data analysis, or idea—we’re just a few clicks away from securely sharing it and collaborating on it with our team.</a:t>
            </a:r>
            <a:endParaRPr sz="1500">
              <a:solidFill>
                <a:srgbClr val="202124"/>
              </a:solidFill>
              <a:highlight>
                <a:srgbClr val="FFFFFF"/>
              </a:highlight>
              <a:latin typeface="Livvic Medium"/>
              <a:ea typeface="Livvic Medium"/>
              <a:cs typeface="Livvic Medium"/>
              <a:sym typeface="Livvic Medium"/>
            </a:endParaRPr>
          </a:p>
        </p:txBody>
      </p:sp>
      <p:pic>
        <p:nvPicPr>
          <p:cNvPr id="132" name="Google Shape;132;p23"/>
          <p:cNvPicPr preferRelativeResize="0"/>
          <p:nvPr/>
        </p:nvPicPr>
        <p:blipFill>
          <a:blip r:embed="rId4">
            <a:alphaModFix/>
          </a:blip>
          <a:stretch>
            <a:fillRect/>
          </a:stretch>
        </p:blipFill>
        <p:spPr>
          <a:xfrm>
            <a:off x="3824725" y="2003275"/>
            <a:ext cx="5059400" cy="2147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0" y="56400"/>
            <a:ext cx="9144001" cy="975500"/>
          </a:xfrm>
          <a:prstGeom prst="rect">
            <a:avLst/>
          </a:prstGeom>
          <a:noFill/>
          <a:ln>
            <a:noFill/>
          </a:ln>
        </p:spPr>
      </p:pic>
      <p:sp>
        <p:nvSpPr>
          <p:cNvPr id="138" name="Google Shape;138;p24"/>
          <p:cNvSpPr txBox="1">
            <a:spLocks noGrp="1"/>
          </p:cNvSpPr>
          <p:nvPr>
            <p:ph type="body" idx="1"/>
          </p:nvPr>
        </p:nvSpPr>
        <p:spPr>
          <a:xfrm>
            <a:off x="129000" y="1185100"/>
            <a:ext cx="3926100" cy="38859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rgbClr val="202124"/>
              </a:buClr>
              <a:buSzPts val="1300"/>
              <a:buFont typeface="Livvic Medium"/>
              <a:buChar char="●"/>
            </a:pPr>
            <a:r>
              <a:rPr lang="en-GB" sz="1300">
                <a:solidFill>
                  <a:srgbClr val="202124"/>
                </a:solidFill>
                <a:highlight>
                  <a:srgbClr val="FFFFFF"/>
                </a:highlight>
                <a:latin typeface="Livvic Medium"/>
                <a:ea typeface="Livvic Medium"/>
                <a:cs typeface="Livvic Medium"/>
                <a:sym typeface="Livvic Medium"/>
              </a:rPr>
              <a:t>Build and deploy apps in minutes:</a:t>
            </a:r>
            <a:endParaRPr sz="1300">
              <a:solidFill>
                <a:srgbClr val="202124"/>
              </a:solidFill>
              <a:highlight>
                <a:srgbClr val="FFFFFF"/>
              </a:highlight>
              <a:latin typeface="Livvic Medium"/>
              <a:ea typeface="Livvic Medium"/>
              <a:cs typeface="Livvic Medium"/>
              <a:sym typeface="Livvic Medium"/>
            </a:endParaRPr>
          </a:p>
          <a:p>
            <a:pPr marL="914400" lvl="1" indent="-311150" algn="l" rtl="0">
              <a:spcBef>
                <a:spcPts val="0"/>
              </a:spcBef>
              <a:spcAft>
                <a:spcPts val="0"/>
              </a:spcAft>
              <a:buClr>
                <a:srgbClr val="202124"/>
              </a:buClr>
              <a:buSzPts val="1300"/>
              <a:buFont typeface="Livvic Medium"/>
              <a:buChar char="○"/>
            </a:pPr>
            <a:r>
              <a:rPr lang="en-GB" sz="1300">
                <a:solidFill>
                  <a:srgbClr val="202124"/>
                </a:solidFill>
                <a:highlight>
                  <a:srgbClr val="FFFFFF"/>
                </a:highlight>
                <a:latin typeface="Livvic Medium"/>
                <a:ea typeface="Livvic Medium"/>
                <a:cs typeface="Livvic Medium"/>
                <a:sym typeface="Livvic Medium"/>
              </a:rPr>
              <a:t>Streamlit Cloud handles all the IT, DevOps, and security for us—Python dependencies, Unix package management, container orchestration, server provisioning, scaling, data security, and more—in short handles all the server management tasks and issues for free.</a:t>
            </a:r>
            <a:endParaRPr sz="1300">
              <a:solidFill>
                <a:srgbClr val="202124"/>
              </a:solidFill>
              <a:highlight>
                <a:srgbClr val="FFFFFF"/>
              </a:highlight>
              <a:latin typeface="Livvic Medium"/>
              <a:ea typeface="Livvic Medium"/>
              <a:cs typeface="Livvic Medium"/>
              <a:sym typeface="Livvic Medium"/>
            </a:endParaRPr>
          </a:p>
          <a:p>
            <a:pPr marL="0" lvl="0" indent="0" algn="l" rtl="0">
              <a:spcBef>
                <a:spcPts val="1200"/>
              </a:spcBef>
              <a:spcAft>
                <a:spcPts val="0"/>
              </a:spcAft>
              <a:buNone/>
            </a:pPr>
            <a:endParaRPr sz="1300">
              <a:solidFill>
                <a:srgbClr val="202124"/>
              </a:solidFill>
              <a:highlight>
                <a:srgbClr val="FFFFFF"/>
              </a:highlight>
              <a:latin typeface="Livvic Medium"/>
              <a:ea typeface="Livvic Medium"/>
              <a:cs typeface="Livvic Medium"/>
              <a:sym typeface="Livvic Medium"/>
            </a:endParaRPr>
          </a:p>
          <a:p>
            <a:pPr marL="457200" lvl="0" indent="-311150" algn="l" rtl="0">
              <a:spcBef>
                <a:spcPts val="1200"/>
              </a:spcBef>
              <a:spcAft>
                <a:spcPts val="0"/>
              </a:spcAft>
              <a:buClr>
                <a:srgbClr val="202124"/>
              </a:buClr>
              <a:buSzPts val="1300"/>
              <a:buFont typeface="Livvic Medium"/>
              <a:buChar char="●"/>
            </a:pPr>
            <a:r>
              <a:rPr lang="en-GB" sz="1300">
                <a:solidFill>
                  <a:srgbClr val="202124"/>
                </a:solidFill>
                <a:highlight>
                  <a:srgbClr val="FFFFFF"/>
                </a:highlight>
                <a:latin typeface="Livvic Medium"/>
                <a:ea typeface="Livvic Medium"/>
                <a:cs typeface="Livvic Medium"/>
                <a:sym typeface="Livvic Medium"/>
              </a:rPr>
              <a:t>Securely share apps:</a:t>
            </a:r>
            <a:endParaRPr sz="1300">
              <a:solidFill>
                <a:srgbClr val="202124"/>
              </a:solidFill>
              <a:highlight>
                <a:srgbClr val="FFFFFF"/>
              </a:highlight>
              <a:latin typeface="Livvic Medium"/>
              <a:ea typeface="Livvic Medium"/>
              <a:cs typeface="Livvic Medium"/>
              <a:sym typeface="Livvic Medium"/>
            </a:endParaRPr>
          </a:p>
          <a:p>
            <a:pPr marL="914400" lvl="1" indent="-311150" algn="l" rtl="0">
              <a:spcBef>
                <a:spcPts val="0"/>
              </a:spcBef>
              <a:spcAft>
                <a:spcPts val="0"/>
              </a:spcAft>
              <a:buClr>
                <a:srgbClr val="202124"/>
              </a:buClr>
              <a:buSzPts val="1300"/>
              <a:buFont typeface="Livvic Medium"/>
              <a:buChar char="○"/>
            </a:pPr>
            <a:r>
              <a:rPr lang="en-GB" sz="1300">
                <a:solidFill>
                  <a:srgbClr val="202124"/>
                </a:solidFill>
                <a:highlight>
                  <a:srgbClr val="FFFFFF"/>
                </a:highlight>
                <a:latin typeface="Livvic Medium"/>
                <a:ea typeface="Livvic Medium"/>
                <a:cs typeface="Livvic Medium"/>
                <a:sym typeface="Livvic Medium"/>
              </a:rPr>
              <a:t>Streamlit Cloud works with the preferred SSO provider. Easily lock down the app so only certain people can see it.</a:t>
            </a:r>
            <a:endParaRPr sz="1300">
              <a:solidFill>
                <a:srgbClr val="202124"/>
              </a:solidFill>
              <a:highlight>
                <a:srgbClr val="FFFFFF"/>
              </a:highlight>
              <a:latin typeface="Livvic Medium"/>
              <a:ea typeface="Livvic Medium"/>
              <a:cs typeface="Livvic Medium"/>
              <a:sym typeface="Livvic Medium"/>
            </a:endParaRPr>
          </a:p>
        </p:txBody>
      </p:sp>
      <p:sp>
        <p:nvSpPr>
          <p:cNvPr id="139" name="Google Shape;139;p24"/>
          <p:cNvSpPr txBox="1">
            <a:spLocks noGrp="1"/>
          </p:cNvSpPr>
          <p:nvPr>
            <p:ph type="title"/>
          </p:nvPr>
        </p:nvSpPr>
        <p:spPr>
          <a:xfrm>
            <a:off x="311700" y="19610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STREAMLIT-CLOUD IO</a:t>
            </a:r>
            <a:endParaRPr/>
          </a:p>
        </p:txBody>
      </p:sp>
      <p:pic>
        <p:nvPicPr>
          <p:cNvPr id="140" name="Google Shape;140;p24"/>
          <p:cNvPicPr preferRelativeResize="0"/>
          <p:nvPr/>
        </p:nvPicPr>
        <p:blipFill>
          <a:blip r:embed="rId4">
            <a:alphaModFix/>
          </a:blip>
          <a:stretch>
            <a:fillRect/>
          </a:stretch>
        </p:blipFill>
        <p:spPr>
          <a:xfrm>
            <a:off x="3828600" y="1966325"/>
            <a:ext cx="5227500" cy="20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491250" y="1418400"/>
            <a:ext cx="8161500" cy="32091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rgbClr val="202124"/>
              </a:buClr>
              <a:buSzPts val="1800"/>
              <a:buFont typeface="Livvic Medium"/>
              <a:buChar char="●"/>
            </a:pPr>
            <a:r>
              <a:rPr lang="en-GB">
                <a:solidFill>
                  <a:srgbClr val="202124"/>
                </a:solidFill>
                <a:latin typeface="Livvic Medium"/>
                <a:ea typeface="Livvic Medium"/>
                <a:cs typeface="Livvic Medium"/>
                <a:sym typeface="Livvic Medium"/>
              </a:rPr>
              <a:t>The future scope of our project is very expandable as it is a one shot solution for all the data understanding and analysis related problems. 4</a:t>
            </a:r>
            <a:endParaRPr>
              <a:solidFill>
                <a:srgbClr val="202124"/>
              </a:solidFill>
              <a:latin typeface="Livvic Medium"/>
              <a:ea typeface="Livvic Medium"/>
              <a:cs typeface="Livvic Medium"/>
              <a:sym typeface="Livvic Medium"/>
            </a:endParaRPr>
          </a:p>
          <a:p>
            <a:pPr marL="457200" lvl="0" indent="0" algn="l" rtl="0">
              <a:spcBef>
                <a:spcPts val="1200"/>
              </a:spcBef>
              <a:spcAft>
                <a:spcPts val="0"/>
              </a:spcAft>
              <a:buNone/>
            </a:pPr>
            <a:endParaRPr>
              <a:solidFill>
                <a:srgbClr val="202124"/>
              </a:solidFill>
              <a:latin typeface="Livvic Medium"/>
              <a:ea typeface="Livvic Medium"/>
              <a:cs typeface="Livvic Medium"/>
              <a:sym typeface="Livvic Medium"/>
            </a:endParaRPr>
          </a:p>
          <a:p>
            <a:pPr marL="457200" lvl="0" indent="-342900" algn="l" rtl="0">
              <a:spcBef>
                <a:spcPts val="1200"/>
              </a:spcBef>
              <a:spcAft>
                <a:spcPts val="0"/>
              </a:spcAft>
              <a:buClr>
                <a:srgbClr val="202124"/>
              </a:buClr>
              <a:buSzPts val="1800"/>
              <a:buFont typeface="Livvic Medium"/>
              <a:buChar char="●"/>
            </a:pPr>
            <a:r>
              <a:rPr lang="en-GB">
                <a:solidFill>
                  <a:srgbClr val="202124"/>
                </a:solidFill>
                <a:latin typeface="Livvic Medium"/>
                <a:ea typeface="Livvic Medium"/>
                <a:cs typeface="Livvic Medium"/>
                <a:sym typeface="Livvic Medium"/>
              </a:rPr>
              <a:t>Companies wouldn't have to invest a great effort and Time in analyzing the patterns and trends in a given dataset.</a:t>
            </a:r>
            <a:endParaRPr>
              <a:solidFill>
                <a:srgbClr val="202124"/>
              </a:solidFill>
              <a:latin typeface="Livvic Medium"/>
              <a:ea typeface="Livvic Medium"/>
              <a:cs typeface="Livvic Medium"/>
              <a:sym typeface="Livvic Medium"/>
            </a:endParaRPr>
          </a:p>
          <a:p>
            <a:pPr marL="457200" lvl="0" indent="0" algn="l" rtl="0">
              <a:spcBef>
                <a:spcPts val="1200"/>
              </a:spcBef>
              <a:spcAft>
                <a:spcPts val="0"/>
              </a:spcAft>
              <a:buNone/>
            </a:pPr>
            <a:endParaRPr>
              <a:solidFill>
                <a:srgbClr val="202124"/>
              </a:solidFill>
              <a:latin typeface="Livvic Medium"/>
              <a:ea typeface="Livvic Medium"/>
              <a:cs typeface="Livvic Medium"/>
              <a:sym typeface="Livvic Medium"/>
            </a:endParaRPr>
          </a:p>
          <a:p>
            <a:pPr marL="457200" lvl="0" indent="-342900" algn="l" rtl="0">
              <a:spcBef>
                <a:spcPts val="1200"/>
              </a:spcBef>
              <a:spcAft>
                <a:spcPts val="0"/>
              </a:spcAft>
              <a:buClr>
                <a:srgbClr val="202124"/>
              </a:buClr>
              <a:buSzPts val="1800"/>
              <a:buFont typeface="Livvic Medium"/>
              <a:buChar char="●"/>
            </a:pPr>
            <a:r>
              <a:rPr lang="en-GB">
                <a:solidFill>
                  <a:srgbClr val="202124"/>
                </a:solidFill>
                <a:latin typeface="Livvic Medium"/>
                <a:ea typeface="Livvic Medium"/>
                <a:cs typeface="Livvic Medium"/>
                <a:sym typeface="Livvic Medium"/>
              </a:rPr>
              <a:t>The project has the potential to greatly augment the work of a Data Scientist, or to replace them entirely with a simple API call to our service. </a:t>
            </a:r>
            <a:endParaRPr>
              <a:solidFill>
                <a:srgbClr val="202124"/>
              </a:solidFill>
              <a:latin typeface="Livvic Medium"/>
              <a:ea typeface="Livvic Medium"/>
              <a:cs typeface="Livvic Medium"/>
              <a:sym typeface="Livvic Medium"/>
            </a:endParaRPr>
          </a:p>
        </p:txBody>
      </p:sp>
      <p:pic>
        <p:nvPicPr>
          <p:cNvPr id="146" name="Google Shape;146;p25"/>
          <p:cNvPicPr preferRelativeResize="0"/>
          <p:nvPr/>
        </p:nvPicPr>
        <p:blipFill>
          <a:blip r:embed="rId3">
            <a:alphaModFix/>
          </a:blip>
          <a:stretch>
            <a:fillRect/>
          </a:stretch>
        </p:blipFill>
        <p:spPr>
          <a:xfrm>
            <a:off x="0" y="0"/>
            <a:ext cx="9144001" cy="975500"/>
          </a:xfrm>
          <a:prstGeom prst="rect">
            <a:avLst/>
          </a:prstGeom>
          <a:noFill/>
          <a:ln>
            <a:noFill/>
          </a:ln>
        </p:spPr>
      </p:pic>
      <p:sp>
        <p:nvSpPr>
          <p:cNvPr id="147" name="Google Shape;147;p25"/>
          <p:cNvSpPr txBox="1">
            <a:spLocks noGrp="1"/>
          </p:cNvSpPr>
          <p:nvPr>
            <p:ph type="title"/>
          </p:nvPr>
        </p:nvSpPr>
        <p:spPr>
          <a:xfrm>
            <a:off x="311700" y="87250"/>
            <a:ext cx="85206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a:t>
            </a:r>
            <a:endParaRPr/>
          </a:p>
          <a:p>
            <a:pPr marL="0" lvl="0" indent="0" algn="ctr" rtl="0">
              <a:spcBef>
                <a:spcPts val="0"/>
              </a:spcBef>
              <a:spcAft>
                <a:spcPts val="0"/>
              </a:spcAft>
              <a:buNone/>
            </a:pPr>
            <a:r>
              <a:rPr lang="en-GB"/>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1216650" y="1946175"/>
            <a:ext cx="6710700" cy="28104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n-GB" sz="1600">
                <a:solidFill>
                  <a:srgbClr val="000000"/>
                </a:solidFill>
                <a:latin typeface="Livvic Medium"/>
                <a:ea typeface="Livvic Medium"/>
                <a:cs typeface="Livvic Medium"/>
                <a:sym typeface="Livvic Medium"/>
              </a:rPr>
              <a:t>The problem we are attempting to solve is complex, casts a wide net, and if solved - will enhance or potentially remove the need for EDA, Data Cleaning and even Data Scientists.</a:t>
            </a:r>
            <a:endParaRPr sz="1600">
              <a:solidFill>
                <a:srgbClr val="000000"/>
              </a:solidFill>
              <a:latin typeface="Livvic Medium"/>
              <a:ea typeface="Livvic Medium"/>
              <a:cs typeface="Livvic Medium"/>
              <a:sym typeface="Livvic Medium"/>
            </a:endParaRPr>
          </a:p>
          <a:p>
            <a:pPr marL="0" lvl="0" indent="0" algn="just" rtl="0">
              <a:lnSpc>
                <a:spcPct val="90000"/>
              </a:lnSpc>
              <a:spcBef>
                <a:spcPts val="1000"/>
              </a:spcBef>
              <a:spcAft>
                <a:spcPts val="0"/>
              </a:spcAft>
              <a:buNone/>
            </a:pPr>
            <a:endParaRPr sz="1600">
              <a:solidFill>
                <a:srgbClr val="000000"/>
              </a:solidFill>
              <a:latin typeface="Livvic Medium"/>
              <a:ea typeface="Livvic Medium"/>
              <a:cs typeface="Livvic Medium"/>
              <a:sym typeface="Livvic Medium"/>
            </a:endParaRPr>
          </a:p>
          <a:p>
            <a:pPr marL="0" lvl="0" indent="0" algn="just" rtl="0">
              <a:lnSpc>
                <a:spcPct val="90000"/>
              </a:lnSpc>
              <a:spcBef>
                <a:spcPts val="1000"/>
              </a:spcBef>
              <a:spcAft>
                <a:spcPts val="0"/>
              </a:spcAft>
              <a:buNone/>
            </a:pPr>
            <a:r>
              <a:rPr lang="en-GB" sz="1600">
                <a:solidFill>
                  <a:srgbClr val="000000"/>
                </a:solidFill>
                <a:latin typeface="Livvic Medium"/>
                <a:ea typeface="Livvic Medium"/>
                <a:cs typeface="Livvic Medium"/>
                <a:sym typeface="Livvic Medium"/>
              </a:rPr>
              <a:t>Essentially, we are trying to create an end-to-end service that will allow a user to gain insights from </a:t>
            </a:r>
            <a:r>
              <a:rPr lang="en-GB" sz="1600" i="1" u="sng">
                <a:solidFill>
                  <a:srgbClr val="000000"/>
                </a:solidFill>
                <a:latin typeface="Livvic Medium"/>
                <a:ea typeface="Livvic Medium"/>
                <a:cs typeface="Livvic Medium"/>
                <a:sym typeface="Livvic Medium"/>
              </a:rPr>
              <a:t>Structured Datasets </a:t>
            </a:r>
            <a:r>
              <a:rPr lang="en-GB" sz="1600">
                <a:solidFill>
                  <a:srgbClr val="000000"/>
                </a:solidFill>
                <a:latin typeface="Livvic Medium"/>
                <a:ea typeface="Livvic Medium"/>
                <a:cs typeface="Livvic Medium"/>
                <a:sym typeface="Livvic Medium"/>
              </a:rPr>
              <a:t>by asking relevant questions about the data in only Natural Language (plain english).</a:t>
            </a:r>
            <a:endParaRPr sz="2200">
              <a:latin typeface="Livvic"/>
              <a:ea typeface="Livvic"/>
              <a:cs typeface="Livvic"/>
              <a:sym typeface="Livvic"/>
            </a:endParaRPr>
          </a:p>
        </p:txBody>
      </p:sp>
      <p:pic>
        <p:nvPicPr>
          <p:cNvPr id="63" name="Google Shape;63;p14"/>
          <p:cNvPicPr preferRelativeResize="0"/>
          <p:nvPr/>
        </p:nvPicPr>
        <p:blipFill rotWithShape="1">
          <a:blip r:embed="rId3">
            <a:alphaModFix/>
          </a:blip>
          <a:srcRect l="-520" r="520"/>
          <a:stretch/>
        </p:blipFill>
        <p:spPr>
          <a:xfrm>
            <a:off x="-72550" y="-52800"/>
            <a:ext cx="9252826" cy="1719550"/>
          </a:xfrm>
          <a:prstGeom prst="rect">
            <a:avLst/>
          </a:prstGeom>
          <a:noFill/>
          <a:ln>
            <a:noFill/>
          </a:ln>
        </p:spPr>
      </p:pic>
      <p:sp>
        <p:nvSpPr>
          <p:cNvPr id="64" name="Google Shape;64;p14"/>
          <p:cNvSpPr txBox="1">
            <a:spLocks noGrp="1"/>
          </p:cNvSpPr>
          <p:nvPr>
            <p:ph type="title"/>
          </p:nvPr>
        </p:nvSpPr>
        <p:spPr>
          <a:xfrm>
            <a:off x="559800" y="317925"/>
            <a:ext cx="8024400" cy="80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4080"/>
              <a:t>Introduction</a:t>
            </a:r>
            <a:endParaRPr sz="408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414725" y="1558525"/>
            <a:ext cx="80727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Semantic understanding of user actions</a:t>
            </a:r>
            <a:endParaRPr>
              <a:solidFill>
                <a:srgbClr val="202124"/>
              </a:solidFill>
              <a:latin typeface="Livvic Medium"/>
              <a:ea typeface="Livvic Medium"/>
              <a:cs typeface="Livvic Medium"/>
              <a:sym typeface="Livvic Medium"/>
            </a:endParaRPr>
          </a:p>
          <a:p>
            <a:pPr marL="457200" lvl="0" indent="-342900" algn="l" rtl="0">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Specialised Intent detection, based on data labels</a:t>
            </a:r>
            <a:endParaRPr>
              <a:solidFill>
                <a:srgbClr val="202124"/>
              </a:solidFill>
              <a:latin typeface="Livvic Medium"/>
              <a:ea typeface="Livvic Medium"/>
              <a:cs typeface="Livvic Medium"/>
              <a:sym typeface="Livvic Medium"/>
            </a:endParaRPr>
          </a:p>
          <a:p>
            <a:pPr marL="457200" lvl="0" indent="-342900" algn="l" rtl="0">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Code generation from Intent categorization and Dataset Structure.</a:t>
            </a:r>
            <a:endParaRPr>
              <a:solidFill>
                <a:srgbClr val="202124"/>
              </a:solidFill>
              <a:latin typeface="Livvic Medium"/>
              <a:ea typeface="Livvic Medium"/>
              <a:cs typeface="Livvic Medium"/>
              <a:sym typeface="Livvic Medium"/>
            </a:endParaRPr>
          </a:p>
          <a:p>
            <a:pPr marL="457200" lvl="0" indent="-342900" algn="l" rtl="0">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Standardization of Code Snippets for automated EDA</a:t>
            </a:r>
            <a:endParaRPr>
              <a:solidFill>
                <a:srgbClr val="202124"/>
              </a:solidFill>
              <a:latin typeface="Livvic Medium"/>
              <a:ea typeface="Livvic Medium"/>
              <a:cs typeface="Livvic Medium"/>
              <a:sym typeface="Livvic Medium"/>
            </a:endParaRPr>
          </a:p>
          <a:p>
            <a:pPr marL="914400" lvl="1" indent="-317500" algn="l" rtl="0">
              <a:spcBef>
                <a:spcPts val="0"/>
              </a:spcBef>
              <a:spcAft>
                <a:spcPts val="0"/>
              </a:spcAft>
              <a:buClr>
                <a:srgbClr val="202124"/>
              </a:buClr>
              <a:buSzPts val="1400"/>
              <a:buFont typeface="Livvic Medium"/>
              <a:buAutoNum type="alphaLcPeriod"/>
            </a:pPr>
            <a:r>
              <a:rPr lang="en-GB">
                <a:solidFill>
                  <a:srgbClr val="202124"/>
                </a:solidFill>
                <a:latin typeface="Livvic Medium"/>
                <a:ea typeface="Livvic Medium"/>
                <a:cs typeface="Livvic Medium"/>
                <a:sym typeface="Livvic Medium"/>
              </a:rPr>
              <a:t>Dynamic Type capable snippets</a:t>
            </a:r>
            <a:endParaRPr>
              <a:solidFill>
                <a:srgbClr val="202124"/>
              </a:solidFill>
              <a:latin typeface="Livvic Medium"/>
              <a:ea typeface="Livvic Medium"/>
              <a:cs typeface="Livvic Medium"/>
              <a:sym typeface="Livvic Medium"/>
            </a:endParaRPr>
          </a:p>
          <a:p>
            <a:pPr marL="0" lvl="0" indent="0" algn="l" rtl="0">
              <a:spcBef>
                <a:spcPts val="1200"/>
              </a:spcBef>
              <a:spcAft>
                <a:spcPts val="1200"/>
              </a:spcAft>
              <a:buNone/>
            </a:pPr>
            <a:r>
              <a:rPr lang="en-GB" sz="1900">
                <a:solidFill>
                  <a:srgbClr val="202124"/>
                </a:solidFill>
                <a:latin typeface="Livvic Medium"/>
                <a:ea typeface="Livvic Medium"/>
                <a:cs typeface="Livvic Medium"/>
                <a:sym typeface="Livvic Medium"/>
              </a:rPr>
              <a:t>Our work here will primarily revolve around fine-tuning existing models and creating carefully thought out test-train sets and scenarios.</a:t>
            </a:r>
            <a:r>
              <a:rPr lang="en-GB">
                <a:solidFill>
                  <a:srgbClr val="202124"/>
                </a:solidFill>
                <a:latin typeface="Livvic Medium"/>
                <a:ea typeface="Livvic Medium"/>
                <a:cs typeface="Livvic Medium"/>
                <a:sym typeface="Livvic Medium"/>
              </a:rPr>
              <a:t> </a:t>
            </a:r>
            <a:endParaRPr>
              <a:solidFill>
                <a:srgbClr val="202124"/>
              </a:solidFill>
              <a:latin typeface="Livvic Medium"/>
              <a:ea typeface="Livvic Medium"/>
              <a:cs typeface="Livvic Medium"/>
              <a:sym typeface="Livvic Medium"/>
            </a:endParaRPr>
          </a:p>
        </p:txBody>
      </p:sp>
      <p:pic>
        <p:nvPicPr>
          <p:cNvPr id="70" name="Google Shape;70;p15"/>
          <p:cNvPicPr preferRelativeResize="0"/>
          <p:nvPr/>
        </p:nvPicPr>
        <p:blipFill>
          <a:blip r:embed="rId3">
            <a:alphaModFix/>
          </a:blip>
          <a:stretch>
            <a:fillRect/>
          </a:stretch>
        </p:blipFill>
        <p:spPr>
          <a:xfrm>
            <a:off x="0" y="0"/>
            <a:ext cx="9144001" cy="1290725"/>
          </a:xfrm>
          <a:prstGeom prst="rect">
            <a:avLst/>
          </a:prstGeom>
          <a:noFill/>
          <a:ln>
            <a:noFill/>
          </a:ln>
        </p:spPr>
      </p:pic>
      <p:sp>
        <p:nvSpPr>
          <p:cNvPr id="71" name="Google Shape;71;p15"/>
          <p:cNvSpPr txBox="1">
            <a:spLocks noGrp="1"/>
          </p:cNvSpPr>
          <p:nvPr>
            <p:ph type="title"/>
          </p:nvPr>
        </p:nvSpPr>
        <p:spPr>
          <a:xfrm>
            <a:off x="190775" y="244863"/>
            <a:ext cx="85206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Plan Of 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341100" y="1354375"/>
            <a:ext cx="8461800" cy="37170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Font typeface="Livvic Medium"/>
              <a:buChar char="●"/>
            </a:pPr>
            <a:r>
              <a:rPr lang="en-GB" sz="1500">
                <a:latin typeface="Livvic Medium"/>
                <a:ea typeface="Livvic Medium"/>
                <a:cs typeface="Livvic Medium"/>
                <a:sym typeface="Livvic Medium"/>
              </a:rPr>
              <a:t>GPT3 is a large language model, [</a:t>
            </a:r>
            <a:r>
              <a:rPr lang="en-GB" sz="1500">
                <a:solidFill>
                  <a:srgbClr val="202124"/>
                </a:solidFill>
                <a:highlight>
                  <a:schemeClr val="lt1"/>
                </a:highlight>
                <a:latin typeface="Livvic Medium"/>
                <a:ea typeface="Livvic Medium"/>
                <a:cs typeface="Livvic Medium"/>
                <a:sym typeface="Livvic Medium"/>
              </a:rPr>
              <a:t>Generative Pre-trained Transformer 3] is an autoregressive language model that uses deep learning to produce human-like text. </a:t>
            </a:r>
            <a:endParaRPr sz="1500">
              <a:solidFill>
                <a:srgbClr val="202124"/>
              </a:solidFill>
              <a:highlight>
                <a:schemeClr val="lt1"/>
              </a:highlight>
              <a:latin typeface="Livvic Medium"/>
              <a:ea typeface="Livvic Medium"/>
              <a:cs typeface="Livvic Medium"/>
              <a:sym typeface="Livvic Medium"/>
            </a:endParaRPr>
          </a:p>
          <a:p>
            <a:pPr marL="457200" lvl="0" indent="-323850" algn="just" rtl="0">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We will be leveraging the API provided by OpenAPI, the creators of GPT3, to first test our initial hypothesis - and confirm that intent detection and semantic understanding of use actions can be automated.</a:t>
            </a:r>
            <a:endParaRPr sz="1500">
              <a:solidFill>
                <a:srgbClr val="202124"/>
              </a:solidFill>
              <a:highlight>
                <a:schemeClr val="lt1"/>
              </a:highlight>
              <a:latin typeface="Livvic Medium"/>
              <a:ea typeface="Livvic Medium"/>
              <a:cs typeface="Livvic Medium"/>
              <a:sym typeface="Livvic Medium"/>
            </a:endParaRPr>
          </a:p>
          <a:p>
            <a:pPr marL="457200" lvl="0" indent="-323850" algn="just" rtl="0">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The alternatives of GPT3 are few, and the ones that are open source are very computationally expensive to test and train, which is why we have stuck with GPT3.</a:t>
            </a:r>
            <a:endParaRPr sz="1500">
              <a:solidFill>
                <a:srgbClr val="202124"/>
              </a:solidFill>
              <a:highlight>
                <a:schemeClr val="lt1"/>
              </a:highlight>
              <a:latin typeface="Livvic Medium"/>
              <a:ea typeface="Livvic Medium"/>
              <a:cs typeface="Livvic Medium"/>
              <a:sym typeface="Livvic Medium"/>
            </a:endParaRPr>
          </a:p>
          <a:p>
            <a:pPr marL="457200" lvl="0" indent="-323850" algn="just" rtl="0">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The most important thing to us about this model is it’s few-shot learning capabilities. It can provide us with very accurate outputs with only a small set of examples. Moreover, the APIs provided, allow us to tune and re-train the model at 0 cost of computation via a token-based request system.</a:t>
            </a:r>
            <a:endParaRPr sz="1500">
              <a:solidFill>
                <a:srgbClr val="202124"/>
              </a:solidFill>
              <a:highlight>
                <a:schemeClr val="lt1"/>
              </a:highlight>
              <a:latin typeface="Livvic Medium"/>
              <a:ea typeface="Livvic Medium"/>
              <a:cs typeface="Livvic Medium"/>
              <a:sym typeface="Livvic Medium"/>
            </a:endParaRPr>
          </a:p>
          <a:p>
            <a:pPr marL="457200" lvl="0" indent="-323850" algn="just" rtl="0">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GPT3 also has an offshoot model trained on open source code from GitHub, called Codex, which will allow us to generate code dynamically, depending on the dataset. </a:t>
            </a:r>
            <a:endParaRPr sz="1500">
              <a:solidFill>
                <a:srgbClr val="202124"/>
              </a:solidFill>
              <a:highlight>
                <a:schemeClr val="lt1"/>
              </a:highlight>
              <a:latin typeface="Livvic Medium"/>
              <a:ea typeface="Livvic Medium"/>
              <a:cs typeface="Livvic Medium"/>
              <a:sym typeface="Livvic Medium"/>
            </a:endParaRPr>
          </a:p>
        </p:txBody>
      </p:sp>
      <p:pic>
        <p:nvPicPr>
          <p:cNvPr id="77" name="Google Shape;77;p16"/>
          <p:cNvPicPr preferRelativeResize="0"/>
          <p:nvPr/>
        </p:nvPicPr>
        <p:blipFill>
          <a:blip r:embed="rId3">
            <a:alphaModFix/>
          </a:blip>
          <a:stretch>
            <a:fillRect/>
          </a:stretch>
        </p:blipFill>
        <p:spPr>
          <a:xfrm>
            <a:off x="0" y="0"/>
            <a:ext cx="9144001" cy="1290725"/>
          </a:xfrm>
          <a:prstGeom prst="rect">
            <a:avLst/>
          </a:prstGeom>
          <a:noFill/>
          <a:ln>
            <a:noFill/>
          </a:ln>
        </p:spPr>
      </p:pic>
      <p:sp>
        <p:nvSpPr>
          <p:cNvPr id="78" name="Google Shape;78;p16"/>
          <p:cNvSpPr txBox="1">
            <a:spLocks noGrp="1"/>
          </p:cNvSpPr>
          <p:nvPr>
            <p:ph type="title"/>
          </p:nvPr>
        </p:nvSpPr>
        <p:spPr>
          <a:xfrm>
            <a:off x="311700" y="2886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4480"/>
              <a:t>GPT3</a:t>
            </a:r>
            <a:endParaRPr sz="448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body" idx="1"/>
          </p:nvPr>
        </p:nvSpPr>
        <p:spPr>
          <a:xfrm>
            <a:off x="125850" y="1067425"/>
            <a:ext cx="8892300" cy="38583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API Linking is the process in which we provide a communication platform for two applications for further processing.</a:t>
            </a:r>
            <a:endParaRPr sz="1500">
              <a:solidFill>
                <a:srgbClr val="202124"/>
              </a:solidFill>
              <a:latin typeface="Livvic Medium"/>
              <a:ea typeface="Livvic Medium"/>
              <a:cs typeface="Livvic Medium"/>
              <a:sym typeface="Livvic Medium"/>
            </a:endParaRPr>
          </a:p>
          <a:p>
            <a:pPr marL="457200" lvl="0" indent="0" algn="l" rtl="0">
              <a:lnSpc>
                <a:spcPct val="100000"/>
              </a:lnSpc>
              <a:spcBef>
                <a:spcPts val="1200"/>
              </a:spcBef>
              <a:spcAft>
                <a:spcPts val="0"/>
              </a:spcAft>
              <a:buNone/>
            </a:pPr>
            <a:endParaRPr sz="1500">
              <a:solidFill>
                <a:srgbClr val="202124"/>
              </a:solidFill>
              <a:latin typeface="Livvic Medium"/>
              <a:ea typeface="Livvic Medium"/>
              <a:cs typeface="Livvic Medium"/>
              <a:sym typeface="Livvic Medium"/>
            </a:endParaRPr>
          </a:p>
          <a:p>
            <a:pPr marL="457200" lvl="0" indent="-323850" algn="l" rtl="0">
              <a:lnSpc>
                <a:spcPct val="100000"/>
              </a:lnSpc>
              <a:spcBef>
                <a:spcPts val="120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API Linking starts with the process of finding / manual typing your own API key for a program and storing that API key. Once we have our own API key we go on the program platform where we need to use the previous program for combined application by mentioning the API key we have. </a:t>
            </a:r>
            <a:endParaRPr sz="1500">
              <a:solidFill>
                <a:srgbClr val="202124"/>
              </a:solidFill>
              <a:latin typeface="Livvic Medium"/>
              <a:ea typeface="Livvic Medium"/>
              <a:cs typeface="Livvic Medium"/>
              <a:sym typeface="Livvic Medium"/>
            </a:endParaRPr>
          </a:p>
          <a:p>
            <a:pPr marL="457200" lvl="0" indent="-323850" algn="l" rtl="0">
              <a:lnSpc>
                <a:spcPct val="100000"/>
              </a:lnSpc>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By this way we will be able to request whatever we need from the first program in form of a query and as we are connected to the first program the query will be resolved via running that application and it will send a response back to the current program.</a:t>
            </a:r>
            <a:endParaRPr sz="1500">
              <a:solidFill>
                <a:srgbClr val="202124"/>
              </a:solidFill>
              <a:latin typeface="Livvic Medium"/>
              <a:ea typeface="Livvic Medium"/>
              <a:cs typeface="Livvic Medium"/>
              <a:sym typeface="Livvic Medium"/>
            </a:endParaRPr>
          </a:p>
          <a:p>
            <a:pPr marL="457200" lvl="0" indent="0" algn="l" rtl="0">
              <a:lnSpc>
                <a:spcPct val="100000"/>
              </a:lnSpc>
              <a:spcBef>
                <a:spcPts val="1200"/>
              </a:spcBef>
              <a:spcAft>
                <a:spcPts val="0"/>
              </a:spcAft>
              <a:buNone/>
            </a:pPr>
            <a:endParaRPr sz="1500">
              <a:solidFill>
                <a:srgbClr val="202124"/>
              </a:solidFill>
              <a:latin typeface="Livvic Medium"/>
              <a:ea typeface="Livvic Medium"/>
              <a:cs typeface="Livvic Medium"/>
              <a:sym typeface="Livvic Medium"/>
            </a:endParaRPr>
          </a:p>
          <a:p>
            <a:pPr marL="457200" lvl="0" indent="-323850" algn="l" rtl="0">
              <a:lnSpc>
                <a:spcPct val="100000"/>
              </a:lnSpc>
              <a:spcBef>
                <a:spcPts val="120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General syntax for API Linking is given by:-</a:t>
            </a:r>
            <a:endParaRPr sz="1500">
              <a:solidFill>
                <a:srgbClr val="202124"/>
              </a:solidFill>
              <a:latin typeface="Livvic Medium"/>
              <a:ea typeface="Livvic Medium"/>
              <a:cs typeface="Livvic Medium"/>
              <a:sym typeface="Livvic Medium"/>
            </a:endParaRPr>
          </a:p>
          <a:p>
            <a:pPr marL="457200" lvl="0" indent="0" algn="l" rtl="0">
              <a:lnSpc>
                <a:spcPct val="100000"/>
              </a:lnSpc>
              <a:spcBef>
                <a:spcPts val="1200"/>
              </a:spcBef>
              <a:spcAft>
                <a:spcPts val="1200"/>
              </a:spcAft>
              <a:buNone/>
            </a:pPr>
            <a:r>
              <a:rPr lang="en-GB" sz="1500">
                <a:solidFill>
                  <a:srgbClr val="202124"/>
                </a:solidFill>
                <a:latin typeface="Livvic Medium"/>
                <a:ea typeface="Livvic Medium"/>
                <a:cs typeface="Livvic Medium"/>
                <a:sym typeface="Livvic Medium"/>
              </a:rPr>
              <a:t>openai.api_key = 'fg-zfyj9uL0198R7U9oNy0mT3BlbkFJoQoFCMZClQa5Rbgeefefgg’'</a:t>
            </a:r>
            <a:endParaRPr sz="1500">
              <a:solidFill>
                <a:srgbClr val="202124"/>
              </a:solidFill>
              <a:latin typeface="Livvic Medium"/>
              <a:ea typeface="Livvic Medium"/>
              <a:cs typeface="Livvic Medium"/>
              <a:sym typeface="Livvic Medium"/>
            </a:endParaRPr>
          </a:p>
        </p:txBody>
      </p:sp>
      <p:pic>
        <p:nvPicPr>
          <p:cNvPr id="84" name="Google Shape;84;p17"/>
          <p:cNvPicPr preferRelativeResize="0"/>
          <p:nvPr/>
        </p:nvPicPr>
        <p:blipFill>
          <a:blip r:embed="rId3">
            <a:alphaModFix/>
          </a:blip>
          <a:stretch>
            <a:fillRect/>
          </a:stretch>
        </p:blipFill>
        <p:spPr>
          <a:xfrm>
            <a:off x="0" y="0"/>
            <a:ext cx="9144001" cy="975500"/>
          </a:xfrm>
          <a:prstGeom prst="rect">
            <a:avLst/>
          </a:prstGeom>
          <a:noFill/>
          <a:ln>
            <a:noFill/>
          </a:ln>
        </p:spPr>
      </p:pic>
      <p:sp>
        <p:nvSpPr>
          <p:cNvPr id="85" name="Google Shape;85;p17"/>
          <p:cNvSpPr txBox="1">
            <a:spLocks noGrp="1"/>
          </p:cNvSpPr>
          <p:nvPr>
            <p:ph type="title"/>
          </p:nvPr>
        </p:nvSpPr>
        <p:spPr>
          <a:xfrm>
            <a:off x="311700" y="872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4080"/>
              <a:t>API Linking</a:t>
            </a:r>
            <a:endParaRPr sz="40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241350" y="1099675"/>
            <a:ext cx="8661300" cy="3818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02124"/>
              </a:buClr>
              <a:buSzPts val="1500"/>
              <a:buFont typeface="Livvic Medium"/>
              <a:buAutoNum type="arabicPeriod"/>
            </a:pPr>
            <a:r>
              <a:rPr lang="en-GB" sz="1500">
                <a:solidFill>
                  <a:srgbClr val="202124"/>
                </a:solidFill>
                <a:latin typeface="Livvic Medium"/>
                <a:ea typeface="Livvic Medium"/>
                <a:cs typeface="Livvic Medium"/>
                <a:sym typeface="Livvic Medium"/>
              </a:rPr>
              <a:t>Model Selection:- Model Selection is the parameter on which your Playground Runs on. There are different models available and supported by Open-AI. In this case we are using Davinci- Codex Model because of its wide range of Codebases available.</a:t>
            </a:r>
            <a:endParaRPr sz="1500">
              <a:solidFill>
                <a:srgbClr val="202124"/>
              </a:solidFill>
              <a:latin typeface="Livvic Medium"/>
              <a:ea typeface="Livvic Medium"/>
              <a:cs typeface="Livvic Medium"/>
              <a:sym typeface="Livvic Medium"/>
            </a:endParaRPr>
          </a:p>
          <a:p>
            <a:pPr marL="45720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457200" lvl="0" indent="-323850" algn="l" rtl="0">
              <a:spcBef>
                <a:spcPts val="1200"/>
              </a:spcBef>
              <a:spcAft>
                <a:spcPts val="0"/>
              </a:spcAft>
              <a:buClr>
                <a:srgbClr val="202124"/>
              </a:buClr>
              <a:buSzPts val="1500"/>
              <a:buFont typeface="Livvic Medium"/>
              <a:buAutoNum type="arabicPeriod"/>
            </a:pPr>
            <a:r>
              <a:rPr lang="en-GB" sz="1500">
                <a:solidFill>
                  <a:srgbClr val="202124"/>
                </a:solidFill>
                <a:latin typeface="Livvic Medium"/>
                <a:ea typeface="Livvic Medium"/>
                <a:cs typeface="Livvic Medium"/>
                <a:sym typeface="Livvic Medium"/>
              </a:rPr>
              <a:t>Temperature:- It is responsible for controlling Randomness. As the Temperature approaches zero the model will become more deterministic and repetitive.</a:t>
            </a:r>
            <a:endParaRPr sz="1500">
              <a:solidFill>
                <a:srgbClr val="202124"/>
              </a:solidFill>
              <a:latin typeface="Livvic Medium"/>
              <a:ea typeface="Livvic Medium"/>
              <a:cs typeface="Livvic Medium"/>
              <a:sym typeface="Livvic Medium"/>
            </a:endParaRPr>
          </a:p>
          <a:p>
            <a:pPr marL="45720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457200" lvl="0" indent="-323850" algn="l" rtl="0">
              <a:spcBef>
                <a:spcPts val="1200"/>
              </a:spcBef>
              <a:spcAft>
                <a:spcPts val="0"/>
              </a:spcAft>
              <a:buClr>
                <a:srgbClr val="202124"/>
              </a:buClr>
              <a:buSzPts val="1500"/>
              <a:buFont typeface="Livvic Medium"/>
              <a:buAutoNum type="arabicPeriod"/>
            </a:pPr>
            <a:r>
              <a:rPr lang="en-GB" sz="1500">
                <a:solidFill>
                  <a:srgbClr val="202124"/>
                </a:solidFill>
                <a:latin typeface="Livvic Medium"/>
                <a:ea typeface="Livvic Medium"/>
                <a:cs typeface="Livvic Medium"/>
                <a:sym typeface="Livvic Medium"/>
              </a:rPr>
              <a:t>Response Length:- It generally means that length of response you are expecting of your output should be. If you keep more response length than required then solution can be repetitive and if response length is less than required solution, the solution might be incomplete. So selecting the perfect response length range is very essential.  </a:t>
            </a:r>
            <a:endParaRPr sz="1500">
              <a:solidFill>
                <a:srgbClr val="202124"/>
              </a:solidFill>
              <a:latin typeface="Livvic Medium"/>
              <a:ea typeface="Livvic Medium"/>
              <a:cs typeface="Livvic Medium"/>
              <a:sym typeface="Livvic Medium"/>
            </a:endParaRPr>
          </a:p>
        </p:txBody>
      </p:sp>
      <p:pic>
        <p:nvPicPr>
          <p:cNvPr id="91" name="Google Shape;91;p18"/>
          <p:cNvPicPr preferRelativeResize="0"/>
          <p:nvPr/>
        </p:nvPicPr>
        <p:blipFill>
          <a:blip r:embed="rId3">
            <a:alphaModFix/>
          </a:blip>
          <a:stretch>
            <a:fillRect/>
          </a:stretch>
        </p:blipFill>
        <p:spPr>
          <a:xfrm>
            <a:off x="0" y="0"/>
            <a:ext cx="9144001" cy="975500"/>
          </a:xfrm>
          <a:prstGeom prst="rect">
            <a:avLst/>
          </a:prstGeom>
          <a:noFill/>
          <a:ln>
            <a:noFill/>
          </a:ln>
        </p:spPr>
      </p:pic>
      <p:sp>
        <p:nvSpPr>
          <p:cNvPr id="92" name="Google Shape;92;p18"/>
          <p:cNvSpPr txBox="1">
            <a:spLocks noGrp="1"/>
          </p:cNvSpPr>
          <p:nvPr>
            <p:ph type="title"/>
          </p:nvPr>
        </p:nvSpPr>
        <p:spPr>
          <a:xfrm>
            <a:off x="311700" y="87250"/>
            <a:ext cx="8520600" cy="80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PArameters Of open-ai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body" idx="1"/>
          </p:nvPr>
        </p:nvSpPr>
        <p:spPr>
          <a:xfrm>
            <a:off x="314425" y="1247975"/>
            <a:ext cx="61440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rgbClr val="202124"/>
                </a:solidFill>
                <a:latin typeface="Livvic Medium"/>
                <a:ea typeface="Livvic Medium"/>
                <a:cs typeface="Livvic Medium"/>
                <a:sym typeface="Livvic Medium"/>
              </a:rPr>
              <a:t>4.)Frequency and presence penalties:- The frequency and presence penalties found in the completions API can be used to reduce the likelihood of sampling repetitive sequences of tokens. They work by directly modifying the logits (un-normalized log-probabilities) with an additive contribution.</a:t>
            </a:r>
            <a:endParaRPr sz="1500">
              <a:solidFill>
                <a:srgbClr val="202124"/>
              </a:solidFill>
              <a:latin typeface="Livvic Medium"/>
              <a:ea typeface="Livvic Medium"/>
              <a:cs typeface="Livvic Medium"/>
              <a:sym typeface="Livvic Medium"/>
            </a:endParaRPr>
          </a:p>
          <a:p>
            <a:pPr marL="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0" lvl="0" indent="0" algn="l" rtl="0">
              <a:spcBef>
                <a:spcPts val="1200"/>
              </a:spcBef>
              <a:spcAft>
                <a:spcPts val="0"/>
              </a:spcAft>
              <a:buNone/>
            </a:pPr>
            <a:r>
              <a:rPr lang="en-GB" sz="1500">
                <a:solidFill>
                  <a:srgbClr val="202124"/>
                </a:solidFill>
                <a:latin typeface="Livvic Medium"/>
                <a:ea typeface="Livvic Medium"/>
                <a:cs typeface="Livvic Medium"/>
                <a:sym typeface="Livvic Medium"/>
              </a:rPr>
              <a:t>5.) Stop Sequences:- We can enter maximum of 4 sequences where the API will stop generating further tokens or further program generation. Can be used to terminate the process whenever required.</a:t>
            </a:r>
            <a:endParaRPr sz="1500">
              <a:solidFill>
                <a:srgbClr val="202124"/>
              </a:solidFill>
              <a:latin typeface="Livvic Medium"/>
              <a:ea typeface="Livvic Medium"/>
              <a:cs typeface="Livvic Medium"/>
              <a:sym typeface="Livvic Medium"/>
            </a:endParaRPr>
          </a:p>
          <a:p>
            <a:pPr marL="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0" lvl="0" indent="0" algn="l" rtl="0">
              <a:spcBef>
                <a:spcPts val="1200"/>
              </a:spcBef>
              <a:spcAft>
                <a:spcPts val="0"/>
              </a:spcAft>
              <a:buNone/>
            </a:pPr>
            <a:endParaRPr sz="1500">
              <a:solidFill>
                <a:srgbClr val="202124"/>
              </a:solidFill>
              <a:latin typeface="Livvic Medium"/>
              <a:ea typeface="Livvic Medium"/>
              <a:cs typeface="Livvic Medium"/>
              <a:sym typeface="Livvic Medium"/>
            </a:endParaRPr>
          </a:p>
          <a:p>
            <a:pPr marL="0" lvl="0" indent="0" algn="l" rtl="0">
              <a:spcBef>
                <a:spcPts val="1200"/>
              </a:spcBef>
              <a:spcAft>
                <a:spcPts val="1200"/>
              </a:spcAft>
              <a:buNone/>
            </a:pPr>
            <a:endParaRPr sz="1500">
              <a:solidFill>
                <a:srgbClr val="202124"/>
              </a:solidFill>
              <a:latin typeface="Livvic Medium"/>
              <a:ea typeface="Livvic Medium"/>
              <a:cs typeface="Livvic Medium"/>
              <a:sym typeface="Livvic Medium"/>
            </a:endParaRPr>
          </a:p>
        </p:txBody>
      </p:sp>
      <p:pic>
        <p:nvPicPr>
          <p:cNvPr id="98" name="Google Shape;98;p19"/>
          <p:cNvPicPr preferRelativeResize="0"/>
          <p:nvPr/>
        </p:nvPicPr>
        <p:blipFill>
          <a:blip r:embed="rId3">
            <a:alphaModFix/>
          </a:blip>
          <a:stretch>
            <a:fillRect/>
          </a:stretch>
        </p:blipFill>
        <p:spPr>
          <a:xfrm>
            <a:off x="0" y="0"/>
            <a:ext cx="9144001" cy="975500"/>
          </a:xfrm>
          <a:prstGeom prst="rect">
            <a:avLst/>
          </a:prstGeom>
          <a:noFill/>
          <a:ln>
            <a:noFill/>
          </a:ln>
        </p:spPr>
      </p:pic>
      <p:sp>
        <p:nvSpPr>
          <p:cNvPr id="99" name="Google Shape;99;p19"/>
          <p:cNvSpPr txBox="1">
            <a:spLocks noGrp="1"/>
          </p:cNvSpPr>
          <p:nvPr>
            <p:ph type="title"/>
          </p:nvPr>
        </p:nvSpPr>
        <p:spPr>
          <a:xfrm>
            <a:off x="158525" y="872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PArameters Of open-ai models</a:t>
            </a:r>
            <a:endParaRPr/>
          </a:p>
        </p:txBody>
      </p:sp>
      <p:pic>
        <p:nvPicPr>
          <p:cNvPr id="100" name="Google Shape;100;p19"/>
          <p:cNvPicPr preferRelativeResize="0"/>
          <p:nvPr/>
        </p:nvPicPr>
        <p:blipFill>
          <a:blip r:embed="rId4">
            <a:alphaModFix/>
          </a:blip>
          <a:stretch>
            <a:fillRect/>
          </a:stretch>
        </p:blipFill>
        <p:spPr>
          <a:xfrm>
            <a:off x="6926875" y="1968710"/>
            <a:ext cx="1752249" cy="160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0"/>
            <a:ext cx="2731199" cy="5143500"/>
          </a:xfrm>
          <a:prstGeom prst="rect">
            <a:avLst/>
          </a:prstGeom>
          <a:noFill/>
          <a:ln>
            <a:noFill/>
          </a:ln>
        </p:spPr>
      </p:pic>
      <p:sp>
        <p:nvSpPr>
          <p:cNvPr id="106" name="Google Shape;106;p20"/>
          <p:cNvSpPr txBox="1">
            <a:spLocks noGrp="1"/>
          </p:cNvSpPr>
          <p:nvPr>
            <p:ph type="title"/>
          </p:nvPr>
        </p:nvSpPr>
        <p:spPr>
          <a:xfrm>
            <a:off x="219450" y="1706250"/>
            <a:ext cx="2304000" cy="117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Flowchart</a:t>
            </a:r>
            <a:endParaRPr/>
          </a:p>
        </p:txBody>
      </p:sp>
      <p:pic>
        <p:nvPicPr>
          <p:cNvPr id="107" name="Google Shape;107;p20"/>
          <p:cNvPicPr preferRelativeResize="0"/>
          <p:nvPr/>
        </p:nvPicPr>
        <p:blipFill>
          <a:blip r:embed="rId4">
            <a:alphaModFix/>
          </a:blip>
          <a:stretch>
            <a:fillRect/>
          </a:stretch>
        </p:blipFill>
        <p:spPr>
          <a:xfrm>
            <a:off x="2353500" y="404888"/>
            <a:ext cx="6412800" cy="4474574"/>
          </a:xfrm>
          <a:prstGeom prst="rect">
            <a:avLst/>
          </a:prstGeom>
          <a:noFill/>
          <a:ln>
            <a:noFill/>
          </a:ln>
        </p:spPr>
      </p:pic>
      <p:pic>
        <p:nvPicPr>
          <p:cNvPr id="108" name="Google Shape;108;p20"/>
          <p:cNvPicPr preferRelativeResize="0"/>
          <p:nvPr/>
        </p:nvPicPr>
        <p:blipFill>
          <a:blip r:embed="rId3">
            <a:alphaModFix/>
          </a:blip>
          <a:stretch>
            <a:fillRect/>
          </a:stretch>
        </p:blipFill>
        <p:spPr>
          <a:xfrm>
            <a:off x="2731200" y="0"/>
            <a:ext cx="6412799" cy="404900"/>
          </a:xfrm>
          <a:prstGeom prst="rect">
            <a:avLst/>
          </a:prstGeom>
          <a:noFill/>
          <a:ln>
            <a:noFill/>
          </a:ln>
        </p:spPr>
      </p:pic>
      <p:pic>
        <p:nvPicPr>
          <p:cNvPr id="109" name="Google Shape;109;p20"/>
          <p:cNvPicPr preferRelativeResize="0"/>
          <p:nvPr/>
        </p:nvPicPr>
        <p:blipFill>
          <a:blip r:embed="rId3">
            <a:alphaModFix/>
          </a:blip>
          <a:stretch>
            <a:fillRect/>
          </a:stretch>
        </p:blipFill>
        <p:spPr>
          <a:xfrm>
            <a:off x="2236300" y="4767800"/>
            <a:ext cx="6907699" cy="375700"/>
          </a:xfrm>
          <a:prstGeom prst="rect">
            <a:avLst/>
          </a:prstGeom>
          <a:noFill/>
          <a:ln>
            <a:noFill/>
          </a:ln>
        </p:spPr>
      </p:pic>
      <p:pic>
        <p:nvPicPr>
          <p:cNvPr id="110" name="Google Shape;110;p20"/>
          <p:cNvPicPr preferRelativeResize="0"/>
          <p:nvPr/>
        </p:nvPicPr>
        <p:blipFill>
          <a:blip r:embed="rId3">
            <a:alphaModFix/>
          </a:blip>
          <a:stretch>
            <a:fillRect/>
          </a:stretch>
        </p:blipFill>
        <p:spPr>
          <a:xfrm>
            <a:off x="8766300" y="334475"/>
            <a:ext cx="377699" cy="461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0" y="40325"/>
            <a:ext cx="9144001" cy="975500"/>
          </a:xfrm>
          <a:prstGeom prst="rect">
            <a:avLst/>
          </a:prstGeom>
          <a:noFill/>
          <a:ln>
            <a:noFill/>
          </a:ln>
        </p:spPr>
      </p:pic>
      <p:sp>
        <p:nvSpPr>
          <p:cNvPr id="116" name="Google Shape;116;p21"/>
          <p:cNvSpPr txBox="1">
            <a:spLocks noGrp="1"/>
          </p:cNvSpPr>
          <p:nvPr>
            <p:ph type="title"/>
          </p:nvPr>
        </p:nvSpPr>
        <p:spPr>
          <a:xfrm>
            <a:off x="311700" y="17450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STREAMLIT io</a:t>
            </a:r>
            <a:endParaRPr/>
          </a:p>
        </p:txBody>
      </p:sp>
      <p:sp>
        <p:nvSpPr>
          <p:cNvPr id="117" name="Google Shape;117;p21"/>
          <p:cNvSpPr txBox="1">
            <a:spLocks noGrp="1"/>
          </p:cNvSpPr>
          <p:nvPr>
            <p:ph type="body" idx="1"/>
          </p:nvPr>
        </p:nvSpPr>
        <p:spPr>
          <a:xfrm>
            <a:off x="382500" y="1277050"/>
            <a:ext cx="8379000" cy="3592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02124"/>
              </a:buClr>
              <a:buSzPts val="1500"/>
              <a:buFont typeface="Livvic Medium"/>
              <a:buChar char="●"/>
            </a:pPr>
            <a:r>
              <a:rPr lang="en-GB" sz="1500">
                <a:solidFill>
                  <a:srgbClr val="202124"/>
                </a:solidFill>
                <a:highlight>
                  <a:srgbClr val="FFFFFF"/>
                </a:highlight>
                <a:latin typeface="Livvic Medium"/>
                <a:ea typeface="Livvic Medium"/>
                <a:cs typeface="Livvic Medium"/>
                <a:sym typeface="Livvic Medium"/>
              </a:rPr>
              <a:t>Streamlit is an open source app framework in Python language. It helps us create web apps for data science and machine learning in a short time. It is compatible with major Python libraries such as scikit-learn, Keras, PyTorch, SymPy(latex), NumPy, pandas, Matplotlib etc.</a:t>
            </a:r>
            <a:endParaRPr sz="1500">
              <a:solidFill>
                <a:srgbClr val="202124"/>
              </a:solidFill>
              <a:highlight>
                <a:srgbClr val="FFFFFF"/>
              </a:highlight>
              <a:latin typeface="Livvic Medium"/>
              <a:ea typeface="Livvic Medium"/>
              <a:cs typeface="Livvic Medium"/>
              <a:sym typeface="Livvic Medium"/>
            </a:endParaRPr>
          </a:p>
          <a:p>
            <a:pPr marL="457200" lvl="0" indent="0" algn="l" rtl="0">
              <a:spcBef>
                <a:spcPts val="1200"/>
              </a:spcBef>
              <a:spcAft>
                <a:spcPts val="0"/>
              </a:spcAft>
              <a:buNone/>
            </a:pPr>
            <a:endParaRPr sz="1500">
              <a:solidFill>
                <a:srgbClr val="202124"/>
              </a:solidFill>
              <a:highlight>
                <a:srgbClr val="FFFFFF"/>
              </a:highlight>
              <a:latin typeface="Livvic Medium"/>
              <a:ea typeface="Livvic Medium"/>
              <a:cs typeface="Livvic Medium"/>
              <a:sym typeface="Livvic Medium"/>
            </a:endParaRPr>
          </a:p>
          <a:p>
            <a:pPr marL="457200" lvl="0" indent="-323850" algn="l" rtl="0">
              <a:spcBef>
                <a:spcPts val="1200"/>
              </a:spcBef>
              <a:spcAft>
                <a:spcPts val="0"/>
              </a:spcAft>
              <a:buClr>
                <a:srgbClr val="202124"/>
              </a:buClr>
              <a:buSzPts val="1500"/>
              <a:buFont typeface="Livvic Medium"/>
              <a:buChar char="●"/>
            </a:pPr>
            <a:r>
              <a:rPr lang="en-GB" sz="1500">
                <a:solidFill>
                  <a:srgbClr val="202124"/>
                </a:solidFill>
                <a:highlight>
                  <a:srgbClr val="FFFFFF"/>
                </a:highlight>
                <a:latin typeface="Livvic Medium"/>
                <a:ea typeface="Livvic Medium"/>
                <a:cs typeface="Livvic Medium"/>
                <a:sym typeface="Livvic Medium"/>
              </a:rPr>
              <a:t>With Streamlit, no callbacks are needed since widgets are treated as variables. Data caching simplifies and speeds up computation pipelines. Streamlit watches for changes on updates of the linked Git repository and the application will be deployed automatically in the shared link.</a:t>
            </a:r>
            <a:endParaRPr sz="1500">
              <a:solidFill>
                <a:srgbClr val="202124"/>
              </a:solidFill>
              <a:highlight>
                <a:srgbClr val="FFFFFF"/>
              </a:highlight>
              <a:latin typeface="Livvic Medium"/>
              <a:ea typeface="Livvic Medium"/>
              <a:cs typeface="Livvic Medium"/>
              <a:sym typeface="Livvic Medium"/>
            </a:endParaRPr>
          </a:p>
          <a:p>
            <a:pPr marL="0" lvl="0" indent="0" algn="l" rtl="0">
              <a:spcBef>
                <a:spcPts val="1200"/>
              </a:spcBef>
              <a:spcAft>
                <a:spcPts val="1200"/>
              </a:spcAft>
              <a:buNone/>
            </a:pPr>
            <a:endParaRPr sz="1200">
              <a:solidFill>
                <a:srgbClr val="202124"/>
              </a:solidFill>
              <a:highlight>
                <a:srgbClr val="FFFFFF"/>
              </a:highlight>
              <a:latin typeface="Livvic Medium"/>
              <a:ea typeface="Livvic Medium"/>
              <a:cs typeface="Livvic Medium"/>
              <a:sym typeface="Livvic Medium"/>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1107</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Amatic SC</vt:lpstr>
      <vt:lpstr>Livvic Medium</vt:lpstr>
      <vt:lpstr>Source Code Pro</vt:lpstr>
      <vt:lpstr>Arial</vt:lpstr>
      <vt:lpstr>Livvic</vt:lpstr>
      <vt:lpstr>Beach Day</vt:lpstr>
      <vt:lpstr>Natural Language Based exploration and analysis of structured data</vt:lpstr>
      <vt:lpstr>Introduction</vt:lpstr>
      <vt:lpstr>Plan Of Action</vt:lpstr>
      <vt:lpstr>GPT3</vt:lpstr>
      <vt:lpstr>API Linking</vt:lpstr>
      <vt:lpstr>PArameters Of open-ai models</vt:lpstr>
      <vt:lpstr>PArameters Of open-ai models</vt:lpstr>
      <vt:lpstr>Flowchart</vt:lpstr>
      <vt:lpstr>STREAMLIT io</vt:lpstr>
      <vt:lpstr>Basic FunctionS added to Streamlit for WEB </vt:lpstr>
      <vt:lpstr>STREAMLIT-CLOUD io</vt:lpstr>
      <vt:lpstr>STREAMLIT-CLOUD IO</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Based exploration and analysis of structured data</dc:title>
  <cp:lastModifiedBy>deshpandeatharva188@gmail.com</cp:lastModifiedBy>
  <cp:revision>1</cp:revision>
  <dcterms:modified xsi:type="dcterms:W3CDTF">2022-03-05T05:00:19Z</dcterms:modified>
</cp:coreProperties>
</file>