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conomica"/>
      <p:regular r:id="rId15"/>
      <p:bold r:id="rId16"/>
      <p:italic r:id="rId17"/>
      <p:boldItalic r:id="rId18"/>
    </p:embeddedFont>
    <p:embeddedFont>
      <p:font typeface="Lato"/>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95F7BA-5257-46AC-AF36-BFDE0474EF75}">
  <a:tblStyle styleId="{3995F7BA-5257-46AC-AF36-BFDE0474EF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Economica-regular.fntdata"/><Relationship Id="rId14" Type="http://schemas.openxmlformats.org/officeDocument/2006/relationships/slide" Target="slides/slide8.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Lato-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72651336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72651336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72651336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72651336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72651336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72651336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72651336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72651336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2651336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72651336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971621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971621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72651336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72651336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1989550" y="2068550"/>
            <a:ext cx="5967900" cy="9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Brain Tumour Detection</a:t>
            </a:r>
            <a:endParaRPr sz="6000"/>
          </a:p>
        </p:txBody>
      </p:sp>
      <p:sp>
        <p:nvSpPr>
          <p:cNvPr id="63" name="Google Shape;63;p13"/>
          <p:cNvSpPr txBox="1"/>
          <p:nvPr>
            <p:ph idx="1" type="subTitle"/>
          </p:nvPr>
        </p:nvSpPr>
        <p:spPr>
          <a:xfrm>
            <a:off x="3059925" y="2958600"/>
            <a:ext cx="3357600" cy="5061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b="1" lang="en"/>
              <a:t>A Project By:</a:t>
            </a:r>
            <a:r>
              <a:rPr lang="en"/>
              <a:t>  Atharva Shinde, Hanan Amer, Zile Humma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71175" y="104600"/>
            <a:ext cx="7038900" cy="91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Description of problem</a:t>
            </a:r>
            <a:endParaRPr b="1"/>
          </a:p>
        </p:txBody>
      </p:sp>
      <p:sp>
        <p:nvSpPr>
          <p:cNvPr id="69" name="Google Shape;69;p14"/>
          <p:cNvSpPr txBox="1"/>
          <p:nvPr>
            <p:ph idx="1" type="body"/>
          </p:nvPr>
        </p:nvSpPr>
        <p:spPr>
          <a:xfrm>
            <a:off x="327400" y="1017500"/>
            <a:ext cx="4806900" cy="35421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Brain tumors account for over 85% of all Central Nervous System tumors. With the 5 year survival rate at 34% for men and 36% for women. </a:t>
            </a:r>
            <a:endParaRPr/>
          </a:p>
          <a:p>
            <a:pPr indent="-308610" lvl="0" marL="457200" rtl="0" algn="l">
              <a:spcBef>
                <a:spcPts val="0"/>
              </a:spcBef>
              <a:spcAft>
                <a:spcPts val="0"/>
              </a:spcAft>
              <a:buSzPct val="100000"/>
              <a:buChar char="●"/>
            </a:pPr>
            <a:r>
              <a:rPr lang="en"/>
              <a:t>The best detection method for brain tumors is using Magnetic Resonance Imaging (MRI).  As useful as these scans are, when manually read, they can be prone to errors due to the complexities in brain tumors. </a:t>
            </a:r>
            <a:endParaRPr/>
          </a:p>
          <a:p>
            <a:pPr indent="-308610" lvl="0" marL="457200" rtl="0" algn="l">
              <a:spcBef>
                <a:spcPts val="0"/>
              </a:spcBef>
              <a:spcAft>
                <a:spcPts val="0"/>
              </a:spcAft>
              <a:buSzPct val="100000"/>
              <a:buChar char="●"/>
            </a:pPr>
            <a:r>
              <a:rPr lang="en"/>
              <a:t>To help automate this process and increase accuracy, we developed a machine learning model. Which when given an MRI scan can not only accurately diagnose the patient to an accuracy of 85%, but also which type of tumor it is.</a:t>
            </a:r>
            <a:endParaRPr/>
          </a:p>
          <a:p>
            <a:pPr indent="-308610" lvl="0" marL="457200" rtl="0" algn="l">
              <a:spcBef>
                <a:spcPts val="0"/>
              </a:spcBef>
              <a:spcAft>
                <a:spcPts val="0"/>
              </a:spcAft>
              <a:buSzPct val="100000"/>
              <a:buChar char="●"/>
            </a:pPr>
            <a:r>
              <a:rPr lang="en"/>
              <a:t>We constructed our model using a CNN model as The accuracy of it was relativity higher compared to the normal neutral network.</a:t>
            </a:r>
            <a:endParaRPr/>
          </a:p>
        </p:txBody>
      </p:sp>
      <p:pic>
        <p:nvPicPr>
          <p:cNvPr id="70" name="Google Shape;70;p14"/>
          <p:cNvPicPr preferRelativeResize="0"/>
          <p:nvPr/>
        </p:nvPicPr>
        <p:blipFill rotWithShape="1">
          <a:blip r:embed="rId3">
            <a:alphaModFix/>
          </a:blip>
          <a:srcRect b="8606" l="0" r="0" t="8481"/>
          <a:stretch/>
        </p:blipFill>
        <p:spPr>
          <a:xfrm>
            <a:off x="5278775" y="913650"/>
            <a:ext cx="3534549" cy="3592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467300" y="700150"/>
            <a:ext cx="7486200" cy="22665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The dataset we choose is composed of over 3000 images of varying brain tumor diagnoses. The dataset was divided into training, test and validation folders, and under each were the 4 categories(no_tumor, pituitary_tumor, meningioma_tumor, glioma_tumor). </a:t>
            </a:r>
            <a:endParaRPr/>
          </a:p>
          <a:p>
            <a:pPr indent="-317182" lvl="0" marL="457200" rtl="0" algn="l">
              <a:spcBef>
                <a:spcPts val="0"/>
              </a:spcBef>
              <a:spcAft>
                <a:spcPts val="0"/>
              </a:spcAft>
              <a:buSzPct val="100000"/>
              <a:buChar char="●"/>
            </a:pPr>
            <a:r>
              <a:rPr lang="en"/>
              <a:t>We combined the training and testing folders and divided it ourselves to ensure new training, test, and validation sets each time we ran the model. </a:t>
            </a:r>
            <a:endParaRPr/>
          </a:p>
          <a:p>
            <a:pPr indent="-317182" lvl="0" marL="457200" rtl="0" algn="l">
              <a:spcBef>
                <a:spcPts val="0"/>
              </a:spcBef>
              <a:spcAft>
                <a:spcPts val="0"/>
              </a:spcAft>
              <a:buSzPct val="100000"/>
              <a:buChar char="●"/>
            </a:pPr>
            <a:r>
              <a:rPr lang="en"/>
              <a:t>The images are generated MRI scans that are examined by radiologist. We read those images and sent them into the model as a stream of pixels.</a:t>
            </a:r>
            <a:endParaRPr/>
          </a:p>
          <a:p>
            <a:pPr indent="0" lvl="0" marL="0" rtl="0" algn="l">
              <a:spcBef>
                <a:spcPts val="1200"/>
              </a:spcBef>
              <a:spcAft>
                <a:spcPts val="1200"/>
              </a:spcAft>
              <a:buNone/>
            </a:pPr>
            <a:r>
              <a:rPr lang="en"/>
              <a:t>Dataset taken from:</a:t>
            </a:r>
            <a:r>
              <a:rPr i="1" lang="en"/>
              <a:t> https://www.kaggle.com/sartajbhuvaji/brain-tumor-classification-mri</a:t>
            </a:r>
            <a:endParaRPr i="1"/>
          </a:p>
        </p:txBody>
      </p:sp>
      <p:sp>
        <p:nvSpPr>
          <p:cNvPr id="76" name="Google Shape;76;p15"/>
          <p:cNvSpPr txBox="1"/>
          <p:nvPr>
            <p:ph type="title"/>
          </p:nvPr>
        </p:nvSpPr>
        <p:spPr>
          <a:xfrm>
            <a:off x="467300" y="216925"/>
            <a:ext cx="7038900" cy="576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Description of data</a:t>
            </a:r>
            <a:endParaRPr b="1"/>
          </a:p>
        </p:txBody>
      </p:sp>
      <p:pic>
        <p:nvPicPr>
          <p:cNvPr id="77" name="Google Shape;77;p15"/>
          <p:cNvPicPr preferRelativeResize="0"/>
          <p:nvPr/>
        </p:nvPicPr>
        <p:blipFill>
          <a:blip r:embed="rId3">
            <a:alphaModFix/>
          </a:blip>
          <a:stretch>
            <a:fillRect/>
          </a:stretch>
        </p:blipFill>
        <p:spPr>
          <a:xfrm>
            <a:off x="681225" y="3099725"/>
            <a:ext cx="1523250" cy="1439176"/>
          </a:xfrm>
          <a:prstGeom prst="rect">
            <a:avLst/>
          </a:prstGeom>
          <a:noFill/>
          <a:ln>
            <a:noFill/>
          </a:ln>
        </p:spPr>
      </p:pic>
      <p:pic>
        <p:nvPicPr>
          <p:cNvPr id="78" name="Google Shape;78;p15"/>
          <p:cNvPicPr preferRelativeResize="0"/>
          <p:nvPr/>
        </p:nvPicPr>
        <p:blipFill>
          <a:blip r:embed="rId4">
            <a:alphaModFix/>
          </a:blip>
          <a:stretch>
            <a:fillRect/>
          </a:stretch>
        </p:blipFill>
        <p:spPr>
          <a:xfrm>
            <a:off x="2773598" y="3045800"/>
            <a:ext cx="1689359" cy="1558075"/>
          </a:xfrm>
          <a:prstGeom prst="rect">
            <a:avLst/>
          </a:prstGeom>
          <a:noFill/>
          <a:ln>
            <a:noFill/>
          </a:ln>
        </p:spPr>
      </p:pic>
      <p:sp>
        <p:nvSpPr>
          <p:cNvPr id="79" name="Google Shape;79;p15"/>
          <p:cNvSpPr txBox="1"/>
          <p:nvPr/>
        </p:nvSpPr>
        <p:spPr>
          <a:xfrm>
            <a:off x="615763" y="4526375"/>
            <a:ext cx="18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Meningioma Tu</a:t>
            </a:r>
            <a:r>
              <a:rPr lang="en">
                <a:solidFill>
                  <a:schemeClr val="lt1"/>
                </a:solidFill>
                <a:latin typeface="Lato"/>
                <a:ea typeface="Lato"/>
                <a:cs typeface="Lato"/>
                <a:sym typeface="Lato"/>
              </a:rPr>
              <a:t>mor</a:t>
            </a:r>
            <a:endParaRPr>
              <a:solidFill>
                <a:schemeClr val="lt1"/>
              </a:solidFill>
              <a:latin typeface="Lato"/>
              <a:ea typeface="Lato"/>
              <a:cs typeface="Lato"/>
              <a:sym typeface="Lato"/>
            </a:endParaRPr>
          </a:p>
        </p:txBody>
      </p:sp>
      <p:sp>
        <p:nvSpPr>
          <p:cNvPr id="80" name="Google Shape;80;p15"/>
          <p:cNvSpPr txBox="1"/>
          <p:nvPr/>
        </p:nvSpPr>
        <p:spPr>
          <a:xfrm>
            <a:off x="3105013" y="4526375"/>
            <a:ext cx="18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No </a:t>
            </a:r>
            <a:r>
              <a:rPr lang="en">
                <a:solidFill>
                  <a:schemeClr val="dk1"/>
                </a:solidFill>
                <a:latin typeface="Lato"/>
                <a:ea typeface="Lato"/>
                <a:cs typeface="Lato"/>
                <a:sym typeface="Lato"/>
              </a:rPr>
              <a:t>Tumor</a:t>
            </a:r>
            <a:endParaRPr>
              <a:solidFill>
                <a:schemeClr val="dk1"/>
              </a:solidFill>
              <a:latin typeface="Lato"/>
              <a:ea typeface="Lato"/>
              <a:cs typeface="Lato"/>
              <a:sym typeface="Lato"/>
            </a:endParaRPr>
          </a:p>
        </p:txBody>
      </p:sp>
      <p:pic>
        <p:nvPicPr>
          <p:cNvPr id="81" name="Google Shape;81;p15"/>
          <p:cNvPicPr preferRelativeResize="0"/>
          <p:nvPr/>
        </p:nvPicPr>
        <p:blipFill>
          <a:blip r:embed="rId5">
            <a:alphaModFix/>
          </a:blip>
          <a:stretch>
            <a:fillRect/>
          </a:stretch>
        </p:blipFill>
        <p:spPr>
          <a:xfrm>
            <a:off x="5159875" y="3099725"/>
            <a:ext cx="1276175" cy="1508975"/>
          </a:xfrm>
          <a:prstGeom prst="rect">
            <a:avLst/>
          </a:prstGeom>
          <a:noFill/>
          <a:ln>
            <a:noFill/>
          </a:ln>
        </p:spPr>
      </p:pic>
      <p:sp>
        <p:nvSpPr>
          <p:cNvPr id="82" name="Google Shape;82;p15"/>
          <p:cNvSpPr txBox="1"/>
          <p:nvPr/>
        </p:nvSpPr>
        <p:spPr>
          <a:xfrm>
            <a:off x="5159863" y="4526375"/>
            <a:ext cx="18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Glioma </a:t>
            </a:r>
            <a:r>
              <a:rPr lang="en">
                <a:solidFill>
                  <a:schemeClr val="dk1"/>
                </a:solidFill>
                <a:latin typeface="Lato"/>
                <a:ea typeface="Lato"/>
                <a:cs typeface="Lato"/>
                <a:sym typeface="Lato"/>
              </a:rPr>
              <a:t>Tumor</a:t>
            </a:r>
            <a:endParaRPr>
              <a:solidFill>
                <a:schemeClr val="dk1"/>
              </a:solidFill>
              <a:latin typeface="Lato"/>
              <a:ea typeface="Lato"/>
              <a:cs typeface="Lato"/>
              <a:sym typeface="Lato"/>
            </a:endParaRPr>
          </a:p>
        </p:txBody>
      </p:sp>
      <p:sp>
        <p:nvSpPr>
          <p:cNvPr id="83" name="Google Shape;83;p15"/>
          <p:cNvSpPr txBox="1"/>
          <p:nvPr/>
        </p:nvSpPr>
        <p:spPr>
          <a:xfrm>
            <a:off x="7003663" y="4526375"/>
            <a:ext cx="18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Pituitary </a:t>
            </a:r>
            <a:r>
              <a:rPr lang="en">
                <a:solidFill>
                  <a:schemeClr val="dk1"/>
                </a:solidFill>
                <a:latin typeface="Lato"/>
                <a:ea typeface="Lato"/>
                <a:cs typeface="Lato"/>
                <a:sym typeface="Lato"/>
              </a:rPr>
              <a:t>Tumor</a:t>
            </a:r>
            <a:endParaRPr>
              <a:solidFill>
                <a:schemeClr val="dk1"/>
              </a:solidFill>
              <a:latin typeface="Lato"/>
              <a:ea typeface="Lato"/>
              <a:cs typeface="Lato"/>
              <a:sym typeface="Lato"/>
            </a:endParaRPr>
          </a:p>
        </p:txBody>
      </p:sp>
      <p:pic>
        <p:nvPicPr>
          <p:cNvPr id="84" name="Google Shape;84;p15"/>
          <p:cNvPicPr preferRelativeResize="0"/>
          <p:nvPr/>
        </p:nvPicPr>
        <p:blipFill>
          <a:blip r:embed="rId6">
            <a:alphaModFix/>
          </a:blip>
          <a:stretch>
            <a:fillRect/>
          </a:stretch>
        </p:blipFill>
        <p:spPr>
          <a:xfrm>
            <a:off x="7062577" y="3070422"/>
            <a:ext cx="1276175" cy="15089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28550" y="127000"/>
            <a:ext cx="7038900" cy="91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Description of </a:t>
            </a:r>
            <a:r>
              <a:rPr b="1" lang="en"/>
              <a:t>design</a:t>
            </a:r>
            <a:endParaRPr b="1"/>
          </a:p>
        </p:txBody>
      </p:sp>
      <p:sp>
        <p:nvSpPr>
          <p:cNvPr id="90" name="Google Shape;90;p16"/>
          <p:cNvSpPr txBox="1"/>
          <p:nvPr>
            <p:ph idx="1" type="body"/>
          </p:nvPr>
        </p:nvSpPr>
        <p:spPr>
          <a:xfrm>
            <a:off x="301200" y="1359700"/>
            <a:ext cx="8541600" cy="36312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For the model, we decided to go with a convoluted neural network with the image size set to (200</a:t>
            </a:r>
            <a:r>
              <a:rPr lang="en"/>
              <a:t>, 200</a:t>
            </a:r>
            <a:r>
              <a:rPr lang="en"/>
              <a:t>), and we also set the input layer to (</a:t>
            </a:r>
            <a:r>
              <a:rPr lang="en"/>
              <a:t>200, 200, 3</a:t>
            </a:r>
            <a:r>
              <a:rPr lang="en"/>
              <a:t>) to </a:t>
            </a:r>
            <a:r>
              <a:rPr lang="en"/>
              <a:t>accommodate</a:t>
            </a:r>
            <a:r>
              <a:rPr lang="en"/>
              <a:t> for the RGB values for each pixel.</a:t>
            </a:r>
            <a:endParaRPr/>
          </a:p>
          <a:p>
            <a:pPr indent="-308610" lvl="0" marL="457200" rtl="0" algn="l">
              <a:spcBef>
                <a:spcPts val="0"/>
              </a:spcBef>
              <a:spcAft>
                <a:spcPts val="0"/>
              </a:spcAft>
              <a:buSzPct val="100000"/>
              <a:buChar char="●"/>
            </a:pPr>
            <a:r>
              <a:rPr lang="en"/>
              <a:t>We used a total of 4 convolution2d layers to the detect as many features in our input.</a:t>
            </a:r>
            <a:endParaRPr/>
          </a:p>
          <a:p>
            <a:pPr indent="-308610" lvl="0" marL="457200" rtl="0" algn="l">
              <a:spcBef>
                <a:spcPts val="0"/>
              </a:spcBef>
              <a:spcAft>
                <a:spcPts val="0"/>
              </a:spcAft>
              <a:buSzPct val="100000"/>
              <a:buChar char="●"/>
            </a:pPr>
            <a:r>
              <a:rPr lang="en"/>
              <a:t>Each layer had subsequently greater filter than previous one and this is so it could pick up on individual nodes accurately.</a:t>
            </a:r>
            <a:endParaRPr/>
          </a:p>
          <a:p>
            <a:pPr indent="-308610" lvl="0" marL="457200" rtl="0" algn="l">
              <a:spcBef>
                <a:spcPts val="0"/>
              </a:spcBef>
              <a:spcAft>
                <a:spcPts val="0"/>
              </a:spcAft>
              <a:buSzPct val="100000"/>
              <a:buChar char="●"/>
            </a:pPr>
            <a:r>
              <a:rPr lang="en"/>
              <a:t>The strides among those layers were set to 1 as we wanted keep as much information as we could from the image</a:t>
            </a:r>
            <a:endParaRPr/>
          </a:p>
          <a:p>
            <a:pPr indent="-308610" lvl="0" marL="457200" rtl="0" algn="l">
              <a:spcBef>
                <a:spcPts val="0"/>
              </a:spcBef>
              <a:spcAft>
                <a:spcPts val="0"/>
              </a:spcAft>
              <a:buSzPct val="100000"/>
              <a:buChar char="●"/>
            </a:pPr>
            <a:r>
              <a:rPr lang="en"/>
              <a:t>Padding was also set to “Same” for all the layers, since we wanted to pass the same dimension through other convolution layers</a:t>
            </a:r>
            <a:endParaRPr/>
          </a:p>
          <a:p>
            <a:pPr indent="-308610" lvl="0" marL="457200" rtl="0" algn="l">
              <a:spcBef>
                <a:spcPts val="0"/>
              </a:spcBef>
              <a:spcAft>
                <a:spcPts val="0"/>
              </a:spcAft>
              <a:buSzPct val="100000"/>
              <a:buChar char="●"/>
            </a:pPr>
            <a:r>
              <a:rPr lang="en"/>
              <a:t>We also used multiple MaxPooling2d layers with a pool size of (2,2) to reduce the size of the previous convolution layer</a:t>
            </a:r>
            <a:endParaRPr/>
          </a:p>
          <a:p>
            <a:pPr indent="-308610" lvl="0" marL="457200" rtl="0" algn="l">
              <a:spcBef>
                <a:spcPts val="0"/>
              </a:spcBef>
              <a:spcAft>
                <a:spcPts val="0"/>
              </a:spcAft>
              <a:buSzPct val="100000"/>
              <a:buChar char="●"/>
            </a:pPr>
            <a:r>
              <a:rPr lang="en"/>
              <a:t>In order to minimize overfitting in our model, we used multiple dropouts. </a:t>
            </a:r>
            <a:endParaRPr/>
          </a:p>
          <a:p>
            <a:pPr indent="-308610" lvl="0" marL="457200" rtl="0" algn="l">
              <a:spcBef>
                <a:spcPts val="0"/>
              </a:spcBef>
              <a:spcAft>
                <a:spcPts val="0"/>
              </a:spcAft>
              <a:buSzPct val="100000"/>
              <a:buChar char="●"/>
            </a:pPr>
            <a:r>
              <a:rPr lang="en"/>
              <a:t>We then flatten the image into a single dimension and used 3 dense layers to classify the image based on the output .</a:t>
            </a:r>
            <a:endParaRPr/>
          </a:p>
          <a:p>
            <a:pPr indent="-308610" lvl="0" marL="457200" rtl="0" algn="l">
              <a:spcBef>
                <a:spcPts val="0"/>
              </a:spcBef>
              <a:spcAft>
                <a:spcPts val="0"/>
              </a:spcAft>
              <a:buSzPct val="100000"/>
              <a:buChar char="●"/>
            </a:pPr>
            <a:r>
              <a:rPr lang="en"/>
              <a:t>The last dense layer was set to 4 nodes as it corresponds to the 4 possible categories the MRI image that it could fall under.</a:t>
            </a:r>
            <a:endParaRPr/>
          </a:p>
          <a:p>
            <a:pPr indent="-308610" lvl="0" marL="457200" rtl="0" algn="l">
              <a:spcBef>
                <a:spcPts val="0"/>
              </a:spcBef>
              <a:spcAft>
                <a:spcPts val="0"/>
              </a:spcAft>
              <a:buSzPct val="100000"/>
              <a:buChar char="●"/>
            </a:pPr>
            <a:r>
              <a:rPr lang="en"/>
              <a:t>We then optimized the model using adam and calculated our loss using categorical loss cross entropy.</a:t>
            </a:r>
            <a:endParaRPr/>
          </a:p>
        </p:txBody>
      </p:sp>
      <p:pic>
        <p:nvPicPr>
          <p:cNvPr id="91" name="Google Shape;91;p16"/>
          <p:cNvPicPr preferRelativeResize="0"/>
          <p:nvPr/>
        </p:nvPicPr>
        <p:blipFill>
          <a:blip r:embed="rId3">
            <a:alphaModFix/>
          </a:blip>
          <a:stretch>
            <a:fillRect/>
          </a:stretch>
        </p:blipFill>
        <p:spPr>
          <a:xfrm>
            <a:off x="5956725" y="152399"/>
            <a:ext cx="2657674" cy="116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57450" y="143325"/>
            <a:ext cx="7038900" cy="91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Description of </a:t>
            </a:r>
            <a:r>
              <a:rPr b="1" lang="en"/>
              <a:t>implementation</a:t>
            </a:r>
            <a:endParaRPr b="1"/>
          </a:p>
        </p:txBody>
      </p:sp>
      <p:sp>
        <p:nvSpPr>
          <p:cNvPr id="97" name="Google Shape;97;p17"/>
          <p:cNvSpPr txBox="1"/>
          <p:nvPr>
            <p:ph idx="1" type="body"/>
          </p:nvPr>
        </p:nvSpPr>
        <p:spPr>
          <a:xfrm>
            <a:off x="333450" y="1057425"/>
            <a:ext cx="6561600" cy="3829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To solve this problem, we first uploaded our dataset to Google Drive. From there we used the </a:t>
            </a:r>
            <a:r>
              <a:rPr lang="en"/>
              <a:t>drive.mount function to connect the Drive to the file. From here we imported the data </a:t>
            </a:r>
            <a:r>
              <a:rPr lang="en"/>
              <a:t>from each category into arrays, and recorded the associated labels</a:t>
            </a:r>
            <a:endParaRPr/>
          </a:p>
          <a:p>
            <a:pPr indent="-308610" lvl="0" marL="457200" rtl="0" algn="l">
              <a:spcBef>
                <a:spcPts val="0"/>
              </a:spcBef>
              <a:spcAft>
                <a:spcPts val="0"/>
              </a:spcAft>
              <a:buSzPct val="100000"/>
              <a:buChar char="●"/>
            </a:pPr>
            <a:r>
              <a:rPr lang="en"/>
              <a:t>We then normalized the data so it was converted from 0-255 to 0-1. This allows for the input data (pixels) to have a similar scale. Allowing for faster convergence while training the model. Also, we used hot encoding to </a:t>
            </a:r>
            <a:r>
              <a:rPr lang="en"/>
              <a:t>deal</a:t>
            </a:r>
            <a:r>
              <a:rPr lang="en"/>
              <a:t> with our labels. </a:t>
            </a:r>
            <a:endParaRPr/>
          </a:p>
          <a:p>
            <a:pPr indent="-308610" lvl="0" marL="457200" rtl="0" algn="l">
              <a:spcBef>
                <a:spcPts val="0"/>
              </a:spcBef>
              <a:spcAft>
                <a:spcPts val="0"/>
              </a:spcAft>
              <a:buSzPct val="100000"/>
              <a:buChar char="●"/>
            </a:pPr>
            <a:r>
              <a:rPr lang="en"/>
              <a:t>We then made use of our model to analyse the images. We then print out the accuracy and loss for both the training and test data. At the end we printed out a chart of the loss and accuracy over the </a:t>
            </a:r>
            <a:r>
              <a:rPr lang="en"/>
              <a:t>epochs</a:t>
            </a:r>
            <a:r>
              <a:rPr lang="en"/>
              <a:t>. </a:t>
            </a:r>
            <a:endParaRPr/>
          </a:p>
          <a:p>
            <a:pPr indent="-308610" lvl="0" marL="457200" rtl="0" algn="l">
              <a:spcBef>
                <a:spcPts val="0"/>
              </a:spcBef>
              <a:spcAft>
                <a:spcPts val="0"/>
              </a:spcAft>
              <a:buSzPct val="100000"/>
              <a:buChar char="●"/>
            </a:pPr>
            <a:r>
              <a:rPr lang="en"/>
              <a:t>We decided to use a split of 60% for training, 25% for testing, and 15% for validation. With this split we gave the model adequate data to formulate the best  solution. While also leaving enough </a:t>
            </a:r>
            <a:r>
              <a:rPr lang="en"/>
              <a:t>test </a:t>
            </a:r>
            <a:r>
              <a:rPr lang="en"/>
              <a:t>data to allow the loss function to choose the most accurate model.</a:t>
            </a:r>
            <a:endParaRPr/>
          </a:p>
          <a:p>
            <a:pPr indent="-308610" lvl="0" marL="457200" rtl="0" algn="l">
              <a:spcBef>
                <a:spcPts val="0"/>
              </a:spcBef>
              <a:spcAft>
                <a:spcPts val="0"/>
              </a:spcAft>
              <a:buSzPct val="100000"/>
              <a:buChar char="●"/>
            </a:pPr>
            <a:r>
              <a:rPr lang="en"/>
              <a:t>We tested </a:t>
            </a:r>
            <a:r>
              <a:rPr lang="en"/>
              <a:t>out the model by randomly selecting an image from the validation data and compared it to prediction value which was generated from the model.</a:t>
            </a:r>
            <a:endParaRPr/>
          </a:p>
          <a:p>
            <a:pPr indent="-308610" lvl="0" marL="457200" rtl="0" algn="l">
              <a:spcBef>
                <a:spcPts val="0"/>
              </a:spcBef>
              <a:spcAft>
                <a:spcPts val="0"/>
              </a:spcAft>
              <a:buSzPct val="100000"/>
              <a:buChar char="●"/>
            </a:pPr>
            <a:r>
              <a:rPr lang="en"/>
              <a:t>We also calculated the accuracy score over the entire validation set to ensure correctness of our model.  </a:t>
            </a:r>
            <a:endParaRPr/>
          </a:p>
        </p:txBody>
      </p:sp>
      <p:pic>
        <p:nvPicPr>
          <p:cNvPr id="98" name="Google Shape;98;p17"/>
          <p:cNvPicPr preferRelativeResize="0"/>
          <p:nvPr/>
        </p:nvPicPr>
        <p:blipFill>
          <a:blip r:embed="rId3">
            <a:alphaModFix/>
          </a:blip>
          <a:stretch>
            <a:fillRect/>
          </a:stretch>
        </p:blipFill>
        <p:spPr>
          <a:xfrm>
            <a:off x="7034625" y="1613675"/>
            <a:ext cx="1938850" cy="221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1" type="body"/>
          </p:nvPr>
        </p:nvSpPr>
        <p:spPr>
          <a:xfrm>
            <a:off x="362325" y="997400"/>
            <a:ext cx="7600500" cy="2796900"/>
          </a:xfrm>
          <a:prstGeom prst="rect">
            <a:avLst/>
          </a:prstGeom>
        </p:spPr>
        <p:txBody>
          <a:bodyPr anchorCtr="0" anchor="t" bIns="91425" lIns="91425" spcFirstLastPara="1" rIns="91425" wrap="square" tIns="91425">
            <a:normAutofit/>
          </a:bodyPr>
          <a:lstStyle/>
          <a:p>
            <a:pPr indent="-310832" lvl="0" marL="457200" rtl="0" algn="l">
              <a:lnSpc>
                <a:spcPct val="95000"/>
              </a:lnSpc>
              <a:spcBef>
                <a:spcPts val="0"/>
              </a:spcBef>
              <a:spcAft>
                <a:spcPts val="0"/>
              </a:spcAft>
              <a:buSzPts val="1295"/>
              <a:buChar char="●"/>
            </a:pPr>
            <a:r>
              <a:rPr lang="en" sz="1295"/>
              <a:t>In order to ensure that the model runs with new test and training sets every time, we combined the test and training folders and divided them ourselves.</a:t>
            </a:r>
            <a:endParaRPr sz="1295"/>
          </a:p>
          <a:p>
            <a:pPr indent="-310832" lvl="0" marL="457200" rtl="0" algn="l">
              <a:lnSpc>
                <a:spcPct val="95000"/>
              </a:lnSpc>
              <a:spcBef>
                <a:spcPts val="0"/>
              </a:spcBef>
              <a:spcAft>
                <a:spcPts val="0"/>
              </a:spcAft>
              <a:buSzPts val="1295"/>
              <a:buChar char="●"/>
            </a:pPr>
            <a:r>
              <a:rPr lang="en" sz="1295"/>
              <a:t>To conclude, we used a dataset with over 3000 images of varying diagnoses of brain tumors. Using a convoluted neural network, we were able to design a model which accurately predicted whether the input MRI scan had a tumor and if so which kind of tumor it is.</a:t>
            </a:r>
            <a:endParaRPr sz="1295"/>
          </a:p>
          <a:p>
            <a:pPr indent="-310832" lvl="0" marL="457200" rtl="0" algn="l">
              <a:lnSpc>
                <a:spcPct val="95000"/>
              </a:lnSpc>
              <a:spcBef>
                <a:spcPts val="0"/>
              </a:spcBef>
              <a:spcAft>
                <a:spcPts val="0"/>
              </a:spcAft>
              <a:buSzPts val="1295"/>
              <a:buChar char="●"/>
            </a:pPr>
            <a:r>
              <a:rPr lang="en" sz="1295"/>
              <a:t>After training the model, we began validation testing. We used the X_val and Y_val datasets and compared them to the model’s prediction. </a:t>
            </a:r>
            <a:endParaRPr sz="1295"/>
          </a:p>
          <a:p>
            <a:pPr indent="-310832" lvl="0" marL="457200" rtl="0" algn="l">
              <a:lnSpc>
                <a:spcPct val="95000"/>
              </a:lnSpc>
              <a:spcBef>
                <a:spcPts val="0"/>
              </a:spcBef>
              <a:spcAft>
                <a:spcPts val="0"/>
              </a:spcAft>
              <a:buSzPts val="1295"/>
              <a:buChar char="●"/>
            </a:pPr>
            <a:r>
              <a:rPr lang="en" sz="1295"/>
              <a:t>During this testing, we yielded a result of 86.7% confidence. This was using data the model had never seen before. The model was successful in the task it was created for.</a:t>
            </a:r>
            <a:endParaRPr sz="1295"/>
          </a:p>
          <a:p>
            <a:pPr indent="0" lvl="0" marL="457200" rtl="0" algn="l">
              <a:lnSpc>
                <a:spcPct val="95000"/>
              </a:lnSpc>
              <a:spcBef>
                <a:spcPts val="1200"/>
              </a:spcBef>
              <a:spcAft>
                <a:spcPts val="1200"/>
              </a:spcAft>
              <a:buSzPts val="852"/>
              <a:buNone/>
            </a:pPr>
            <a:r>
              <a:t/>
            </a:r>
            <a:endParaRPr sz="1295"/>
          </a:p>
        </p:txBody>
      </p:sp>
      <p:sp>
        <p:nvSpPr>
          <p:cNvPr id="104" name="Google Shape;104;p18"/>
          <p:cNvSpPr txBox="1"/>
          <p:nvPr>
            <p:ph type="title"/>
          </p:nvPr>
        </p:nvSpPr>
        <p:spPr>
          <a:xfrm>
            <a:off x="164325" y="83300"/>
            <a:ext cx="7996500" cy="91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Summary of evaluation and Conclusion</a:t>
            </a:r>
            <a:endParaRPr b="1"/>
          </a:p>
        </p:txBody>
      </p:sp>
      <p:graphicFrame>
        <p:nvGraphicFramePr>
          <p:cNvPr id="105" name="Google Shape;105;p18"/>
          <p:cNvGraphicFramePr/>
          <p:nvPr/>
        </p:nvGraphicFramePr>
        <p:xfrm>
          <a:off x="2432813" y="3483075"/>
          <a:ext cx="3000000" cy="3000000"/>
        </p:xfrm>
        <a:graphic>
          <a:graphicData uri="http://schemas.openxmlformats.org/drawingml/2006/table">
            <a:tbl>
              <a:tblPr>
                <a:noFill/>
                <a:tableStyleId>{3995F7BA-5257-46AC-AF36-BFDE0474EF75}</a:tableStyleId>
              </a:tblPr>
              <a:tblGrid>
                <a:gridCol w="925500"/>
                <a:gridCol w="828625"/>
                <a:gridCol w="838525"/>
                <a:gridCol w="973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Training</a:t>
                      </a:r>
                      <a:endParaRPr/>
                    </a:p>
                  </a:txBody>
                  <a:tcPr marT="91425" marB="91425" marR="91425" marL="91425"/>
                </a:tc>
                <a:tc>
                  <a:txBody>
                    <a:bodyPr/>
                    <a:lstStyle/>
                    <a:p>
                      <a:pPr indent="0" lvl="0" marL="0" rtl="0" algn="l">
                        <a:spcBef>
                          <a:spcPts val="0"/>
                        </a:spcBef>
                        <a:spcAft>
                          <a:spcPts val="0"/>
                        </a:spcAft>
                        <a:buNone/>
                      </a:pPr>
                      <a:r>
                        <a:rPr lang="en"/>
                        <a:t>Testing</a:t>
                      </a:r>
                      <a:endParaRPr/>
                    </a:p>
                  </a:txBody>
                  <a:tcPr marT="91425" marB="91425" marR="91425" marL="91425"/>
                </a:tc>
                <a:tc>
                  <a:txBody>
                    <a:bodyPr/>
                    <a:lstStyle/>
                    <a:p>
                      <a:pPr indent="0" lvl="0" marL="0" rtl="0" algn="l">
                        <a:spcBef>
                          <a:spcPts val="0"/>
                        </a:spcBef>
                        <a:spcAft>
                          <a:spcPts val="0"/>
                        </a:spcAft>
                        <a:buNone/>
                      </a:pPr>
                      <a:r>
                        <a:rPr lang="en"/>
                        <a:t>Validation</a:t>
                      </a:r>
                      <a:endParaRPr/>
                    </a:p>
                  </a:txBody>
                  <a:tcPr marT="91425" marB="91425" marR="91425" marL="91425"/>
                </a:tc>
              </a:tr>
              <a:tr h="396200">
                <a:tc>
                  <a:txBody>
                    <a:bodyPr/>
                    <a:lstStyle/>
                    <a:p>
                      <a:pPr indent="0" lvl="0" marL="0" rtl="0" algn="l">
                        <a:spcBef>
                          <a:spcPts val="0"/>
                        </a:spcBef>
                        <a:spcAft>
                          <a:spcPts val="0"/>
                        </a:spcAft>
                        <a:buNone/>
                      </a:pPr>
                      <a:r>
                        <a:rPr lang="en"/>
                        <a:t>Loss</a:t>
                      </a:r>
                      <a:endParaRPr/>
                    </a:p>
                  </a:txBody>
                  <a:tcPr marT="91425" marB="91425" marR="91425" marL="91425"/>
                </a:tc>
                <a:tc>
                  <a:txBody>
                    <a:bodyPr/>
                    <a:lstStyle/>
                    <a:p>
                      <a:pPr indent="0" lvl="0" marL="0" rtl="0" algn="l">
                        <a:spcBef>
                          <a:spcPts val="0"/>
                        </a:spcBef>
                        <a:spcAft>
                          <a:spcPts val="0"/>
                        </a:spcAft>
                        <a:buNone/>
                      </a:pPr>
                      <a:r>
                        <a:rPr lang="en"/>
                        <a:t>0.27</a:t>
                      </a:r>
                      <a:endParaRPr/>
                    </a:p>
                  </a:txBody>
                  <a:tcPr marT="91425" marB="91425" marR="91425" marL="91425"/>
                </a:tc>
                <a:tc>
                  <a:txBody>
                    <a:bodyPr/>
                    <a:lstStyle/>
                    <a:p>
                      <a:pPr indent="0" lvl="0" marL="0" rtl="0" algn="l">
                        <a:spcBef>
                          <a:spcPts val="0"/>
                        </a:spcBef>
                        <a:spcAft>
                          <a:spcPts val="0"/>
                        </a:spcAft>
                        <a:buNone/>
                      </a:pPr>
                      <a:r>
                        <a:rPr lang="en"/>
                        <a:t>0.40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962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90.09</a:t>
                      </a:r>
                      <a:r>
                        <a:rPr lang="en"/>
                        <a:t>%</a:t>
                      </a:r>
                      <a:endParaRPr/>
                    </a:p>
                  </a:txBody>
                  <a:tcPr marT="91425" marB="91425" marR="91425" marL="91425"/>
                </a:tc>
                <a:tc>
                  <a:txBody>
                    <a:bodyPr/>
                    <a:lstStyle/>
                    <a:p>
                      <a:pPr indent="0" lvl="0" marL="0" rtl="0" algn="l">
                        <a:spcBef>
                          <a:spcPts val="0"/>
                        </a:spcBef>
                        <a:spcAft>
                          <a:spcPts val="0"/>
                        </a:spcAft>
                        <a:buNone/>
                      </a:pPr>
                      <a:r>
                        <a:rPr lang="en"/>
                        <a:t>87.25%</a:t>
                      </a:r>
                      <a:endParaRPr/>
                    </a:p>
                  </a:txBody>
                  <a:tcPr marT="91425" marB="91425" marR="91425" marL="91425"/>
                </a:tc>
                <a:tc>
                  <a:txBody>
                    <a:bodyPr/>
                    <a:lstStyle/>
                    <a:p>
                      <a:pPr indent="0" lvl="0" marL="0" rtl="0" algn="l">
                        <a:spcBef>
                          <a:spcPts val="0"/>
                        </a:spcBef>
                        <a:spcAft>
                          <a:spcPts val="0"/>
                        </a:spcAft>
                        <a:buNone/>
                      </a:pPr>
                      <a:r>
                        <a:rPr lang="en"/>
                        <a:t>86.7%</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43275" y="67525"/>
            <a:ext cx="8049300" cy="91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Summary of evaluation and conclusion of project</a:t>
            </a:r>
            <a:endParaRPr b="1"/>
          </a:p>
        </p:txBody>
      </p:sp>
      <p:sp>
        <p:nvSpPr>
          <p:cNvPr id="111" name="Google Shape;111;p19"/>
          <p:cNvSpPr txBox="1"/>
          <p:nvPr>
            <p:ph idx="1" type="body"/>
          </p:nvPr>
        </p:nvSpPr>
        <p:spPr>
          <a:xfrm>
            <a:off x="452213" y="1049425"/>
            <a:ext cx="3200100" cy="1004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This graph shows a steady decrease in the loss for both the training and test set. </a:t>
            </a:r>
            <a:endParaRPr/>
          </a:p>
        </p:txBody>
      </p:sp>
      <p:sp>
        <p:nvSpPr>
          <p:cNvPr id="112" name="Google Shape;112;p19"/>
          <p:cNvSpPr txBox="1"/>
          <p:nvPr>
            <p:ph idx="1" type="body"/>
          </p:nvPr>
        </p:nvSpPr>
        <p:spPr>
          <a:xfrm>
            <a:off x="5248063" y="1013100"/>
            <a:ext cx="3200100" cy="1004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This graph shows a steady increase in the accuracy for both the training and test set. </a:t>
            </a:r>
            <a:endParaRPr/>
          </a:p>
        </p:txBody>
      </p:sp>
      <p:sp>
        <p:nvSpPr>
          <p:cNvPr id="113" name="Google Shape;113;p19"/>
          <p:cNvSpPr txBox="1"/>
          <p:nvPr>
            <p:ph idx="1" type="body"/>
          </p:nvPr>
        </p:nvSpPr>
        <p:spPr>
          <a:xfrm>
            <a:off x="1601400" y="4586975"/>
            <a:ext cx="5941200" cy="3528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1200"/>
              </a:spcAft>
              <a:buNone/>
            </a:pPr>
            <a:r>
              <a:rPr i="1" lang="en"/>
              <a:t>Based on these </a:t>
            </a:r>
            <a:r>
              <a:rPr i="1" lang="en"/>
              <a:t>graphs, we </a:t>
            </a:r>
            <a:r>
              <a:rPr i="1" lang="en"/>
              <a:t>depict that our model is </a:t>
            </a:r>
            <a:r>
              <a:rPr i="1" lang="en"/>
              <a:t>neither</a:t>
            </a:r>
            <a:r>
              <a:rPr i="1" lang="en"/>
              <a:t> </a:t>
            </a:r>
            <a:r>
              <a:rPr i="1" lang="en"/>
              <a:t>overfitting or underfitting to our training model</a:t>
            </a:r>
            <a:endParaRPr i="1"/>
          </a:p>
        </p:txBody>
      </p:sp>
      <p:pic>
        <p:nvPicPr>
          <p:cNvPr id="114" name="Google Shape;114;p19"/>
          <p:cNvPicPr preferRelativeResize="0"/>
          <p:nvPr/>
        </p:nvPicPr>
        <p:blipFill>
          <a:blip r:embed="rId3">
            <a:alphaModFix/>
          </a:blip>
          <a:stretch>
            <a:fillRect/>
          </a:stretch>
        </p:blipFill>
        <p:spPr>
          <a:xfrm>
            <a:off x="534600" y="2121325"/>
            <a:ext cx="2982223" cy="2228650"/>
          </a:xfrm>
          <a:prstGeom prst="rect">
            <a:avLst/>
          </a:prstGeom>
          <a:noFill/>
          <a:ln>
            <a:noFill/>
          </a:ln>
        </p:spPr>
      </p:pic>
      <p:pic>
        <p:nvPicPr>
          <p:cNvPr id="115" name="Google Shape;115;p19"/>
          <p:cNvPicPr preferRelativeResize="0"/>
          <p:nvPr/>
        </p:nvPicPr>
        <p:blipFill>
          <a:blip r:embed="rId4">
            <a:alphaModFix/>
          </a:blip>
          <a:stretch>
            <a:fillRect/>
          </a:stretch>
        </p:blipFill>
        <p:spPr>
          <a:xfrm>
            <a:off x="5248063" y="2048675"/>
            <a:ext cx="3030830" cy="226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Team members and the contribution matrix</a:t>
            </a:r>
            <a:endParaRPr/>
          </a:p>
        </p:txBody>
      </p:sp>
      <p:graphicFrame>
        <p:nvGraphicFramePr>
          <p:cNvPr id="121" name="Google Shape;121;p20"/>
          <p:cNvGraphicFramePr/>
          <p:nvPr/>
        </p:nvGraphicFramePr>
        <p:xfrm>
          <a:off x="430100" y="1448125"/>
          <a:ext cx="3000000" cy="3000000"/>
        </p:xfrm>
        <a:graphic>
          <a:graphicData uri="http://schemas.openxmlformats.org/drawingml/2006/table">
            <a:tbl>
              <a:tblPr>
                <a:noFill/>
                <a:tableStyleId>{3995F7BA-5257-46AC-AF36-BFDE0474EF75}</a:tableStyleId>
              </a:tblPr>
              <a:tblGrid>
                <a:gridCol w="1200325"/>
                <a:gridCol w="1200325"/>
                <a:gridCol w="1200325"/>
                <a:gridCol w="1200325"/>
                <a:gridCol w="1200325"/>
                <a:gridCol w="1047775"/>
                <a:gridCol w="1352875"/>
              </a:tblGrid>
              <a:tr h="842000">
                <a:tc>
                  <a:txBody>
                    <a:bodyPr/>
                    <a:lstStyle/>
                    <a:p>
                      <a:pPr indent="0" lvl="0" marL="0" rtl="0" algn="l">
                        <a:spcBef>
                          <a:spcPts val="0"/>
                        </a:spcBef>
                        <a:spcAft>
                          <a:spcPts val="0"/>
                        </a:spcAft>
                        <a:buNone/>
                      </a:pPr>
                      <a:r>
                        <a:rPr lang="en">
                          <a:solidFill>
                            <a:schemeClr val="dk1"/>
                          </a:solidFill>
                        </a:rPr>
                        <a:t>Team member / Topics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Dataset Collection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Problem Formulation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Network Design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Training &amp; Deployment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Slides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Demo / Video</a:t>
                      </a:r>
                      <a:endParaRPr>
                        <a:solidFill>
                          <a:schemeClr val="dk1"/>
                        </a:solidFill>
                      </a:endParaRPr>
                    </a:p>
                  </a:txBody>
                  <a:tcPr marT="91425" marB="91425" marR="91425" marL="91425"/>
                </a:tc>
              </a:tr>
              <a:tr h="827625">
                <a:tc>
                  <a:txBody>
                    <a:bodyPr/>
                    <a:lstStyle/>
                    <a:p>
                      <a:pPr indent="0" lvl="0" marL="0" rtl="0" algn="l">
                        <a:spcBef>
                          <a:spcPts val="0"/>
                        </a:spcBef>
                        <a:spcAft>
                          <a:spcPts val="0"/>
                        </a:spcAft>
                        <a:buNone/>
                      </a:pPr>
                      <a:r>
                        <a:rPr lang="en">
                          <a:solidFill>
                            <a:schemeClr val="dk1"/>
                          </a:solidFill>
                        </a:rPr>
                        <a:t>Atharva Shinde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r>
              <a:tr h="827625">
                <a:tc>
                  <a:txBody>
                    <a:bodyPr/>
                    <a:lstStyle/>
                    <a:p>
                      <a:pPr indent="0" lvl="0" marL="0" rtl="0" algn="l">
                        <a:spcBef>
                          <a:spcPts val="0"/>
                        </a:spcBef>
                        <a:spcAft>
                          <a:spcPts val="0"/>
                        </a:spcAft>
                        <a:buNone/>
                      </a:pPr>
                      <a:r>
                        <a:rPr lang="en">
                          <a:solidFill>
                            <a:schemeClr val="dk1"/>
                          </a:solidFill>
                        </a:rPr>
                        <a:t>Hanan Amer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r>
              <a:tr h="827625">
                <a:tc>
                  <a:txBody>
                    <a:bodyPr/>
                    <a:lstStyle/>
                    <a:p>
                      <a:pPr indent="0" lvl="0" marL="0" rtl="0" algn="l">
                        <a:spcBef>
                          <a:spcPts val="0"/>
                        </a:spcBef>
                        <a:spcAft>
                          <a:spcPts val="0"/>
                        </a:spcAft>
                        <a:buNone/>
                      </a:pPr>
                      <a:r>
                        <a:rPr lang="en">
                          <a:solidFill>
                            <a:schemeClr val="dk1"/>
                          </a:solidFill>
                        </a:rPr>
                        <a:t>Zile Humma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t/>
                      </a:r>
                      <a:endParaRPr>
                        <a:solidFill>
                          <a:schemeClr val="dk1"/>
                        </a:solidFill>
                      </a:endParaRPr>
                    </a:p>
                  </a:txBody>
                  <a:tcPr marT="91425" marB="91425" marR="91425" marL="91425"/>
                </a:tc>
                <a:tc>
                  <a:txBody>
                    <a:bodyPr/>
                    <a:lstStyle/>
                    <a:p>
                      <a:pPr indent="0" lvl="0" marL="0" rtl="0" algn="ctr">
                        <a:spcBef>
                          <a:spcPts val="0"/>
                        </a:spcBef>
                        <a:spcAft>
                          <a:spcPts val="0"/>
                        </a:spcAft>
                        <a:buNone/>
                      </a:pPr>
                      <a:r>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X</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