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Xut8U4Yb3IUrJ/dRh8K6XZf5D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324763-3210-42E6-B977-79EF45390FB7}">
  <a:tblStyle styleId="{84324763-3210-42E6-B977-79EF45390FB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216000" y="801720"/>
            <a:ext cx="7127640" cy="4009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755640" y="5078520"/>
            <a:ext cx="604656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:notes"/>
          <p:cNvSpPr txBox="1"/>
          <p:nvPr/>
        </p:nvSpPr>
        <p:spPr>
          <a:xfrm>
            <a:off x="4282920" y="10155240"/>
            <a:ext cx="3274920" cy="533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2950" lIns="102950" spcFirstLastPara="1" rIns="102950" wrap="square" tIns="102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2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4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"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2"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3"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4"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5"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6"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/>
          <p:nvPr>
            <p:ph idx="1"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3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3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"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2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8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4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1"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2"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3"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4"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5"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6"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1"/>
          <p:cNvSpPr txBox="1"/>
          <p:nvPr>
            <p:ph idx="1"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2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1"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3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3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3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4"/>
          <p:cNvSpPr txBox="1"/>
          <p:nvPr>
            <p:ph idx="1"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5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5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5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5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6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6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6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6"/>
          <p:cNvSpPr txBox="1"/>
          <p:nvPr>
            <p:ph idx="3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7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7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7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7"/>
          <p:cNvSpPr txBox="1"/>
          <p:nvPr>
            <p:ph idx="3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8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8"/>
          <p:cNvSpPr txBox="1"/>
          <p:nvPr>
            <p:ph idx="1"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8"/>
          <p:cNvSpPr txBox="1"/>
          <p:nvPr>
            <p:ph idx="2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9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9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9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4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0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0"/>
          <p:cNvSpPr txBox="1"/>
          <p:nvPr>
            <p:ph idx="1"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0"/>
          <p:cNvSpPr txBox="1"/>
          <p:nvPr>
            <p:ph idx="2"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0"/>
          <p:cNvSpPr txBox="1"/>
          <p:nvPr>
            <p:ph idx="3"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0"/>
          <p:cNvSpPr txBox="1"/>
          <p:nvPr>
            <p:ph idx="4"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0"/>
          <p:cNvSpPr txBox="1"/>
          <p:nvPr>
            <p:ph idx="5"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0"/>
          <p:cNvSpPr txBox="1"/>
          <p:nvPr>
            <p:ph idx="6"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idx="1"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3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3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igma.com/design/9xmW0UBNaThOFyRBaaQwI8/Untitled?node-id=134-4&amp;t=m2fRZynTlyRkCTiv-1" TargetMode="External"/><Relationship Id="rId4" Type="http://schemas.openxmlformats.org/officeDocument/2006/relationships/hyperlink" Target="https://www.figma.com/design/pN2lLI76ZD3fnxWZcj4NYi/Untitled?node-id=0-1&amp;t=Y1NA4NfQYTyochFi-1" TargetMode="External"/><Relationship Id="rId5" Type="http://schemas.openxmlformats.org/officeDocument/2006/relationships/hyperlink" Target="https://youtube.com/shorts/-zgZBHTlMp4?si=WX93fhep0yFm__9J" TargetMode="External"/><Relationship Id="rId6" Type="http://schemas.openxmlformats.org/officeDocument/2006/relationships/hyperlink" Target="https://github.com/Atharva992/food-delivery-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4.jpg"/><Relationship Id="rId5" Type="http://schemas.openxmlformats.org/officeDocument/2006/relationships/image" Target="../media/image9.jpg"/><Relationship Id="rId6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200" y="312840"/>
            <a:ext cx="1117440" cy="15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"/>
          <p:cNvSpPr/>
          <p:nvPr/>
        </p:nvSpPr>
        <p:spPr>
          <a:xfrm>
            <a:off x="659880" y="456120"/>
            <a:ext cx="8016480" cy="3660480"/>
          </a:xfrm>
          <a:prstGeom prst="rect">
            <a:avLst/>
          </a:prstGeom>
          <a:noFill/>
          <a:ln>
            <a:noFill/>
          </a:ln>
        </p:spPr>
        <p:txBody>
          <a:bodyPr anchorCtr="0" anchor="t" bIns="62275" lIns="62275" spcFirstLastPara="1" rIns="62275" wrap="square" tIns="62275">
            <a:sp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1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Marathwada Mitra mandal’s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COLLEGE OF ENGINEERING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Karvenagar, Pune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2F5597"/>
                </a:solidFill>
                <a:latin typeface="Cambria"/>
                <a:ea typeface="Cambria"/>
                <a:cs typeface="Cambria"/>
                <a:sym typeface="Cambria"/>
              </a:rPr>
              <a:t>An Autonomous Institute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457200" lvl="0" marL="2743200" marR="0" rtl="0" algn="l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Presentation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Delivery Service App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2160" y="471240"/>
            <a:ext cx="1654200" cy="106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0" y="144000"/>
            <a:ext cx="400932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2000" y="2732040"/>
            <a:ext cx="4032000" cy="216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/>
        </p:nvSpPr>
        <p:spPr>
          <a:xfrm>
            <a:off x="89280" y="273960"/>
            <a:ext cx="8425800" cy="57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of Prototype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89280" y="847080"/>
            <a:ext cx="8314200" cy="37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-31716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High Fidelity</a:t>
            </a:r>
            <a:r>
              <a:rPr b="0" i="0" lang="en-US" sz="1200" u="sng" cap="none" strike="noStrike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https://www.figma.com/design/9xmW0UBNaThOFyRBaaQwI8/Untitled?node-id=134-4&amp;t=m2fRZynTlyRkCTiv-1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Low Fidelity</a:t>
            </a:r>
            <a:r>
              <a:rPr b="0" i="0" lang="en-US" sz="1200" u="sng" cap="none" strike="noStrike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https://www.figma.com/design/pN2lLI76ZD3fnxWZcj4NYi/Untitled?node-id=0-1&amp;t=Y1NA4NfQYTyochFi-1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 Link</a:t>
            </a:r>
            <a:r>
              <a:rPr b="0" i="0" lang="en-US" sz="1200" u="sng" cap="none" strike="noStrike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https://youtube.com/shorts/-zgZBHTlMp4?si=OY0Idkka7qSvJgEs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Github: </a:t>
            </a:r>
            <a:r>
              <a:rPr b="1" i="0" lang="en-US" sz="1600" u="sng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https://github.com/Atharva992/food-delivery-app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/>
        </p:nvSpPr>
        <p:spPr>
          <a:xfrm>
            <a:off x="311760" y="156960"/>
            <a:ext cx="8520120" cy="669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52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Information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 txBox="1"/>
          <p:nvPr/>
        </p:nvSpPr>
        <p:spPr>
          <a:xfrm rot="10800000">
            <a:off x="311760" y="5196600"/>
            <a:ext cx="852012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p2"/>
          <p:cNvGraphicFramePr/>
          <p:nvPr/>
        </p:nvGraphicFramePr>
        <p:xfrm>
          <a:off x="952560" y="1619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{84324763-3210-42E6-B977-79EF45390FB7}</a:tableStyleId>
              </a:tblPr>
              <a:tblGrid>
                <a:gridCol w="920525"/>
                <a:gridCol w="1807200"/>
                <a:gridCol w="40204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Sr.No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Prn No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students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B24IT10</a:t>
                      </a:r>
                      <a:r>
                        <a:rPr lang="en-US" sz="1200"/>
                        <a:t>56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Atharva Pardeshi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B24IT1001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Harsh Kurhe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B24IT1016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Nishant Ambadkar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B24IT10</a:t>
                      </a:r>
                      <a:r>
                        <a:rPr lang="en-US" sz="1200"/>
                        <a:t>05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Karan Bhapkar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/>
          <p:nvPr/>
        </p:nvSpPr>
        <p:spPr>
          <a:xfrm>
            <a:off x="156240" y="273960"/>
            <a:ext cx="8358840" cy="35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 txBox="1"/>
          <p:nvPr/>
        </p:nvSpPr>
        <p:spPr>
          <a:xfrm>
            <a:off x="156240" y="776520"/>
            <a:ext cx="868536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food delivery service app is a digital platform that allows users to order food from local restaurants and have it delivered to their doorstep.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b="0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simplifies the process of ordering food, offering convenience, variety, and speed for both customers and restaurants.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b="0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app typically serves three types of users — customers, delivery personnel, and restaurant partners.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r>
              <a:rPr b="0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 browsing with menus and photos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order tracking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payment gateways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Ratings and reviews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 notifications for offers and updates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/>
        </p:nvSpPr>
        <p:spPr>
          <a:xfrm>
            <a:off x="0" y="78480"/>
            <a:ext cx="8515080" cy="69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107280" y="835920"/>
            <a:ext cx="7257600" cy="37965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Customers and Restaurants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Act as a digital bridge between restaurants and potential customers.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Fast and Timely Delivery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Optimize routes and assign delivery personnel to ensure food reaches customers hot and fresh.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 Multiple Payment Options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Provide secure and flexible payment methods including cards, UPI, wallets, and cash on delivery.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User Experience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Deliver a seamless, user-friendly interface with personalized recommendations and easy navigation.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Restaurant Reach and Sales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Help restaurants attract more customers beyond their local walk-in base.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Orders in Real-Time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Allow customers and delivery partners to monitor the live status of each order.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Feedback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Enable users to rate and review restaurants and delivery services for quality improvement.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/>
        </p:nvSpPr>
        <p:spPr>
          <a:xfrm>
            <a:off x="0" y="184680"/>
            <a:ext cx="8831880" cy="832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1D3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 (Module Description)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0" y="1015200"/>
            <a:ext cx="2376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237960" y="864360"/>
            <a:ext cx="10386720" cy="30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Module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Sign up, browse restaurants, order food, track orders, and give feedback.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 Module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Manage menu, receive orders, update status, and view sales reports.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Delivery Module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Accept deliveries, track routes, update delivery status, and view earnings.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Module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Control users, restaurants, deliveries, view analytics, and manage promotions.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Module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Secure online payments with multiple options and invoice generation.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Notification Module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Send real-time updates and promotional alerts to users.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0" y="-18468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/>
        </p:nvSpPr>
        <p:spPr>
          <a:xfrm>
            <a:off x="57240" y="273960"/>
            <a:ext cx="845784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and non-functional requirement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57240" y="1214280"/>
            <a:ext cx="7886520" cy="33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-31716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Requirements 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registration and login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 restaurants and place food orders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payment and invoice generation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order tracking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Non-Functional Requirements 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performance and fast response time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data handling and transactions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interface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Cross-platform compatibility (Android, iOS)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/>
        </p:nvSpPr>
        <p:spPr>
          <a:xfrm>
            <a:off x="185760" y="0"/>
            <a:ext cx="832896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Flow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304920" y="758160"/>
            <a:ext cx="8210160" cy="3873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-31716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40800"/>
            <a:ext cx="4016880" cy="270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3480"/>
            <a:ext cx="4233600" cy="27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7920" y="247320"/>
            <a:ext cx="4635720" cy="254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7960" y="2788560"/>
            <a:ext cx="4765680" cy="23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246600" y="36360"/>
            <a:ext cx="8520120" cy="645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2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/>
            </a:br>
            <a:r>
              <a:rPr b="1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Low-Fidelity Wireframes</a:t>
            </a:r>
            <a:br>
              <a:rPr b="0" i="0" lang="en-US" sz="1800" u="none" cap="none" strike="noStrike"/>
            </a:b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440" y="288000"/>
            <a:ext cx="3391560" cy="22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4000" y="2524320"/>
            <a:ext cx="3456000" cy="246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0" y="216000"/>
            <a:ext cx="3600000" cy="25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0000" y="2817000"/>
            <a:ext cx="3600000" cy="21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