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455" r:id="rId3"/>
    <p:sldId id="468" r:id="rId4"/>
    <p:sldId id="469" r:id="rId5"/>
    <p:sldId id="471" r:id="rId6"/>
    <p:sldId id="473" r:id="rId7"/>
    <p:sldId id="474" r:id="rId8"/>
    <p:sldId id="4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F93104-1612-4A69-BA50-AF8F89DA1C88}"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DD198-68DC-49BF-BC34-2CDDB317D750}" type="slidenum">
              <a:rPr lang="en-US" smtClean="0"/>
              <a:t>‹#›</a:t>
            </a:fld>
            <a:endParaRPr lang="en-US"/>
          </a:p>
        </p:txBody>
      </p:sp>
    </p:spTree>
    <p:extLst>
      <p:ext uri="{BB962C8B-B14F-4D97-AF65-F5344CB8AC3E}">
        <p14:creationId xmlns:p14="http://schemas.microsoft.com/office/powerpoint/2010/main" val="258477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8B96D45-8751-EEC2-23FC-BFF458BBE2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08C76CB7-39F6-B7E5-E63C-4680D45CD0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D44A9886-432E-3F87-E8AA-DAC6D0B9B2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23700B9-B9AD-422A-B1D9-63B60C2216E0}" type="slidenum">
              <a:rPr lang="en-IN" altLang="en-US" smtClean="0">
                <a:latin typeface="Calibri" panose="020F0502020204030204" pitchFamily="34" charset="0"/>
              </a:rPr>
              <a:pPr/>
              <a:t>3</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97676-CAFC-CE14-CD9F-9B4F02C84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D049B1-1031-D799-75DE-DAED6C033D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761296-5785-15B3-CE28-14EE703EAB81}"/>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5" name="Footer Placeholder 4">
            <a:extLst>
              <a:ext uri="{FF2B5EF4-FFF2-40B4-BE49-F238E27FC236}">
                <a16:creationId xmlns:a16="http://schemas.microsoft.com/office/drawing/2014/main" id="{FB737605-7E35-2C7E-80DD-B1704C826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006D72-B048-8173-38F2-F2B4B37D2ACE}"/>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2038187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020A-D222-6C55-8B77-0CDF5BE36C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7DE4D-0CED-BF5C-55A6-17FC7A8D3B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5AD15-066A-782B-D32F-2F4655D7F7C2}"/>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5" name="Footer Placeholder 4">
            <a:extLst>
              <a:ext uri="{FF2B5EF4-FFF2-40B4-BE49-F238E27FC236}">
                <a16:creationId xmlns:a16="http://schemas.microsoft.com/office/drawing/2014/main" id="{CD077A5C-4C6A-0810-E965-749053A44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44F82-9AC1-EDDC-9914-62B3913B3C63}"/>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296812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B0EB0-D718-F409-324E-6EE8FF6C4F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CFD752-E41D-B96D-96A2-705BF6C93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B91114-A5AE-3EBD-E1A1-4D72C0B0047D}"/>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5" name="Footer Placeholder 4">
            <a:extLst>
              <a:ext uri="{FF2B5EF4-FFF2-40B4-BE49-F238E27FC236}">
                <a16:creationId xmlns:a16="http://schemas.microsoft.com/office/drawing/2014/main" id="{6FA8FB3A-2607-229C-8CFE-1510240CF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1EF8DC-14E9-8484-C9B5-832EDCE311A0}"/>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412429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0D9A8-4791-BFC1-8DDB-8A6880BA9B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305823-A0A1-8D18-5060-CF7AA845C0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6C82E-23C3-E559-C0DD-FAD6AE3FD175}"/>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5" name="Footer Placeholder 4">
            <a:extLst>
              <a:ext uri="{FF2B5EF4-FFF2-40B4-BE49-F238E27FC236}">
                <a16:creationId xmlns:a16="http://schemas.microsoft.com/office/drawing/2014/main" id="{518FABFE-07C2-E5F7-0BEC-7D63C0679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17722-9E88-FED9-4931-6CD54C252BF4}"/>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3624734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AB5D1-B07C-E94F-8DBE-574B8E8BB5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562185-974A-5547-9802-F840EBE445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1253CC-E314-608A-ED11-90E4E75CE078}"/>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5" name="Footer Placeholder 4">
            <a:extLst>
              <a:ext uri="{FF2B5EF4-FFF2-40B4-BE49-F238E27FC236}">
                <a16:creationId xmlns:a16="http://schemas.microsoft.com/office/drawing/2014/main" id="{D787D9DC-81CA-3614-4B3E-8F80E1D4C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79E2B-7B54-D344-065B-05124B74918E}"/>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370261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6953-016D-79CA-4B91-860B898439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875E0-2F68-1825-7B82-7ACAF28DF0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80A200-B6AD-05C1-9FE0-7AA4545DBA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246242-31B1-373D-0AB3-15C55D0EA4AA}"/>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6" name="Footer Placeholder 5">
            <a:extLst>
              <a:ext uri="{FF2B5EF4-FFF2-40B4-BE49-F238E27FC236}">
                <a16:creationId xmlns:a16="http://schemas.microsoft.com/office/drawing/2014/main" id="{1AC85638-024B-2331-D51D-862A9CE92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370A6-1D1E-F721-2F01-5754BA39F9F5}"/>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3099996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D75B-9A5E-7BAF-5851-F669241F31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A73700-44FB-9CE9-14A4-52B820EF68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17B4B-8280-7BD7-4D37-30806F66F8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B9961-255A-D5CB-F0E4-A3129F6B0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E4463C-B22F-D189-5089-0EFC62AA2D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9F0749-1077-5EE4-FD55-DE03C7722697}"/>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8" name="Footer Placeholder 7">
            <a:extLst>
              <a:ext uri="{FF2B5EF4-FFF2-40B4-BE49-F238E27FC236}">
                <a16:creationId xmlns:a16="http://schemas.microsoft.com/office/drawing/2014/main" id="{710DB1CE-9FB5-DD9D-1BB4-3FCAF16051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4D6B53-BC7E-CF9F-66A6-1D6D7BEDBC1E}"/>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2960664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7140-07E2-04E5-A846-FF8B15F4FE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EC2874-7A2A-CFC0-FAD7-8EDC499AA856}"/>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4" name="Footer Placeholder 3">
            <a:extLst>
              <a:ext uri="{FF2B5EF4-FFF2-40B4-BE49-F238E27FC236}">
                <a16:creationId xmlns:a16="http://schemas.microsoft.com/office/drawing/2014/main" id="{6E116C29-1FE4-CAD8-CAD8-ED6088A2AD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B9BDA-125B-9124-2505-74AED6FAE192}"/>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372575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E97E2-A7C3-BC19-C1D6-BE766DD1A696}"/>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3" name="Footer Placeholder 2">
            <a:extLst>
              <a:ext uri="{FF2B5EF4-FFF2-40B4-BE49-F238E27FC236}">
                <a16:creationId xmlns:a16="http://schemas.microsoft.com/office/drawing/2014/main" id="{3FACA310-540B-75C0-4338-953712A70F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F18AC5-C109-16A4-0DA9-A8175F783532}"/>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266333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4D1A-59F4-E3DA-66EE-285D9B2CA7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F7608-4324-1A65-4CA5-458B3D18E5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E0B26D-4E4F-8CAC-EF81-8D13DE573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43C667-7FD5-56F8-1784-C0AEF7A56DEA}"/>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6" name="Footer Placeholder 5">
            <a:extLst>
              <a:ext uri="{FF2B5EF4-FFF2-40B4-BE49-F238E27FC236}">
                <a16:creationId xmlns:a16="http://schemas.microsoft.com/office/drawing/2014/main" id="{41780BC9-8033-083E-D4C7-328FAA5F5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BDC97-0933-8066-4BA0-B57C9D28C96F}"/>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131568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DC3D-BCBC-3779-8B70-34449ABE1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D1B113-BEAD-61D2-DD5D-B202C0D8F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6E947-693D-2E97-1F88-DA25D998A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BDC19-B0E5-FED2-36C4-405DFC052040}"/>
              </a:ext>
            </a:extLst>
          </p:cNvPr>
          <p:cNvSpPr>
            <a:spLocks noGrp="1"/>
          </p:cNvSpPr>
          <p:nvPr>
            <p:ph type="dt" sz="half" idx="10"/>
          </p:nvPr>
        </p:nvSpPr>
        <p:spPr/>
        <p:txBody>
          <a:bodyPr/>
          <a:lstStyle/>
          <a:p>
            <a:fld id="{41A16B94-EFB3-4265-873C-C9416DA9D483}" type="datetimeFigureOut">
              <a:rPr lang="en-US" smtClean="0"/>
              <a:t>9/22/2024</a:t>
            </a:fld>
            <a:endParaRPr lang="en-US"/>
          </a:p>
        </p:txBody>
      </p:sp>
      <p:sp>
        <p:nvSpPr>
          <p:cNvPr id="6" name="Footer Placeholder 5">
            <a:extLst>
              <a:ext uri="{FF2B5EF4-FFF2-40B4-BE49-F238E27FC236}">
                <a16:creationId xmlns:a16="http://schemas.microsoft.com/office/drawing/2014/main" id="{2D9050B3-BDD0-3CD3-9093-3813BCCFF7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6793A6-0C96-9622-821D-BE996C31D032}"/>
              </a:ext>
            </a:extLst>
          </p:cNvPr>
          <p:cNvSpPr>
            <a:spLocks noGrp="1"/>
          </p:cNvSpPr>
          <p:nvPr>
            <p:ph type="sldNum" sz="quarter" idx="12"/>
          </p:nvPr>
        </p:nvSpPr>
        <p:spPr/>
        <p:txBody>
          <a:bodyPr/>
          <a:lstStyle/>
          <a:p>
            <a:fld id="{6CB9036A-77CC-430C-9D38-12DB76C5C490}" type="slidenum">
              <a:rPr lang="en-US" smtClean="0"/>
              <a:t>‹#›</a:t>
            </a:fld>
            <a:endParaRPr lang="en-US"/>
          </a:p>
        </p:txBody>
      </p:sp>
    </p:spTree>
    <p:extLst>
      <p:ext uri="{BB962C8B-B14F-4D97-AF65-F5344CB8AC3E}">
        <p14:creationId xmlns:p14="http://schemas.microsoft.com/office/powerpoint/2010/main" val="27003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595A15-B6DF-114F-E915-9B004CE87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98A588-228C-2730-0254-83EB2D826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4FA6F-2674-7FF6-C375-6C336D5EA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16B94-EFB3-4265-873C-C9416DA9D483}" type="datetimeFigureOut">
              <a:rPr lang="en-US" smtClean="0"/>
              <a:t>9/22/2024</a:t>
            </a:fld>
            <a:endParaRPr lang="en-US"/>
          </a:p>
        </p:txBody>
      </p:sp>
      <p:sp>
        <p:nvSpPr>
          <p:cNvPr id="5" name="Footer Placeholder 4">
            <a:extLst>
              <a:ext uri="{FF2B5EF4-FFF2-40B4-BE49-F238E27FC236}">
                <a16:creationId xmlns:a16="http://schemas.microsoft.com/office/drawing/2014/main" id="{C3D36699-5E15-A0E2-DDC3-CEABEE5B5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FD5ACE-90C1-AEB2-6692-66EADCE87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9036A-77CC-430C-9D38-12DB76C5C490}" type="slidenum">
              <a:rPr lang="en-US" smtClean="0"/>
              <a:t>‹#›</a:t>
            </a:fld>
            <a:endParaRPr lang="en-US"/>
          </a:p>
        </p:txBody>
      </p:sp>
    </p:spTree>
    <p:extLst>
      <p:ext uri="{BB962C8B-B14F-4D97-AF65-F5344CB8AC3E}">
        <p14:creationId xmlns:p14="http://schemas.microsoft.com/office/powerpoint/2010/main" val="213581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rjmets.com/uploadedfiles/paper/issue_3_march_2023/34062/final/fin_irjmets1677942733.pdf" TargetMode="External"/><Relationship Id="rId7" Type="http://schemas.openxmlformats.org/officeDocument/2006/relationships/image" Target="../media/image2.png"/><Relationship Id="rId2" Type="http://schemas.openxmlformats.org/officeDocument/2006/relationships/hyperlink" Target="https://www.irjet.net/archives/V9/i4/IRJET-V9I4393.pdf" TargetMode="External"/><Relationship Id="rId1" Type="http://schemas.openxmlformats.org/officeDocument/2006/relationships/slideLayout" Target="../slideLayouts/slideLayout2.xml"/><Relationship Id="rId6" Type="http://schemas.openxmlformats.org/officeDocument/2006/relationships/hyperlink" Target="https://www.drishtiias.com/daily-updates/daily-news-analysis/ai-chatbot-for-pm-kisan-scheme" TargetMode="External"/><Relationship Id="rId5" Type="http://schemas.openxmlformats.org/officeDocument/2006/relationships/hyperlink" Target="https://www.fao.org/publications/home/fao-flagship-publications/the-state-of-food-and-agriculture/en" TargetMode="External"/><Relationship Id="rId4" Type="http://schemas.openxmlformats.org/officeDocument/2006/relationships/hyperlink" Target="https://www.mckinsey.com/industries/agriculture/our-insights/agricultures-connected-future-how-technology-can-yield-new-growth"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2A53A9-13D8-DD9A-878B-24CFE4340237}"/>
              </a:ext>
            </a:extLst>
          </p:cNvPr>
          <p:cNvSpPr>
            <a:spLocks noGrp="1"/>
          </p:cNvSpPr>
          <p:nvPr>
            <p:ph type="subTitle" idx="1"/>
          </p:nvPr>
        </p:nvSpPr>
        <p:spPr>
          <a:xfrm>
            <a:off x="2057400" y="2514600"/>
            <a:ext cx="8153400" cy="1812926"/>
          </a:xfrm>
        </p:spPr>
        <p:txBody>
          <a:bodyPr rtlCol="0">
            <a:noAutofit/>
          </a:bodyPr>
          <a:lstStyle/>
          <a:p>
            <a:pPr>
              <a:lnSpc>
                <a:spcPct val="120000"/>
              </a:lnSpc>
              <a:defRPr/>
            </a:pPr>
            <a:r>
              <a:rPr lang="en-US" sz="2000" b="1" kern="0" dirty="0">
                <a:latin typeface="Times New Roman" panose="02020603050405020304" pitchFamily="18" charset="0"/>
                <a:ea typeface="Times New Roman" panose="02020603050405020304" pitchFamily="18" charset="0"/>
              </a:rPr>
              <a:t>Kisan Mitra: Transforming Agriculture with Next-Gen Disease Detection and Prediction</a:t>
            </a:r>
          </a:p>
          <a:p>
            <a:pPr>
              <a:lnSpc>
                <a:spcPct val="120000"/>
              </a:lnSpc>
              <a:defRPr/>
            </a:pPr>
            <a:endParaRPr lang="en-US" sz="2000" b="1" kern="0" dirty="0">
              <a:latin typeface="Times New Roman" panose="02020603050405020304" pitchFamily="18" charset="0"/>
              <a:ea typeface="Times New Roman" panose="02020603050405020304" pitchFamily="18" charset="0"/>
            </a:endParaRPr>
          </a:p>
          <a:p>
            <a:pPr>
              <a:lnSpc>
                <a:spcPct val="120000"/>
              </a:lnSpc>
              <a:defRPr/>
            </a:pPr>
            <a:r>
              <a:rPr lang="en-US" sz="2800" dirty="0">
                <a:solidFill>
                  <a:schemeClr val="accent2">
                    <a:lumMod val="50000"/>
                  </a:schemeClr>
                </a:solidFill>
                <a:latin typeface="Times New Roman" panose="02020603050405020304" pitchFamily="18" charset="0"/>
                <a:cs typeface="Times New Roman" panose="02020603050405020304" pitchFamily="18" charset="0"/>
              </a:rPr>
              <a:t>	</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a:p>
            <a:pPr>
              <a:defRPr/>
            </a:pPr>
            <a:endParaRPr lang="en-US" sz="2800" dirty="0">
              <a:latin typeface="Times New Roman" panose="02020603050405020304" pitchFamily="18" charset="0"/>
              <a:cs typeface="Times New Roman" panose="02020603050405020304" pitchFamily="18" charset="0"/>
            </a:endParaRPr>
          </a:p>
          <a:p>
            <a:pPr>
              <a:defRPr/>
            </a:pP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3690A75-CC85-8D87-45CB-0447FCBD0510}"/>
              </a:ext>
            </a:extLst>
          </p:cNvPr>
          <p:cNvSpPr/>
          <p:nvPr/>
        </p:nvSpPr>
        <p:spPr>
          <a:xfrm>
            <a:off x="1524000" y="1244601"/>
            <a:ext cx="9144000" cy="76200"/>
          </a:xfrm>
          <a:prstGeom prst="rect">
            <a:avLst/>
          </a:prstGeom>
          <a:solidFill>
            <a:srgbClr val="00B0F0">
              <a:alpha val="49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5" name="Rectangle 4">
            <a:extLst>
              <a:ext uri="{FF2B5EF4-FFF2-40B4-BE49-F238E27FC236}">
                <a16:creationId xmlns:a16="http://schemas.microsoft.com/office/drawing/2014/main" id="{A86D6207-2877-FFA3-B710-E37E3C3BA64B}"/>
              </a:ext>
            </a:extLst>
          </p:cNvPr>
          <p:cNvSpPr/>
          <p:nvPr/>
        </p:nvSpPr>
        <p:spPr>
          <a:xfrm>
            <a:off x="1524000" y="1311275"/>
            <a:ext cx="9144000" cy="1219200"/>
          </a:xfrm>
          <a:prstGeom prst="rect">
            <a:avLst/>
          </a:prstGeom>
          <a:solidFill>
            <a:srgbClr val="005E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3077" name="Rectangle 2">
            <a:extLst>
              <a:ext uri="{FF2B5EF4-FFF2-40B4-BE49-F238E27FC236}">
                <a16:creationId xmlns:a16="http://schemas.microsoft.com/office/drawing/2014/main" id="{08A599BD-5925-CCF9-4F7F-79FD28741B5F}"/>
              </a:ext>
            </a:extLst>
          </p:cNvPr>
          <p:cNvSpPr>
            <a:spLocks noChangeArrowheads="1"/>
          </p:cNvSpPr>
          <p:nvPr/>
        </p:nvSpPr>
        <p:spPr bwMode="auto">
          <a:xfrm>
            <a:off x="1524000" y="1422401"/>
            <a:ext cx="9144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A Project Topic Selection Presentation for the Degree of Bachelor in Computer Engineering</a:t>
            </a:r>
            <a:endParaRPr lang="en-IN" alt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endParaRPr>
          </a:p>
          <a:p>
            <a:pPr algn="ctr">
              <a:spcBef>
                <a:spcPct val="0"/>
              </a:spcBef>
              <a:buFontTx/>
              <a:buNone/>
            </a:pPr>
            <a:endParaRPr lang="en-US" altLang="en-US" sz="1800" dirty="0">
              <a:latin typeface="Arial" panose="020B060402020202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B1E4D3ED-A6A3-9903-257B-71412CB515DD}"/>
              </a:ext>
            </a:extLst>
          </p:cNvPr>
          <p:cNvSpPr txBox="1"/>
          <p:nvPr/>
        </p:nvSpPr>
        <p:spPr>
          <a:xfrm>
            <a:off x="1866900" y="4911895"/>
            <a:ext cx="3733800" cy="1015663"/>
          </a:xfrm>
          <a:prstGeom prst="rect">
            <a:avLst/>
          </a:prstGeom>
          <a:noFill/>
        </p:spPr>
        <p:txBody>
          <a:bodyPr>
            <a:spAutoFit/>
          </a:bodyPr>
          <a:lstStyle/>
          <a:p>
            <a:pPr>
              <a:defRPr/>
            </a:pPr>
            <a:r>
              <a:rPr lang="en-US" sz="2000" b="1" dirty="0">
                <a:solidFill>
                  <a:schemeClr val="accent5">
                    <a:lumMod val="50000"/>
                  </a:schemeClr>
                </a:solidFill>
                <a:latin typeface="Times New Roman" pitchFamily="18" charset="0"/>
                <a:cs typeface="Times New Roman" pitchFamily="18" charset="0"/>
              </a:rPr>
              <a:t>Guide Names: </a:t>
            </a:r>
          </a:p>
          <a:p>
            <a:pPr>
              <a:defRPr/>
            </a:pPr>
            <a:r>
              <a:rPr lang="en-US" sz="2000" b="1" dirty="0">
                <a:solidFill>
                  <a:schemeClr val="accent5">
                    <a:lumMod val="50000"/>
                  </a:schemeClr>
                </a:solidFill>
                <a:latin typeface="Times New Roman" pitchFamily="18" charset="0"/>
                <a:cs typeface="Times New Roman" pitchFamily="18" charset="0"/>
              </a:rPr>
              <a:t>Dr. Vinod V. </a:t>
            </a:r>
            <a:r>
              <a:rPr lang="en-US" sz="2000" b="1" dirty="0" err="1">
                <a:solidFill>
                  <a:schemeClr val="accent5">
                    <a:lumMod val="50000"/>
                  </a:schemeClr>
                </a:solidFill>
                <a:latin typeface="Times New Roman" pitchFamily="18" charset="0"/>
                <a:cs typeface="Times New Roman" pitchFamily="18" charset="0"/>
              </a:rPr>
              <a:t>Kimbahune</a:t>
            </a:r>
            <a:endParaRPr lang="en-US" sz="2000" b="1" dirty="0">
              <a:solidFill>
                <a:schemeClr val="accent5">
                  <a:lumMod val="50000"/>
                </a:schemeClr>
              </a:solidFill>
              <a:latin typeface="Times New Roman" pitchFamily="18" charset="0"/>
              <a:cs typeface="Times New Roman" pitchFamily="18" charset="0"/>
            </a:endParaRPr>
          </a:p>
          <a:p>
            <a:pPr>
              <a:defRPr/>
            </a:pPr>
            <a:r>
              <a:rPr lang="en-US" sz="2000" b="1" dirty="0">
                <a:solidFill>
                  <a:schemeClr val="accent5">
                    <a:lumMod val="50000"/>
                  </a:schemeClr>
                </a:solidFill>
                <a:latin typeface="Times New Roman" pitchFamily="18" charset="0"/>
                <a:cs typeface="Times New Roman" pitchFamily="18" charset="0"/>
              </a:rPr>
              <a:t>Mrs. Aarju Jain</a:t>
            </a:r>
            <a:endParaRPr lang="en-US" dirty="0">
              <a:solidFill>
                <a:schemeClr val="accent5">
                  <a:lumMod val="50000"/>
                </a:schemeClr>
              </a:solidFill>
              <a:latin typeface="Times New Roman" pitchFamily="18" charset="0"/>
            </a:endParaRPr>
          </a:p>
        </p:txBody>
      </p:sp>
      <p:sp>
        <p:nvSpPr>
          <p:cNvPr id="18" name="TextBox 17">
            <a:extLst>
              <a:ext uri="{FF2B5EF4-FFF2-40B4-BE49-F238E27FC236}">
                <a16:creationId xmlns:a16="http://schemas.microsoft.com/office/drawing/2014/main" id="{861C4682-6782-11F7-F4C2-B3DCC23E5260}"/>
              </a:ext>
            </a:extLst>
          </p:cNvPr>
          <p:cNvSpPr txBox="1"/>
          <p:nvPr/>
        </p:nvSpPr>
        <p:spPr>
          <a:xfrm>
            <a:off x="5600700" y="3429001"/>
            <a:ext cx="4953000" cy="2554287"/>
          </a:xfrm>
          <a:prstGeom prst="rect">
            <a:avLst/>
          </a:prstGeom>
          <a:noFill/>
        </p:spPr>
        <p:txBody>
          <a:bodyPr>
            <a:spAutoFit/>
          </a:bodyPr>
          <a:lstStyle/>
          <a:p>
            <a:pPr>
              <a:defRPr/>
            </a:pPr>
            <a:r>
              <a:rPr lang="en-US" sz="2000" b="1" dirty="0">
                <a:solidFill>
                  <a:schemeClr val="accent5">
                    <a:lumMod val="50000"/>
                  </a:schemeClr>
                </a:solidFill>
                <a:latin typeface="Times New Roman" pitchFamily="18" charset="0"/>
              </a:rPr>
              <a:t>Group Member Name:</a:t>
            </a:r>
          </a:p>
          <a:p>
            <a:pPr>
              <a:defRPr/>
            </a:pPr>
            <a:r>
              <a:rPr lang="en-US" sz="2000" dirty="0">
                <a:solidFill>
                  <a:schemeClr val="accent5">
                    <a:lumMod val="50000"/>
                  </a:schemeClr>
                </a:solidFill>
                <a:latin typeface="Times New Roman" pitchFamily="18" charset="0"/>
              </a:rPr>
              <a:t>Name: 1) Atharva Athanikar</a:t>
            </a:r>
          </a:p>
          <a:p>
            <a:pPr>
              <a:defRPr/>
            </a:pPr>
            <a:r>
              <a:rPr lang="en-US" sz="2000" dirty="0">
                <a:solidFill>
                  <a:schemeClr val="accent5">
                    <a:lumMod val="50000"/>
                  </a:schemeClr>
                </a:solidFill>
                <a:latin typeface="Times New Roman" pitchFamily="18" charset="0"/>
              </a:rPr>
              <a:t>            2) Shubham </a:t>
            </a:r>
            <a:r>
              <a:rPr lang="en-US" sz="2000" dirty="0" err="1">
                <a:solidFill>
                  <a:schemeClr val="accent5">
                    <a:lumMod val="50000"/>
                  </a:schemeClr>
                </a:solidFill>
                <a:latin typeface="Times New Roman" pitchFamily="18" charset="0"/>
              </a:rPr>
              <a:t>Kumbhar</a:t>
            </a:r>
            <a:endParaRPr lang="en-US" sz="2000" dirty="0">
              <a:solidFill>
                <a:schemeClr val="accent5">
                  <a:lumMod val="50000"/>
                </a:schemeClr>
              </a:solidFill>
              <a:latin typeface="Times New Roman" pitchFamily="18" charset="0"/>
            </a:endParaRPr>
          </a:p>
          <a:p>
            <a:pPr>
              <a:defRPr/>
            </a:pPr>
            <a:r>
              <a:rPr lang="en-US" sz="2000" dirty="0">
                <a:solidFill>
                  <a:schemeClr val="accent5">
                    <a:lumMod val="50000"/>
                  </a:schemeClr>
                </a:solidFill>
                <a:latin typeface="Times New Roman" pitchFamily="18" charset="0"/>
              </a:rPr>
              <a:t>            3) </a:t>
            </a:r>
            <a:r>
              <a:rPr lang="en-US" sz="2000" dirty="0" err="1">
                <a:solidFill>
                  <a:schemeClr val="accent5">
                    <a:lumMod val="50000"/>
                  </a:schemeClr>
                </a:solidFill>
                <a:latin typeface="Times New Roman" pitchFamily="18" charset="0"/>
              </a:rPr>
              <a:t>Devdatt</a:t>
            </a:r>
            <a:r>
              <a:rPr lang="en-US" sz="2000" dirty="0">
                <a:solidFill>
                  <a:schemeClr val="accent5">
                    <a:lumMod val="50000"/>
                  </a:schemeClr>
                </a:solidFill>
                <a:latin typeface="Times New Roman" pitchFamily="18" charset="0"/>
              </a:rPr>
              <a:t> Khilari</a:t>
            </a:r>
          </a:p>
          <a:p>
            <a:pPr>
              <a:defRPr/>
            </a:pPr>
            <a:r>
              <a:rPr lang="en-US" sz="2000" dirty="0">
                <a:solidFill>
                  <a:schemeClr val="accent5">
                    <a:lumMod val="50000"/>
                  </a:schemeClr>
                </a:solidFill>
                <a:latin typeface="Times New Roman" pitchFamily="18" charset="0"/>
              </a:rPr>
              <a:t>            4) Sahil Borkar</a:t>
            </a:r>
          </a:p>
          <a:p>
            <a:pPr eaLnBrk="1" hangingPunct="1">
              <a:defRPr/>
            </a:pPr>
            <a:r>
              <a:rPr lang="en-US" sz="2000" b="1" dirty="0">
                <a:solidFill>
                  <a:schemeClr val="accent5">
                    <a:lumMod val="50000"/>
                  </a:schemeClr>
                </a:solidFill>
                <a:latin typeface="Times New Roman" pitchFamily="18" charset="0"/>
              </a:rPr>
              <a:t>Dr. D. Y. Patil Institute Of Technology,                                             Pimpri, Pune</a:t>
            </a:r>
          </a:p>
          <a:p>
            <a:pPr eaLnBrk="1" hangingPunct="1">
              <a:defRPr/>
            </a:pPr>
            <a:r>
              <a:rPr lang="en-US" sz="2000" b="1" dirty="0">
                <a:solidFill>
                  <a:schemeClr val="accent5">
                    <a:lumMod val="50000"/>
                  </a:schemeClr>
                </a:solidFill>
                <a:latin typeface="Times New Roman" pitchFamily="18" charset="0"/>
              </a:rPr>
              <a:t>Department of Computer Engineering</a:t>
            </a:r>
          </a:p>
        </p:txBody>
      </p:sp>
      <p:sp>
        <p:nvSpPr>
          <p:cNvPr id="3080" name="Slide Number Placeholder 5">
            <a:extLst>
              <a:ext uri="{FF2B5EF4-FFF2-40B4-BE49-F238E27FC236}">
                <a16:creationId xmlns:a16="http://schemas.microsoft.com/office/drawing/2014/main" id="{F944C326-58FA-6D8A-E3C3-46518DB67A62}"/>
              </a:ext>
            </a:extLst>
          </p:cNvPr>
          <p:cNvSpPr>
            <a:spLocks noGrp="1" noChangeArrowheads="1"/>
          </p:cNvSpPr>
          <p:nvPr>
            <p:ph type="sldNum" sz="quarter" idx="12"/>
          </p:nvPr>
        </p:nvSpPr>
        <p:spPr bwMode="auto">
          <a:xfrm>
            <a:off x="8077200" y="6245226"/>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866A0CE-85ED-4177-AFD8-9AF7EBA16403}" type="slidenum">
              <a:rPr lang="en-IN" altLang="en-US" sz="1200">
                <a:solidFill>
                  <a:srgbClr val="898989"/>
                </a:solidFill>
              </a:rPr>
              <a:pPr>
                <a:spcBef>
                  <a:spcPct val="0"/>
                </a:spcBef>
                <a:buFontTx/>
                <a:buNone/>
              </a:pPr>
              <a:t>1</a:t>
            </a:fld>
            <a:endParaRPr lang="en-IN" altLang="en-US" sz="1200" dirty="0">
              <a:solidFill>
                <a:srgbClr val="898989"/>
              </a:solidFill>
            </a:endParaRPr>
          </a:p>
        </p:txBody>
      </p:sp>
      <p:sp>
        <p:nvSpPr>
          <p:cNvPr id="11" name="TextBox 10">
            <a:extLst>
              <a:ext uri="{FF2B5EF4-FFF2-40B4-BE49-F238E27FC236}">
                <a16:creationId xmlns:a16="http://schemas.microsoft.com/office/drawing/2014/main" id="{1F79E7D2-A51F-C5BC-F39B-CFD233CAB827}"/>
              </a:ext>
            </a:extLst>
          </p:cNvPr>
          <p:cNvSpPr txBox="1"/>
          <p:nvPr/>
        </p:nvSpPr>
        <p:spPr>
          <a:xfrm>
            <a:off x="5257800" y="6276213"/>
            <a:ext cx="1676400" cy="368300"/>
          </a:xfrm>
          <a:prstGeom prst="rect">
            <a:avLst/>
          </a:prstGeom>
          <a:noFill/>
        </p:spPr>
        <p:txBody>
          <a:bodyPr>
            <a:spAutoFit/>
          </a:bodyPr>
          <a:lstStyle/>
          <a:p>
            <a:pPr>
              <a:defRPr/>
            </a:pPr>
            <a:r>
              <a:rPr lang="en-US" b="1" dirty="0">
                <a:solidFill>
                  <a:schemeClr val="accent5">
                    <a:lumMod val="50000"/>
                  </a:schemeClr>
                </a:solidFill>
                <a:latin typeface="Times New Roman" pitchFamily="18" charset="0"/>
              </a:rPr>
              <a:t>A.Y 2024-2025</a:t>
            </a:r>
            <a:endParaRPr lang="en-US" b="1" dirty="0">
              <a:solidFill>
                <a:schemeClr val="accent5">
                  <a:lumMod val="50000"/>
                </a:schemeClr>
              </a:solidFill>
            </a:endParaRPr>
          </a:p>
        </p:txBody>
      </p:sp>
      <p:pic>
        <p:nvPicPr>
          <p:cNvPr id="3082" name="image1.png" descr="D:\Smita khot madam\DIT_ACADEMIC_DATA\2017-2018\SEM-II\Prelium Exam\DPUlogo.png">
            <a:extLst>
              <a:ext uri="{FF2B5EF4-FFF2-40B4-BE49-F238E27FC236}">
                <a16:creationId xmlns:a16="http://schemas.microsoft.com/office/drawing/2014/main" id="{3C9AF70D-6527-372F-1194-E44AFB889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
            <a:ext cx="236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70C3EE-F67D-9952-72E3-CC7720178AB8}"/>
              </a:ext>
            </a:extLst>
          </p:cNvPr>
          <p:cNvSpPr/>
          <p:nvPr/>
        </p:nvSpPr>
        <p:spPr>
          <a:xfrm>
            <a:off x="1524000" y="1219200"/>
            <a:ext cx="9144000" cy="76200"/>
          </a:xfrm>
          <a:prstGeom prst="rect">
            <a:avLst/>
          </a:prstGeom>
          <a:solidFill>
            <a:srgbClr val="00B0F0">
              <a:alpha val="49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7" name="TextBox 6">
            <a:extLst>
              <a:ext uri="{FF2B5EF4-FFF2-40B4-BE49-F238E27FC236}">
                <a16:creationId xmlns:a16="http://schemas.microsoft.com/office/drawing/2014/main" id="{8ECA7012-F53A-D6B3-11B4-0673AD6060E5}"/>
              </a:ext>
            </a:extLst>
          </p:cNvPr>
          <p:cNvSpPr txBox="1"/>
          <p:nvPr/>
        </p:nvSpPr>
        <p:spPr>
          <a:xfrm>
            <a:off x="1905000" y="1447800"/>
            <a:ext cx="8305800" cy="3416300"/>
          </a:xfrm>
          <a:prstGeom prst="rect">
            <a:avLst/>
          </a:prstGeom>
          <a:noFill/>
        </p:spPr>
        <p:txBody>
          <a:bodyPr>
            <a:spAutoFit/>
          </a:bodyPr>
          <a:lstStyle/>
          <a:p>
            <a:pPr>
              <a:defRPr/>
            </a:pPr>
            <a:r>
              <a:rPr lang="en-US" sz="2400" b="1" dirty="0">
                <a:latin typeface="Times New Roman" panose="02020603050405020304" pitchFamily="18" charset="0"/>
                <a:cs typeface="Times New Roman" panose="02020603050405020304" pitchFamily="18" charset="0"/>
              </a:rPr>
              <a:t>Table of Contents</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Introduction</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Literature review</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Challenges</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Objectives</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Problem Statement</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Propose Model</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Conclusion</a:t>
            </a:r>
          </a:p>
          <a:p>
            <a:pPr>
              <a:buFont typeface="Wingdings" pitchFamily="2" charset="2"/>
              <a:buChar char="§"/>
              <a:defRPr/>
            </a:pPr>
            <a:r>
              <a:rPr lang="en-US" sz="2400" b="1" dirty="0">
                <a:solidFill>
                  <a:schemeClr val="tx1">
                    <a:lumMod val="85000"/>
                  </a:schemeClr>
                </a:solidFill>
                <a:latin typeface="Times New Roman" pitchFamily="18" charset="0"/>
                <a:cs typeface="Times New Roman" pitchFamily="18" charset="0"/>
              </a:rPr>
              <a:t>References</a:t>
            </a:r>
          </a:p>
        </p:txBody>
      </p:sp>
      <p:sp>
        <p:nvSpPr>
          <p:cNvPr id="6" name="Content Placeholder 13">
            <a:extLst>
              <a:ext uri="{FF2B5EF4-FFF2-40B4-BE49-F238E27FC236}">
                <a16:creationId xmlns:a16="http://schemas.microsoft.com/office/drawing/2014/main" id="{A74CECB5-1C86-D0D4-E023-650451696D0A}"/>
              </a:ext>
            </a:extLst>
          </p:cNvPr>
          <p:cNvSpPr txBox="1">
            <a:spLocks/>
          </p:cNvSpPr>
          <p:nvPr/>
        </p:nvSpPr>
        <p:spPr>
          <a:xfrm>
            <a:off x="1905000" y="1804989"/>
            <a:ext cx="5562600" cy="4916487"/>
          </a:xfrm>
          <a:prstGeom prst="rect">
            <a:avLst/>
          </a:prstGeom>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buFont typeface="Wingdings" pitchFamily="2" charset="2"/>
              <a:buChar char="§"/>
              <a:defRPr/>
            </a:pPr>
            <a:endParaRPr lang="en-US" sz="1800" b="1" dirty="0">
              <a:solidFill>
                <a:schemeClr val="tx1">
                  <a:lumMod val="85000"/>
                </a:schemeClr>
              </a:solidFill>
              <a:latin typeface="Times New Roman" pitchFamily="18" charset="0"/>
              <a:cs typeface="Times New Roman" pitchFamily="18" charset="0"/>
            </a:endParaRPr>
          </a:p>
        </p:txBody>
      </p:sp>
      <p:sp>
        <p:nvSpPr>
          <p:cNvPr id="4101" name="Slide Number Placeholder 2">
            <a:extLst>
              <a:ext uri="{FF2B5EF4-FFF2-40B4-BE49-F238E27FC236}">
                <a16:creationId xmlns:a16="http://schemas.microsoft.com/office/drawing/2014/main" id="{9D0A75E1-BBD8-81DE-171D-069D5E815825}"/>
              </a:ext>
            </a:extLst>
          </p:cNvPr>
          <p:cNvSpPr>
            <a:spLocks noGrp="1" noChangeArrowheads="1"/>
          </p:cNvSpPr>
          <p:nvPr>
            <p:ph type="sldNum" sz="quarter" idx="12"/>
          </p:nvPr>
        </p:nvSpPr>
        <p:spPr bwMode="auto">
          <a:xfrm>
            <a:off x="8077200" y="601980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EE1209A-5BC3-4468-A049-F3157C991AD7}" type="slidenum">
              <a:rPr lang="en-IN" altLang="en-US" sz="1200">
                <a:solidFill>
                  <a:srgbClr val="898989"/>
                </a:solidFill>
              </a:rPr>
              <a:pPr>
                <a:spcBef>
                  <a:spcPct val="0"/>
                </a:spcBef>
                <a:buFontTx/>
                <a:buNone/>
              </a:pPr>
              <a:t>2</a:t>
            </a:fld>
            <a:endParaRPr lang="en-IN" altLang="en-US" sz="1200" dirty="0">
              <a:solidFill>
                <a:srgbClr val="898989"/>
              </a:solidFill>
            </a:endParaRPr>
          </a:p>
        </p:txBody>
      </p:sp>
      <p:pic>
        <p:nvPicPr>
          <p:cNvPr id="4102" name="image1.png" descr="D:\Smita khot madam\DIT_ACADEMIC_DATA\2017-2018\SEM-II\Prelium Exam\DPUlogo.png">
            <a:extLst>
              <a:ext uri="{FF2B5EF4-FFF2-40B4-BE49-F238E27FC236}">
                <a16:creationId xmlns:a16="http://schemas.microsoft.com/office/drawing/2014/main" id="{841D3A05-DE21-2653-5277-D81BB36BA7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
            <a:ext cx="2362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C7C79-FF2A-BC4D-A01B-3BCE7D04E0F9}"/>
              </a:ext>
            </a:extLst>
          </p:cNvPr>
          <p:cNvSpPr>
            <a:spLocks noGrp="1"/>
          </p:cNvSpPr>
          <p:nvPr>
            <p:ph idx="1"/>
          </p:nvPr>
        </p:nvSpPr>
        <p:spPr>
          <a:xfrm>
            <a:off x="1574007" y="1389932"/>
            <a:ext cx="9036844" cy="4731468"/>
          </a:xfrm>
          <a:ln>
            <a:solidFill>
              <a:srgbClr val="60B5CC"/>
            </a:solidFill>
          </a:ln>
        </p:spPr>
        <p:txBody>
          <a:bodyPr/>
          <a:lstStyle/>
          <a:p>
            <a:pPr algn="just">
              <a:lnSpc>
                <a:spcPct val="115000"/>
              </a:lnSpc>
              <a:buFont typeface="Wingdings" panose="05000000000000000000" pitchFamily="2" charset="2"/>
              <a:buChar char="Ø"/>
              <a:defRPr/>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Overview of Project Title</a:t>
            </a: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buNone/>
              <a:defRPr/>
            </a:pPr>
            <a:r>
              <a:rPr lang="en-US" sz="1400" dirty="0">
                <a:solidFill>
                  <a:srgbClr val="0D0D0D"/>
                </a:solidFill>
                <a:highlight>
                  <a:srgbClr val="FFFFFF"/>
                </a:highlight>
                <a:latin typeface="Times New Roman" panose="02020603050405020304" pitchFamily="18" charset="0"/>
                <a:cs typeface="Times New Roman" panose="02020603050405020304" pitchFamily="18" charset="0"/>
              </a:rPr>
              <a:t>Kisan Mitra: Transforming Agriculture with Next-Gen Disease Detection and Prediction, is empowering farmers to identify crop diseases early and implement targeted interventions. By harnessing advanced technology, it enhances sustainability and boosts agricultural productivity for a thriving future.</a:t>
            </a:r>
          </a:p>
          <a:p>
            <a:pPr marL="0" indent="0" algn="just">
              <a:lnSpc>
                <a:spcPct val="115000"/>
              </a:lnSpc>
              <a:buNone/>
              <a:defRPr/>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buFont typeface="Wingdings" panose="05000000000000000000" pitchFamily="2" charset="2"/>
              <a:buChar char="Ø"/>
              <a:defRPr/>
            </a:pP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Objective</a:t>
            </a:r>
            <a:endParaRPr lang="en-US" sz="1400" dirty="0">
              <a:latin typeface="Times New Roman" panose="02020603050405020304" pitchFamily="18" charset="0"/>
              <a:cs typeface="Times New Roman" panose="02020603050405020304" pitchFamily="18" charset="0"/>
            </a:endParaRPr>
          </a:p>
          <a:p>
            <a:pPr marL="0" indent="0" algn="just">
              <a:lnSpc>
                <a:spcPct val="115000"/>
              </a:lnSpc>
              <a:buNone/>
              <a:defRPr/>
            </a:pPr>
            <a:r>
              <a:rPr lang="en-US" sz="1400" dirty="0">
                <a:latin typeface="Times New Roman" panose="02020603050405020304" pitchFamily="18" charset="0"/>
                <a:cs typeface="Times New Roman" panose="02020603050405020304" pitchFamily="18" charset="0"/>
              </a:rPr>
              <a:t>The objective of Kisan Mitra is to enhance agricultural productivity and sustainability by providing farmers with advanced tools for early disease detection and predictive analytics. This initiative aims to empower farmers with timely information, enabling them to make informed decisions that reduce crop losses, optimize resource use, and improve overall farm health.</a:t>
            </a:r>
            <a:endPar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123" name="Slide Number Placeholder 2">
            <a:extLst>
              <a:ext uri="{FF2B5EF4-FFF2-40B4-BE49-F238E27FC236}">
                <a16:creationId xmlns:a16="http://schemas.microsoft.com/office/drawing/2014/main" id="{8631B4CD-A885-A512-B815-C1AAA0111F8E}"/>
              </a:ext>
            </a:extLst>
          </p:cNvPr>
          <p:cNvSpPr>
            <a:spLocks noGrp="1" noChangeArrowheads="1"/>
          </p:cNvSpPr>
          <p:nvPr>
            <p:ph type="sldNum" sz="quarter" idx="12"/>
          </p:nvPr>
        </p:nvSpPr>
        <p:spPr bwMode="auto">
          <a:xfrm>
            <a:off x="10210800" y="5780088"/>
            <a:ext cx="3937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E874764-1A51-40EE-BAEE-97890D9B2E1D}" type="slidenum">
              <a:rPr lang="en-IN" altLang="en-US" sz="900" b="1">
                <a:solidFill>
                  <a:srgbClr val="898989"/>
                </a:solidFill>
                <a:latin typeface="Times New Roman" panose="02020603050405020304" pitchFamily="18" charset="0"/>
                <a:cs typeface="Times New Roman" panose="02020603050405020304" pitchFamily="18" charset="0"/>
              </a:rPr>
              <a:pPr>
                <a:spcBef>
                  <a:spcPct val="0"/>
                </a:spcBef>
                <a:buFontTx/>
                <a:buNone/>
              </a:pPr>
              <a:t>3</a:t>
            </a:fld>
            <a:endParaRPr lang="en-IN" altLang="en-US" sz="900" b="1">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09E4E496-1688-94BC-74A9-A3A9D5F3B74F}"/>
              </a:ext>
            </a:extLst>
          </p:cNvPr>
          <p:cNvSpPr txBox="1">
            <a:spLocks/>
          </p:cNvSpPr>
          <p:nvPr/>
        </p:nvSpPr>
        <p:spPr bwMode="auto">
          <a:xfrm>
            <a:off x="2495550" y="911225"/>
            <a:ext cx="7194550" cy="344488"/>
          </a:xfrm>
          <a:prstGeom prst="rect">
            <a:avLst/>
          </a:prstGeom>
          <a:noFill/>
          <a:ln>
            <a:noFill/>
          </a:ln>
        </p:spPr>
        <p:txBody>
          <a:bodyPr lIns="68580" tIns="34290" rIns="68580" bIns="34290" anchor="ct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400" dirty="0">
                <a:solidFill>
                  <a:schemeClr val="accent6">
                    <a:lumMod val="50000"/>
                  </a:schemeClr>
                </a:solidFill>
                <a:latin typeface="Times New Roman" panose="02020603050405020304" pitchFamily="18" charset="0"/>
                <a:cs typeface="Times New Roman" panose="02020603050405020304" pitchFamily="18" charset="0"/>
              </a:rPr>
              <a:t>Introduction</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3B6C3DF-00C3-9F77-47CC-FEE8B466C761}"/>
              </a:ext>
            </a:extLst>
          </p:cNvPr>
          <p:cNvSpPr/>
          <p:nvPr/>
        </p:nvSpPr>
        <p:spPr>
          <a:xfrm>
            <a:off x="1524000" y="1289050"/>
            <a:ext cx="9144000" cy="25400"/>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IN">
              <a:solidFill>
                <a:srgbClr val="00B0F0"/>
              </a:solidFill>
            </a:endParaRPr>
          </a:p>
        </p:txBody>
      </p:sp>
      <p:pic>
        <p:nvPicPr>
          <p:cNvPr id="5126" name="Picture 6" descr="A red and yellow letter on a black background&#10;&#10;Description automatically generated">
            <a:extLst>
              <a:ext uri="{FF2B5EF4-FFF2-40B4-BE49-F238E27FC236}">
                <a16:creationId xmlns:a16="http://schemas.microsoft.com/office/drawing/2014/main" id="{5649DB92-B3FF-8DAA-8942-D879003C6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928688"/>
            <a:ext cx="914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FCF9E-8F94-0472-A818-AAD8E4FCF616}"/>
              </a:ext>
            </a:extLst>
          </p:cNvPr>
          <p:cNvSpPr>
            <a:spLocks noGrp="1"/>
          </p:cNvSpPr>
          <p:nvPr>
            <p:ph idx="1"/>
          </p:nvPr>
        </p:nvSpPr>
        <p:spPr>
          <a:xfrm>
            <a:off x="1574800" y="1390650"/>
            <a:ext cx="9036050" cy="4756150"/>
          </a:xfrm>
          <a:ln>
            <a:solidFill>
              <a:srgbClr val="60B5CC"/>
            </a:solidFill>
          </a:ln>
        </p:spPr>
        <p:txBody>
          <a:bodyPr/>
          <a:lstStyle/>
          <a:p>
            <a:pPr algn="just">
              <a:buFont typeface="Wingdings" panose="05000000000000000000" pitchFamily="2" charset="2"/>
              <a:buChar char="Ø"/>
              <a:defRPr/>
            </a:pPr>
            <a:r>
              <a:rPr lang="en-US" sz="1300" b="1" dirty="0">
                <a:latin typeface="Times New Roman" panose="02020603050405020304" pitchFamily="18" charset="0"/>
                <a:cs typeface="Times New Roman" panose="02020603050405020304" pitchFamily="18" charset="0"/>
              </a:rPr>
              <a:t>Introduction</a:t>
            </a:r>
          </a:p>
          <a:p>
            <a:pPr marL="0" indent="0" algn="just">
              <a:buNone/>
              <a:defRPr/>
            </a:pPr>
            <a:r>
              <a:rPr lang="en-US" sz="1300" dirty="0">
                <a:latin typeface="Times New Roman" panose="02020603050405020304" pitchFamily="18" charset="0"/>
                <a:cs typeface="Times New Roman" panose="02020603050405020304" pitchFamily="18" charset="0"/>
              </a:rPr>
              <a:t>Kisan Mitra is an innovative platform that harnesses the power of artificial intelligence (AI) and machine learning (ML) to transform the agricultural sector. By leveraging cutting-edge technology, Kisan Mitra addresses critical challenges such as inefficient soil management, inaccurate crop selection, and undetected diseases. The platform provides precise soil analysis, offering tailored recommendations for optimal crops and fertilizers, while employing computer vision for early disease detection. Additionally, Kisan Mitra promotes sustainable soil management practices, empowering farmers with data-driven insights to enhance productivity and ensure environmental sustainability.</a:t>
            </a:r>
          </a:p>
          <a:p>
            <a:pPr marL="0" indent="0" algn="just">
              <a:buNone/>
              <a:defRPr/>
            </a:pPr>
            <a:endParaRPr lang="en-US" sz="1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1300" b="1" dirty="0">
                <a:latin typeface="Times New Roman" panose="02020603050405020304" pitchFamily="18" charset="0"/>
                <a:cs typeface="Times New Roman" panose="02020603050405020304" pitchFamily="18" charset="0"/>
              </a:rPr>
              <a:t>Applications of Kisan Mitra</a:t>
            </a:r>
          </a:p>
          <a:p>
            <a:pPr marL="0" indent="0" algn="just">
              <a:buNone/>
              <a:defRPr/>
            </a:pPr>
            <a:r>
              <a:rPr lang="en-US" sz="1300" dirty="0">
                <a:latin typeface="Times New Roman" panose="02020603050405020304" pitchFamily="18" charset="0"/>
                <a:cs typeface="Times New Roman" panose="02020603050405020304" pitchFamily="18" charset="0"/>
              </a:rPr>
              <a:t>Kisan Mitra offers transformative applications for agriculture through technology. It provides real-time soil health assessments and data-driven recommendations for optimal crops and tailored fertilizers. The platform utilizes computer vision for early disease detection, enabling swift action to minimize losses. It promotes sustainable practices like crop rotation and reduced tillage, enhancing soil health and biodiversity. Additionally, Kisan Mitra fosters community engagement and educational resources, helping farmers optimize resource use, maximize yields, and make informed decisions for better profitability while ensuring environmental sustainability.</a:t>
            </a:r>
          </a:p>
          <a:p>
            <a:pPr marL="0" indent="0" algn="just">
              <a:buNone/>
              <a:defRPr/>
            </a:pPr>
            <a:endParaRPr lang="en-US" sz="13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1300" b="1" dirty="0">
                <a:latin typeface="Times New Roman" panose="02020603050405020304" pitchFamily="18" charset="0"/>
                <a:cs typeface="Times New Roman" panose="02020603050405020304" pitchFamily="18" charset="0"/>
              </a:rPr>
              <a:t>Challenges and Future Directions</a:t>
            </a:r>
          </a:p>
          <a:p>
            <a:pPr marL="0" indent="0" algn="just">
              <a:buNone/>
              <a:defRPr/>
            </a:pPr>
            <a:r>
              <a:rPr lang="en-US" sz="1300" dirty="0">
                <a:latin typeface="Times New Roman" panose="02020603050405020304" pitchFamily="18" charset="0"/>
                <a:cs typeface="Times New Roman" panose="02020603050405020304" pitchFamily="18" charset="0"/>
              </a:rPr>
              <a:t>Kisan Mitra faces challenges such as limited data access, resistance to technology adoption, and infrastructure limitations, which can hinder its effectiveness. Future directions include enhancing data integration through partnerships, expanding training programs for farmers, and developing offline capabilities for remote areas. By addressing these issues and advocating for supportive policies, Kisan Mitra can significantly improve agricultural productivity and sustainability.</a:t>
            </a:r>
          </a:p>
        </p:txBody>
      </p:sp>
      <p:sp>
        <p:nvSpPr>
          <p:cNvPr id="7171" name="Slide Number Placeholder 2">
            <a:extLst>
              <a:ext uri="{FF2B5EF4-FFF2-40B4-BE49-F238E27FC236}">
                <a16:creationId xmlns:a16="http://schemas.microsoft.com/office/drawing/2014/main" id="{43D121FD-13D4-F5AD-A646-15518130B79E}"/>
              </a:ext>
            </a:extLst>
          </p:cNvPr>
          <p:cNvSpPr>
            <a:spLocks noGrp="1" noChangeArrowheads="1"/>
          </p:cNvSpPr>
          <p:nvPr>
            <p:ph type="sldNum" sz="quarter" idx="12"/>
          </p:nvPr>
        </p:nvSpPr>
        <p:spPr bwMode="auto">
          <a:xfrm>
            <a:off x="10210800" y="5780088"/>
            <a:ext cx="3937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4E79D84-3878-4646-A475-712A5A72C0E1}" type="slidenum">
              <a:rPr lang="en-IN" altLang="en-US" sz="900" b="1">
                <a:solidFill>
                  <a:srgbClr val="898989"/>
                </a:solidFill>
                <a:latin typeface="Times New Roman" panose="02020603050405020304" pitchFamily="18" charset="0"/>
                <a:cs typeface="Times New Roman" panose="02020603050405020304" pitchFamily="18" charset="0"/>
              </a:rPr>
              <a:pPr>
                <a:spcBef>
                  <a:spcPct val="0"/>
                </a:spcBef>
                <a:buFontTx/>
                <a:buNone/>
              </a:pPr>
              <a:t>4</a:t>
            </a:fld>
            <a:endParaRPr lang="en-IN" altLang="en-US" sz="900" b="1">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4D126DA7-8631-C1F4-E03F-AED5D1CBA733}"/>
              </a:ext>
            </a:extLst>
          </p:cNvPr>
          <p:cNvSpPr txBox="1">
            <a:spLocks/>
          </p:cNvSpPr>
          <p:nvPr/>
        </p:nvSpPr>
        <p:spPr bwMode="auto">
          <a:xfrm>
            <a:off x="2495550" y="911225"/>
            <a:ext cx="7194550" cy="344488"/>
          </a:xfrm>
          <a:prstGeom prst="rect">
            <a:avLst/>
          </a:prstGeom>
          <a:noFill/>
          <a:ln>
            <a:noFill/>
          </a:ln>
        </p:spPr>
        <p:txBody>
          <a:bodyPr lIns="68580" tIns="34290" rIns="68580" bIns="34290" anchor="ct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400" dirty="0">
                <a:solidFill>
                  <a:schemeClr val="accent6">
                    <a:lumMod val="50000"/>
                  </a:schemeClr>
                </a:solidFill>
                <a:latin typeface="Times New Roman" panose="02020603050405020304" pitchFamily="18" charset="0"/>
                <a:cs typeface="Times New Roman" panose="02020603050405020304" pitchFamily="18" charset="0"/>
              </a:rPr>
              <a:t>Literature Review</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1F5D14D-A8EE-D6BF-96EF-179624953A8B}"/>
              </a:ext>
            </a:extLst>
          </p:cNvPr>
          <p:cNvSpPr/>
          <p:nvPr/>
        </p:nvSpPr>
        <p:spPr>
          <a:xfrm>
            <a:off x="1524000" y="1289050"/>
            <a:ext cx="9144000" cy="25400"/>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IN">
              <a:solidFill>
                <a:srgbClr val="00B0F0"/>
              </a:solidFill>
            </a:endParaRPr>
          </a:p>
        </p:txBody>
      </p:sp>
      <p:pic>
        <p:nvPicPr>
          <p:cNvPr id="7174" name="Picture 6" descr="A red and yellow letter on a black background&#10;&#10;Description automatically generated">
            <a:extLst>
              <a:ext uri="{FF2B5EF4-FFF2-40B4-BE49-F238E27FC236}">
                <a16:creationId xmlns:a16="http://schemas.microsoft.com/office/drawing/2014/main" id="{04B6F1C7-DA28-4189-44F3-881D7ADF5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928688"/>
            <a:ext cx="914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239B01-A138-C48A-F5AD-9E4DEB12F3A8}"/>
              </a:ext>
            </a:extLst>
          </p:cNvPr>
          <p:cNvSpPr>
            <a:spLocks noGrp="1"/>
          </p:cNvSpPr>
          <p:nvPr>
            <p:ph idx="1"/>
          </p:nvPr>
        </p:nvSpPr>
        <p:spPr>
          <a:xfrm>
            <a:off x="1574800" y="1390650"/>
            <a:ext cx="9036050" cy="4679950"/>
          </a:xfrm>
          <a:ln>
            <a:solidFill>
              <a:srgbClr val="60B5CC"/>
            </a:solidFill>
          </a:ln>
        </p:spPr>
        <p:txBody>
          <a:bodyPr/>
          <a:lstStyle/>
          <a:p>
            <a:pPr algn="just">
              <a:spcBef>
                <a:spcPts val="45"/>
              </a:spcBef>
              <a:buFont typeface="Wingdings" panose="05000000000000000000" pitchFamily="2" charset="2"/>
              <a:buChar char="Ø"/>
            </a:pPr>
            <a:r>
              <a:rPr lang="en-US" sz="1600" b="1" dirty="0">
                <a:latin typeface="Times New Roman" panose="02020603050405020304" pitchFamily="18" charset="0"/>
                <a:ea typeface="Times New Roman" panose="02020603050405020304" pitchFamily="18" charset="0"/>
              </a:rPr>
              <a:t>Problem Statement: -</a:t>
            </a:r>
          </a:p>
          <a:p>
            <a:pPr marL="0" indent="0" algn="just">
              <a:spcBef>
                <a:spcPts val="45"/>
              </a:spcBef>
              <a:buNone/>
            </a:pPr>
            <a:r>
              <a:rPr lang="en-US" sz="1600" dirty="0">
                <a:latin typeface="Times New Roman" panose="02020603050405020304" pitchFamily="18" charset="0"/>
                <a:ea typeface="Times New Roman" panose="02020603050405020304" pitchFamily="18" charset="0"/>
              </a:rPr>
              <a:t>The agricultural sector faces challenges related to inefficient soil management, inaccurate crop selection, and undetected diseases, which can lead to reduced yields and unsustainable farming practices. To address these issues, there is a need for a solution that leverages advanced machine learning techniques to provide precise soil analysis, recommend optimal crops and fertilizers, detect diseases early, and promote sustainable soil management practices. This would enable farmers to make data-driven decisions, increasing productivity and ensuring environmental sustainability. How to make this possible ?</a:t>
            </a:r>
          </a:p>
          <a:p>
            <a:pPr marL="0" indent="0" algn="just">
              <a:buNone/>
              <a:defRPr/>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defRPr/>
            </a:pPr>
            <a:r>
              <a:rPr lang="en-US" sz="1600" b="1" dirty="0">
                <a:latin typeface="Times New Roman" panose="02020603050405020304" pitchFamily="18" charset="0"/>
                <a:cs typeface="Times New Roman" panose="02020603050405020304" pitchFamily="18" charset="0"/>
              </a:rPr>
              <a:t>Here’s the best and optimal for it :- </a:t>
            </a:r>
          </a:p>
          <a:p>
            <a:pPr marL="0" indent="0" algn="just">
              <a:buNone/>
              <a:defRPr/>
            </a:pPr>
            <a:r>
              <a:rPr lang="en-US" sz="1600" dirty="0">
                <a:latin typeface="Times New Roman" panose="02020603050405020304" pitchFamily="18" charset="0"/>
                <a:cs typeface="Times New Roman" panose="02020603050405020304" pitchFamily="18" charset="0"/>
              </a:rPr>
              <a:t>To address challenges in agriculture, we propose an integrated platform utilizing advanced machine learning for precise soil analysis and tailored crop and fertilizer recommendations. This platform is known as “Kisan Mitra”, which is our project title. It will enable early disease detection through computer vision, minimizing losses, while promoting sustainable soil management practices. This holistic approach empowers farmers with data-driven insights, boosting productivity and ensuring responsible resource use.</a:t>
            </a:r>
          </a:p>
        </p:txBody>
      </p:sp>
      <p:sp>
        <p:nvSpPr>
          <p:cNvPr id="8195" name="Slide Number Placeholder 2">
            <a:extLst>
              <a:ext uri="{FF2B5EF4-FFF2-40B4-BE49-F238E27FC236}">
                <a16:creationId xmlns:a16="http://schemas.microsoft.com/office/drawing/2014/main" id="{2F196D52-3507-EE30-AA54-614F3B0F2FCD}"/>
              </a:ext>
            </a:extLst>
          </p:cNvPr>
          <p:cNvSpPr>
            <a:spLocks noGrp="1" noChangeArrowheads="1"/>
          </p:cNvSpPr>
          <p:nvPr>
            <p:ph type="sldNum" sz="quarter" idx="12"/>
          </p:nvPr>
        </p:nvSpPr>
        <p:spPr bwMode="auto">
          <a:xfrm>
            <a:off x="10210800" y="5780088"/>
            <a:ext cx="3937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27F9CC7-17D7-47A8-9EA4-8608DD6AC723}" type="slidenum">
              <a:rPr lang="en-IN" altLang="en-US" sz="900" b="1">
                <a:solidFill>
                  <a:srgbClr val="898989"/>
                </a:solidFill>
                <a:latin typeface="Times New Roman" panose="02020603050405020304" pitchFamily="18" charset="0"/>
                <a:cs typeface="Times New Roman" panose="02020603050405020304" pitchFamily="18" charset="0"/>
              </a:rPr>
              <a:pPr>
                <a:spcBef>
                  <a:spcPct val="0"/>
                </a:spcBef>
                <a:buFontTx/>
                <a:buNone/>
              </a:pPr>
              <a:t>5</a:t>
            </a:fld>
            <a:endParaRPr lang="en-IN" altLang="en-US" sz="900" b="1">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9634068-7A7B-8D65-6A27-4FC3E489636F}"/>
              </a:ext>
            </a:extLst>
          </p:cNvPr>
          <p:cNvSpPr txBox="1">
            <a:spLocks/>
          </p:cNvSpPr>
          <p:nvPr/>
        </p:nvSpPr>
        <p:spPr bwMode="auto">
          <a:xfrm>
            <a:off x="2495550" y="911225"/>
            <a:ext cx="7194550" cy="344488"/>
          </a:xfrm>
          <a:prstGeom prst="rect">
            <a:avLst/>
          </a:prstGeom>
          <a:noFill/>
          <a:ln>
            <a:noFill/>
          </a:ln>
        </p:spPr>
        <p:txBody>
          <a:bodyPr lIns="68580" tIns="34290" rIns="68580" bIns="34290" anchor="ct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400" dirty="0">
                <a:solidFill>
                  <a:schemeClr val="accent6">
                    <a:lumMod val="50000"/>
                  </a:schemeClr>
                </a:solidFill>
                <a:latin typeface="Times New Roman" panose="02020603050405020304" pitchFamily="18" charset="0"/>
                <a:cs typeface="Times New Roman" panose="02020603050405020304" pitchFamily="18" charset="0"/>
              </a:rPr>
              <a:t>Problem Statement</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ADEF5F5-627A-AE20-D83A-A1B190A2112A}"/>
              </a:ext>
            </a:extLst>
          </p:cNvPr>
          <p:cNvSpPr/>
          <p:nvPr/>
        </p:nvSpPr>
        <p:spPr>
          <a:xfrm>
            <a:off x="1524000" y="1289050"/>
            <a:ext cx="9144000" cy="25400"/>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IN">
              <a:solidFill>
                <a:srgbClr val="00B0F0"/>
              </a:solidFill>
            </a:endParaRPr>
          </a:p>
        </p:txBody>
      </p:sp>
      <p:pic>
        <p:nvPicPr>
          <p:cNvPr id="8198" name="Picture 6" descr="A red and yellow letter on a black background&#10;&#10;Description automatically generated">
            <a:extLst>
              <a:ext uri="{FF2B5EF4-FFF2-40B4-BE49-F238E27FC236}">
                <a16:creationId xmlns:a16="http://schemas.microsoft.com/office/drawing/2014/main" id="{686FBCB6-EE26-569A-0EFA-91DD84FA1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928688"/>
            <a:ext cx="914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2C009B-E1F8-3DE9-888A-AB9D5155F555}"/>
              </a:ext>
            </a:extLst>
          </p:cNvPr>
          <p:cNvSpPr>
            <a:spLocks noGrp="1"/>
          </p:cNvSpPr>
          <p:nvPr>
            <p:ph idx="1"/>
          </p:nvPr>
        </p:nvSpPr>
        <p:spPr>
          <a:xfrm>
            <a:off x="1574800" y="1390650"/>
            <a:ext cx="9036050" cy="4679950"/>
          </a:xfrm>
          <a:ln>
            <a:solidFill>
              <a:srgbClr val="60B5CC"/>
            </a:solidFill>
          </a:ln>
        </p:spPr>
        <p:txBody>
          <a:bodyPr/>
          <a:lstStyle/>
          <a:p>
            <a:pPr>
              <a:buFont typeface="Wingdings" panose="05000000000000000000" pitchFamily="2" charset="2"/>
              <a:buChar char="Ø"/>
              <a:defRPr/>
            </a:pPr>
            <a:r>
              <a:rPr lang="en-US" sz="1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buNone/>
              <a:defRPr/>
            </a:pPr>
            <a:r>
              <a:rPr lang="en-US" sz="1600" dirty="0">
                <a:latin typeface="Times New Roman" panose="02020603050405020304" pitchFamily="18" charset="0"/>
                <a:cs typeface="Times New Roman" panose="02020603050405020304" pitchFamily="18" charset="0"/>
              </a:rPr>
              <a:t>Kisan Mitra harnesses advanced technology to empower farmers, improving productivity and promoting sustainable agricultural practices. By addressing challenges such as data access and technology adoption, the platform can enhance its effectiveness. With a focus on education and integration, Kisan Mitra has the potential to transform the agricultural landscape for a more sustainable future.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219" name="Slide Number Placeholder 2">
            <a:extLst>
              <a:ext uri="{FF2B5EF4-FFF2-40B4-BE49-F238E27FC236}">
                <a16:creationId xmlns:a16="http://schemas.microsoft.com/office/drawing/2014/main" id="{845D4950-4ED2-99DC-F93A-03DACCE96CA6}"/>
              </a:ext>
            </a:extLst>
          </p:cNvPr>
          <p:cNvSpPr>
            <a:spLocks noGrp="1" noChangeArrowheads="1"/>
          </p:cNvSpPr>
          <p:nvPr>
            <p:ph type="sldNum" sz="quarter" idx="12"/>
          </p:nvPr>
        </p:nvSpPr>
        <p:spPr bwMode="auto">
          <a:xfrm>
            <a:off x="10210800" y="5780088"/>
            <a:ext cx="3937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265E91E-C500-4D0B-A78D-E4B6D22FFD9B}" type="slidenum">
              <a:rPr lang="en-IN" altLang="en-US" sz="900" b="1">
                <a:solidFill>
                  <a:srgbClr val="898989"/>
                </a:solidFill>
                <a:latin typeface="Times New Roman" panose="02020603050405020304" pitchFamily="18" charset="0"/>
                <a:cs typeface="Times New Roman" panose="02020603050405020304" pitchFamily="18" charset="0"/>
              </a:rPr>
              <a:pPr>
                <a:spcBef>
                  <a:spcPct val="0"/>
                </a:spcBef>
                <a:buFontTx/>
                <a:buNone/>
              </a:pPr>
              <a:t>6</a:t>
            </a:fld>
            <a:endParaRPr lang="en-IN" altLang="en-US" sz="900" b="1">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2A48A136-8292-4BB4-580E-379C3F150484}"/>
              </a:ext>
            </a:extLst>
          </p:cNvPr>
          <p:cNvSpPr txBox="1">
            <a:spLocks/>
          </p:cNvSpPr>
          <p:nvPr/>
        </p:nvSpPr>
        <p:spPr bwMode="auto">
          <a:xfrm>
            <a:off x="2495550" y="911225"/>
            <a:ext cx="7194550" cy="344488"/>
          </a:xfrm>
          <a:prstGeom prst="rect">
            <a:avLst/>
          </a:prstGeom>
          <a:noFill/>
          <a:ln>
            <a:noFill/>
          </a:ln>
        </p:spPr>
        <p:txBody>
          <a:bodyPr lIns="68580" tIns="34290" rIns="68580" bIns="34290" anchor="ct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400" dirty="0">
                <a:solidFill>
                  <a:schemeClr val="accent6">
                    <a:lumMod val="50000"/>
                  </a:schemeClr>
                </a:solidFill>
                <a:latin typeface="Times New Roman" panose="02020603050405020304" pitchFamily="18" charset="0"/>
                <a:cs typeface="Times New Roman" panose="02020603050405020304" pitchFamily="18" charset="0"/>
              </a:rPr>
              <a:t>Conclusion</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7605E90-389D-04BB-D3D6-D8E1B34A7F91}"/>
              </a:ext>
            </a:extLst>
          </p:cNvPr>
          <p:cNvSpPr/>
          <p:nvPr/>
        </p:nvSpPr>
        <p:spPr>
          <a:xfrm>
            <a:off x="1524000" y="1289050"/>
            <a:ext cx="9144000" cy="25400"/>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IN">
              <a:solidFill>
                <a:srgbClr val="00B0F0"/>
              </a:solidFill>
            </a:endParaRPr>
          </a:p>
        </p:txBody>
      </p:sp>
      <p:pic>
        <p:nvPicPr>
          <p:cNvPr id="9222" name="Picture 6" descr="A red and yellow letter on a black background&#10;&#10;Description automatically generated">
            <a:extLst>
              <a:ext uri="{FF2B5EF4-FFF2-40B4-BE49-F238E27FC236}">
                <a16:creationId xmlns:a16="http://schemas.microsoft.com/office/drawing/2014/main" id="{C364BDD1-A002-06AE-E85B-27A0A6F1B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928688"/>
            <a:ext cx="914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35E4C58D-B04F-A298-EE62-346C83038229}"/>
              </a:ext>
            </a:extLst>
          </p:cNvPr>
          <p:cNvSpPr>
            <a:spLocks noGrp="1"/>
          </p:cNvSpPr>
          <p:nvPr>
            <p:ph idx="1"/>
          </p:nvPr>
        </p:nvSpPr>
        <p:spPr>
          <a:xfrm>
            <a:off x="1574800" y="1390650"/>
            <a:ext cx="9036050" cy="4705350"/>
          </a:xfrm>
          <a:ln>
            <a:solidFill>
              <a:srgbClr val="60B5CC"/>
            </a:solidFill>
            <a:miter lim="800000"/>
            <a:headEnd/>
            <a:tailEnd/>
          </a:ln>
        </p:spPr>
        <p:txBody>
          <a:bodyPr/>
          <a:lstStyle/>
          <a:p>
            <a:pPr algn="just">
              <a:lnSpc>
                <a:spcPct val="115000"/>
              </a:lnSpc>
              <a:buFont typeface="Wingdings" panose="05000000000000000000" pitchFamily="2" charset="2"/>
              <a:buChar char="Ø"/>
            </a:pPr>
            <a:r>
              <a:rPr lang="en-US" altLang="en-US" sz="1600" b="1" dirty="0">
                <a:solidFill>
                  <a:srgbClr val="000000"/>
                </a:solidFill>
                <a:latin typeface="Times New Roman" panose="02020603050405020304" pitchFamily="18" charset="0"/>
                <a:cs typeface="Times New Roman" panose="02020603050405020304" pitchFamily="18" charset="0"/>
                <a:hlinkClick r:id="rId2"/>
              </a:rPr>
              <a:t>https://www.irjet.net/archives/V9/i4/IRJET-V9I4393.pdf</a:t>
            </a:r>
            <a:endParaRPr lang="en-US" altLang="en-US" sz="1600" b="1" dirty="0">
              <a:solidFill>
                <a:srgbClr val="000000"/>
              </a:solidFill>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Char char="Ø"/>
            </a:pPr>
            <a:r>
              <a:rPr lang="en-US" altLang="en-US" sz="1600" b="1" dirty="0">
                <a:solidFill>
                  <a:srgbClr val="000000"/>
                </a:solidFill>
                <a:latin typeface="Times New Roman" panose="02020603050405020304" pitchFamily="18" charset="0"/>
                <a:cs typeface="Times New Roman" panose="02020603050405020304" pitchFamily="18" charset="0"/>
                <a:hlinkClick r:id="rId3"/>
              </a:rPr>
              <a:t>https://www.irjmets.com/uploadedfiles/paper/issue_3_march_2023/34062/final/fin_irjmets1677942733.pdf</a:t>
            </a:r>
            <a:endParaRPr lang="en-US" altLang="en-US" sz="1600" b="1" dirty="0">
              <a:solidFill>
                <a:srgbClr val="000000"/>
              </a:solidFill>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Char char="Ø"/>
            </a:pPr>
            <a:r>
              <a:rPr lang="en-US" altLang="en-US" sz="1600" b="1" dirty="0">
                <a:solidFill>
                  <a:srgbClr val="000000"/>
                </a:solidFill>
                <a:latin typeface="Times New Roman" panose="02020603050405020304" pitchFamily="18" charset="0"/>
                <a:cs typeface="Times New Roman" panose="02020603050405020304" pitchFamily="18" charset="0"/>
                <a:hlinkClick r:id="rId4"/>
              </a:rPr>
              <a:t>https://www.mckinsey.com/industries/agriculture/our-insights/agricultures-connected-future-how-technology-can-yield-new-growth</a:t>
            </a:r>
            <a:endParaRPr lang="en-US" altLang="en-US" sz="1600" b="1" dirty="0">
              <a:solidFill>
                <a:srgbClr val="000000"/>
              </a:solidFill>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Char char="Ø"/>
            </a:pPr>
            <a:r>
              <a:rPr lang="en-US" altLang="en-US" sz="1600" b="1" dirty="0">
                <a:solidFill>
                  <a:srgbClr val="000000"/>
                </a:solidFill>
                <a:latin typeface="Times New Roman" panose="02020603050405020304" pitchFamily="18" charset="0"/>
                <a:cs typeface="Times New Roman" panose="02020603050405020304" pitchFamily="18" charset="0"/>
                <a:hlinkClick r:id="rId5"/>
              </a:rPr>
              <a:t>https://www.fao.org/publications/home/fao-flagship-publications/the-state-of-food-and-agriculture/en</a:t>
            </a:r>
            <a:endParaRPr lang="en-US" altLang="en-US" sz="1600" b="1" dirty="0">
              <a:solidFill>
                <a:srgbClr val="000000"/>
              </a:solidFill>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Char char="Ø"/>
            </a:pPr>
            <a:r>
              <a:rPr lang="en-US" altLang="en-US" sz="1600" b="1" dirty="0">
                <a:solidFill>
                  <a:srgbClr val="000000"/>
                </a:solidFill>
                <a:latin typeface="Times New Roman" panose="02020603050405020304" pitchFamily="18" charset="0"/>
                <a:cs typeface="Times New Roman" panose="02020603050405020304" pitchFamily="18" charset="0"/>
                <a:hlinkClick r:id="rId6"/>
              </a:rPr>
              <a:t>https://www.drishtiias.com/daily-updates/daily-news-analysis/ai-chatbot-for-pm-kisan-scheme</a:t>
            </a:r>
            <a:endParaRPr lang="en-US" altLang="en-US" sz="1600" b="1" dirty="0">
              <a:solidFill>
                <a:srgbClr val="000000"/>
              </a:solidFill>
              <a:latin typeface="Times New Roman" panose="02020603050405020304" pitchFamily="18" charset="0"/>
              <a:cs typeface="Times New Roman" panose="02020603050405020304" pitchFamily="18" charset="0"/>
            </a:endParaRPr>
          </a:p>
          <a:p>
            <a:pPr algn="just">
              <a:lnSpc>
                <a:spcPct val="115000"/>
              </a:lnSpc>
              <a:buFont typeface="Wingdings" panose="05000000000000000000" pitchFamily="2" charset="2"/>
              <a:buChar char="Ø"/>
            </a:pPr>
            <a:endParaRPr lang="en-US" altLang="en-US" sz="1600" b="1" dirty="0">
              <a:solidFill>
                <a:srgbClr val="000000"/>
              </a:solidFill>
              <a:latin typeface="Times New Roman" panose="02020603050405020304" pitchFamily="18" charset="0"/>
              <a:cs typeface="Times New Roman" panose="02020603050405020304" pitchFamily="18" charset="0"/>
            </a:endParaRPr>
          </a:p>
        </p:txBody>
      </p:sp>
      <p:sp>
        <p:nvSpPr>
          <p:cNvPr id="10243" name="Slide Number Placeholder 2">
            <a:extLst>
              <a:ext uri="{FF2B5EF4-FFF2-40B4-BE49-F238E27FC236}">
                <a16:creationId xmlns:a16="http://schemas.microsoft.com/office/drawing/2014/main" id="{4378BE5D-1AD1-AD83-CE8A-1FF26F96E80A}"/>
              </a:ext>
            </a:extLst>
          </p:cNvPr>
          <p:cNvSpPr>
            <a:spLocks noGrp="1" noChangeArrowheads="1"/>
          </p:cNvSpPr>
          <p:nvPr>
            <p:ph type="sldNum" sz="quarter" idx="12"/>
          </p:nvPr>
        </p:nvSpPr>
        <p:spPr bwMode="auto">
          <a:xfrm>
            <a:off x="10210800" y="5780088"/>
            <a:ext cx="3937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A412022-4416-4DAF-A5BE-D5433659BA82}" type="slidenum">
              <a:rPr lang="en-IN" altLang="en-US" sz="900" b="1">
                <a:solidFill>
                  <a:srgbClr val="898989"/>
                </a:solidFill>
                <a:latin typeface="Times New Roman" panose="02020603050405020304" pitchFamily="18" charset="0"/>
                <a:cs typeface="Times New Roman" panose="02020603050405020304" pitchFamily="18" charset="0"/>
              </a:rPr>
              <a:pPr>
                <a:spcBef>
                  <a:spcPct val="0"/>
                </a:spcBef>
                <a:buFontTx/>
                <a:buNone/>
              </a:pPr>
              <a:t>7</a:t>
            </a:fld>
            <a:endParaRPr lang="en-IN" altLang="en-US" sz="900" b="1">
              <a:solidFill>
                <a:srgbClr val="898989"/>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D9F694E0-22FB-2702-EC0A-B3B2323C33B0}"/>
              </a:ext>
            </a:extLst>
          </p:cNvPr>
          <p:cNvSpPr txBox="1">
            <a:spLocks/>
          </p:cNvSpPr>
          <p:nvPr/>
        </p:nvSpPr>
        <p:spPr bwMode="auto">
          <a:xfrm>
            <a:off x="2495550" y="911225"/>
            <a:ext cx="7194550" cy="344488"/>
          </a:xfrm>
          <a:prstGeom prst="rect">
            <a:avLst/>
          </a:prstGeom>
          <a:noFill/>
          <a:ln>
            <a:noFill/>
          </a:ln>
        </p:spPr>
        <p:txBody>
          <a:bodyPr lIns="68580" tIns="34290" rIns="68580" bIns="34290" anchor="ctr"/>
          <a:lstStyle>
            <a:lvl1pPr algn="ctr" rtl="0" eaLnBrk="0" fontAlgn="base" hangingPunct="0">
              <a:spcBef>
                <a:spcPct val="0"/>
              </a:spcBef>
              <a:spcAft>
                <a:spcPct val="0"/>
              </a:spcAft>
              <a:defRPr sz="3200" kern="1200">
                <a:solidFill>
                  <a:srgbClr val="9A2827"/>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400" dirty="0">
                <a:solidFill>
                  <a:schemeClr val="accent6">
                    <a:lumMod val="50000"/>
                  </a:schemeClr>
                </a:solidFill>
                <a:latin typeface="Times New Roman" panose="02020603050405020304" pitchFamily="18" charset="0"/>
                <a:cs typeface="Times New Roman" panose="02020603050405020304" pitchFamily="18" charset="0"/>
              </a:rPr>
              <a:t>References</a:t>
            </a:r>
            <a:endParaRPr lang="en-IN" sz="24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95AAC89-39C7-1140-6D95-04FF5C658FD4}"/>
              </a:ext>
            </a:extLst>
          </p:cNvPr>
          <p:cNvSpPr/>
          <p:nvPr/>
        </p:nvSpPr>
        <p:spPr>
          <a:xfrm>
            <a:off x="1524000" y="1289050"/>
            <a:ext cx="9144000" cy="25400"/>
          </a:xfrm>
          <a:prstGeom prst="rect">
            <a:avLst/>
          </a:prstGeom>
          <a:solidFill>
            <a:srgbClr val="60B5CC"/>
          </a:solidFill>
          <a:ln>
            <a:solidFill>
              <a:srgbClr val="60B5CC"/>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en-IN">
              <a:solidFill>
                <a:srgbClr val="00B0F0"/>
              </a:solidFill>
            </a:endParaRPr>
          </a:p>
        </p:txBody>
      </p:sp>
      <p:pic>
        <p:nvPicPr>
          <p:cNvPr id="10246" name="Picture 6" descr="A red and yellow letter on a black background&#10;&#10;Description automatically generated">
            <a:extLst>
              <a:ext uri="{FF2B5EF4-FFF2-40B4-BE49-F238E27FC236}">
                <a16:creationId xmlns:a16="http://schemas.microsoft.com/office/drawing/2014/main" id="{02BB80FB-FC35-D5BC-E3C9-02E4313181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1150" y="928688"/>
            <a:ext cx="9144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a:extLst>
              <a:ext uri="{FF2B5EF4-FFF2-40B4-BE49-F238E27FC236}">
                <a16:creationId xmlns:a16="http://schemas.microsoft.com/office/drawing/2014/main" id="{F9770A95-10AE-A4DC-0FAD-BF032977653A}"/>
              </a:ext>
            </a:extLst>
          </p:cNvPr>
          <p:cNvSpPr>
            <a:spLocks noGrp="1" noChangeArrowheads="1"/>
          </p:cNvSpPr>
          <p:nvPr>
            <p:ph type="sldNum" sz="quarter" idx="12"/>
          </p:nvPr>
        </p:nvSpPr>
        <p:spPr bwMode="auto">
          <a:xfrm>
            <a:off x="10325100" y="5780088"/>
            <a:ext cx="279400" cy="209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557213" indent="-214313">
              <a:spcBef>
                <a:spcPct val="20000"/>
              </a:spcBef>
              <a:buFont typeface="Arial" panose="020B0604020202020204" pitchFamily="34" charset="0"/>
              <a:buChar char="–"/>
              <a:defRPr sz="2800">
                <a:solidFill>
                  <a:schemeClr val="tx1"/>
                </a:solidFill>
                <a:latin typeface="Calibri" panose="020F0502020204030204" pitchFamily="34" charset="0"/>
              </a:defRPr>
            </a:lvl2pPr>
            <a:lvl3pPr marL="857250" indent="-1714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200150" indent="-171450">
              <a:spcBef>
                <a:spcPct val="20000"/>
              </a:spcBef>
              <a:buFont typeface="Arial" panose="020B0604020202020204" pitchFamily="34" charset="0"/>
              <a:buChar char="–"/>
              <a:defRPr sz="2000">
                <a:solidFill>
                  <a:schemeClr val="tx1"/>
                </a:solidFill>
                <a:latin typeface="Calibri" panose="020F0502020204030204" pitchFamily="34" charset="0"/>
              </a:defRPr>
            </a:lvl4pPr>
            <a:lvl5pPr marL="1543050" indent="-1714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0002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4574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29146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371850" indent="-1714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236AA6-C956-47E6-AF82-1F1C45CB6D46}" type="slidenum">
              <a:rPr lang="en-IN" altLang="en-US" sz="900" b="1">
                <a:solidFill>
                  <a:srgbClr val="898989"/>
                </a:solidFill>
                <a:latin typeface="Times New Roman" panose="02020603050405020304" pitchFamily="18" charset="0"/>
                <a:cs typeface="Times New Roman" panose="02020603050405020304" pitchFamily="18" charset="0"/>
              </a:rPr>
              <a:pPr>
                <a:spcBef>
                  <a:spcPct val="0"/>
                </a:spcBef>
                <a:buFontTx/>
                <a:buNone/>
              </a:pPr>
              <a:t>8</a:t>
            </a:fld>
            <a:endParaRPr lang="en-IN" altLang="en-US" sz="900" b="1">
              <a:solidFill>
                <a:srgbClr val="898989"/>
              </a:solidFill>
              <a:latin typeface="Times New Roman" panose="02020603050405020304" pitchFamily="18" charset="0"/>
              <a:cs typeface="Times New Roman" panose="02020603050405020304" pitchFamily="18" charset="0"/>
            </a:endParaRPr>
          </a:p>
        </p:txBody>
      </p:sp>
      <p:grpSp>
        <p:nvGrpSpPr>
          <p:cNvPr id="11267" name="Group 7">
            <a:extLst>
              <a:ext uri="{FF2B5EF4-FFF2-40B4-BE49-F238E27FC236}">
                <a16:creationId xmlns:a16="http://schemas.microsoft.com/office/drawing/2014/main" id="{BD98BA4E-E4D0-A562-D1AE-3DF0493234AC}"/>
              </a:ext>
            </a:extLst>
          </p:cNvPr>
          <p:cNvGrpSpPr>
            <a:grpSpLocks/>
          </p:cNvGrpSpPr>
          <p:nvPr/>
        </p:nvGrpSpPr>
        <p:grpSpPr bwMode="auto">
          <a:xfrm>
            <a:off x="1603375" y="2571751"/>
            <a:ext cx="8993188" cy="1046163"/>
            <a:chOff x="0" y="3820562"/>
            <a:chExt cx="12192000" cy="1394237"/>
          </a:xfrm>
        </p:grpSpPr>
        <p:grpSp>
          <p:nvGrpSpPr>
            <p:cNvPr id="11268" name="Group 9">
              <a:extLst>
                <a:ext uri="{FF2B5EF4-FFF2-40B4-BE49-F238E27FC236}">
                  <a16:creationId xmlns:a16="http://schemas.microsoft.com/office/drawing/2014/main" id="{161AF436-6056-B8A5-B605-F9657FEDF98E}"/>
                </a:ext>
              </a:extLst>
            </p:cNvPr>
            <p:cNvGrpSpPr>
              <a:grpSpLocks/>
            </p:cNvGrpSpPr>
            <p:nvPr/>
          </p:nvGrpSpPr>
          <p:grpSpPr bwMode="auto">
            <a:xfrm>
              <a:off x="0" y="3909546"/>
              <a:ext cx="12192000" cy="1231106"/>
              <a:chOff x="-2726" y="4081562"/>
              <a:chExt cx="12192000" cy="1231106"/>
            </a:xfrm>
          </p:grpSpPr>
          <p:sp>
            <p:nvSpPr>
              <p:cNvPr id="13" name="Rectangle 12">
                <a:extLst>
                  <a:ext uri="{FF2B5EF4-FFF2-40B4-BE49-F238E27FC236}">
                    <a16:creationId xmlns:a16="http://schemas.microsoft.com/office/drawing/2014/main" id="{A7F944C7-4A84-617A-0C9B-033945B95948}"/>
                  </a:ext>
                </a:extLst>
              </p:cNvPr>
              <p:cNvSpPr/>
              <p:nvPr/>
            </p:nvSpPr>
            <p:spPr>
              <a:xfrm>
                <a:off x="-2726" y="4081437"/>
                <a:ext cx="12192000" cy="1231329"/>
              </a:xfrm>
              <a:prstGeom prst="rect">
                <a:avLst/>
              </a:prstGeom>
            </p:spPr>
            <p:txBody>
              <a:bodyPr>
                <a:spAutoFit/>
              </a:bodyPr>
              <a:lstStyle/>
              <a:p>
                <a:pPr algn="ctr">
                  <a:defRPr/>
                </a:pPr>
                <a:r>
                  <a:rPr lang="en-US" sz="5400" spc="-8" dirty="0">
                    <a:solidFill>
                      <a:srgbClr val="17375E"/>
                    </a:solidFill>
                    <a:latin typeface="Monotype Corsiva" panose="03010101010201010101" pitchFamily="66" charset="0"/>
                    <a:cs typeface="Calibri"/>
                  </a:rPr>
                  <a:t>Thank You</a:t>
                </a:r>
                <a:endParaRPr lang="en-US" sz="6000" spc="-8" dirty="0">
                  <a:solidFill>
                    <a:srgbClr val="17375E"/>
                  </a:solidFill>
                  <a:latin typeface="Monotype Corsiva" panose="03010101010201010101" pitchFamily="66" charset="0"/>
                  <a:cs typeface="Calibri"/>
                </a:endParaRPr>
              </a:p>
            </p:txBody>
          </p:sp>
          <p:pic>
            <p:nvPicPr>
              <p:cNvPr id="11272" name="Picture 13">
                <a:extLst>
                  <a:ext uri="{FF2B5EF4-FFF2-40B4-BE49-F238E27FC236}">
                    <a16:creationId xmlns:a16="http://schemas.microsoft.com/office/drawing/2014/main" id="{462D2385-9169-44B8-B552-899DB7309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127" y="4146767"/>
                <a:ext cx="1122033" cy="106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4">
                <a:extLst>
                  <a:ext uri="{FF2B5EF4-FFF2-40B4-BE49-F238E27FC236}">
                    <a16:creationId xmlns:a16="http://schemas.microsoft.com/office/drawing/2014/main" id="{35C65110-0D86-8435-E0F3-A605B76C0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921" y="4146768"/>
                <a:ext cx="1122033" cy="1067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1" name="Straight Connector 10">
              <a:extLst>
                <a:ext uri="{FF2B5EF4-FFF2-40B4-BE49-F238E27FC236}">
                  <a16:creationId xmlns:a16="http://schemas.microsoft.com/office/drawing/2014/main" id="{86755202-906F-1B67-9799-9A6CC8EE4F0E}"/>
                </a:ext>
              </a:extLst>
            </p:cNvPr>
            <p:cNvCxnSpPr/>
            <p:nvPr/>
          </p:nvCxnSpPr>
          <p:spPr>
            <a:xfrm>
              <a:off x="2833735" y="3821578"/>
              <a:ext cx="6753886" cy="0"/>
            </a:xfrm>
            <a:prstGeom prst="line">
              <a:avLst/>
            </a:prstGeom>
            <a:ln w="47625" cap="rnd" cmpd="sng">
              <a:gradFill flip="none" rotWithShape="1">
                <a:gsLst>
                  <a:gs pos="0">
                    <a:srgbClr val="9A2827"/>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7013B5-E0CD-47F9-5B0E-8903A035B6CA}"/>
                </a:ext>
              </a:extLst>
            </p:cNvPr>
            <p:cNvCxnSpPr/>
            <p:nvPr/>
          </p:nvCxnSpPr>
          <p:spPr>
            <a:xfrm>
              <a:off x="2833735" y="5210821"/>
              <a:ext cx="6753886" cy="0"/>
            </a:xfrm>
            <a:prstGeom prst="line">
              <a:avLst/>
            </a:prstGeom>
            <a:ln w="47625" cap="rnd" cmpd="sng">
              <a:gradFill flip="none" rotWithShape="1">
                <a:gsLst>
                  <a:gs pos="0">
                    <a:srgbClr val="9A2827"/>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822</Words>
  <Application>Microsoft Office PowerPoint</Application>
  <PresentationFormat>Widescreen</PresentationFormat>
  <Paragraphs>64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Monotype Corsiva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Comp_Atharva_ Athanikar</dc:creator>
  <cp:lastModifiedBy>Comp_Atharva_ Athanikar</cp:lastModifiedBy>
  <cp:revision>1</cp:revision>
  <dcterms:created xsi:type="dcterms:W3CDTF">2024-09-22T17:37:10Z</dcterms:created>
  <dcterms:modified xsi:type="dcterms:W3CDTF">2024-09-22T17:42:02Z</dcterms:modified>
</cp:coreProperties>
</file>