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1" r:id="rId6"/>
    <p:sldId id="277" r:id="rId7"/>
    <p:sldId id="278" r:id="rId8"/>
    <p:sldId id="279" r:id="rId9"/>
    <p:sldId id="264" r:id="rId10"/>
    <p:sldId id="265" r:id="rId11"/>
    <p:sldId id="269" r:id="rId12"/>
  </p:sldIdLst>
  <p:sldSz cx="9144000" cy="5143500" type="screen16x9"/>
  <p:notesSz cx="6858000" cy="9144000"/>
  <p:embeddedFontLst>
    <p:embeddedFont>
      <p:font typeface="Cambria Math" panose="02040503050406030204" pitchFamily="18" charset="0"/>
      <p:regular r:id="rId14"/>
    </p:embeddedFont>
    <p:embeddedFont>
      <p:font typeface="Constantia" panose="02030602050306030303" pitchFamily="18"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4CB303-7C30-41FD-BD2B-ED9879D40D6B}" v="48" dt="2024-04-13T19:43:11.238"/>
  </p1510:revLst>
</p1510:revInfo>
</file>

<file path=ppt/tableStyles.xml><?xml version="1.0" encoding="utf-8"?>
<a:tblStyleLst xmlns:a="http://schemas.openxmlformats.org/drawingml/2006/main" def="{93F85FC2-327D-4ABE-AE71-5E05BFA51ECF}">
  <a:tblStyle styleId="{93F85FC2-327D-4ABE-AE71-5E05BFA51EC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4660"/>
  </p:normalViewPr>
  <p:slideViewPr>
    <p:cSldViewPr snapToGrid="0">
      <p:cViewPr varScale="1">
        <p:scale>
          <a:sx n="103" d="100"/>
          <a:sy n="103" d="100"/>
        </p:scale>
        <p:origin x="571"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1"/>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66024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49"/>
            <a:ext cx="5486400" cy="3600451"/>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2260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0: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extLst>
      <p:ext uri="{BB962C8B-B14F-4D97-AF65-F5344CB8AC3E}">
        <p14:creationId xmlns:p14="http://schemas.microsoft.com/office/powerpoint/2010/main" val="26262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4: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775160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extLst>
      <p:ext uri="{BB962C8B-B14F-4D97-AF65-F5344CB8AC3E}">
        <p14:creationId xmlns:p14="http://schemas.microsoft.com/office/powerpoint/2010/main" val="414708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3: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1630226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166763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6: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4261783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268108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76218E2F-A022-13A9-EA9A-F9CEE42B541B}"/>
            </a:ext>
          </a:extLst>
        </p:cNvPr>
        <p:cNvGrpSpPr/>
        <p:nvPr/>
      </p:nvGrpSpPr>
      <p:grpSpPr>
        <a:xfrm>
          <a:off x="0" y="0"/>
          <a:ext cx="0" cy="0"/>
          <a:chOff x="0" y="0"/>
          <a:chExt cx="0" cy="0"/>
        </a:xfrm>
      </p:grpSpPr>
      <p:sp>
        <p:nvSpPr>
          <p:cNvPr id="154" name="Google Shape;154;p8:notes">
            <a:extLst>
              <a:ext uri="{FF2B5EF4-FFF2-40B4-BE49-F238E27FC236}">
                <a16:creationId xmlns:a16="http://schemas.microsoft.com/office/drawing/2014/main" id="{F58A5349-D84B-DE6F-8CA3-AB2EADADB9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8:notes">
            <a:extLst>
              <a:ext uri="{FF2B5EF4-FFF2-40B4-BE49-F238E27FC236}">
                <a16:creationId xmlns:a16="http://schemas.microsoft.com/office/drawing/2014/main" id="{F11C680B-D9D5-2DDD-E2B4-DC29B84BB9DF}"/>
              </a:ext>
            </a:extLst>
          </p:cNvPr>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a:extLst>
              <a:ext uri="{FF2B5EF4-FFF2-40B4-BE49-F238E27FC236}">
                <a16:creationId xmlns:a16="http://schemas.microsoft.com/office/drawing/2014/main" id="{7F820F8C-7BA1-AE56-84B8-A4348B229D3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extLst>
      <p:ext uri="{BB962C8B-B14F-4D97-AF65-F5344CB8AC3E}">
        <p14:creationId xmlns:p14="http://schemas.microsoft.com/office/powerpoint/2010/main" val="46718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a:extLst>
            <a:ext uri="{FF2B5EF4-FFF2-40B4-BE49-F238E27FC236}">
              <a16:creationId xmlns:a16="http://schemas.microsoft.com/office/drawing/2014/main" id="{7F27C48F-BD02-B6A4-4389-4670E2245C2C}"/>
            </a:ext>
          </a:extLst>
        </p:cNvPr>
        <p:cNvGrpSpPr/>
        <p:nvPr/>
      </p:nvGrpSpPr>
      <p:grpSpPr>
        <a:xfrm>
          <a:off x="0" y="0"/>
          <a:ext cx="0" cy="0"/>
          <a:chOff x="0" y="0"/>
          <a:chExt cx="0" cy="0"/>
        </a:xfrm>
      </p:grpSpPr>
      <p:sp>
        <p:nvSpPr>
          <p:cNvPr id="174" name="Google Shape;174;p10:notes">
            <a:extLst>
              <a:ext uri="{FF2B5EF4-FFF2-40B4-BE49-F238E27FC236}">
                <a16:creationId xmlns:a16="http://schemas.microsoft.com/office/drawing/2014/main" id="{0FA3CF00-3D03-9386-D093-2E4F52799F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0:notes">
            <a:extLst>
              <a:ext uri="{FF2B5EF4-FFF2-40B4-BE49-F238E27FC236}">
                <a16:creationId xmlns:a16="http://schemas.microsoft.com/office/drawing/2014/main" id="{AA1A77F5-FD00-84CF-8F72-88EC72CFF46F}"/>
              </a:ext>
            </a:extLst>
          </p:cNvPr>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a:extLst>
              <a:ext uri="{FF2B5EF4-FFF2-40B4-BE49-F238E27FC236}">
                <a16:creationId xmlns:a16="http://schemas.microsoft.com/office/drawing/2014/main" id="{76B80874-FE96-D04C-B28C-0B0F2720D3D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extLst>
      <p:ext uri="{BB962C8B-B14F-4D97-AF65-F5344CB8AC3E}">
        <p14:creationId xmlns:p14="http://schemas.microsoft.com/office/powerpoint/2010/main" val="1691827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9:notes"/>
          <p:cNvSpPr txBox="1">
            <a:spLocks noGrp="1"/>
          </p:cNvSpPr>
          <p:nvPr>
            <p:ph type="body" idx="1"/>
          </p:nvPr>
        </p:nvSpPr>
        <p:spPr>
          <a:xfrm>
            <a:off x="685800" y="4400549"/>
            <a:ext cx="5486400" cy="36004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extLst>
      <p:ext uri="{BB962C8B-B14F-4D97-AF65-F5344CB8AC3E}">
        <p14:creationId xmlns:p14="http://schemas.microsoft.com/office/powerpoint/2010/main" val="1667590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2701528"/>
            <a:ext cx="6858000" cy="1241822"/>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623888" y="3442098"/>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400"/>
              <a:buNone/>
              <a:defRPr sz="140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 name="Google Shape;30;p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1878806"/>
            <a:ext cx="3868340" cy="2763441"/>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62" name="Google Shape;62;p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740569"/>
            <a:ext cx="4629150" cy="3655219"/>
          </a:xfrm>
          <a:prstGeom prst="rect">
            <a:avLst/>
          </a:prstGeom>
          <a:noFill/>
          <a:ln>
            <a:noFill/>
          </a:ln>
        </p:spPr>
      </p:sp>
      <p:sp>
        <p:nvSpPr>
          <p:cNvPr id="68" name="Google Shape;68;p10"/>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69" name="Google Shape;69;p1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alpha val="71764"/>
          </a:srgb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tharva.22310847@viit.ac.in"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tharva.22311496@viit.ac.in" TargetMode="External"/><Relationship Id="rId5" Type="http://schemas.openxmlformats.org/officeDocument/2006/relationships/hyperlink" Target="mailto:sameer.22311008@viit.ac.in" TargetMode="External"/><Relationship Id="rId4" Type="http://schemas.openxmlformats.org/officeDocument/2006/relationships/hyperlink" Target="mailto:atharva.22310981@viit.ac.i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823305" y="317048"/>
            <a:ext cx="7516836" cy="902154"/>
          </a:xfrm>
          <a:prstGeom prst="rect">
            <a:avLst/>
          </a:prstGeom>
          <a:noFill/>
          <a:ln>
            <a:noFill/>
          </a:ln>
        </p:spPr>
        <p:txBody>
          <a:bodyPr spcFirstLastPara="1" wrap="square" lIns="68575" tIns="34275" rIns="68575" bIns="34275" anchor="b" anchorCtr="0">
            <a:noAutofit/>
          </a:bodyPr>
          <a:lstStyle/>
          <a:p>
            <a:pPr>
              <a:lnSpc>
                <a:spcPct val="100000"/>
              </a:lnSpc>
              <a:buClr>
                <a:srgbClr val="000000"/>
              </a:buClr>
              <a:buSzPts val="1800"/>
            </a:pPr>
            <a:r>
              <a:rPr lang="en-IN" sz="1800" dirty="0">
                <a:solidFill>
                  <a:srgbClr val="000000"/>
                </a:solidFill>
                <a:latin typeface="Constantia"/>
                <a:ea typeface="Constantia"/>
                <a:cs typeface="Constantia"/>
                <a:sym typeface="Constantia"/>
              </a:rPr>
              <a:t> </a:t>
            </a:r>
            <a:br>
              <a:rPr lang="en-IN" sz="1800" dirty="0">
                <a:latin typeface="Constantia"/>
                <a:ea typeface="Constantia"/>
                <a:cs typeface="Constantia"/>
              </a:rPr>
            </a:br>
            <a:r>
              <a:rPr lang="en-US" sz="1800" dirty="0">
                <a:latin typeface="Constantia"/>
                <a:ea typeface="Constantia"/>
                <a:cs typeface="Constantia"/>
              </a:rPr>
              <a:t>AM and FM Modulation Simulation using Python</a:t>
            </a:r>
            <a:br>
              <a:rPr lang="en-IN" sz="1800" dirty="0">
                <a:latin typeface="Constantia"/>
                <a:ea typeface="Constantia"/>
                <a:cs typeface="Constantia"/>
              </a:rPr>
            </a:br>
            <a:r>
              <a:rPr lang="en-IN" sz="1800" dirty="0">
                <a:solidFill>
                  <a:srgbClr val="000000"/>
                </a:solidFill>
                <a:latin typeface="Constantia"/>
                <a:ea typeface="Constantia"/>
                <a:cs typeface="Constantia"/>
                <a:sym typeface="Constantia"/>
              </a:rPr>
              <a:t>Course: Analog and Digital Communication    (AY 2024-25, Semester II)</a:t>
            </a:r>
            <a:br>
              <a:rPr lang="en-IN" sz="1800" dirty="0">
                <a:latin typeface="Constantia"/>
                <a:ea typeface="Constantia"/>
                <a:cs typeface="Constantia"/>
              </a:rPr>
            </a:br>
            <a:r>
              <a:rPr lang="en-IN" sz="1800" dirty="0">
                <a:solidFill>
                  <a:srgbClr val="000000"/>
                </a:solidFill>
                <a:latin typeface="Constantia"/>
                <a:ea typeface="Constantia"/>
                <a:cs typeface="Constantia"/>
                <a:sym typeface="Constantia"/>
              </a:rPr>
              <a:t>  Submitted by : S. Y. B. Tech. 	</a:t>
            </a:r>
            <a:r>
              <a:rPr lang="en-IN" sz="1800" dirty="0">
                <a:solidFill>
                  <a:schemeClr val="tx1"/>
                </a:solidFill>
                <a:latin typeface="Constantia"/>
                <a:ea typeface="Constantia"/>
                <a:cs typeface="Constantia"/>
                <a:sym typeface="Constantia"/>
              </a:rPr>
              <a:t>Division: A</a:t>
            </a:r>
            <a:r>
              <a:rPr lang="en-IN" sz="1800" dirty="0">
                <a:solidFill>
                  <a:srgbClr val="FF0000"/>
                </a:solidFill>
                <a:latin typeface="Constantia"/>
                <a:ea typeface="Constantia"/>
                <a:cs typeface="Constantia"/>
                <a:sym typeface="Constantia"/>
              </a:rPr>
              <a:t>                </a:t>
            </a:r>
            <a:r>
              <a:rPr lang="en-IN" sz="1800" dirty="0">
                <a:solidFill>
                  <a:schemeClr val="tx1"/>
                </a:solidFill>
                <a:latin typeface="Constantia"/>
                <a:ea typeface="Constantia"/>
                <a:cs typeface="Constantia"/>
                <a:sym typeface="Constantia"/>
              </a:rPr>
              <a:t>Batch: A2</a:t>
            </a:r>
            <a:endParaRPr lang="en-US" dirty="0">
              <a:solidFill>
                <a:schemeClr val="tx1"/>
              </a:solidFill>
            </a:endParaRPr>
          </a:p>
        </p:txBody>
      </p:sp>
      <p:sp>
        <p:nvSpPr>
          <p:cNvPr id="89" name="Google Shape;89;p13"/>
          <p:cNvSpPr txBox="1"/>
          <p:nvPr/>
        </p:nvSpPr>
        <p:spPr>
          <a:xfrm>
            <a:off x="258932" y="3939292"/>
            <a:ext cx="8645581" cy="420461"/>
          </a:xfrm>
          <a:prstGeom prst="rect">
            <a:avLst/>
          </a:prstGeom>
          <a:solidFill>
            <a:srgbClr val="25A2FF"/>
          </a:solidFill>
          <a:ln>
            <a:noFill/>
          </a:ln>
        </p:spPr>
        <p:txBody>
          <a:bodyPr spcFirstLastPara="1" wrap="square" lIns="68575" tIns="34275" rIns="68575" bIns="34275" anchor="t" anchorCtr="0">
            <a:noAutofit/>
          </a:bodyPr>
          <a:lstStyle/>
          <a:p>
            <a:pPr marL="0" marR="0" lvl="0" indent="0" algn="ctr" rtl="0">
              <a:lnSpc>
                <a:spcPct val="90000"/>
              </a:lnSpc>
              <a:spcBef>
                <a:spcPts val="0"/>
              </a:spcBef>
              <a:spcAft>
                <a:spcPts val="0"/>
              </a:spcAft>
              <a:buClr>
                <a:schemeClr val="lt1"/>
              </a:buClr>
              <a:buSzPts val="2000"/>
              <a:buFont typeface="Arial"/>
              <a:buNone/>
            </a:pPr>
            <a:r>
              <a:rPr lang="en-IN" sz="2000" b="1" i="0" u="none" strike="noStrike" cap="none">
                <a:solidFill>
                  <a:schemeClr val="lt1"/>
                </a:solidFill>
                <a:latin typeface="Arial"/>
                <a:ea typeface="Arial"/>
                <a:cs typeface="Arial"/>
                <a:sym typeface="Arial"/>
              </a:rPr>
              <a:t>BRACT’S, Vishwakarma Institute of Information Technology, Pune-48</a:t>
            </a:r>
            <a:endParaRPr/>
          </a:p>
        </p:txBody>
      </p:sp>
      <p:sp>
        <p:nvSpPr>
          <p:cNvPr id="91" name="Google Shape;91;p13"/>
          <p:cNvSpPr/>
          <p:nvPr/>
        </p:nvSpPr>
        <p:spPr>
          <a:xfrm>
            <a:off x="407052" y="4427922"/>
            <a:ext cx="8349342"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400" b="1" i="0" u="none" strike="noStrike" cap="none">
                <a:solidFill>
                  <a:srgbClr val="7F7F7F"/>
                </a:solidFill>
                <a:latin typeface="Arial"/>
                <a:ea typeface="Arial"/>
                <a:cs typeface="Arial"/>
                <a:sym typeface="Arial"/>
              </a:rPr>
              <a:t>(An Autonomous Institute affiliated to Savitribai Phule Pune University)</a:t>
            </a:r>
            <a:endParaRPr/>
          </a:p>
          <a:p>
            <a:pPr marL="0" marR="0" lvl="0" indent="0" algn="ctr" rtl="0">
              <a:spcBef>
                <a:spcPts val="0"/>
              </a:spcBef>
              <a:spcAft>
                <a:spcPts val="0"/>
              </a:spcAft>
              <a:buNone/>
            </a:pPr>
            <a:r>
              <a:rPr lang="en-IN" sz="1400" b="1" i="0" u="none" strike="noStrike" cap="none">
                <a:solidFill>
                  <a:srgbClr val="7F7F7F"/>
                </a:solidFill>
                <a:latin typeface="Arial"/>
                <a:ea typeface="Arial"/>
                <a:cs typeface="Arial"/>
                <a:sym typeface="Arial"/>
              </a:rPr>
              <a:t>(NBA and NAAC accredited, ISO 9001:2015 certified) </a:t>
            </a:r>
            <a:endParaRPr/>
          </a:p>
        </p:txBody>
      </p:sp>
      <p:graphicFrame>
        <p:nvGraphicFramePr>
          <p:cNvPr id="92" name="Google Shape;92;p13"/>
          <p:cNvGraphicFramePr/>
          <p:nvPr>
            <p:extLst>
              <p:ext uri="{D42A27DB-BD31-4B8C-83A1-F6EECF244321}">
                <p14:modId xmlns:p14="http://schemas.microsoft.com/office/powerpoint/2010/main" val="2822966418"/>
              </p:ext>
            </p:extLst>
          </p:nvPr>
        </p:nvGraphicFramePr>
        <p:xfrm>
          <a:off x="551384" y="1277101"/>
          <a:ext cx="8057356" cy="2262334"/>
        </p:xfrm>
        <a:graphic>
          <a:graphicData uri="http://schemas.openxmlformats.org/drawingml/2006/table">
            <a:tbl>
              <a:tblPr firstRow="1" bandRow="1">
                <a:noFill/>
                <a:tableStyleId>{93F85FC2-327D-4ABE-AE71-5E05BFA51ECF}</a:tableStyleId>
              </a:tblPr>
              <a:tblGrid>
                <a:gridCol w="851196">
                  <a:extLst>
                    <a:ext uri="{9D8B030D-6E8A-4147-A177-3AD203B41FA5}">
                      <a16:colId xmlns:a16="http://schemas.microsoft.com/office/drawing/2014/main" val="20000"/>
                    </a:ext>
                  </a:extLst>
                </a:gridCol>
                <a:gridCol w="874626">
                  <a:extLst>
                    <a:ext uri="{9D8B030D-6E8A-4147-A177-3AD203B41FA5}">
                      <a16:colId xmlns:a16="http://schemas.microsoft.com/office/drawing/2014/main" val="20001"/>
                    </a:ext>
                  </a:extLst>
                </a:gridCol>
                <a:gridCol w="3113417">
                  <a:extLst>
                    <a:ext uri="{9D8B030D-6E8A-4147-A177-3AD203B41FA5}">
                      <a16:colId xmlns:a16="http://schemas.microsoft.com/office/drawing/2014/main" val="20002"/>
                    </a:ext>
                  </a:extLst>
                </a:gridCol>
                <a:gridCol w="1126619">
                  <a:extLst>
                    <a:ext uri="{9D8B030D-6E8A-4147-A177-3AD203B41FA5}">
                      <a16:colId xmlns:a16="http://schemas.microsoft.com/office/drawing/2014/main" val="20003"/>
                    </a:ext>
                  </a:extLst>
                </a:gridCol>
                <a:gridCol w="2091498">
                  <a:extLst>
                    <a:ext uri="{9D8B030D-6E8A-4147-A177-3AD203B41FA5}">
                      <a16:colId xmlns:a16="http://schemas.microsoft.com/office/drawing/2014/main" val="20004"/>
                    </a:ext>
                  </a:extLst>
                </a:gridCol>
              </a:tblGrid>
              <a:tr h="699890">
                <a:tc>
                  <a:txBody>
                    <a:bodyPr/>
                    <a:lstStyle/>
                    <a:p>
                      <a:pPr marL="0" marR="0" lvl="0" indent="0" algn="ctr" rtl="0">
                        <a:lnSpc>
                          <a:spcPct val="100000"/>
                        </a:lnSpc>
                        <a:spcBef>
                          <a:spcPts val="0"/>
                        </a:spcBef>
                        <a:spcAft>
                          <a:spcPts val="0"/>
                        </a:spcAft>
                        <a:buClr>
                          <a:schemeClr val="dk1"/>
                        </a:buClr>
                        <a:buSzPts val="1400"/>
                        <a:buFont typeface="Calibri"/>
                        <a:buNone/>
                      </a:pPr>
                      <a:r>
                        <a:rPr lang="en-IN" sz="1400" u="none" strike="noStrike" cap="none"/>
                        <a:t>P. R. No.</a:t>
                      </a:r>
                      <a:endParaRPr/>
                    </a:p>
                    <a:p>
                      <a:pPr marL="0" marR="0" lvl="0" indent="0" algn="ctr" rtl="0">
                        <a:spcBef>
                          <a:spcPts val="0"/>
                        </a:spcBef>
                        <a:spcAft>
                          <a:spcPts val="0"/>
                        </a:spcAft>
                        <a:buNone/>
                      </a:pP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FFFFFF"/>
                          </a:solidFill>
                          <a:latin typeface="Arial"/>
                          <a:ea typeface="Arial"/>
                          <a:cs typeface="Arial"/>
                          <a:sym typeface="Arial"/>
                        </a:rPr>
                        <a:t>Roll No.</a:t>
                      </a:r>
                      <a:endParaRPr dirty="0"/>
                    </a:p>
                    <a:p>
                      <a:pPr marL="0" marR="0" lvl="0" indent="0" algn="ctr" rtl="0">
                        <a:spcBef>
                          <a:spcPts val="0"/>
                        </a:spcBef>
                        <a:spcAft>
                          <a:spcPts val="0"/>
                        </a:spcAft>
                        <a:buNone/>
                      </a:pP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FFFFFF"/>
                          </a:solidFill>
                          <a:latin typeface="Arial"/>
                          <a:ea typeface="Arial"/>
                          <a:cs typeface="Arial"/>
                          <a:sym typeface="Arial"/>
                        </a:rPr>
                        <a:t>Name of Student</a:t>
                      </a:r>
                      <a:endParaRPr dirty="0"/>
                    </a:p>
                    <a:p>
                      <a:pPr marL="0" marR="0" lvl="0" indent="0" algn="ctr" rtl="0">
                        <a:spcBef>
                          <a:spcPts val="0"/>
                        </a:spcBef>
                        <a:spcAft>
                          <a:spcPts val="0"/>
                        </a:spcAft>
                        <a:buNone/>
                      </a:pP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Arial"/>
                          <a:ea typeface="Arial"/>
                          <a:cs typeface="Arial"/>
                          <a:sym typeface="Arial"/>
                        </a:rPr>
                        <a:t>Mobile No.</a:t>
                      </a:r>
                      <a:endParaRPr/>
                    </a:p>
                    <a:p>
                      <a:pPr marL="0" marR="0" lvl="0" indent="0" algn="ctr" rtl="0">
                        <a:spcBef>
                          <a:spcPts val="0"/>
                        </a:spcBef>
                        <a:spcAft>
                          <a:spcPts val="0"/>
                        </a:spcAft>
                        <a:buNone/>
                      </a:pP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FFFFFF"/>
                          </a:solidFill>
                          <a:latin typeface="Arial"/>
                          <a:ea typeface="Arial"/>
                          <a:cs typeface="Arial"/>
                          <a:sym typeface="Arial"/>
                        </a:rPr>
                        <a:t>VIIT Email ID</a:t>
                      </a:r>
                      <a:endParaRPr dirty="0"/>
                    </a:p>
                    <a:p>
                      <a:pPr marL="0" marR="0" lvl="0" indent="0" algn="ctr" rtl="0">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r h="349952">
                <a:tc>
                  <a:txBody>
                    <a:bodyPr/>
                    <a:lstStyle/>
                    <a:p>
                      <a:pPr marL="0" marR="0" lvl="0" indent="0" algn="l" rtl="0">
                        <a:spcBef>
                          <a:spcPts val="0"/>
                        </a:spcBef>
                        <a:spcAft>
                          <a:spcPts val="0"/>
                        </a:spcAft>
                        <a:buNone/>
                      </a:pPr>
                      <a:r>
                        <a:rPr lang="en-IN" sz="1100" dirty="0"/>
                        <a:t>22310847</a:t>
                      </a:r>
                      <a:endParaRPr sz="1100" dirty="0"/>
                    </a:p>
                  </a:txBody>
                  <a:tcPr marL="91450" marR="91450" marT="45725" marB="45725" anchor="ctr"/>
                </a:tc>
                <a:tc>
                  <a:txBody>
                    <a:bodyPr/>
                    <a:lstStyle/>
                    <a:p>
                      <a:pPr marL="0" marR="0" lvl="0" indent="0" algn="l" rtl="0">
                        <a:spcBef>
                          <a:spcPts val="0"/>
                        </a:spcBef>
                        <a:spcAft>
                          <a:spcPts val="0"/>
                        </a:spcAft>
                        <a:buNone/>
                      </a:pPr>
                      <a:r>
                        <a:rPr lang="en-US" sz="1100" dirty="0"/>
                        <a:t>2</a:t>
                      </a:r>
                      <a:r>
                        <a:rPr lang="en-IN" sz="1100" dirty="0"/>
                        <a:t>11030</a:t>
                      </a:r>
                      <a:endParaRPr sz="1100" dirty="0"/>
                    </a:p>
                  </a:txBody>
                  <a:tcPr marL="91450" marR="91450" marT="45725" marB="45725" anchor="ctr"/>
                </a:tc>
                <a:tc>
                  <a:txBody>
                    <a:bodyPr/>
                    <a:lstStyle/>
                    <a:p>
                      <a:pPr marL="0" marR="0" lvl="0" indent="0" algn="l" rtl="0">
                        <a:spcBef>
                          <a:spcPts val="0"/>
                        </a:spcBef>
                        <a:spcAft>
                          <a:spcPts val="0"/>
                        </a:spcAft>
                        <a:buNone/>
                      </a:pPr>
                      <a:r>
                        <a:rPr lang="en-IN" sz="1100" dirty="0"/>
                        <a:t>Atharva Santosh Suryavanshi</a:t>
                      </a:r>
                      <a:endParaRPr sz="1100" dirty="0"/>
                    </a:p>
                  </a:txBody>
                  <a:tcPr marL="91450" marR="91450" marT="45725" marB="45725" anchor="ctr"/>
                </a:tc>
                <a:tc>
                  <a:txBody>
                    <a:bodyPr/>
                    <a:lstStyle/>
                    <a:p>
                      <a:pPr marL="0" marR="0" lvl="0" indent="0" algn="l" rtl="0">
                        <a:spcBef>
                          <a:spcPts val="0"/>
                        </a:spcBef>
                        <a:spcAft>
                          <a:spcPts val="0"/>
                        </a:spcAft>
                        <a:buNone/>
                      </a:pPr>
                      <a:r>
                        <a:rPr lang="en-US" sz="1100" dirty="0"/>
                        <a:t>7</a:t>
                      </a:r>
                      <a:r>
                        <a:rPr lang="en-IN" sz="1100" dirty="0"/>
                        <a:t>840972377</a:t>
                      </a:r>
                      <a:endParaRPr sz="1100" dirty="0"/>
                    </a:p>
                  </a:txBody>
                  <a:tcPr marL="91450" marR="91450" marT="45725" marB="45725" anchor="ctr"/>
                </a:tc>
                <a:tc>
                  <a:txBody>
                    <a:bodyPr/>
                    <a:lstStyle/>
                    <a:p>
                      <a:pPr marL="0" marR="0" lvl="0" indent="0" algn="l" rtl="0">
                        <a:spcBef>
                          <a:spcPts val="0"/>
                        </a:spcBef>
                        <a:spcAft>
                          <a:spcPts val="0"/>
                        </a:spcAft>
                        <a:buNone/>
                      </a:pPr>
                      <a:r>
                        <a:rPr lang="en-US" sz="1100" dirty="0">
                          <a:hlinkClick r:id="rId3"/>
                        </a:rPr>
                        <a:t>atharva.22310847@viit.ac.in</a:t>
                      </a:r>
                      <a:r>
                        <a:rPr lang="en-US" sz="1100" dirty="0"/>
                        <a:t> </a:t>
                      </a:r>
                      <a:endParaRPr sz="1100" dirty="0"/>
                    </a:p>
                  </a:txBody>
                  <a:tcPr marL="91450" marR="91450" marT="45725" marB="45725" anchor="ctr"/>
                </a:tc>
                <a:extLst>
                  <a:ext uri="{0D108BD9-81ED-4DB2-BD59-A6C34878D82A}">
                    <a16:rowId xmlns:a16="http://schemas.microsoft.com/office/drawing/2014/main" val="10001"/>
                  </a:ext>
                </a:extLst>
              </a:tr>
              <a:tr h="408265">
                <a:tc>
                  <a:txBody>
                    <a:bodyPr/>
                    <a:lstStyle/>
                    <a:p>
                      <a:pPr marL="0" marR="0" lvl="0" indent="0" algn="l" rtl="0">
                        <a:spcBef>
                          <a:spcPts val="0"/>
                        </a:spcBef>
                        <a:spcAft>
                          <a:spcPts val="0"/>
                        </a:spcAft>
                        <a:buNone/>
                      </a:pPr>
                      <a:r>
                        <a:rPr lang="en-IN" sz="1100" dirty="0"/>
                        <a:t>22310981</a:t>
                      </a:r>
                      <a:endParaRPr sz="1100" dirty="0"/>
                    </a:p>
                  </a:txBody>
                  <a:tcPr marL="91450" marR="91450" marT="45725" marB="45725" anchor="ctr"/>
                </a:tc>
                <a:tc>
                  <a:txBody>
                    <a:bodyPr/>
                    <a:lstStyle/>
                    <a:p>
                      <a:pPr marL="0" marR="0" lvl="0" indent="0" algn="l" rtl="0">
                        <a:spcBef>
                          <a:spcPts val="0"/>
                        </a:spcBef>
                        <a:spcAft>
                          <a:spcPts val="0"/>
                        </a:spcAft>
                        <a:buNone/>
                      </a:pPr>
                      <a:r>
                        <a:rPr lang="en-US" sz="1100" dirty="0"/>
                        <a:t>2</a:t>
                      </a:r>
                      <a:r>
                        <a:rPr lang="en-IN" sz="1100" dirty="0"/>
                        <a:t>11037</a:t>
                      </a:r>
                      <a:endParaRPr sz="1100" dirty="0"/>
                    </a:p>
                  </a:txBody>
                  <a:tcPr marL="91450" marR="91450" marT="45725" marB="45725" anchor="ctr"/>
                </a:tc>
                <a:tc>
                  <a:txBody>
                    <a:bodyPr/>
                    <a:lstStyle/>
                    <a:p>
                      <a:pPr marL="0" marR="0" lvl="0" indent="0" algn="l" rtl="0">
                        <a:spcBef>
                          <a:spcPts val="0"/>
                        </a:spcBef>
                        <a:spcAft>
                          <a:spcPts val="0"/>
                        </a:spcAft>
                        <a:buNone/>
                      </a:pPr>
                      <a:r>
                        <a:rPr lang="en-IN" sz="1100" dirty="0"/>
                        <a:t>Atharva Vinayak Maslekar</a:t>
                      </a:r>
                      <a:endParaRPr sz="1100" dirty="0"/>
                    </a:p>
                  </a:txBody>
                  <a:tcPr marL="91450" marR="91450" marT="45725" marB="45725" anchor="ctr"/>
                </a:tc>
                <a:tc>
                  <a:txBody>
                    <a:bodyPr/>
                    <a:lstStyle/>
                    <a:p>
                      <a:pPr marL="0" marR="0" lvl="0" indent="0" algn="l" rtl="0">
                        <a:spcBef>
                          <a:spcPts val="0"/>
                        </a:spcBef>
                        <a:spcAft>
                          <a:spcPts val="0"/>
                        </a:spcAft>
                        <a:buNone/>
                      </a:pPr>
                      <a:r>
                        <a:rPr lang="en-US" sz="1100" dirty="0"/>
                        <a:t>7</a:t>
                      </a:r>
                      <a:r>
                        <a:rPr lang="en-IN" sz="1100" dirty="0"/>
                        <a:t>719097941</a:t>
                      </a:r>
                      <a:endParaRPr sz="1100" dirty="0"/>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hlinkClick r:id="rId4"/>
                        </a:rPr>
                        <a:t>atharva.22310981@viit.ac.in</a:t>
                      </a:r>
                      <a:r>
                        <a:rPr lang="en-IN" sz="1100" dirty="0"/>
                        <a:t> </a:t>
                      </a:r>
                    </a:p>
                  </a:txBody>
                  <a:tcPr marL="91450" marR="91450" marT="45725" marB="45725" anchor="ctr"/>
                </a:tc>
                <a:extLst>
                  <a:ext uri="{0D108BD9-81ED-4DB2-BD59-A6C34878D82A}">
                    <a16:rowId xmlns:a16="http://schemas.microsoft.com/office/drawing/2014/main" val="10002"/>
                  </a:ext>
                </a:extLst>
              </a:tr>
              <a:tr h="454275">
                <a:tc>
                  <a:txBody>
                    <a:bodyPr/>
                    <a:lstStyle/>
                    <a:p>
                      <a:pPr marL="0" marR="0" lvl="0" indent="0" algn="l" rtl="0">
                        <a:spcBef>
                          <a:spcPts val="0"/>
                        </a:spcBef>
                        <a:spcAft>
                          <a:spcPts val="0"/>
                        </a:spcAft>
                        <a:buNone/>
                      </a:pPr>
                      <a:r>
                        <a:rPr lang="en-IN" sz="1100" dirty="0"/>
                        <a:t>22311008</a:t>
                      </a:r>
                      <a:endParaRPr sz="1100" dirty="0"/>
                    </a:p>
                  </a:txBody>
                  <a:tcPr marL="91450" marR="91450" marT="45725" marB="45725" anchor="ctr"/>
                </a:tc>
                <a:tc>
                  <a:txBody>
                    <a:bodyPr/>
                    <a:lstStyle/>
                    <a:p>
                      <a:pPr marL="0" marR="0" lvl="0" indent="0" algn="l" rtl="0">
                        <a:spcBef>
                          <a:spcPts val="0"/>
                        </a:spcBef>
                        <a:spcAft>
                          <a:spcPts val="0"/>
                        </a:spcAft>
                        <a:buNone/>
                      </a:pPr>
                      <a:r>
                        <a:rPr lang="en-US" sz="1100" dirty="0"/>
                        <a:t>2</a:t>
                      </a:r>
                      <a:r>
                        <a:rPr lang="en-IN" sz="1100" dirty="0"/>
                        <a:t>11039</a:t>
                      </a:r>
                      <a:endParaRPr sz="1100" dirty="0"/>
                    </a:p>
                  </a:txBody>
                  <a:tcPr marL="91450" marR="91450" marT="45725" marB="45725" anchor="ctr"/>
                </a:tc>
                <a:tc>
                  <a:txBody>
                    <a:bodyPr/>
                    <a:lstStyle/>
                    <a:p>
                      <a:pPr marL="0" marR="0" lvl="0" indent="0" algn="l" rtl="0">
                        <a:spcBef>
                          <a:spcPts val="0"/>
                        </a:spcBef>
                        <a:spcAft>
                          <a:spcPts val="0"/>
                        </a:spcAft>
                        <a:buNone/>
                      </a:pPr>
                      <a:r>
                        <a:rPr lang="en-US" sz="1100" dirty="0"/>
                        <a:t>S</a:t>
                      </a:r>
                      <a:r>
                        <a:rPr lang="en-IN" sz="1100" dirty="0" err="1"/>
                        <a:t>ameer</a:t>
                      </a:r>
                      <a:r>
                        <a:rPr lang="en-IN" sz="1100" dirty="0"/>
                        <a:t> Chavan</a:t>
                      </a:r>
                      <a:endParaRPr sz="1100" dirty="0"/>
                    </a:p>
                  </a:txBody>
                  <a:tcPr marL="91450" marR="91450" marT="45725" marB="45725" anchor="ctr"/>
                </a:tc>
                <a:tc>
                  <a:txBody>
                    <a:bodyPr/>
                    <a:lstStyle/>
                    <a:p>
                      <a:pPr marL="0" marR="0" lvl="0" indent="0" algn="l" rtl="0">
                        <a:spcBef>
                          <a:spcPts val="0"/>
                        </a:spcBef>
                        <a:spcAft>
                          <a:spcPts val="0"/>
                        </a:spcAft>
                        <a:buNone/>
                      </a:pPr>
                      <a:r>
                        <a:rPr lang="en-US" sz="1100" dirty="0"/>
                        <a:t>9</a:t>
                      </a:r>
                      <a:r>
                        <a:rPr lang="en-IN" sz="1100" dirty="0"/>
                        <a:t>967805132</a:t>
                      </a:r>
                      <a:endParaRPr sz="1100" dirty="0"/>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hlinkClick r:id="rId5"/>
                        </a:rPr>
                        <a:t>sameer.22311008@viit.ac.in</a:t>
                      </a:r>
                      <a:r>
                        <a:rPr lang="en-IN" sz="1100" dirty="0"/>
                        <a:t> </a:t>
                      </a:r>
                    </a:p>
                  </a:txBody>
                  <a:tcPr marL="91450" marR="91450" marT="45725" marB="45725" anchor="ctr"/>
                </a:tc>
                <a:extLst>
                  <a:ext uri="{0D108BD9-81ED-4DB2-BD59-A6C34878D82A}">
                    <a16:rowId xmlns:a16="http://schemas.microsoft.com/office/drawing/2014/main" val="10003"/>
                  </a:ext>
                </a:extLst>
              </a:tr>
              <a:tr h="349952">
                <a:tc>
                  <a:txBody>
                    <a:bodyPr/>
                    <a:lstStyle/>
                    <a:p>
                      <a:pPr marL="0" marR="0" lvl="0" indent="0" algn="l" rtl="0">
                        <a:spcBef>
                          <a:spcPts val="0"/>
                        </a:spcBef>
                        <a:spcAft>
                          <a:spcPts val="0"/>
                        </a:spcAft>
                        <a:buNone/>
                      </a:pPr>
                      <a:r>
                        <a:rPr lang="en-IN" sz="1100" dirty="0"/>
                        <a:t>22311496</a:t>
                      </a:r>
                      <a:endParaRPr sz="1100" dirty="0"/>
                    </a:p>
                  </a:txBody>
                  <a:tcPr marL="91450" marR="91450" marT="45725" marB="45725" anchor="ctr"/>
                </a:tc>
                <a:tc>
                  <a:txBody>
                    <a:bodyPr/>
                    <a:lstStyle/>
                    <a:p>
                      <a:pPr marL="0" marR="0" lvl="0" indent="0" algn="l" rtl="0">
                        <a:spcBef>
                          <a:spcPts val="0"/>
                        </a:spcBef>
                        <a:spcAft>
                          <a:spcPts val="0"/>
                        </a:spcAft>
                        <a:buNone/>
                      </a:pPr>
                      <a:r>
                        <a:rPr lang="en-IN" sz="1100" dirty="0"/>
                        <a:t>211049</a:t>
                      </a:r>
                      <a:endParaRPr sz="1100" dirty="0"/>
                    </a:p>
                  </a:txBody>
                  <a:tcPr marL="91450" marR="91450" marT="45725" marB="45725" anchor="ctr"/>
                </a:tc>
                <a:tc>
                  <a:txBody>
                    <a:bodyPr/>
                    <a:lstStyle/>
                    <a:p>
                      <a:pPr marL="0" marR="0" lvl="0" indent="0" algn="l" rtl="0">
                        <a:spcBef>
                          <a:spcPts val="0"/>
                        </a:spcBef>
                        <a:spcAft>
                          <a:spcPts val="0"/>
                        </a:spcAft>
                        <a:buNone/>
                      </a:pPr>
                      <a:r>
                        <a:rPr lang="en-IN" sz="1100"/>
                        <a:t>Atharva Rajendra Joshi</a:t>
                      </a:r>
                      <a:endParaRPr sz="1100"/>
                    </a:p>
                  </a:txBody>
                  <a:tcPr marL="91450" marR="91450" marT="45725" marB="45725" anchor="ctr"/>
                </a:tc>
                <a:tc>
                  <a:txBody>
                    <a:bodyPr/>
                    <a:lstStyle/>
                    <a:p>
                      <a:pPr marL="0" marR="0" lvl="0" indent="0" algn="l" rtl="0">
                        <a:spcBef>
                          <a:spcPts val="0"/>
                        </a:spcBef>
                        <a:spcAft>
                          <a:spcPts val="0"/>
                        </a:spcAft>
                        <a:buNone/>
                      </a:pPr>
                      <a:r>
                        <a:rPr lang="en-IN" sz="1100"/>
                        <a:t>9527043551</a:t>
                      </a:r>
                      <a:endParaRPr sz="1100"/>
                    </a:p>
                  </a:txBody>
                  <a:tcPr marL="91450" marR="91450" marT="45725" marB="45725"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100" dirty="0">
                          <a:hlinkClick r:id="rId6"/>
                        </a:rPr>
                        <a:t>atharva.22311496@viit.ac.in</a:t>
                      </a:r>
                      <a:r>
                        <a:rPr lang="en-IN" sz="1100" dirty="0"/>
                        <a:t> </a:t>
                      </a:r>
                    </a:p>
                  </a:txBody>
                  <a:tcPr marL="91450" marR="91450" marT="45725" marB="45725" anchor="ctr"/>
                </a:tc>
                <a:extLst>
                  <a:ext uri="{0D108BD9-81ED-4DB2-BD59-A6C34878D82A}">
                    <a16:rowId xmlns:a16="http://schemas.microsoft.com/office/drawing/2014/main" val="10004"/>
                  </a:ext>
                </a:extLst>
              </a:tr>
            </a:tbl>
          </a:graphicData>
        </a:graphic>
      </p:graphicFrame>
      <p:pic>
        <p:nvPicPr>
          <p:cNvPr id="2" name="Google Shape;100;p14">
            <a:extLst>
              <a:ext uri="{FF2B5EF4-FFF2-40B4-BE49-F238E27FC236}">
                <a16:creationId xmlns:a16="http://schemas.microsoft.com/office/drawing/2014/main" id="{C0837F60-53AD-B17A-C6BA-3C0EC6CE8DF9}"/>
              </a:ext>
            </a:extLst>
          </p:cNvPr>
          <p:cNvPicPr preferRelativeResize="0"/>
          <p:nvPr/>
        </p:nvPicPr>
        <p:blipFill rotWithShape="1">
          <a:blip r:embed="rId7">
            <a:alphaModFix/>
          </a:blip>
          <a:srcRect/>
          <a:stretch/>
        </p:blipFill>
        <p:spPr>
          <a:xfrm>
            <a:off x="0" y="0"/>
            <a:ext cx="724623" cy="81934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628650" y="91341"/>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Conclusion</a:t>
            </a:r>
            <a:endParaRPr sz="2700" b="1" dirty="0">
              <a:solidFill>
                <a:srgbClr val="FF0000"/>
              </a:solidFill>
            </a:endParaRPr>
          </a:p>
        </p:txBody>
      </p:sp>
      <p:pic>
        <p:nvPicPr>
          <p:cNvPr id="180" name="Google Shape;180;p22"/>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81" name="Google Shape;181;p22"/>
          <p:cNvSpPr/>
          <p:nvPr/>
        </p:nvSpPr>
        <p:spPr>
          <a:xfrm>
            <a:off x="0" y="490804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211030</a:t>
            </a:r>
            <a:r>
              <a:rPr lang="en-IN" sz="1400" b="1" i="0" u="none" strike="noStrike" cap="none" dirty="0">
                <a:solidFill>
                  <a:schemeClr val="tx1"/>
                </a:solidFill>
                <a:latin typeface="Calibri"/>
                <a:ea typeface="Calibri"/>
                <a:cs typeface="Calibri"/>
                <a:sym typeface="Calibri"/>
              </a:rPr>
              <a:t>, 37, 39, 49</a:t>
            </a:r>
            <a:r>
              <a:rPr lang="en-IN" sz="1400" b="1" i="0" u="none" strike="noStrike" cap="none" dirty="0">
                <a:solidFill>
                  <a:schemeClr val="dk1"/>
                </a:solidFill>
                <a:latin typeface="Calibri"/>
                <a:ea typeface="Calibri"/>
                <a:cs typeface="Calibri"/>
                <a:sym typeface="Calibri"/>
              </a:rPr>
              <a:t>, Department of Electronics and Telecommunication, VIIT, Pune-48</a:t>
            </a:r>
            <a:endParaRPr dirty="0"/>
          </a:p>
        </p:txBody>
      </p:sp>
      <p:sp>
        <p:nvSpPr>
          <p:cNvPr id="182" name="Google Shape;182;p22"/>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10</a:t>
            </a:fld>
            <a:endParaRPr sz="1200" b="1">
              <a:solidFill>
                <a:schemeClr val="dk1"/>
              </a:solidFill>
            </a:endParaRPr>
          </a:p>
        </p:txBody>
      </p:sp>
      <p:sp>
        <p:nvSpPr>
          <p:cNvPr id="4" name="Text Placeholder 3">
            <a:extLst>
              <a:ext uri="{FF2B5EF4-FFF2-40B4-BE49-F238E27FC236}">
                <a16:creationId xmlns:a16="http://schemas.microsoft.com/office/drawing/2014/main" id="{FF8BD6D9-C734-4189-4514-9B8DDC408F3D}"/>
              </a:ext>
            </a:extLst>
          </p:cNvPr>
          <p:cNvSpPr>
            <a:spLocks noGrp="1"/>
          </p:cNvSpPr>
          <p:nvPr>
            <p:ph type="body" idx="1"/>
          </p:nvPr>
        </p:nvSpPr>
        <p:spPr/>
        <p:txBody>
          <a:bodyPr>
            <a:normAutofit/>
          </a:bodyPr>
          <a:lstStyle/>
          <a:p>
            <a:pPr marL="114300" indent="0">
              <a:buNone/>
            </a:pPr>
            <a:br>
              <a:rPr lang="en-US" dirty="0"/>
            </a:br>
            <a:endParaRPr lang="en-US" dirty="0"/>
          </a:p>
          <a:p>
            <a:pPr marL="114300" indent="0">
              <a:buNone/>
            </a:pPr>
            <a:endParaRPr lang="en-US" dirty="0"/>
          </a:p>
        </p:txBody>
      </p:sp>
      <p:sp>
        <p:nvSpPr>
          <p:cNvPr id="8" name="TextBox 7">
            <a:extLst>
              <a:ext uri="{FF2B5EF4-FFF2-40B4-BE49-F238E27FC236}">
                <a16:creationId xmlns:a16="http://schemas.microsoft.com/office/drawing/2014/main" id="{991A3E25-5E56-EF94-905E-3EE1B3F501BF}"/>
              </a:ext>
            </a:extLst>
          </p:cNvPr>
          <p:cNvSpPr txBox="1"/>
          <p:nvPr/>
        </p:nvSpPr>
        <p:spPr>
          <a:xfrm>
            <a:off x="872836" y="1198419"/>
            <a:ext cx="7642514" cy="2308324"/>
          </a:xfrm>
          <a:prstGeom prst="rect">
            <a:avLst/>
          </a:prstGeom>
          <a:noFill/>
        </p:spPr>
        <p:txBody>
          <a:bodyPr wrap="square" rtlCol="0">
            <a:spAutoFit/>
          </a:bodyPr>
          <a:lstStyle/>
          <a:p>
            <a:pPr algn="l"/>
            <a:r>
              <a:rPr lang="en-IN" sz="1800" dirty="0">
                <a:effectLst/>
                <a:latin typeface="Constantia" panose="02030602050306030303" pitchFamily="18" charset="0"/>
                <a:ea typeface="Calibri" panose="020F0502020204030204" pitchFamily="34" charset="0"/>
              </a:rPr>
              <a:t>This project successfully demonstrates the core concepts of amplitude and frequency modulation using Python and Matplotlib. By creating an interactive simulation, it provides users with the ability to observe how the modulation index influences signal characteristics. The use of Python, </a:t>
            </a:r>
            <a:r>
              <a:rPr lang="en-IN" sz="1800" dirty="0" err="1">
                <a:effectLst/>
                <a:latin typeface="Constantia" panose="02030602050306030303" pitchFamily="18" charset="0"/>
                <a:ea typeface="Calibri" panose="020F0502020204030204" pitchFamily="34" charset="0"/>
              </a:rPr>
              <a:t>Tkinter</a:t>
            </a:r>
            <a:r>
              <a:rPr lang="en-IN" sz="1800" dirty="0">
                <a:effectLst/>
                <a:latin typeface="Constantia" panose="02030602050306030303" pitchFamily="18" charset="0"/>
                <a:ea typeface="Calibri" panose="020F0502020204030204" pitchFamily="34" charset="0"/>
              </a:rPr>
              <a:t>, and Matplotlib ensures the project remains open-source, easy to use, and suitable for educational environments. Overall, the tool serves as a valuable aid in understanding modulation principles, helping in better understanding of the concepts.</a:t>
            </a:r>
            <a:endParaRPr kumimoji="0" lang="en-US" altLang="en-US" sz="1800" b="0" i="0" u="none" strike="noStrike" cap="none" normalizeH="0" baseline="0" dirty="0">
              <a:ln>
                <a:noFill/>
              </a:ln>
              <a:solidFill>
                <a:schemeClr val="tx1"/>
              </a:solidFill>
              <a:effectLst/>
              <a:latin typeface="Constantia" panose="02030602050306030303"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582051" y="21103"/>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2700"/>
              <a:buFont typeface="Calibri"/>
              <a:buNone/>
            </a:pPr>
            <a:r>
              <a:rPr lang="en-IN" sz="2700" b="1" dirty="0"/>
              <a:t>   </a:t>
            </a:r>
            <a:endParaRPr dirty="0"/>
          </a:p>
        </p:txBody>
      </p:sp>
      <p:sp>
        <p:nvSpPr>
          <p:cNvPr id="219" name="Google Shape;219;p26"/>
          <p:cNvSpPr txBox="1">
            <a:spLocks noGrp="1"/>
          </p:cNvSpPr>
          <p:nvPr>
            <p:ph type="body" idx="1"/>
          </p:nvPr>
        </p:nvSpPr>
        <p:spPr>
          <a:xfrm>
            <a:off x="675249" y="296594"/>
            <a:ext cx="7886700" cy="438912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sz="1800" dirty="0">
              <a:solidFill>
                <a:srgbClr val="AEABAB"/>
              </a:solidFill>
            </a:endParaRPr>
          </a:p>
          <a:p>
            <a:pPr marL="0" lvl="0" indent="0" algn="l" rtl="0">
              <a:lnSpc>
                <a:spcPct val="90000"/>
              </a:lnSpc>
              <a:spcBef>
                <a:spcPts val="750"/>
              </a:spcBef>
              <a:spcAft>
                <a:spcPts val="0"/>
              </a:spcAft>
              <a:buClr>
                <a:schemeClr val="dk1"/>
              </a:buClr>
              <a:buSzPts val="1800"/>
              <a:buNone/>
            </a:pPr>
            <a:endParaRPr sz="1800" dirty="0">
              <a:solidFill>
                <a:srgbClr val="AEABAB"/>
              </a:solidFill>
            </a:endParaRPr>
          </a:p>
          <a:p>
            <a:pPr marL="0" lvl="0" indent="0" algn="l" rtl="0">
              <a:lnSpc>
                <a:spcPct val="90000"/>
              </a:lnSpc>
              <a:spcBef>
                <a:spcPts val="750"/>
              </a:spcBef>
              <a:spcAft>
                <a:spcPts val="0"/>
              </a:spcAft>
              <a:buClr>
                <a:schemeClr val="dk1"/>
              </a:buClr>
              <a:buSzPts val="1800"/>
              <a:buNone/>
            </a:pPr>
            <a:endParaRPr sz="1800" dirty="0">
              <a:solidFill>
                <a:srgbClr val="AEABAB"/>
              </a:solidFill>
            </a:endParaRPr>
          </a:p>
          <a:p>
            <a:pPr marL="0" lvl="0" indent="0" algn="l" rtl="0">
              <a:lnSpc>
                <a:spcPct val="90000"/>
              </a:lnSpc>
              <a:spcBef>
                <a:spcPts val="750"/>
              </a:spcBef>
              <a:spcAft>
                <a:spcPts val="0"/>
              </a:spcAft>
              <a:buClr>
                <a:schemeClr val="dk1"/>
              </a:buClr>
              <a:buSzPts val="1800"/>
              <a:buNone/>
            </a:pPr>
            <a:endParaRPr sz="1800" dirty="0">
              <a:solidFill>
                <a:srgbClr val="AEABAB"/>
              </a:solidFill>
            </a:endParaRPr>
          </a:p>
          <a:p>
            <a:pPr marL="0" lvl="0" indent="0" algn="l" rtl="0">
              <a:lnSpc>
                <a:spcPct val="90000"/>
              </a:lnSpc>
              <a:spcBef>
                <a:spcPts val="750"/>
              </a:spcBef>
              <a:spcAft>
                <a:spcPts val="0"/>
              </a:spcAft>
              <a:buClr>
                <a:schemeClr val="dk1"/>
              </a:buClr>
              <a:buSzPts val="1800"/>
              <a:buNone/>
            </a:pPr>
            <a:endParaRPr sz="1800" dirty="0">
              <a:solidFill>
                <a:srgbClr val="AEABAB"/>
              </a:solidFill>
            </a:endParaRPr>
          </a:p>
          <a:p>
            <a:pPr marL="0" lvl="0" indent="0" algn="ctr" rtl="0">
              <a:lnSpc>
                <a:spcPct val="90000"/>
              </a:lnSpc>
              <a:spcBef>
                <a:spcPts val="750"/>
              </a:spcBef>
              <a:spcAft>
                <a:spcPts val="0"/>
              </a:spcAft>
              <a:buClr>
                <a:srgbClr val="000000"/>
              </a:buClr>
              <a:buSzPts val="5000"/>
              <a:buNone/>
            </a:pPr>
            <a:r>
              <a:rPr lang="en-IN" sz="5400" b="1" dirty="0">
                <a:solidFill>
                  <a:srgbClr val="000000"/>
                </a:solidFill>
              </a:rPr>
              <a:t>Thank You! </a:t>
            </a:r>
            <a:br>
              <a:rPr lang="en-IN" sz="5000" dirty="0"/>
            </a:br>
            <a:endParaRPr lang="en-IN" sz="1800" dirty="0"/>
          </a:p>
        </p:txBody>
      </p:sp>
      <p:pic>
        <p:nvPicPr>
          <p:cNvPr id="220" name="Google Shape;220;p26"/>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221" name="Google Shape;221;p26"/>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211030</a:t>
            </a:r>
            <a:r>
              <a:rPr lang="en-IN" sz="1400" b="1" i="0" u="none" strike="noStrike" cap="none" dirty="0">
                <a:solidFill>
                  <a:schemeClr val="tx1"/>
                </a:solidFill>
                <a:latin typeface="Calibri"/>
                <a:ea typeface="Calibri"/>
                <a:cs typeface="Calibri"/>
                <a:sym typeface="Calibri"/>
              </a:rPr>
              <a:t>, 37, 39, 49</a:t>
            </a:r>
            <a:r>
              <a:rPr lang="en-IN" sz="1400" b="1" i="0" u="none" strike="noStrike" cap="none" dirty="0">
                <a:solidFill>
                  <a:schemeClr val="dk1"/>
                </a:solidFill>
                <a:latin typeface="Calibri"/>
                <a:ea typeface="Calibri"/>
                <a:cs typeface="Calibri"/>
                <a:sym typeface="Calibri"/>
              </a:rPr>
              <a:t>, Department of Electronics and Telecommunication, VIIT, Pune-48</a:t>
            </a:r>
            <a:endParaRPr dirty="0"/>
          </a:p>
        </p:txBody>
      </p:sp>
      <p:sp>
        <p:nvSpPr>
          <p:cNvPr id="222" name="Google Shape;222;p26"/>
          <p:cNvSpPr txBox="1">
            <a:spLocks noGrp="1"/>
          </p:cNvSpPr>
          <p:nvPr>
            <p:ph type="sldNum" idx="12"/>
          </p:nvPr>
        </p:nvSpPr>
        <p:spPr>
          <a:xfrm>
            <a:off x="843177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11</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716526" y="101920"/>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Contents</a:t>
            </a:r>
            <a:endParaRPr sz="2700" b="1" dirty="0">
              <a:solidFill>
                <a:srgbClr val="FF0000"/>
              </a:solidFill>
            </a:endParaRPr>
          </a:p>
        </p:txBody>
      </p:sp>
      <p:sp>
        <p:nvSpPr>
          <p:cNvPr id="99" name="Google Shape;99;p14"/>
          <p:cNvSpPr txBox="1">
            <a:spLocks noGrp="1"/>
          </p:cNvSpPr>
          <p:nvPr>
            <p:ph type="body" idx="1"/>
          </p:nvPr>
        </p:nvSpPr>
        <p:spPr>
          <a:xfrm>
            <a:off x="1040781" y="1300975"/>
            <a:ext cx="5761464" cy="2706029"/>
          </a:xfrm>
          <a:prstGeom prst="rect">
            <a:avLst/>
          </a:prstGeom>
          <a:noFill/>
          <a:ln>
            <a:noFill/>
          </a:ln>
        </p:spPr>
        <p:txBody>
          <a:bodyPr spcFirstLastPara="1" wrap="square" lIns="68575" tIns="34275" rIns="68575" bIns="34275" anchor="t" anchorCtr="0">
            <a:normAutofit/>
          </a:bodyPr>
          <a:lstStyle/>
          <a:p>
            <a:pPr marL="0" lvl="0" indent="0" algn="l" rtl="0">
              <a:lnSpc>
                <a:spcPct val="100000"/>
              </a:lnSpc>
              <a:spcBef>
                <a:spcPts val="0"/>
              </a:spcBef>
              <a:spcAft>
                <a:spcPts val="0"/>
              </a:spcAft>
              <a:buClr>
                <a:srgbClr val="0BD0D9"/>
              </a:buClr>
              <a:buSzPts val="1710"/>
              <a:buNone/>
            </a:pPr>
            <a:r>
              <a:rPr lang="en-IN" sz="1800" dirty="0">
                <a:solidFill>
                  <a:srgbClr val="000000"/>
                </a:solidFill>
                <a:latin typeface="Constantia"/>
                <a:ea typeface="Constantia"/>
                <a:cs typeface="Constantia"/>
                <a:sym typeface="Constantia"/>
              </a:rPr>
              <a:t>1. Abstract</a:t>
            </a:r>
            <a:endParaRPr dirty="0"/>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ea typeface="Constantia"/>
                <a:cs typeface="Constantia"/>
                <a:sym typeface="Constantia"/>
              </a:rPr>
              <a:t>2. Introduction</a:t>
            </a:r>
            <a:endParaRPr lang="en-IN" dirty="0"/>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ea typeface="Constantia"/>
                <a:cs typeface="Constantia"/>
                <a:sym typeface="Constantia"/>
              </a:rPr>
              <a:t>3. Design Constraints</a:t>
            </a:r>
            <a:endParaRPr dirty="0"/>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ea typeface="Constantia"/>
                <a:cs typeface="Constantia"/>
                <a:sym typeface="Constantia"/>
              </a:rPr>
              <a:t>4. Methodology</a:t>
            </a:r>
            <a:endParaRPr dirty="0"/>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ea typeface="Constantia"/>
                <a:cs typeface="Constantia"/>
                <a:sym typeface="Constantia"/>
              </a:rPr>
              <a:t>5. Observations &amp; Calculations</a:t>
            </a:r>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sym typeface="Constantia"/>
              </a:rPr>
              <a:t>6. Results</a:t>
            </a:r>
          </a:p>
          <a:p>
            <a:pPr marL="0" lvl="0" indent="0" algn="l" rtl="0">
              <a:lnSpc>
                <a:spcPct val="100000"/>
              </a:lnSpc>
              <a:spcBef>
                <a:spcPts val="360"/>
              </a:spcBef>
              <a:spcAft>
                <a:spcPts val="0"/>
              </a:spcAft>
              <a:buClr>
                <a:srgbClr val="0BD0D9"/>
              </a:buClr>
              <a:buSzPts val="1710"/>
              <a:buNone/>
            </a:pPr>
            <a:r>
              <a:rPr lang="en-IN" sz="1800" dirty="0">
                <a:solidFill>
                  <a:srgbClr val="000000"/>
                </a:solidFill>
                <a:latin typeface="Constantia"/>
                <a:sym typeface="Constantia"/>
              </a:rPr>
              <a:t>7. Conclusion</a:t>
            </a:r>
            <a:endParaRPr dirty="0"/>
          </a:p>
        </p:txBody>
      </p:sp>
      <p:pic>
        <p:nvPicPr>
          <p:cNvPr id="100" name="Google Shape;100;p14"/>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01" name="Google Shape;101;p14"/>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211030</a:t>
            </a:r>
            <a:r>
              <a:rPr lang="en-IN" sz="1400" b="1" i="0" u="none" strike="noStrike" cap="none" dirty="0">
                <a:solidFill>
                  <a:schemeClr val="tx1"/>
                </a:solidFill>
                <a:latin typeface="Calibri"/>
                <a:ea typeface="Calibri"/>
                <a:cs typeface="Calibri"/>
                <a:sym typeface="Calibri"/>
              </a:rPr>
              <a:t>, 37, 39, 49,</a:t>
            </a:r>
            <a:r>
              <a:rPr lang="en-IN" sz="1400" b="1" i="0" u="none" strike="noStrike" cap="none" dirty="0">
                <a:solidFill>
                  <a:schemeClr val="dk1"/>
                </a:solidFill>
                <a:latin typeface="Calibri"/>
                <a:ea typeface="Calibri"/>
                <a:cs typeface="Calibri"/>
                <a:sym typeface="Calibri"/>
              </a:rPr>
              <a:t> Department of Electronics and Telecommunication, VIIT, Pune-48</a:t>
            </a:r>
            <a:endParaRPr dirty="0"/>
          </a:p>
        </p:txBody>
      </p:sp>
      <p:sp>
        <p:nvSpPr>
          <p:cNvPr id="102" name="Google Shape;102;p14"/>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2</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628650" y="168931"/>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Abstract </a:t>
            </a:r>
            <a:endParaRPr sz="2700" b="1" dirty="0">
              <a:solidFill>
                <a:srgbClr val="FF0000"/>
              </a:solidFill>
            </a:endParaRPr>
          </a:p>
        </p:txBody>
      </p:sp>
      <p:sp>
        <p:nvSpPr>
          <p:cNvPr id="109" name="Google Shape;109;p15"/>
          <p:cNvSpPr txBox="1">
            <a:spLocks noGrp="1"/>
          </p:cNvSpPr>
          <p:nvPr>
            <p:ph type="body" idx="1"/>
          </p:nvPr>
        </p:nvSpPr>
        <p:spPr>
          <a:xfrm>
            <a:off x="716526" y="982431"/>
            <a:ext cx="7798824" cy="3604437"/>
          </a:xfrm>
          <a:prstGeom prst="rect">
            <a:avLst/>
          </a:prstGeom>
          <a:noFill/>
          <a:ln>
            <a:noFill/>
          </a:ln>
        </p:spPr>
        <p:txBody>
          <a:bodyPr spcFirstLastPara="1" wrap="square" lIns="68575" tIns="34275" rIns="68575" bIns="34275" anchor="t" anchorCtr="0">
            <a:normAutofit/>
          </a:bodyPr>
          <a:lstStyle/>
          <a:p>
            <a:pPr marL="114300" indent="0" algn="just">
              <a:lnSpc>
                <a:spcPct val="107000"/>
              </a:lnSpc>
              <a:spcAft>
                <a:spcPts val="800"/>
              </a:spcAft>
              <a:buNone/>
            </a:pPr>
            <a:r>
              <a:rPr lang="en-IN" sz="1800" kern="100" dirty="0">
                <a:effectLst/>
                <a:latin typeface="Constantia" panose="02030602050306030303" pitchFamily="18" charset="0"/>
                <a:ea typeface="Calibri" panose="020F0502020204030204" pitchFamily="34" charset="0"/>
                <a:cs typeface="Mangal" panose="02040503050203030202" pitchFamily="18" charset="0"/>
              </a:rPr>
              <a:t>This project presents a simulation and visualization of Amplitude Modulation </a:t>
            </a:r>
            <a:r>
              <a:rPr lang="en-IN" sz="1800" b="1" kern="100" dirty="0">
                <a:effectLst/>
                <a:latin typeface="Constantia" panose="02030602050306030303" pitchFamily="18" charset="0"/>
                <a:ea typeface="Calibri" panose="020F0502020204030204" pitchFamily="34" charset="0"/>
                <a:cs typeface="Mangal" panose="02040503050203030202" pitchFamily="18" charset="0"/>
              </a:rPr>
              <a:t>(AM)</a:t>
            </a:r>
            <a:r>
              <a:rPr lang="en-IN" sz="1800" kern="100" dirty="0">
                <a:effectLst/>
                <a:latin typeface="Constantia" panose="02030602050306030303" pitchFamily="18" charset="0"/>
                <a:ea typeface="Calibri" panose="020F0502020204030204" pitchFamily="34" charset="0"/>
                <a:cs typeface="Mangal" panose="02040503050203030202" pitchFamily="18" charset="0"/>
              </a:rPr>
              <a:t> and Frequency Modulation </a:t>
            </a:r>
            <a:r>
              <a:rPr lang="en-IN" sz="1800" b="1" kern="100" dirty="0">
                <a:effectLst/>
                <a:latin typeface="Constantia" panose="02030602050306030303" pitchFamily="18" charset="0"/>
                <a:ea typeface="Calibri" panose="020F0502020204030204" pitchFamily="34" charset="0"/>
                <a:cs typeface="Mangal" panose="02040503050203030202" pitchFamily="18" charset="0"/>
              </a:rPr>
              <a:t>(FM)</a:t>
            </a:r>
            <a:r>
              <a:rPr lang="en-IN" sz="1800" kern="100" dirty="0">
                <a:effectLst/>
                <a:latin typeface="Constantia" panose="02030602050306030303" pitchFamily="18" charset="0"/>
                <a:ea typeface="Calibri" panose="020F0502020204030204" pitchFamily="34" charset="0"/>
                <a:cs typeface="Mangal" panose="02040503050203030202" pitchFamily="18" charset="0"/>
              </a:rPr>
              <a:t> using Python programming. Modulation is a key aspect of communication systems, where message signals are superimposed on high-frequency carrier signals for efficient transmission. The main focus of this project is to demonstrate the behaviour and impact of varying the modulation index on both AM and FM signals through a real-time interactive interface. Python libraries such as </a:t>
            </a:r>
            <a:r>
              <a:rPr lang="en-IN" sz="1800" b="1" kern="100" dirty="0" err="1">
                <a:effectLst/>
                <a:latin typeface="Constantia" panose="02030602050306030303" pitchFamily="18" charset="0"/>
                <a:ea typeface="Calibri" panose="020F0502020204030204" pitchFamily="34" charset="0"/>
                <a:cs typeface="Mangal" panose="02040503050203030202" pitchFamily="18" charset="0"/>
              </a:rPr>
              <a:t>Tkinter</a:t>
            </a:r>
            <a:r>
              <a:rPr lang="en-IN" sz="1800" kern="100" dirty="0">
                <a:effectLst/>
                <a:latin typeface="Constantia" panose="02030602050306030303" pitchFamily="18" charset="0"/>
                <a:ea typeface="Calibri" panose="020F0502020204030204" pitchFamily="34" charset="0"/>
                <a:cs typeface="Mangal" panose="02040503050203030202" pitchFamily="18" charset="0"/>
              </a:rPr>
              <a:t> and </a:t>
            </a:r>
            <a:r>
              <a:rPr lang="en-IN" sz="1800" b="1" kern="100" dirty="0">
                <a:effectLst/>
                <a:latin typeface="Constantia" panose="02030602050306030303" pitchFamily="18" charset="0"/>
                <a:ea typeface="Calibri" panose="020F0502020204030204" pitchFamily="34" charset="0"/>
                <a:cs typeface="Mangal" panose="02040503050203030202" pitchFamily="18" charset="0"/>
              </a:rPr>
              <a:t>Matplotlib</a:t>
            </a:r>
            <a:r>
              <a:rPr lang="en-IN" sz="1800" kern="100" dirty="0">
                <a:effectLst/>
                <a:latin typeface="Constantia" panose="02030602050306030303" pitchFamily="18" charset="0"/>
                <a:ea typeface="Calibri" panose="020F0502020204030204" pitchFamily="34" charset="0"/>
                <a:cs typeface="Mangal" panose="02040503050203030202" pitchFamily="18" charset="0"/>
              </a:rPr>
              <a:t> are utilized for GUI creation and plotting. The developed simulation offers an effective learning tool for students and learners to grasp fundamental concepts of modulation intuitively and visually.</a:t>
            </a:r>
          </a:p>
        </p:txBody>
      </p:sp>
      <p:pic>
        <p:nvPicPr>
          <p:cNvPr id="110" name="Google Shape;110;p15"/>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11" name="Google Shape;111;p15"/>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211030</a:t>
            </a:r>
            <a:r>
              <a:rPr lang="en-IN" sz="1400" b="1" i="0" u="none" strike="noStrike" cap="none" dirty="0">
                <a:solidFill>
                  <a:schemeClr val="tx1"/>
                </a:solidFill>
                <a:latin typeface="Calibri"/>
                <a:ea typeface="Calibri"/>
                <a:cs typeface="Calibri"/>
                <a:sym typeface="Calibri"/>
              </a:rPr>
              <a:t>, 37, 39, 49,</a:t>
            </a:r>
            <a:r>
              <a:rPr lang="en-IN" sz="1400" b="1" i="0" u="none" strike="noStrike" cap="none" dirty="0">
                <a:solidFill>
                  <a:schemeClr val="dk1"/>
                </a:solidFill>
                <a:latin typeface="Calibri"/>
                <a:ea typeface="Calibri"/>
                <a:cs typeface="Calibri"/>
                <a:sym typeface="Calibri"/>
              </a:rPr>
              <a:t> Department of Electronics and Telecommunication, VIIT, Pune-48</a:t>
            </a:r>
            <a:endParaRPr dirty="0"/>
          </a:p>
        </p:txBody>
      </p:sp>
      <p:sp>
        <p:nvSpPr>
          <p:cNvPr id="112" name="Google Shape;112;p15"/>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3</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628650" y="187314"/>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rPr>
              <a:t>Introduction </a:t>
            </a:r>
            <a:endParaRPr sz="2700" b="1" dirty="0">
              <a:solidFill>
                <a:srgbClr val="FF0000"/>
              </a:solidFill>
            </a:endParaRPr>
          </a:p>
        </p:txBody>
      </p:sp>
      <p:pic>
        <p:nvPicPr>
          <p:cNvPr id="120" name="Google Shape;120;p16"/>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21" name="Google Shape;121;p16"/>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21030</a:t>
            </a:r>
            <a:r>
              <a:rPr lang="en-IN" sz="1400" b="1" i="0" u="none" strike="noStrike" cap="none" dirty="0">
                <a:solidFill>
                  <a:schemeClr val="tx1"/>
                </a:solidFill>
                <a:latin typeface="Calibri"/>
                <a:ea typeface="Calibri"/>
                <a:cs typeface="Calibri"/>
                <a:sym typeface="Calibri"/>
              </a:rPr>
              <a:t>, 37, 39, 49,</a:t>
            </a:r>
            <a:r>
              <a:rPr lang="en-IN" sz="1400" b="1" i="0" u="none" strike="noStrike" cap="none" dirty="0">
                <a:solidFill>
                  <a:schemeClr val="dk1"/>
                </a:solidFill>
                <a:latin typeface="Calibri"/>
                <a:ea typeface="Calibri"/>
                <a:cs typeface="Calibri"/>
                <a:sym typeface="Calibri"/>
              </a:rPr>
              <a:t> Department of Electronics and Telecommunication, VIIT, Pune-48</a:t>
            </a:r>
            <a:endParaRPr dirty="0"/>
          </a:p>
        </p:txBody>
      </p:sp>
      <p:sp>
        <p:nvSpPr>
          <p:cNvPr id="122" name="Google Shape;122;p16"/>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4</a:t>
            </a:fld>
            <a:endParaRPr sz="1200" b="1">
              <a:solidFill>
                <a:schemeClr val="dk1"/>
              </a:solidFill>
            </a:endParaRPr>
          </a:p>
        </p:txBody>
      </p:sp>
      <p:sp>
        <p:nvSpPr>
          <p:cNvPr id="2" name="Google Shape;119;p16">
            <a:extLst>
              <a:ext uri="{FF2B5EF4-FFF2-40B4-BE49-F238E27FC236}">
                <a16:creationId xmlns:a16="http://schemas.microsoft.com/office/drawing/2014/main" id="{A8F37433-001F-FA03-2073-D595E85908C0}"/>
              </a:ext>
            </a:extLst>
          </p:cNvPr>
          <p:cNvSpPr txBox="1">
            <a:spLocks/>
          </p:cNvSpPr>
          <p:nvPr/>
        </p:nvSpPr>
        <p:spPr>
          <a:xfrm>
            <a:off x="847493" y="1189463"/>
            <a:ext cx="7667857" cy="2899317"/>
          </a:xfrm>
          <a:prstGeom prst="rect">
            <a:avLst/>
          </a:prstGeom>
          <a:noFill/>
          <a:ln>
            <a:noFill/>
          </a:ln>
        </p:spPr>
        <p:txBody>
          <a:bodyPr spcFirstLastPara="1" wrap="square" lIns="68575" tIns="34275" rIns="68575" bIns="3427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90000"/>
              </a:lnSpc>
              <a:spcBef>
                <a:spcPts val="750"/>
              </a:spcBef>
              <a:spcAft>
                <a:spcPts val="0"/>
              </a:spcAft>
              <a:buClr>
                <a:schemeClr val="dk1"/>
              </a:buClr>
              <a:buSzPts val="18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5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375"/>
              </a:spcBef>
              <a:spcAft>
                <a:spcPts val="0"/>
              </a:spcAft>
              <a:buClr>
                <a:schemeClr val="dk1"/>
              </a:buClr>
              <a:buSzPts val="1800"/>
              <a:buFont typeface="Arial"/>
              <a:buChar char="•"/>
              <a:defRPr sz="1400" b="0" i="0" u="none" strike="noStrike" cap="none">
                <a:solidFill>
                  <a:schemeClr val="dk1"/>
                </a:solidFill>
                <a:latin typeface="Calibri"/>
                <a:ea typeface="Calibri"/>
                <a:cs typeface="Calibri"/>
                <a:sym typeface="Calibri"/>
              </a:defRPr>
            </a:lvl9pPr>
          </a:lstStyle>
          <a:p>
            <a:pPr marL="0" indent="0">
              <a:lnSpc>
                <a:spcPct val="120000"/>
              </a:lnSpc>
              <a:spcBef>
                <a:spcPts val="0"/>
              </a:spcBef>
              <a:buNone/>
            </a:pPr>
            <a:r>
              <a:rPr lang="en-US" sz="1800" dirty="0">
                <a:latin typeface="Constantia" panose="02030602050306030303" pitchFamily="18" charset="0"/>
                <a:ea typeface="Constantia"/>
                <a:cs typeface="Constantia"/>
                <a:sym typeface="Constantia"/>
              </a:rPr>
              <a:t>Analog Modulation Techniques are used in transmitting data over long distances. Modulation are of two types:</a:t>
            </a:r>
          </a:p>
          <a:p>
            <a:pPr marL="0" indent="0">
              <a:lnSpc>
                <a:spcPct val="120000"/>
              </a:lnSpc>
              <a:spcBef>
                <a:spcPts val="0"/>
              </a:spcBef>
              <a:buNone/>
            </a:pPr>
            <a:endParaRPr lang="en-US" sz="1800" dirty="0">
              <a:latin typeface="Constantia" panose="02030602050306030303" pitchFamily="18" charset="0"/>
              <a:ea typeface="Constantia"/>
              <a:cs typeface="Constantia"/>
              <a:sym typeface="Constantia"/>
            </a:endParaRPr>
          </a:p>
          <a:p>
            <a:pPr marL="342900">
              <a:lnSpc>
                <a:spcPct val="120000"/>
              </a:lnSpc>
              <a:spcBef>
                <a:spcPts val="0"/>
              </a:spcBef>
              <a:buAutoNum type="arabicPeriod"/>
            </a:pPr>
            <a:r>
              <a:rPr lang="en-IN" sz="1800" b="1" dirty="0">
                <a:effectLst/>
                <a:latin typeface="Constantia" panose="02030602050306030303" pitchFamily="18" charset="0"/>
                <a:ea typeface="Calibri" panose="020F0502020204030204" pitchFamily="34" charset="0"/>
              </a:rPr>
              <a:t>AM i.e., Amplitude modulation</a:t>
            </a:r>
            <a:r>
              <a:rPr lang="en-IN" sz="1800" dirty="0">
                <a:effectLst/>
                <a:latin typeface="Constantia" panose="02030602050306030303" pitchFamily="18" charset="0"/>
                <a:ea typeface="Calibri" panose="020F0502020204030204" pitchFamily="34" charset="0"/>
              </a:rPr>
              <a:t>: Amplitude of the carrier signal is</a:t>
            </a:r>
          </a:p>
          <a:p>
            <a:pPr marL="0" indent="0">
              <a:lnSpc>
                <a:spcPct val="120000"/>
              </a:lnSpc>
              <a:spcBef>
                <a:spcPts val="0"/>
              </a:spcBef>
              <a:buNone/>
            </a:pPr>
            <a:r>
              <a:rPr lang="en-IN" sz="1800" dirty="0">
                <a:latin typeface="Constantia" panose="02030602050306030303" pitchFamily="18" charset="0"/>
                <a:ea typeface="Calibri" panose="020F0502020204030204" pitchFamily="34" charset="0"/>
              </a:rPr>
              <a:t>    </a:t>
            </a:r>
            <a:r>
              <a:rPr lang="en-IN" sz="1800" dirty="0">
                <a:effectLst/>
                <a:latin typeface="Constantia" panose="02030602050306030303" pitchFamily="18" charset="0"/>
                <a:ea typeface="Calibri" panose="020F0502020204030204" pitchFamily="34" charset="0"/>
              </a:rPr>
              <a:t>varied in accordance with the amplitude of the message signal.</a:t>
            </a:r>
          </a:p>
          <a:p>
            <a:pPr marL="0" indent="0">
              <a:lnSpc>
                <a:spcPct val="120000"/>
              </a:lnSpc>
              <a:spcBef>
                <a:spcPts val="0"/>
              </a:spcBef>
              <a:buNone/>
            </a:pPr>
            <a:r>
              <a:rPr lang="en-IN" sz="1800" b="1" dirty="0">
                <a:latin typeface="Constantia" panose="02030602050306030303" pitchFamily="18" charset="0"/>
                <a:ea typeface="Calibri" panose="020F0502020204030204" pitchFamily="34" charset="0"/>
              </a:rPr>
              <a:t>2.  </a:t>
            </a:r>
            <a:r>
              <a:rPr lang="en-IN" sz="1800" b="1" dirty="0">
                <a:effectLst/>
                <a:latin typeface="Constantia" panose="02030602050306030303" pitchFamily="18" charset="0"/>
                <a:ea typeface="Calibri" panose="020F0502020204030204" pitchFamily="34" charset="0"/>
              </a:rPr>
              <a:t>FM i.e., Frequency modulation</a:t>
            </a:r>
            <a:r>
              <a:rPr lang="en-IN" sz="1800" dirty="0">
                <a:effectLst/>
                <a:latin typeface="Constantia" panose="02030602050306030303" pitchFamily="18" charset="0"/>
                <a:ea typeface="Calibri" panose="020F0502020204030204" pitchFamily="34" charset="0"/>
              </a:rPr>
              <a:t>: Frequency of the carrier signal is</a:t>
            </a:r>
          </a:p>
          <a:p>
            <a:pPr marL="0" indent="0">
              <a:lnSpc>
                <a:spcPct val="120000"/>
              </a:lnSpc>
              <a:spcBef>
                <a:spcPts val="0"/>
              </a:spcBef>
              <a:buNone/>
            </a:pPr>
            <a:r>
              <a:rPr lang="en-IN" sz="1800" dirty="0">
                <a:latin typeface="Constantia" panose="02030602050306030303" pitchFamily="18" charset="0"/>
                <a:ea typeface="Calibri" panose="020F0502020204030204" pitchFamily="34" charset="0"/>
              </a:rPr>
              <a:t>    </a:t>
            </a:r>
            <a:r>
              <a:rPr lang="en-IN" sz="1800" dirty="0">
                <a:effectLst/>
                <a:latin typeface="Constantia" panose="02030602050306030303" pitchFamily="18" charset="0"/>
                <a:ea typeface="Calibri" panose="020F0502020204030204" pitchFamily="34" charset="0"/>
              </a:rPr>
              <a:t>varied as per the instantaneous amplitude of the message signal.</a:t>
            </a:r>
          </a:p>
          <a:p>
            <a:pPr marL="0" indent="0">
              <a:lnSpc>
                <a:spcPct val="120000"/>
              </a:lnSpc>
              <a:spcBef>
                <a:spcPts val="0"/>
              </a:spcBef>
              <a:buNone/>
            </a:pPr>
            <a:endParaRPr lang="en-IN" sz="1800" dirty="0">
              <a:effectLst/>
              <a:latin typeface="Constantia" panose="02030602050306030303" pitchFamily="18" charset="0"/>
              <a:ea typeface="Calibri" panose="020F0502020204030204" pitchFamily="34" charset="0"/>
            </a:endParaRPr>
          </a:p>
          <a:p>
            <a:pPr marL="0" indent="0">
              <a:lnSpc>
                <a:spcPct val="120000"/>
              </a:lnSpc>
              <a:spcBef>
                <a:spcPts val="0"/>
              </a:spcBef>
              <a:buNone/>
            </a:pPr>
            <a:r>
              <a:rPr lang="en-US" sz="1800" dirty="0">
                <a:latin typeface="Constantia" panose="02030602050306030303" pitchFamily="18" charset="0"/>
              </a:rPr>
              <a:t>To Visualize these modulation for various values we have created an Interactive Python-GUI based Simulation model where we can vary modulation index of the single and analyze the changes.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716526" y="168931"/>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ct val="100000"/>
              <a:buFont typeface="Calibri"/>
              <a:buNone/>
            </a:pPr>
            <a:r>
              <a:rPr lang="en-US" sz="4000" b="1" dirty="0">
                <a:solidFill>
                  <a:srgbClr val="000000"/>
                </a:solidFill>
              </a:rPr>
              <a:t>D</a:t>
            </a:r>
            <a:r>
              <a:rPr lang="en-IN" sz="4000" b="1" dirty="0" err="1">
                <a:solidFill>
                  <a:srgbClr val="000000"/>
                </a:solidFill>
              </a:rPr>
              <a:t>esign</a:t>
            </a:r>
            <a:r>
              <a:rPr lang="en-IN" sz="4000" b="1" dirty="0">
                <a:solidFill>
                  <a:srgbClr val="000000"/>
                </a:solidFill>
              </a:rPr>
              <a:t> Constraints</a:t>
            </a:r>
            <a:endParaRPr sz="2700" b="1" dirty="0">
              <a:solidFill>
                <a:srgbClr val="FF0000"/>
              </a:solidFill>
            </a:endParaRPr>
          </a:p>
        </p:txBody>
      </p:sp>
      <p:sp>
        <p:nvSpPr>
          <p:cNvPr id="139" name="Google Shape;139;p18"/>
          <p:cNvSpPr txBox="1">
            <a:spLocks noGrp="1"/>
          </p:cNvSpPr>
          <p:nvPr>
            <p:ph type="body" idx="1"/>
          </p:nvPr>
        </p:nvSpPr>
        <p:spPr>
          <a:xfrm>
            <a:off x="628650" y="844061"/>
            <a:ext cx="7886700" cy="380228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1800"/>
              <a:buNone/>
            </a:pPr>
            <a:endParaRPr sz="1800" dirty="0">
              <a:latin typeface="Constantia"/>
              <a:ea typeface="Constantia"/>
              <a:cs typeface="Constantia"/>
              <a:sym typeface="Constantia"/>
            </a:endParaRPr>
          </a:p>
          <a:p>
            <a:pPr marL="0" lvl="0" indent="0" algn="l" rtl="0">
              <a:lnSpc>
                <a:spcPct val="110000"/>
              </a:lnSpc>
              <a:spcBef>
                <a:spcPts val="0"/>
              </a:spcBef>
              <a:spcAft>
                <a:spcPts val="0"/>
              </a:spcAft>
              <a:buClr>
                <a:schemeClr val="dk1"/>
              </a:buClr>
              <a:buSzPts val="1800"/>
              <a:buNone/>
            </a:pPr>
            <a:r>
              <a:rPr lang="en-US" sz="1800" dirty="0">
                <a:latin typeface="Constantia"/>
                <a:ea typeface="Constantia"/>
                <a:cs typeface="Constantia"/>
                <a:sym typeface="Constantia"/>
              </a:rPr>
              <a:t>As the Project is implemented as a software-based model using Python and matplotlib, this design do not contain any resistors, capacitors, transistors, etc. Instead, we have used Various signal parameters to attain accuracy and clarity of the modulation signal such as:</a:t>
            </a:r>
          </a:p>
          <a:p>
            <a:pPr marL="342900" lvl="0" algn="l" rtl="0">
              <a:lnSpc>
                <a:spcPct val="110000"/>
              </a:lnSpc>
              <a:spcBef>
                <a:spcPts val="0"/>
              </a:spcBef>
              <a:spcAft>
                <a:spcPts val="0"/>
              </a:spcAft>
              <a:buClr>
                <a:schemeClr val="dk1"/>
              </a:buClr>
              <a:buSzPts val="1800"/>
              <a:buAutoNum type="arabicPeriod"/>
            </a:pPr>
            <a:r>
              <a:rPr lang="en-US" sz="1800" b="1" dirty="0">
                <a:latin typeface="Constantia"/>
                <a:ea typeface="Constantia"/>
                <a:cs typeface="Constantia"/>
                <a:sym typeface="Constantia"/>
              </a:rPr>
              <a:t>AM modulation index</a:t>
            </a:r>
          </a:p>
          <a:p>
            <a:pPr marL="342900" lvl="0" algn="l" rtl="0">
              <a:lnSpc>
                <a:spcPct val="110000"/>
              </a:lnSpc>
              <a:spcBef>
                <a:spcPts val="0"/>
              </a:spcBef>
              <a:spcAft>
                <a:spcPts val="0"/>
              </a:spcAft>
              <a:buClr>
                <a:schemeClr val="dk1"/>
              </a:buClr>
              <a:buSzPts val="1800"/>
              <a:buAutoNum type="arabicPeriod"/>
            </a:pPr>
            <a:r>
              <a:rPr lang="en-US" sz="1800" b="1" dirty="0">
                <a:latin typeface="Constantia"/>
                <a:ea typeface="Constantia"/>
                <a:cs typeface="Constantia"/>
                <a:sym typeface="Constantia"/>
              </a:rPr>
              <a:t>FM modulation index</a:t>
            </a:r>
          </a:p>
          <a:p>
            <a:pPr marL="342900" lvl="0" algn="l" rtl="0">
              <a:lnSpc>
                <a:spcPct val="110000"/>
              </a:lnSpc>
              <a:spcBef>
                <a:spcPts val="0"/>
              </a:spcBef>
              <a:spcAft>
                <a:spcPts val="0"/>
              </a:spcAft>
              <a:buClr>
                <a:schemeClr val="dk1"/>
              </a:buClr>
              <a:buSzPts val="1800"/>
              <a:buAutoNum type="arabicPeriod"/>
            </a:pPr>
            <a:r>
              <a:rPr lang="en-US" sz="1800" b="1" dirty="0">
                <a:latin typeface="Constantia"/>
                <a:ea typeface="Constantia"/>
                <a:cs typeface="Constantia"/>
                <a:sym typeface="Constantia"/>
              </a:rPr>
              <a:t>Message frequency for AM and FM</a:t>
            </a:r>
          </a:p>
          <a:p>
            <a:pPr marL="342900" lvl="0" algn="l" rtl="0">
              <a:lnSpc>
                <a:spcPct val="110000"/>
              </a:lnSpc>
              <a:spcBef>
                <a:spcPts val="0"/>
              </a:spcBef>
              <a:spcAft>
                <a:spcPts val="0"/>
              </a:spcAft>
              <a:buClr>
                <a:schemeClr val="dk1"/>
              </a:buClr>
              <a:buSzPts val="1800"/>
              <a:buAutoNum type="arabicPeriod"/>
            </a:pPr>
            <a:r>
              <a:rPr lang="en-US" sz="1800" b="1" dirty="0">
                <a:latin typeface="Constantia"/>
                <a:ea typeface="Constantia"/>
                <a:cs typeface="Constantia"/>
                <a:sym typeface="Constantia"/>
              </a:rPr>
              <a:t>Carrier Frequency</a:t>
            </a:r>
          </a:p>
          <a:p>
            <a:pPr marL="0" lvl="0" indent="0" algn="l" rtl="0">
              <a:lnSpc>
                <a:spcPct val="110000"/>
              </a:lnSpc>
              <a:spcBef>
                <a:spcPts val="0"/>
              </a:spcBef>
              <a:spcAft>
                <a:spcPts val="0"/>
              </a:spcAft>
              <a:buClr>
                <a:schemeClr val="dk1"/>
              </a:buClr>
              <a:buSzPts val="1800"/>
              <a:buNone/>
            </a:pPr>
            <a:endParaRPr lang="en-US" sz="1800" dirty="0">
              <a:latin typeface="Constantia"/>
              <a:ea typeface="Constantia"/>
              <a:cs typeface="Constantia"/>
              <a:sym typeface="Constantia"/>
            </a:endParaRPr>
          </a:p>
          <a:p>
            <a:pPr marL="0" lvl="0" indent="0" algn="l" rtl="0">
              <a:lnSpc>
                <a:spcPct val="110000"/>
              </a:lnSpc>
              <a:spcBef>
                <a:spcPts val="0"/>
              </a:spcBef>
              <a:spcAft>
                <a:spcPts val="0"/>
              </a:spcAft>
              <a:buClr>
                <a:schemeClr val="dk1"/>
              </a:buClr>
              <a:buSzPts val="1800"/>
              <a:buNone/>
            </a:pPr>
            <a:r>
              <a:rPr lang="en-US" sz="1800" dirty="0">
                <a:latin typeface="Constantia"/>
                <a:ea typeface="Constantia"/>
                <a:cs typeface="Constantia"/>
                <a:sym typeface="Constantia"/>
              </a:rPr>
              <a:t>These Parameters are set to user defined for user to simulate their signal as per the current conditions.</a:t>
            </a:r>
            <a:endParaRPr sz="1800" dirty="0">
              <a:latin typeface="Constantia"/>
              <a:ea typeface="Constantia"/>
              <a:cs typeface="Constantia"/>
              <a:sym typeface="Constantia"/>
            </a:endParaRPr>
          </a:p>
        </p:txBody>
      </p:sp>
      <p:pic>
        <p:nvPicPr>
          <p:cNvPr id="140" name="Google Shape;140;p18"/>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41" name="Google Shape;141;p18"/>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211030</a:t>
            </a:r>
            <a:r>
              <a:rPr lang="en-IN" sz="1400" b="1" i="0" u="none" strike="noStrike" cap="none" dirty="0">
                <a:solidFill>
                  <a:schemeClr val="tx1"/>
                </a:solidFill>
                <a:latin typeface="Calibri"/>
                <a:ea typeface="Calibri"/>
                <a:cs typeface="Calibri"/>
                <a:sym typeface="Calibri"/>
              </a:rPr>
              <a:t>, 37, 39, 49</a:t>
            </a:r>
            <a:r>
              <a:rPr lang="en-IN" sz="1400" b="1" i="0" u="none" strike="noStrike" cap="none" dirty="0">
                <a:solidFill>
                  <a:schemeClr val="dk1"/>
                </a:solidFill>
                <a:latin typeface="Calibri"/>
                <a:ea typeface="Calibri"/>
                <a:cs typeface="Calibri"/>
                <a:sym typeface="Calibri"/>
              </a:rPr>
              <a:t>, Department of Electronics and Telecommunication, VIIT, Pune-48</a:t>
            </a:r>
            <a:endParaRPr dirty="0"/>
          </a:p>
        </p:txBody>
      </p:sp>
      <p:sp>
        <p:nvSpPr>
          <p:cNvPr id="142" name="Google Shape;142;p18"/>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5</a:t>
            </a:fld>
            <a:endParaRPr sz="1200" b="1">
              <a:solidFill>
                <a:schemeClr val="dk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799635" y="116057"/>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Calculations</a:t>
            </a:r>
            <a:endParaRPr sz="2700" b="1" dirty="0">
              <a:solidFill>
                <a:srgbClr val="FF0000"/>
              </a:solidFill>
            </a:endParaRPr>
          </a:p>
        </p:txBody>
      </p:sp>
      <p:pic>
        <p:nvPicPr>
          <p:cNvPr id="160" name="Google Shape;160;p20"/>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61" name="Google Shape;161;p20"/>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211030</a:t>
            </a:r>
            <a:r>
              <a:rPr lang="en-IN" sz="1400" b="1" i="0" u="none" strike="noStrike" cap="none" dirty="0">
                <a:solidFill>
                  <a:schemeClr val="tx1"/>
                </a:solidFill>
                <a:latin typeface="Calibri"/>
                <a:ea typeface="Calibri"/>
                <a:cs typeface="Calibri"/>
                <a:sym typeface="Calibri"/>
              </a:rPr>
              <a:t>, 37, 39, 49, </a:t>
            </a:r>
            <a:r>
              <a:rPr lang="en-IN" sz="1400" b="1" i="0" u="none" strike="noStrike" cap="none" dirty="0">
                <a:solidFill>
                  <a:schemeClr val="dk1"/>
                </a:solidFill>
                <a:latin typeface="Calibri"/>
                <a:ea typeface="Calibri"/>
                <a:cs typeface="Calibri"/>
                <a:sym typeface="Calibri"/>
              </a:rPr>
              <a:t>Department of Electronics and Telecommunication, VIIT, Pune-48</a:t>
            </a:r>
            <a:endParaRPr dirty="0"/>
          </a:p>
        </p:txBody>
      </p:sp>
      <p:sp>
        <p:nvSpPr>
          <p:cNvPr id="162" name="Google Shape;162;p20"/>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6</a:t>
            </a:fld>
            <a:endParaRPr sz="1200" b="1">
              <a:solidFill>
                <a:schemeClr val="dk1"/>
              </a:solidFill>
            </a:endParaRPr>
          </a:p>
        </p:txBody>
      </p:sp>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A64BE074-2606-11BE-1511-C344B793EA96}"/>
                  </a:ext>
                </a:extLst>
              </p:cNvPr>
              <p:cNvSpPr>
                <a:spLocks noGrp="1"/>
              </p:cNvSpPr>
              <p:nvPr>
                <p:ph type="body" idx="1"/>
              </p:nvPr>
            </p:nvSpPr>
            <p:spPr>
              <a:xfrm>
                <a:off x="628650" y="969126"/>
                <a:ext cx="7974576" cy="3625176"/>
              </a:xfrm>
            </p:spPr>
            <p:txBody>
              <a:bodyPr>
                <a:normAutofit/>
              </a:bodyPr>
              <a:lstStyle/>
              <a:p>
                <a:pPr marL="114300" indent="0">
                  <a:lnSpc>
                    <a:spcPct val="115000"/>
                  </a:lnSpc>
                  <a:buNone/>
                </a:pPr>
                <a:r>
                  <a:rPr lang="en-IN" sz="1800" b="1" dirty="0">
                    <a:latin typeface="Constantia" panose="02030602050306030303" pitchFamily="18" charset="0"/>
                    <a:ea typeface="Arial" panose="020B0604020202020204" pitchFamily="34" charset="0"/>
                  </a:rPr>
                  <a:t>AM Wave Calculations:</a:t>
                </a:r>
              </a:p>
              <a:p>
                <a:pPr marL="114300" indent="0" algn="ctr">
                  <a:lnSpc>
                    <a:spcPct val="115000"/>
                  </a:lnSpc>
                  <a:buNone/>
                </a:pPr>
                <a14:m>
                  <m:oMath xmlns:m="http://schemas.openxmlformats.org/officeDocument/2006/math">
                    <m:sSub>
                      <m:sSubPr>
                        <m:ctrlPr>
                          <a:rPr lang="de-DE" sz="1400" i="1" dirty="0" smtClean="0">
                            <a:latin typeface="Cambria Math" panose="02040503050406030204" pitchFamily="18" charset="0"/>
                          </a:rPr>
                        </m:ctrlPr>
                      </m:sSubPr>
                      <m:e>
                        <m:r>
                          <a:rPr lang="en-US" sz="1400" b="0" i="1" dirty="0" smtClean="0">
                            <a:latin typeface="Cambria Math" panose="02040503050406030204" pitchFamily="18" charset="0"/>
                          </a:rPr>
                          <m:t>𝑠</m:t>
                        </m:r>
                      </m:e>
                      <m:sub>
                        <m:r>
                          <a:rPr lang="en-US" sz="1400" b="0" i="1" dirty="0" smtClean="0">
                            <a:latin typeface="Cambria Math" panose="02040503050406030204" pitchFamily="18" charset="0"/>
                          </a:rPr>
                          <m:t>𝐴𝑀</m:t>
                        </m:r>
                      </m:sub>
                    </m:sSub>
                  </m:oMath>
                </a14:m>
                <a:r>
                  <a:rPr lang="de-DE" sz="1400" dirty="0"/>
                  <a:t>​ (t)=</a:t>
                </a:r>
                <a14:m>
                  <m:oMath xmlns:m="http://schemas.openxmlformats.org/officeDocument/2006/math">
                    <m:sSub>
                      <m:sSubPr>
                        <m:ctrlPr>
                          <a:rPr lang="de-DE" sz="140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𝑐</m:t>
                        </m:r>
                      </m:sub>
                    </m:sSub>
                  </m:oMath>
                </a14:m>
                <a:r>
                  <a:rPr lang="de-DE" sz="1400" dirty="0"/>
                  <a:t>​⋅(1+µ⋅m(t))⋅</a:t>
                </a:r>
                <a14:m>
                  <m:oMath xmlns:m="http://schemas.openxmlformats.org/officeDocument/2006/math">
                    <m:func>
                      <m:funcPr>
                        <m:ctrlPr>
                          <a:rPr lang="de-DE" sz="1400" i="1" smtClean="0">
                            <a:latin typeface="Cambria Math" panose="02040503050406030204" pitchFamily="18" charset="0"/>
                          </a:rPr>
                        </m:ctrlPr>
                      </m:funcPr>
                      <m:fName>
                        <m:r>
                          <m:rPr>
                            <m:sty m:val="p"/>
                          </m:rPr>
                          <a:rPr lang="de-DE" sz="1400" i="0" smtClean="0">
                            <a:latin typeface="Cambria Math" panose="02040503050406030204" pitchFamily="18" charset="0"/>
                          </a:rPr>
                          <m:t>cos</m:t>
                        </m:r>
                      </m:fName>
                      <m:e>
                        <m:r>
                          <a:rPr lang="en-US" sz="1400" b="0" i="1" smtClean="0">
                            <a:latin typeface="Cambria Math" panose="02040503050406030204" pitchFamily="18" charset="0"/>
                          </a:rPr>
                          <m:t>(2</m:t>
                        </m:r>
                      </m:e>
                    </m:func>
                    <m:r>
                      <m:rPr>
                        <m:nor/>
                      </m:rPr>
                      <a:rPr lang="de-DE" sz="1800" dirty="0" smtClean="0">
                        <a:latin typeface="Cambria Math" panose="02040503050406030204" pitchFamily="18" charset="0"/>
                      </a:rPr>
                      <m:t>π</m:t>
                    </m:r>
                    <m:sSub>
                      <m:sSubPr>
                        <m:ctrlPr>
                          <a:rPr lang="de-DE" sz="1800" i="1" dirty="0" smtClean="0">
                            <a:latin typeface="Cambria Math" panose="02040503050406030204" pitchFamily="18" charset="0"/>
                          </a:rPr>
                        </m:ctrlPr>
                      </m:sSubPr>
                      <m:e>
                        <m:r>
                          <a:rPr lang="en-US" sz="1800" b="0" i="1" dirty="0" smtClean="0">
                            <a:latin typeface="Cambria Math" panose="02040503050406030204" pitchFamily="18" charset="0"/>
                          </a:rPr>
                          <m:t>𝑓</m:t>
                        </m:r>
                      </m:e>
                      <m:sub>
                        <m:r>
                          <a:rPr lang="en-US" sz="1800" b="0" i="1" dirty="0" smtClean="0">
                            <a:latin typeface="Cambria Math" panose="02040503050406030204" pitchFamily="18" charset="0"/>
                          </a:rPr>
                          <m:t>𝑐</m:t>
                        </m:r>
                      </m:sub>
                    </m:sSub>
                    <m:r>
                      <a:rPr lang="en-US" sz="1800" b="0" i="1" dirty="0" smtClean="0">
                        <a:latin typeface="Cambria Math" panose="02040503050406030204" pitchFamily="18" charset="0"/>
                      </a:rPr>
                      <m:t>𝑡</m:t>
                    </m:r>
                    <m:r>
                      <a:rPr lang="en-US" sz="1800" b="0" i="1" dirty="0" smtClean="0">
                        <a:latin typeface="Cambria Math" panose="02040503050406030204" pitchFamily="18" charset="0"/>
                      </a:rPr>
                      <m:t>)</m:t>
                    </m:r>
                  </m:oMath>
                </a14:m>
                <a:endParaRPr lang="en-IN" sz="1800" dirty="0">
                  <a:effectLst/>
                  <a:latin typeface="Constantia" panose="02030602050306030303" pitchFamily="18" charset="0"/>
                  <a:ea typeface="Arial" panose="020B0604020202020204" pitchFamily="34" charset="0"/>
                </a:endParaRPr>
              </a:p>
              <a:p>
                <a:pPr marL="114300" indent="0">
                  <a:lnSpc>
                    <a:spcPct val="115000"/>
                  </a:lnSpc>
                  <a:buNone/>
                </a:pPr>
                <a:r>
                  <a:rPr lang="en-IN" sz="2400" dirty="0">
                    <a:effectLst/>
                    <a:latin typeface="Arial" panose="020B0604020202020204" pitchFamily="34" charset="0"/>
                    <a:ea typeface="Arial" panose="020B0604020202020204" pitchFamily="34" charset="0"/>
                  </a:rPr>
                  <a:t> </a:t>
                </a:r>
                <a14:m>
                  <m:oMath xmlns:m="http://schemas.openxmlformats.org/officeDocument/2006/math">
                    <m:sSub>
                      <m:sSubPr>
                        <m:ctrlPr>
                          <a:rPr lang="en-IN" sz="1800" i="1" smtClean="0">
                            <a:effectLst/>
                            <a:latin typeface="Cambria Math" panose="02040503050406030204" pitchFamily="18" charset="0"/>
                          </a:rPr>
                        </m:ctrlPr>
                      </m:sSubPr>
                      <m:e>
                        <m:r>
                          <a:rPr lang="en-US" sz="1800" b="0" i="1" smtClean="0">
                            <a:effectLst/>
                            <a:latin typeface="Cambria Math" panose="02040503050406030204" pitchFamily="18" charset="0"/>
                          </a:rPr>
                          <m:t>𝐴</m:t>
                        </m:r>
                      </m:e>
                      <m:sub>
                        <m:r>
                          <a:rPr lang="en-US" sz="1800" b="0" i="1" smtClean="0">
                            <a:effectLst/>
                            <a:latin typeface="Cambria Math" panose="02040503050406030204" pitchFamily="18" charset="0"/>
                          </a:rPr>
                          <m:t>𝑐</m:t>
                        </m:r>
                      </m:sub>
                    </m:sSub>
                    <m:r>
                      <a:rPr lang="en-US" sz="1800" b="0" i="0" smtClean="0">
                        <a:effectLst/>
                        <a:latin typeface="Cambria Math" panose="02040503050406030204" pitchFamily="18" charset="0"/>
                      </a:rPr>
                      <m:t> </m:t>
                    </m:r>
                  </m:oMath>
                </a14:m>
                <a:r>
                  <a:rPr lang="en-IN" sz="1800" dirty="0">
                    <a:effectLst/>
                    <a:latin typeface="Constantia" panose="02030602050306030303" pitchFamily="18" charset="0"/>
                    <a:ea typeface="Arial" panose="020B0604020202020204" pitchFamily="34" charset="0"/>
                  </a:rPr>
                  <a:t>= amplitude of  the carrier</a:t>
                </a:r>
              </a:p>
              <a:p>
                <a:pPr marL="114300" indent="0">
                  <a:lnSpc>
                    <a:spcPct val="115000"/>
                  </a:lnSpc>
                  <a:buNone/>
                </a:pPr>
                <a:r>
                  <a:rPr lang="de-DE" sz="1800" dirty="0"/>
                  <a:t>  µ   </a:t>
                </a:r>
                <a:r>
                  <a:rPr lang="de-DE" sz="1800" dirty="0">
                    <a:latin typeface="Constantia" panose="02030602050306030303" pitchFamily="18" charset="0"/>
                  </a:rPr>
                  <a:t>= amplitude modulation index </a:t>
                </a:r>
              </a:p>
              <a:p>
                <a:pPr marL="114300" indent="0">
                  <a:lnSpc>
                    <a:spcPct val="115000"/>
                  </a:lnSpc>
                  <a:buNone/>
                </a:pPr>
                <a:r>
                  <a:rPr lang="de-DE" sz="1800" dirty="0">
                    <a:effectLst/>
                    <a:latin typeface="Constantia" panose="02030602050306030303" pitchFamily="18" charset="0"/>
                    <a:ea typeface="Arial" panose="020B0604020202020204" pitchFamily="34" charset="0"/>
                  </a:rPr>
                  <a:t>m</a:t>
                </a:r>
                <a:r>
                  <a:rPr lang="de-DE" sz="1800" dirty="0">
                    <a:latin typeface="Constantia" panose="02030602050306030303" pitchFamily="18" charset="0"/>
                    <a:ea typeface="Arial" panose="020B0604020202020204" pitchFamily="34" charset="0"/>
                  </a:rPr>
                  <a:t>(t)= message signal</a:t>
                </a:r>
              </a:p>
              <a:p>
                <a:pPr marL="114300" indent="0">
                  <a:lnSpc>
                    <a:spcPct val="115000"/>
                  </a:lnSpc>
                  <a:buNone/>
                </a:pPr>
                <a14:m>
                  <m:oMath xmlns:m="http://schemas.openxmlformats.org/officeDocument/2006/math">
                    <m:sSub>
                      <m:sSubPr>
                        <m:ctrlPr>
                          <a:rPr lang="en-IN" sz="1800" i="1" smtClean="0">
                            <a:effectLst/>
                            <a:latin typeface="Cambria Math" panose="02040503050406030204" pitchFamily="18" charset="0"/>
                          </a:rPr>
                        </m:ctrlPr>
                      </m:sSubPr>
                      <m:e>
                        <m:r>
                          <a:rPr lang="en-US" sz="1800" b="0" i="1" smtClean="0">
                            <a:effectLst/>
                            <a:latin typeface="Cambria Math" panose="02040503050406030204" pitchFamily="18" charset="0"/>
                          </a:rPr>
                          <m:t>𝑓</m:t>
                        </m:r>
                      </m:e>
                      <m:sub>
                        <m:r>
                          <a:rPr lang="en-US" sz="1800" b="0" i="1" smtClean="0">
                            <a:effectLst/>
                            <a:latin typeface="Cambria Math" panose="02040503050406030204" pitchFamily="18" charset="0"/>
                          </a:rPr>
                          <m:t>𝑐</m:t>
                        </m:r>
                      </m:sub>
                    </m:sSub>
                  </m:oMath>
                </a14:m>
                <a:r>
                  <a:rPr lang="en-IN" sz="1800" dirty="0">
                    <a:effectLst/>
                    <a:latin typeface="Constantia" panose="02030602050306030303" pitchFamily="18" charset="0"/>
                    <a:ea typeface="Arial" panose="020B0604020202020204" pitchFamily="34" charset="0"/>
                  </a:rPr>
                  <a:t>  = carrier signal</a:t>
                </a:r>
              </a:p>
            </p:txBody>
          </p:sp>
        </mc:Choice>
        <mc:Fallback xmlns="">
          <p:sp>
            <p:nvSpPr>
              <p:cNvPr id="4" name="Text Placeholder 2">
                <a:extLst>
                  <a:ext uri="{FF2B5EF4-FFF2-40B4-BE49-F238E27FC236}">
                    <a16:creationId xmlns:a16="http://schemas.microsoft.com/office/drawing/2014/main" id="{A64BE074-2606-11BE-1511-C344B793EA96}"/>
                  </a:ext>
                </a:extLst>
              </p:cNvPr>
              <p:cNvSpPr>
                <a:spLocks noGrp="1" noRot="1" noChangeAspect="1" noMove="1" noResize="1" noEditPoints="1" noAdjustHandles="1" noChangeArrowheads="1" noChangeShapeType="1" noTextEdit="1"/>
              </p:cNvSpPr>
              <p:nvPr>
                <p:ph type="body" idx="1"/>
              </p:nvPr>
            </p:nvSpPr>
            <p:spPr>
              <a:xfrm>
                <a:off x="628650" y="969126"/>
                <a:ext cx="7974576" cy="3625176"/>
              </a:xfr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80113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E06394EB-EE2D-4BB3-2565-BC013EC149E4}"/>
            </a:ext>
          </a:extLst>
        </p:cNvPr>
        <p:cNvGrpSpPr/>
        <p:nvPr/>
      </p:nvGrpSpPr>
      <p:grpSpPr>
        <a:xfrm>
          <a:off x="0" y="0"/>
          <a:ext cx="0" cy="0"/>
          <a:chOff x="0" y="0"/>
          <a:chExt cx="0" cy="0"/>
        </a:xfrm>
      </p:grpSpPr>
      <p:sp>
        <p:nvSpPr>
          <p:cNvPr id="158" name="Google Shape;158;p20">
            <a:extLst>
              <a:ext uri="{FF2B5EF4-FFF2-40B4-BE49-F238E27FC236}">
                <a16:creationId xmlns:a16="http://schemas.microsoft.com/office/drawing/2014/main" id="{D5D40C6F-4E55-D021-953B-C4D342F8D16E}"/>
              </a:ext>
            </a:extLst>
          </p:cNvPr>
          <p:cNvSpPr txBox="1">
            <a:spLocks noGrp="1"/>
          </p:cNvSpPr>
          <p:nvPr>
            <p:ph type="title"/>
          </p:nvPr>
        </p:nvSpPr>
        <p:spPr>
          <a:xfrm>
            <a:off x="799635" y="116057"/>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Calculations</a:t>
            </a:r>
            <a:endParaRPr sz="2700" b="1" dirty="0">
              <a:solidFill>
                <a:srgbClr val="FF0000"/>
              </a:solidFill>
            </a:endParaRPr>
          </a:p>
        </p:txBody>
      </p:sp>
      <p:pic>
        <p:nvPicPr>
          <p:cNvPr id="160" name="Google Shape;160;p20">
            <a:extLst>
              <a:ext uri="{FF2B5EF4-FFF2-40B4-BE49-F238E27FC236}">
                <a16:creationId xmlns:a16="http://schemas.microsoft.com/office/drawing/2014/main" id="{6B9E6ADC-2652-586B-86AF-EB457DA3424C}"/>
              </a:ext>
            </a:extLst>
          </p:cNvPr>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61" name="Google Shape;161;p20">
            <a:extLst>
              <a:ext uri="{FF2B5EF4-FFF2-40B4-BE49-F238E27FC236}">
                <a16:creationId xmlns:a16="http://schemas.microsoft.com/office/drawing/2014/main" id="{8BFF006B-139A-A374-8649-80ABEBD8158B}"/>
              </a:ext>
            </a:extLst>
          </p:cNvPr>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211030</a:t>
            </a:r>
            <a:r>
              <a:rPr lang="en-IN" sz="1400" b="1" i="0" u="none" strike="noStrike" cap="none" dirty="0">
                <a:solidFill>
                  <a:schemeClr val="tx1"/>
                </a:solidFill>
                <a:latin typeface="Calibri"/>
                <a:ea typeface="Calibri"/>
                <a:cs typeface="Calibri"/>
                <a:sym typeface="Calibri"/>
              </a:rPr>
              <a:t>, 37, 39, 49, </a:t>
            </a:r>
            <a:r>
              <a:rPr lang="en-IN" sz="1400" b="1" i="0" u="none" strike="noStrike" cap="none" dirty="0">
                <a:solidFill>
                  <a:schemeClr val="dk1"/>
                </a:solidFill>
                <a:latin typeface="Calibri"/>
                <a:ea typeface="Calibri"/>
                <a:cs typeface="Calibri"/>
                <a:sym typeface="Calibri"/>
              </a:rPr>
              <a:t>Department of Electronics and Telecommunication, VIIT, Pune-48</a:t>
            </a:r>
            <a:endParaRPr dirty="0"/>
          </a:p>
        </p:txBody>
      </p:sp>
      <p:sp>
        <p:nvSpPr>
          <p:cNvPr id="162" name="Google Shape;162;p20">
            <a:extLst>
              <a:ext uri="{FF2B5EF4-FFF2-40B4-BE49-F238E27FC236}">
                <a16:creationId xmlns:a16="http://schemas.microsoft.com/office/drawing/2014/main" id="{73B31F38-5651-7907-769A-955D3988A7B1}"/>
              </a:ext>
            </a:extLst>
          </p:cNvPr>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7</a:t>
            </a:fld>
            <a:endParaRPr sz="1200" b="1">
              <a:solidFill>
                <a:schemeClr val="dk1"/>
              </a:solidFill>
            </a:endParaRPr>
          </a:p>
        </p:txBody>
      </p:sp>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4179B636-0EB5-F3A4-EA94-F8D665E2AA94}"/>
                  </a:ext>
                </a:extLst>
              </p:cNvPr>
              <p:cNvSpPr>
                <a:spLocks noGrp="1"/>
              </p:cNvSpPr>
              <p:nvPr>
                <p:ph type="body" idx="1"/>
              </p:nvPr>
            </p:nvSpPr>
            <p:spPr>
              <a:xfrm>
                <a:off x="628650" y="969126"/>
                <a:ext cx="7974576" cy="3625176"/>
              </a:xfrm>
            </p:spPr>
            <p:txBody>
              <a:bodyPr>
                <a:normAutofit/>
              </a:bodyPr>
              <a:lstStyle/>
              <a:p>
                <a:pPr marL="114300" indent="0">
                  <a:lnSpc>
                    <a:spcPct val="115000"/>
                  </a:lnSpc>
                  <a:buNone/>
                </a:pPr>
                <a:r>
                  <a:rPr lang="en-IN" sz="1800" b="1" dirty="0">
                    <a:latin typeface="Constantia" panose="02030602050306030303" pitchFamily="18" charset="0"/>
                    <a:ea typeface="Arial" panose="020B0604020202020204" pitchFamily="34" charset="0"/>
                  </a:rPr>
                  <a:t>FM Wave Calculations:</a:t>
                </a:r>
              </a:p>
              <a:p>
                <a:pPr marL="114300" indent="0" algn="ctr">
                  <a:lnSpc>
                    <a:spcPct val="115000"/>
                  </a:lnSpc>
                  <a:buNone/>
                </a:pPr>
                <a14:m>
                  <m:oMath xmlns:m="http://schemas.openxmlformats.org/officeDocument/2006/math">
                    <m:sSub>
                      <m:sSubPr>
                        <m:ctrlPr>
                          <a:rPr lang="de-DE" sz="1400" i="1" dirty="0" smtClean="0">
                            <a:latin typeface="Cambria Math" panose="02040503050406030204" pitchFamily="18" charset="0"/>
                          </a:rPr>
                        </m:ctrlPr>
                      </m:sSubPr>
                      <m:e>
                        <m:r>
                          <a:rPr lang="en-US" sz="1400" b="0" i="1" dirty="0" smtClean="0">
                            <a:latin typeface="Cambria Math" panose="02040503050406030204" pitchFamily="18" charset="0"/>
                          </a:rPr>
                          <m:t>𝑠</m:t>
                        </m:r>
                      </m:e>
                      <m:sub>
                        <m:r>
                          <a:rPr lang="en-US" sz="1400" b="0" i="1" dirty="0" smtClean="0">
                            <a:latin typeface="Cambria Math" panose="02040503050406030204" pitchFamily="18" charset="0"/>
                          </a:rPr>
                          <m:t>𝐹𝑀</m:t>
                        </m:r>
                      </m:sub>
                    </m:sSub>
                  </m:oMath>
                </a14:m>
                <a:r>
                  <a:rPr lang="de-DE" sz="1400" dirty="0"/>
                  <a:t>​ (t)=</a:t>
                </a:r>
                <a14:m>
                  <m:oMath xmlns:m="http://schemas.openxmlformats.org/officeDocument/2006/math">
                    <m:sSub>
                      <m:sSubPr>
                        <m:ctrlPr>
                          <a:rPr lang="de-DE" sz="140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𝑐</m:t>
                        </m:r>
                      </m:sub>
                    </m:sSub>
                  </m:oMath>
                </a14:m>
                <a:r>
                  <a:rPr lang="de-DE" sz="1400" dirty="0"/>
                  <a:t>​⋅ </a:t>
                </a:r>
                <a14:m>
                  <m:oMath xmlns:m="http://schemas.openxmlformats.org/officeDocument/2006/math">
                    <m:func>
                      <m:funcPr>
                        <m:ctrlPr>
                          <a:rPr lang="de-DE" sz="1400" i="1" smtClean="0">
                            <a:latin typeface="Cambria Math" panose="02040503050406030204" pitchFamily="18" charset="0"/>
                          </a:rPr>
                        </m:ctrlPr>
                      </m:funcPr>
                      <m:fName>
                        <m:r>
                          <m:rPr>
                            <m:sty m:val="p"/>
                          </m:rPr>
                          <a:rPr lang="de-DE" sz="1400" i="0" smtClean="0">
                            <a:latin typeface="Cambria Math" panose="02040503050406030204" pitchFamily="18" charset="0"/>
                          </a:rPr>
                          <m:t>cos</m:t>
                        </m:r>
                      </m:fName>
                      <m:e>
                        <m:r>
                          <a:rPr lang="en-US" sz="1400" b="0" i="1" smtClean="0">
                            <a:latin typeface="Cambria Math" panose="02040503050406030204" pitchFamily="18" charset="0"/>
                          </a:rPr>
                          <m:t>(2</m:t>
                        </m:r>
                      </m:e>
                    </m:func>
                    <m:r>
                      <m:rPr>
                        <m:nor/>
                      </m:rPr>
                      <a:rPr lang="de-DE" sz="1800" dirty="0" smtClean="0">
                        <a:latin typeface="Cambria Math" panose="02040503050406030204" pitchFamily="18" charset="0"/>
                      </a:rPr>
                      <m:t>π</m:t>
                    </m:r>
                    <m:sSub>
                      <m:sSubPr>
                        <m:ctrlPr>
                          <a:rPr lang="de-DE" sz="1800" i="1" dirty="0" smtClean="0">
                            <a:latin typeface="Cambria Math" panose="02040503050406030204" pitchFamily="18" charset="0"/>
                          </a:rPr>
                        </m:ctrlPr>
                      </m:sSubPr>
                      <m:e>
                        <m:r>
                          <a:rPr lang="en-US" sz="1800" b="0" i="1" dirty="0" smtClean="0">
                            <a:latin typeface="Cambria Math" panose="02040503050406030204" pitchFamily="18" charset="0"/>
                          </a:rPr>
                          <m:t>𝑓</m:t>
                        </m:r>
                      </m:e>
                      <m:sub>
                        <m:r>
                          <a:rPr lang="en-US" sz="1800" b="0" i="1" dirty="0" smtClean="0">
                            <a:latin typeface="Cambria Math" panose="02040503050406030204" pitchFamily="18" charset="0"/>
                          </a:rPr>
                          <m:t>𝑐</m:t>
                        </m:r>
                      </m:sub>
                    </m:sSub>
                    <m:r>
                      <a:rPr lang="en-US" sz="1800" b="0" i="1" dirty="0" smtClean="0">
                        <a:latin typeface="Cambria Math" panose="02040503050406030204" pitchFamily="18" charset="0"/>
                      </a:rPr>
                      <m:t>𝑡</m:t>
                    </m:r>
                    <m:r>
                      <a:rPr lang="en-US" sz="1800" b="0" i="1" dirty="0" smtClean="0">
                        <a:latin typeface="Cambria Math" panose="02040503050406030204" pitchFamily="18" charset="0"/>
                      </a:rPr>
                      <m:t> + </m:t>
                    </m:r>
                    <m:r>
                      <m:rPr>
                        <m:sty m:val="p"/>
                      </m:rPr>
                      <a:rPr lang="el-GR" sz="1800" b="0" i="1" dirty="0" smtClean="0">
                        <a:latin typeface="Cambria Math" panose="02040503050406030204" pitchFamily="18" charset="0"/>
                      </a:rPr>
                      <m:t>β</m:t>
                    </m:r>
                    <m:r>
                      <m:rPr>
                        <m:nor/>
                      </m:rPr>
                      <a:rPr lang="de-DE" sz="1800" dirty="0"/>
                      <m:t>⋅</m:t>
                    </m:r>
                    <m:func>
                      <m:funcPr>
                        <m:ctrlPr>
                          <a:rPr lang="de-DE" sz="1800" i="1" dirty="0" smtClean="0">
                            <a:latin typeface="Cambria Math" panose="02040503050406030204" pitchFamily="18" charset="0"/>
                          </a:rPr>
                        </m:ctrlPr>
                      </m:funcPr>
                      <m:fName>
                        <m:r>
                          <m:rPr>
                            <m:sty m:val="p"/>
                          </m:rPr>
                          <a:rPr lang="de-DE" sz="1800" i="0" dirty="0" smtClean="0">
                            <a:latin typeface="Cambria Math" panose="02040503050406030204" pitchFamily="18" charset="0"/>
                          </a:rPr>
                          <m:t>sin</m:t>
                        </m:r>
                      </m:fName>
                      <m:e>
                        <m:r>
                          <a:rPr lang="en-US" sz="1800" b="0" i="1" dirty="0" smtClean="0">
                            <a:latin typeface="Cambria Math" panose="02040503050406030204" pitchFamily="18" charset="0"/>
                          </a:rPr>
                          <m:t>(2</m:t>
                        </m:r>
                        <m:r>
                          <m:rPr>
                            <m:sty m:val="p"/>
                          </m:rPr>
                          <a:rPr lang="el-GR" sz="1800" b="0" i="1" dirty="0" smtClean="0">
                            <a:latin typeface="Cambria Math" panose="02040503050406030204" pitchFamily="18" charset="0"/>
                          </a:rPr>
                          <m:t>π</m:t>
                        </m:r>
                      </m:e>
                    </m:func>
                    <m:sSub>
                      <m:sSubPr>
                        <m:ctrlPr>
                          <a:rPr lang="de-DE" sz="1800" i="1" dirty="0" smtClean="0">
                            <a:latin typeface="Cambria Math" panose="02040503050406030204" pitchFamily="18" charset="0"/>
                          </a:rPr>
                        </m:ctrlPr>
                      </m:sSubPr>
                      <m:e>
                        <m:r>
                          <a:rPr lang="en-US" sz="1800" b="0" i="1" dirty="0" smtClean="0">
                            <a:latin typeface="Cambria Math" panose="02040503050406030204" pitchFamily="18" charset="0"/>
                          </a:rPr>
                          <m:t>𝑓</m:t>
                        </m:r>
                      </m:e>
                      <m:sub>
                        <m:r>
                          <a:rPr lang="en-US" sz="1800" b="0" i="1" dirty="0" smtClean="0">
                            <a:latin typeface="Cambria Math" panose="02040503050406030204" pitchFamily="18" charset="0"/>
                          </a:rPr>
                          <m:t>𝑚</m:t>
                        </m:r>
                      </m:sub>
                    </m:sSub>
                    <m:r>
                      <a:rPr lang="en-US" sz="1800" b="0" i="1" dirty="0" smtClean="0">
                        <a:latin typeface="Cambria Math" panose="02040503050406030204" pitchFamily="18" charset="0"/>
                      </a:rPr>
                      <m:t>𝑡</m:t>
                    </m:r>
                    <m:r>
                      <a:rPr lang="en-US" sz="1800" b="0" i="1" dirty="0" smtClean="0">
                        <a:latin typeface="Cambria Math" panose="02040503050406030204" pitchFamily="18" charset="0"/>
                      </a:rPr>
                      <m:t>))</m:t>
                    </m:r>
                  </m:oMath>
                </a14:m>
                <a:endParaRPr lang="en-IN" sz="1800" dirty="0">
                  <a:effectLst/>
                  <a:latin typeface="Constantia" panose="02030602050306030303" pitchFamily="18" charset="0"/>
                  <a:ea typeface="Arial" panose="020B0604020202020204" pitchFamily="34" charset="0"/>
                </a:endParaRPr>
              </a:p>
              <a:p>
                <a:pPr marL="114300" indent="0">
                  <a:lnSpc>
                    <a:spcPct val="115000"/>
                  </a:lnSpc>
                  <a:buNone/>
                </a:pPr>
                <a:r>
                  <a:rPr lang="en-IN" sz="2400" dirty="0">
                    <a:effectLst/>
                    <a:latin typeface="Arial" panose="020B0604020202020204" pitchFamily="34" charset="0"/>
                    <a:ea typeface="Arial" panose="020B0604020202020204" pitchFamily="34" charset="0"/>
                  </a:rPr>
                  <a:t> </a:t>
                </a:r>
                <a14:m>
                  <m:oMath xmlns:m="http://schemas.openxmlformats.org/officeDocument/2006/math">
                    <m:sSub>
                      <m:sSubPr>
                        <m:ctrlPr>
                          <a:rPr lang="en-IN" sz="1800" i="1" smtClean="0">
                            <a:effectLst/>
                            <a:latin typeface="Cambria Math" panose="02040503050406030204" pitchFamily="18" charset="0"/>
                          </a:rPr>
                        </m:ctrlPr>
                      </m:sSubPr>
                      <m:e>
                        <m:r>
                          <a:rPr lang="en-US" sz="1800" b="0" i="1" smtClean="0">
                            <a:effectLst/>
                            <a:latin typeface="Cambria Math" panose="02040503050406030204" pitchFamily="18" charset="0"/>
                          </a:rPr>
                          <m:t>𝐴</m:t>
                        </m:r>
                      </m:e>
                      <m:sub>
                        <m:r>
                          <a:rPr lang="en-US" sz="1800" b="0" i="1" smtClean="0">
                            <a:effectLst/>
                            <a:latin typeface="Cambria Math" panose="02040503050406030204" pitchFamily="18" charset="0"/>
                          </a:rPr>
                          <m:t>𝑐</m:t>
                        </m:r>
                      </m:sub>
                    </m:sSub>
                    <m:r>
                      <a:rPr lang="en-US" sz="1800" b="0" i="0" smtClean="0">
                        <a:effectLst/>
                        <a:latin typeface="Cambria Math" panose="02040503050406030204" pitchFamily="18" charset="0"/>
                      </a:rPr>
                      <m:t> </m:t>
                    </m:r>
                  </m:oMath>
                </a14:m>
                <a:r>
                  <a:rPr lang="en-IN" sz="1800" dirty="0">
                    <a:effectLst/>
                    <a:latin typeface="Constantia" panose="02030602050306030303" pitchFamily="18" charset="0"/>
                    <a:ea typeface="Arial" panose="020B0604020202020204" pitchFamily="34" charset="0"/>
                  </a:rPr>
                  <a:t>= amplitude of  the carrier</a:t>
                </a:r>
              </a:p>
              <a:p>
                <a:pPr marL="114300" indent="0">
                  <a:lnSpc>
                    <a:spcPct val="115000"/>
                  </a:lnSpc>
                  <a:buNone/>
                </a:pPr>
                <a:r>
                  <a:rPr lang="de-DE" sz="1800" dirty="0"/>
                  <a:t>  </a:t>
                </a:r>
                <a:r>
                  <a:rPr lang="el-GR" sz="1800" dirty="0"/>
                  <a:t>β</a:t>
                </a:r>
                <a:r>
                  <a:rPr lang="de-DE" sz="1800" dirty="0"/>
                  <a:t>   </a:t>
                </a:r>
                <a:r>
                  <a:rPr lang="de-DE" sz="1800" dirty="0">
                    <a:latin typeface="Constantia" panose="02030602050306030303" pitchFamily="18" charset="0"/>
                  </a:rPr>
                  <a:t>= frequency modulation index</a:t>
                </a:r>
                <a:endParaRPr lang="de-DE" sz="1800" dirty="0">
                  <a:latin typeface="Constantia" panose="02030602050306030303" pitchFamily="18" charset="0"/>
                  <a:ea typeface="Arial" panose="020B0604020202020204" pitchFamily="34" charset="0"/>
                </a:endParaRPr>
              </a:p>
              <a:p>
                <a:pPr marL="114300" indent="0">
                  <a:lnSpc>
                    <a:spcPct val="115000"/>
                  </a:lnSpc>
                  <a:buNone/>
                </a:pPr>
                <a14:m>
                  <m:oMath xmlns:m="http://schemas.openxmlformats.org/officeDocument/2006/math">
                    <m:sSub>
                      <m:sSubPr>
                        <m:ctrlPr>
                          <a:rPr lang="en-IN" sz="1800" i="1" smtClean="0">
                            <a:effectLst/>
                            <a:latin typeface="Cambria Math" panose="02040503050406030204" pitchFamily="18" charset="0"/>
                          </a:rPr>
                        </m:ctrlPr>
                      </m:sSubPr>
                      <m:e>
                        <m:r>
                          <a:rPr lang="en-US" sz="1800" b="0" i="1" smtClean="0">
                            <a:effectLst/>
                            <a:latin typeface="Cambria Math" panose="02040503050406030204" pitchFamily="18" charset="0"/>
                          </a:rPr>
                          <m:t>𝑓</m:t>
                        </m:r>
                      </m:e>
                      <m:sub>
                        <m:r>
                          <a:rPr lang="en-US" sz="1800" b="0" i="1" smtClean="0">
                            <a:effectLst/>
                            <a:latin typeface="Cambria Math" panose="02040503050406030204" pitchFamily="18" charset="0"/>
                          </a:rPr>
                          <m:t>𝑐</m:t>
                        </m:r>
                      </m:sub>
                    </m:sSub>
                  </m:oMath>
                </a14:m>
                <a:r>
                  <a:rPr lang="en-IN" sz="1800" dirty="0">
                    <a:effectLst/>
                    <a:latin typeface="Constantia" panose="02030602050306030303" pitchFamily="18" charset="0"/>
                    <a:ea typeface="Arial" panose="020B0604020202020204" pitchFamily="34" charset="0"/>
                  </a:rPr>
                  <a:t>  = frequency carrier signal</a:t>
                </a:r>
              </a:p>
              <a:p>
                <a:pPr marL="114300" indent="0">
                  <a:lnSpc>
                    <a:spcPct val="115000"/>
                  </a:lnSpc>
                  <a:buNone/>
                </a:pPr>
                <a14:m>
                  <m:oMath xmlns:m="http://schemas.openxmlformats.org/officeDocument/2006/math">
                    <m:sSub>
                      <m:sSubPr>
                        <m:ctrlPr>
                          <a:rPr lang="en-IN" sz="1800" i="1" smtClean="0">
                            <a:effectLst/>
                            <a:latin typeface="Cambria Math" panose="02040503050406030204" pitchFamily="18" charset="0"/>
                          </a:rPr>
                        </m:ctrlPr>
                      </m:sSubPr>
                      <m:e>
                        <m:r>
                          <a:rPr lang="en-US" sz="1800" b="0" i="1" smtClean="0">
                            <a:effectLst/>
                            <a:latin typeface="Cambria Math" panose="02040503050406030204" pitchFamily="18" charset="0"/>
                          </a:rPr>
                          <m:t>𝑓</m:t>
                        </m:r>
                      </m:e>
                      <m:sub>
                        <m:r>
                          <a:rPr lang="en-US" sz="1800" b="0" i="1" smtClean="0">
                            <a:effectLst/>
                            <a:latin typeface="Cambria Math" panose="02040503050406030204" pitchFamily="18" charset="0"/>
                          </a:rPr>
                          <m:t>𝑚</m:t>
                        </m:r>
                      </m:sub>
                    </m:sSub>
                  </m:oMath>
                </a14:m>
                <a:r>
                  <a:rPr lang="en-IN" sz="1800" dirty="0">
                    <a:effectLst/>
                    <a:latin typeface="Constantia" panose="02030602050306030303" pitchFamily="18" charset="0"/>
                    <a:ea typeface="Arial" panose="020B0604020202020204" pitchFamily="34" charset="0"/>
                  </a:rPr>
                  <a:t> = frequency of message signal</a:t>
                </a:r>
              </a:p>
            </p:txBody>
          </p:sp>
        </mc:Choice>
        <mc:Fallback xmlns="">
          <p:sp>
            <p:nvSpPr>
              <p:cNvPr id="4" name="Text Placeholder 2">
                <a:extLst>
                  <a:ext uri="{FF2B5EF4-FFF2-40B4-BE49-F238E27FC236}">
                    <a16:creationId xmlns:a16="http://schemas.microsoft.com/office/drawing/2014/main" id="{4179B636-0EB5-F3A4-EA94-F8D665E2AA94}"/>
                  </a:ext>
                </a:extLst>
              </p:cNvPr>
              <p:cNvSpPr>
                <a:spLocks noGrp="1" noRot="1" noChangeAspect="1" noMove="1" noResize="1" noEditPoints="1" noAdjustHandles="1" noChangeArrowheads="1" noChangeShapeType="1" noTextEdit="1"/>
              </p:cNvSpPr>
              <p:nvPr>
                <p:ph type="body" idx="1"/>
              </p:nvPr>
            </p:nvSpPr>
            <p:spPr>
              <a:xfrm>
                <a:off x="628650" y="969126"/>
                <a:ext cx="7974576" cy="3625176"/>
              </a:xfr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050291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a:extLst>
            <a:ext uri="{FF2B5EF4-FFF2-40B4-BE49-F238E27FC236}">
              <a16:creationId xmlns:a16="http://schemas.microsoft.com/office/drawing/2014/main" id="{6D650E0F-D375-27C1-06ED-04A64960CCB3}"/>
            </a:ext>
          </a:extLst>
        </p:cNvPr>
        <p:cNvGrpSpPr/>
        <p:nvPr/>
      </p:nvGrpSpPr>
      <p:grpSpPr>
        <a:xfrm>
          <a:off x="0" y="0"/>
          <a:ext cx="0" cy="0"/>
          <a:chOff x="0" y="0"/>
          <a:chExt cx="0" cy="0"/>
        </a:xfrm>
      </p:grpSpPr>
      <p:sp>
        <p:nvSpPr>
          <p:cNvPr id="178" name="Google Shape;178;p22">
            <a:extLst>
              <a:ext uri="{FF2B5EF4-FFF2-40B4-BE49-F238E27FC236}">
                <a16:creationId xmlns:a16="http://schemas.microsoft.com/office/drawing/2014/main" id="{C8F20E9C-55C5-C1FE-684C-B63CFA7338A1}"/>
              </a:ext>
            </a:extLst>
          </p:cNvPr>
          <p:cNvSpPr txBox="1">
            <a:spLocks noGrp="1"/>
          </p:cNvSpPr>
          <p:nvPr>
            <p:ph type="title"/>
          </p:nvPr>
        </p:nvSpPr>
        <p:spPr>
          <a:xfrm>
            <a:off x="628650" y="91341"/>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US" sz="4000" b="1" dirty="0">
                <a:solidFill>
                  <a:srgbClr val="000000"/>
                </a:solidFill>
              </a:rPr>
              <a:t>O</a:t>
            </a:r>
            <a:r>
              <a:rPr lang="en-IN" sz="4000" b="1" dirty="0" err="1">
                <a:solidFill>
                  <a:srgbClr val="000000"/>
                </a:solidFill>
              </a:rPr>
              <a:t>bservation</a:t>
            </a:r>
            <a:endParaRPr sz="2700" b="1" dirty="0">
              <a:solidFill>
                <a:srgbClr val="FF0000"/>
              </a:solidFill>
            </a:endParaRPr>
          </a:p>
        </p:txBody>
      </p:sp>
      <p:pic>
        <p:nvPicPr>
          <p:cNvPr id="180" name="Google Shape;180;p22">
            <a:extLst>
              <a:ext uri="{FF2B5EF4-FFF2-40B4-BE49-F238E27FC236}">
                <a16:creationId xmlns:a16="http://schemas.microsoft.com/office/drawing/2014/main" id="{0E68824E-9F60-F17A-4648-1B364D55ADD8}"/>
              </a:ext>
            </a:extLst>
          </p:cNvPr>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81" name="Google Shape;181;p22">
            <a:extLst>
              <a:ext uri="{FF2B5EF4-FFF2-40B4-BE49-F238E27FC236}">
                <a16:creationId xmlns:a16="http://schemas.microsoft.com/office/drawing/2014/main" id="{E3299B96-E626-B9F8-17FE-E3BE673DEC1A}"/>
              </a:ext>
            </a:extLst>
          </p:cNvPr>
          <p:cNvSpPr/>
          <p:nvPr/>
        </p:nvSpPr>
        <p:spPr>
          <a:xfrm>
            <a:off x="0" y="490804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211030</a:t>
            </a:r>
            <a:r>
              <a:rPr lang="en-IN" sz="1400" b="1" i="0" u="none" strike="noStrike" cap="none" dirty="0">
                <a:solidFill>
                  <a:schemeClr val="tx1"/>
                </a:solidFill>
                <a:latin typeface="Calibri"/>
                <a:ea typeface="Calibri"/>
                <a:cs typeface="Calibri"/>
                <a:sym typeface="Calibri"/>
              </a:rPr>
              <a:t>, 37, 39, 49</a:t>
            </a:r>
            <a:r>
              <a:rPr lang="en-IN" sz="1400" b="1" i="0" u="none" strike="noStrike" cap="none" dirty="0">
                <a:solidFill>
                  <a:schemeClr val="dk1"/>
                </a:solidFill>
                <a:latin typeface="Calibri"/>
                <a:ea typeface="Calibri"/>
                <a:cs typeface="Calibri"/>
                <a:sym typeface="Calibri"/>
              </a:rPr>
              <a:t>, Department of Electronics and Telecommunication, VIIT, Pune-48</a:t>
            </a:r>
            <a:endParaRPr dirty="0"/>
          </a:p>
        </p:txBody>
      </p:sp>
      <p:sp>
        <p:nvSpPr>
          <p:cNvPr id="182" name="Google Shape;182;p22">
            <a:extLst>
              <a:ext uri="{FF2B5EF4-FFF2-40B4-BE49-F238E27FC236}">
                <a16:creationId xmlns:a16="http://schemas.microsoft.com/office/drawing/2014/main" id="{EC9968C7-21D2-29F9-EC25-1BD7CA9A0E98}"/>
              </a:ext>
            </a:extLst>
          </p:cNvPr>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8</a:t>
            </a:fld>
            <a:endParaRPr sz="1200" b="1">
              <a:solidFill>
                <a:schemeClr val="dk1"/>
              </a:solidFill>
            </a:endParaRPr>
          </a:p>
        </p:txBody>
      </p:sp>
      <p:sp>
        <p:nvSpPr>
          <p:cNvPr id="4" name="Text Placeholder 3">
            <a:extLst>
              <a:ext uri="{FF2B5EF4-FFF2-40B4-BE49-F238E27FC236}">
                <a16:creationId xmlns:a16="http://schemas.microsoft.com/office/drawing/2014/main" id="{3D80702F-515E-29B2-310C-54393E320F1A}"/>
              </a:ext>
            </a:extLst>
          </p:cNvPr>
          <p:cNvSpPr>
            <a:spLocks noGrp="1"/>
          </p:cNvSpPr>
          <p:nvPr>
            <p:ph type="body" idx="1"/>
          </p:nvPr>
        </p:nvSpPr>
        <p:spPr/>
        <p:txBody>
          <a:bodyPr>
            <a:normAutofit/>
          </a:bodyPr>
          <a:lstStyle/>
          <a:p>
            <a:pPr marL="114300" indent="0">
              <a:buNone/>
            </a:pPr>
            <a:br>
              <a:rPr lang="en-US" dirty="0"/>
            </a:br>
            <a:endParaRPr lang="en-US" dirty="0"/>
          </a:p>
          <a:p>
            <a:pPr marL="114300" indent="0">
              <a:buNone/>
            </a:pPr>
            <a:endParaRPr lang="en-US" dirty="0"/>
          </a:p>
        </p:txBody>
      </p:sp>
      <p:pic>
        <p:nvPicPr>
          <p:cNvPr id="3" name="Picture 2">
            <a:extLst>
              <a:ext uri="{FF2B5EF4-FFF2-40B4-BE49-F238E27FC236}">
                <a16:creationId xmlns:a16="http://schemas.microsoft.com/office/drawing/2014/main" id="{15126B11-150B-B234-BA94-150900BEA91D}"/>
              </a:ext>
            </a:extLst>
          </p:cNvPr>
          <p:cNvPicPr>
            <a:picLocks noChangeAspect="1"/>
          </p:cNvPicPr>
          <p:nvPr/>
        </p:nvPicPr>
        <p:blipFill>
          <a:blip r:embed="rId4"/>
          <a:stretch>
            <a:fillRect/>
          </a:stretch>
        </p:blipFill>
        <p:spPr>
          <a:xfrm>
            <a:off x="983492" y="769084"/>
            <a:ext cx="7531858" cy="4001300"/>
          </a:xfrm>
          <a:prstGeom prst="rect">
            <a:avLst/>
          </a:prstGeom>
        </p:spPr>
      </p:pic>
    </p:spTree>
    <p:extLst>
      <p:ext uri="{BB962C8B-B14F-4D97-AF65-F5344CB8AC3E}">
        <p14:creationId xmlns:p14="http://schemas.microsoft.com/office/powerpoint/2010/main" val="2477910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724623" y="45670"/>
            <a:ext cx="7886700" cy="728004"/>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000000"/>
              </a:buClr>
              <a:buSzPts val="4000"/>
              <a:buFont typeface="Calibri"/>
              <a:buNone/>
            </a:pPr>
            <a:r>
              <a:rPr lang="en-IN" sz="4000" b="1" dirty="0">
                <a:solidFill>
                  <a:srgbClr val="000000"/>
                </a:solidFill>
                <a:latin typeface="Calibri"/>
                <a:ea typeface="Calibri"/>
                <a:cs typeface="Calibri"/>
                <a:sym typeface="Calibri"/>
              </a:rPr>
              <a:t>Results</a:t>
            </a:r>
            <a:endParaRPr sz="2700" b="1" dirty="0">
              <a:solidFill>
                <a:srgbClr val="FF0000"/>
              </a:solidFill>
            </a:endParaRPr>
          </a:p>
        </p:txBody>
      </p:sp>
      <p:pic>
        <p:nvPicPr>
          <p:cNvPr id="170" name="Google Shape;170;p21"/>
          <p:cNvPicPr preferRelativeResize="0"/>
          <p:nvPr/>
        </p:nvPicPr>
        <p:blipFill rotWithShape="1">
          <a:blip r:embed="rId3">
            <a:alphaModFix/>
          </a:blip>
          <a:srcRect/>
          <a:stretch/>
        </p:blipFill>
        <p:spPr>
          <a:xfrm>
            <a:off x="0" y="0"/>
            <a:ext cx="724623" cy="819345"/>
          </a:xfrm>
          <a:prstGeom prst="rect">
            <a:avLst/>
          </a:prstGeom>
          <a:noFill/>
          <a:ln>
            <a:noFill/>
          </a:ln>
        </p:spPr>
      </p:pic>
      <p:sp>
        <p:nvSpPr>
          <p:cNvPr id="171" name="Google Shape;171;p21"/>
          <p:cNvSpPr/>
          <p:nvPr/>
        </p:nvSpPr>
        <p:spPr>
          <a:xfrm>
            <a:off x="0" y="4882455"/>
            <a:ext cx="9144000" cy="252687"/>
          </a:xfrm>
          <a:prstGeom prst="rect">
            <a:avLst/>
          </a:prstGeom>
          <a:solidFill>
            <a:srgbClr val="43AE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b="1" dirty="0">
                <a:solidFill>
                  <a:schemeClr val="tx1"/>
                </a:solidFill>
                <a:latin typeface="Calibri"/>
                <a:ea typeface="Calibri"/>
                <a:cs typeface="Calibri"/>
                <a:sym typeface="Calibri"/>
              </a:rPr>
              <a:t>211030</a:t>
            </a:r>
            <a:r>
              <a:rPr lang="en-IN" sz="1400" b="1" i="0" u="none" strike="noStrike" cap="none" dirty="0">
                <a:solidFill>
                  <a:schemeClr val="tx1"/>
                </a:solidFill>
                <a:latin typeface="Calibri"/>
                <a:ea typeface="Calibri"/>
                <a:cs typeface="Calibri"/>
                <a:sym typeface="Calibri"/>
              </a:rPr>
              <a:t>, 37, 39, 49</a:t>
            </a:r>
            <a:r>
              <a:rPr lang="en-IN" sz="1400" b="1" i="0" u="none" strike="noStrike" cap="none" dirty="0">
                <a:solidFill>
                  <a:schemeClr val="dk1"/>
                </a:solidFill>
                <a:latin typeface="Calibri"/>
                <a:ea typeface="Calibri"/>
                <a:cs typeface="Calibri"/>
                <a:sym typeface="Calibri"/>
              </a:rPr>
              <a:t>, Department of Electronics and Telecommunication, VIIT, Pune-48</a:t>
            </a:r>
            <a:endParaRPr dirty="0"/>
          </a:p>
        </p:txBody>
      </p:sp>
      <p:sp>
        <p:nvSpPr>
          <p:cNvPr id="172" name="Google Shape;172;p21"/>
          <p:cNvSpPr txBox="1">
            <a:spLocks noGrp="1"/>
          </p:cNvSpPr>
          <p:nvPr>
            <p:ph type="sldNum" idx="12"/>
          </p:nvPr>
        </p:nvSpPr>
        <p:spPr>
          <a:xfrm>
            <a:off x="8603226" y="4882455"/>
            <a:ext cx="540774"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IN" sz="1200" b="1">
                <a:solidFill>
                  <a:schemeClr val="dk1"/>
                </a:solidFill>
              </a:rPr>
              <a:t>9</a:t>
            </a:fld>
            <a:endParaRPr sz="1200" b="1">
              <a:solidFill>
                <a:schemeClr val="dk1"/>
              </a:solidFill>
            </a:endParaRPr>
          </a:p>
        </p:txBody>
      </p:sp>
      <p:pic>
        <p:nvPicPr>
          <p:cNvPr id="5" name="Picture 4">
            <a:extLst>
              <a:ext uri="{FF2B5EF4-FFF2-40B4-BE49-F238E27FC236}">
                <a16:creationId xmlns:a16="http://schemas.microsoft.com/office/drawing/2014/main" id="{95CF332E-FC7C-BCF9-35D6-EF4C437B8F76}"/>
              </a:ext>
            </a:extLst>
          </p:cNvPr>
          <p:cNvPicPr>
            <a:picLocks noChangeAspect="1"/>
          </p:cNvPicPr>
          <p:nvPr/>
        </p:nvPicPr>
        <p:blipFill>
          <a:blip r:embed="rId4"/>
          <a:stretch>
            <a:fillRect/>
          </a:stretch>
        </p:blipFill>
        <p:spPr>
          <a:xfrm>
            <a:off x="362311" y="1107269"/>
            <a:ext cx="8386806" cy="304098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866</Words>
  <Application>Microsoft Office PowerPoint</Application>
  <PresentationFormat>On-screen Show (16:9)</PresentationFormat>
  <Paragraphs>114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Constantia</vt:lpstr>
      <vt:lpstr>Arial</vt:lpstr>
      <vt:lpstr>Cambria Math</vt:lpstr>
      <vt:lpstr>Calibri</vt:lpstr>
      <vt:lpstr>Office Theme</vt:lpstr>
      <vt:lpstr>  AM and FM Modulation Simulation using Python Course: Analog and Digital Communication    (AY 2024-25, Semester II)   Submitted by : S. Y. B. Tech.  Division: A                Batch: A2</vt:lpstr>
      <vt:lpstr>Contents</vt:lpstr>
      <vt:lpstr>Abstract </vt:lpstr>
      <vt:lpstr>Introduction </vt:lpstr>
      <vt:lpstr>Design Constraints</vt:lpstr>
      <vt:lpstr>Calculations</vt:lpstr>
      <vt:lpstr>Calculations</vt:lpstr>
      <vt:lpstr>Observation</vt:lpstr>
      <vt:lpstr>Results</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On  ‘HydroSense- Water Management &amp; Soil Moisture Level Detection Course: Environmental Science     (AY 2023-24, Semester II)   Submitted by : F. Y. B. Tech.  Division: A                Batch: A3</dc:title>
  <dc:creator>Manas Kulkarni</dc:creator>
  <cp:lastModifiedBy>Atharva Joshi</cp:lastModifiedBy>
  <cp:revision>13</cp:revision>
  <dcterms:modified xsi:type="dcterms:W3CDTF">2025-04-26T16:32:38Z</dcterms:modified>
</cp:coreProperties>
</file>