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0A2"/>
    <a:srgbClr val="3A6C8A"/>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7D4AE-5046-4D63-9692-60AB97AF36F9}" v="31" dt="2021-06-26T07:34:36.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F35524-AA3C-47F7-89B1-7F7D8A475DDB}"/>
              </a:ext>
            </a:extLst>
          </p:cNvPr>
          <p:cNvPicPr>
            <a:picLocks noChangeAspect="1"/>
          </p:cNvPicPr>
          <p:nvPr/>
        </p:nvPicPr>
        <p:blipFill rotWithShape="1">
          <a:blip r:embed="rId2"/>
          <a:srcRect t="4140" b="17830"/>
          <a:stretch/>
        </p:blipFill>
        <p:spPr>
          <a:xfrm>
            <a:off x="450574" y="742121"/>
            <a:ext cx="11290851" cy="2557670"/>
          </a:xfrm>
          <a:prstGeom prst="rect">
            <a:avLst/>
          </a:prstGeom>
        </p:spPr>
      </p:pic>
      <p:sp>
        <p:nvSpPr>
          <p:cNvPr id="2" name="Title 1">
            <a:extLst>
              <a:ext uri="{FF2B5EF4-FFF2-40B4-BE49-F238E27FC236}">
                <a16:creationId xmlns:a16="http://schemas.microsoft.com/office/drawing/2014/main" id="{836725A4-08A0-476D-8C6E-82440F3479CF}"/>
              </a:ext>
            </a:extLst>
          </p:cNvPr>
          <p:cNvSpPr>
            <a:spLocks noGrp="1"/>
          </p:cNvSpPr>
          <p:nvPr>
            <p:ph type="ctrTitle"/>
          </p:nvPr>
        </p:nvSpPr>
        <p:spPr>
          <a:xfrm>
            <a:off x="450574" y="112643"/>
            <a:ext cx="11290851" cy="1475013"/>
          </a:xfrm>
        </p:spPr>
        <p:txBody>
          <a:bodyPr/>
          <a:lstStyle/>
          <a:p>
            <a:pPr algn="ctr"/>
            <a:r>
              <a:rPr lang="en-IN" u="sng" dirty="0">
                <a:solidFill>
                  <a:schemeClr val="bg1">
                    <a:lumMod val="95000"/>
                  </a:schemeClr>
                </a:solidFill>
                <a:latin typeface="Arial Rounded MT Bold" panose="020F0704030504030204" pitchFamily="34" charset="0"/>
              </a:rPr>
              <a:t>Online auction system</a:t>
            </a:r>
            <a:endParaRPr lang="en-IN" u="sng" dirty="0"/>
          </a:p>
        </p:txBody>
      </p:sp>
      <p:sp>
        <p:nvSpPr>
          <p:cNvPr id="3" name="Subtitle 2">
            <a:extLst>
              <a:ext uri="{FF2B5EF4-FFF2-40B4-BE49-F238E27FC236}">
                <a16:creationId xmlns:a16="http://schemas.microsoft.com/office/drawing/2014/main" id="{A245F2EE-6B22-484F-8DE7-A31A3E929528}"/>
              </a:ext>
            </a:extLst>
          </p:cNvPr>
          <p:cNvSpPr>
            <a:spLocks noGrp="1"/>
          </p:cNvSpPr>
          <p:nvPr>
            <p:ph type="subTitle" idx="1"/>
          </p:nvPr>
        </p:nvSpPr>
        <p:spPr>
          <a:xfrm>
            <a:off x="450574" y="3299791"/>
            <a:ext cx="11290851" cy="3445566"/>
          </a:xfrm>
          <a:solidFill>
            <a:schemeClr val="tx2">
              <a:lumMod val="75000"/>
            </a:schemeClr>
          </a:solidFill>
        </p:spPr>
        <p:txBody>
          <a:bodyPr>
            <a:normAutofit/>
          </a:bodyPr>
          <a:lstStyle/>
          <a:p>
            <a:endParaRPr lang="en-IN" sz="2400" dirty="0">
              <a:solidFill>
                <a:schemeClr val="bg1">
                  <a:lumMod val="95000"/>
                </a:schemeClr>
              </a:solidFill>
              <a:latin typeface="Arial Rounded MT Bold" panose="020F0704030504030204" pitchFamily="34" charset="0"/>
            </a:endParaRPr>
          </a:p>
          <a:p>
            <a:r>
              <a:rPr lang="en-IN" sz="2400" dirty="0">
                <a:solidFill>
                  <a:schemeClr val="bg1">
                    <a:lumMod val="95000"/>
                  </a:schemeClr>
                </a:solidFill>
                <a:latin typeface="Arial Rounded MT Bold" panose="020F0704030504030204" pitchFamily="34" charset="0"/>
              </a:rPr>
              <a:t>	</a:t>
            </a:r>
            <a:r>
              <a:rPr lang="en-IN" sz="2400" u="sng" dirty="0">
                <a:solidFill>
                  <a:schemeClr val="bg1">
                    <a:lumMod val="95000"/>
                  </a:schemeClr>
                </a:solidFill>
                <a:latin typeface="Arial Rounded MT Bold" panose="020F0704030504030204" pitchFamily="34" charset="0"/>
              </a:rPr>
              <a:t>Name</a:t>
            </a:r>
            <a:r>
              <a:rPr lang="en-IN" sz="2400" dirty="0">
                <a:solidFill>
                  <a:schemeClr val="bg1">
                    <a:lumMod val="95000"/>
                  </a:schemeClr>
                </a:solidFill>
                <a:latin typeface="Arial Rounded MT Bold" panose="020F0704030504030204" pitchFamily="34" charset="0"/>
              </a:rPr>
              <a:t> :- Atharva mahamuni (2002276)</a:t>
            </a:r>
          </a:p>
          <a:p>
            <a:r>
              <a:rPr lang="en-IN" sz="2400" dirty="0">
                <a:solidFill>
                  <a:schemeClr val="bg1">
                    <a:lumMod val="95000"/>
                  </a:schemeClr>
                </a:solidFill>
                <a:latin typeface="Arial Rounded MT Bold" panose="020F0704030504030204" pitchFamily="34" charset="0"/>
              </a:rPr>
              <a:t>			    rugvedi jamgaonkar (2002242)</a:t>
            </a:r>
          </a:p>
          <a:p>
            <a:endParaRPr lang="en-IN" sz="2400" dirty="0">
              <a:solidFill>
                <a:schemeClr val="bg1">
                  <a:lumMod val="95000"/>
                </a:schemeClr>
              </a:solidFill>
              <a:latin typeface="Arial Rounded MT Bold" panose="020F0704030504030204" pitchFamily="34" charset="0"/>
            </a:endParaRPr>
          </a:p>
          <a:p>
            <a:r>
              <a:rPr lang="en-IN" sz="2400" dirty="0">
                <a:solidFill>
                  <a:schemeClr val="bg1">
                    <a:lumMod val="95000"/>
                  </a:schemeClr>
                </a:solidFill>
                <a:latin typeface="Arial Rounded MT Bold" panose="020F0704030504030204" pitchFamily="34" charset="0"/>
              </a:rPr>
              <a:t>	</a:t>
            </a:r>
            <a:r>
              <a:rPr lang="en-IN" sz="2400" u="sng" dirty="0">
                <a:solidFill>
                  <a:schemeClr val="bg1">
                    <a:lumMod val="95000"/>
                  </a:schemeClr>
                </a:solidFill>
                <a:latin typeface="Arial Rounded MT Bold" panose="020F0704030504030204" pitchFamily="34" charset="0"/>
              </a:rPr>
              <a:t>Class</a:t>
            </a:r>
            <a:r>
              <a:rPr lang="en-IN" sz="2400" dirty="0">
                <a:solidFill>
                  <a:schemeClr val="bg1">
                    <a:lumMod val="95000"/>
                  </a:schemeClr>
                </a:solidFill>
                <a:latin typeface="Arial Rounded MT Bold" panose="020F0704030504030204" pitchFamily="34" charset="0"/>
              </a:rPr>
              <a:t> :- M.sc (computer science) – I</a:t>
            </a:r>
          </a:p>
          <a:p>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322012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CF78-4F2D-41A5-97E2-D59619883AE2}"/>
              </a:ext>
            </a:extLst>
          </p:cNvPr>
          <p:cNvSpPr>
            <a:spLocks noGrp="1"/>
          </p:cNvSpPr>
          <p:nvPr>
            <p:ph type="title"/>
          </p:nvPr>
        </p:nvSpPr>
        <p:spPr>
          <a:xfrm>
            <a:off x="477078" y="729658"/>
            <a:ext cx="11237844" cy="5962690"/>
          </a:xfrm>
          <a:solidFill>
            <a:schemeClr val="tx2">
              <a:lumMod val="75000"/>
            </a:schemeClr>
          </a:solidFill>
        </p:spPr>
        <p:txBody>
          <a:bodyPr>
            <a:normAutofit fontScale="90000"/>
          </a:bodyPr>
          <a:lstStyle/>
          <a:p>
            <a:pPr>
              <a:lnSpc>
                <a:spcPct val="150000"/>
              </a:lnSpc>
              <a:spcBef>
                <a:spcPts val="1175"/>
              </a:spcBef>
            </a:pPr>
            <a:r>
              <a:rPr lang="en-US" sz="3600" dirty="0">
                <a:solidFill>
                  <a:srgbClr val="003366"/>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sz="3600" u="sng"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ABOUT THE PROJECT</a:t>
            </a:r>
            <a:br>
              <a:rPr lang="en-IN" sz="1800" dirty="0">
                <a:effectLst/>
                <a:latin typeface="Times New Roman" panose="02020603050405020304" pitchFamily="18" charset="0"/>
                <a:ea typeface="Times New Roman" panose="02020603050405020304" pitchFamily="18" charset="0"/>
              </a:rPr>
            </a:br>
            <a:br>
              <a:rPr lang="en-IN" sz="2400" dirty="0">
                <a:effectLst/>
                <a:latin typeface="Arial Rounded MT Bold" panose="020F0704030504030204" pitchFamily="34" charset="0"/>
                <a:ea typeface="Times New Roman" panose="02020603050405020304" pitchFamily="18" charset="0"/>
              </a:rPr>
            </a:br>
            <a:r>
              <a:rPr lang="en-IN" sz="2400" dirty="0">
                <a:effectLst/>
                <a:latin typeface="Arial Rounded MT Bold" panose="020F0704030504030204" pitchFamily="34" charset="0"/>
                <a:ea typeface="Times New Roman" panose="02020603050405020304" pitchFamily="18" charset="0"/>
              </a:rPr>
              <a:t>	</a:t>
            </a:r>
            <a:r>
              <a:rPr lang="en-IN" sz="2400" dirty="0">
                <a:solidFill>
                  <a:schemeClr val="tx1">
                    <a:lumMod val="95000"/>
                    <a:lumOff val="5000"/>
                  </a:schemeClr>
                </a:solidFill>
                <a:effectLst/>
                <a:latin typeface="Arial Rounded MT Bold" panose="020F0704030504030204" pitchFamily="34" charset="0"/>
                <a:ea typeface="Times New Roman" panose="02020603050405020304" pitchFamily="18" charset="0"/>
              </a:rPr>
              <a:t>	</a:t>
            </a:r>
            <a:r>
              <a:rPr lang="en-US" sz="24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“E-Auction</a:t>
            </a:r>
            <a:r>
              <a:rPr lang="en-US" sz="2400"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a:t>
            </a:r>
            <a:r>
              <a:rPr lang="en-US" sz="24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 is an online auction web site aimed at taking the auction to the finger tips of aspiring bidders there by opening up the doors of the “OPEN Auction House’’ to a wider cross section of Art Lovers and Antique Collectors. This site also acts as an open forum where buyers and sellers can come together and exchange their products. The site makes sure that the sellers get a fair deal and buyers get a genuine product .</a:t>
            </a:r>
            <a:br>
              <a:rPr lang="en-US" sz="2400" dirty="0">
                <a:effectLst/>
                <a:latin typeface="Arial Rounded MT Bold" panose="020F0704030504030204" pitchFamily="34" charset="0"/>
                <a:ea typeface="Times New Roman" panose="02020603050405020304" pitchFamily="18" charset="0"/>
                <a:cs typeface="Times New Roman" panose="02020603050405020304" pitchFamily="18" charset="0"/>
              </a:rPr>
            </a:br>
            <a:endParaRPr lang="en-IN" dirty="0"/>
          </a:p>
        </p:txBody>
      </p:sp>
      <p:sp>
        <p:nvSpPr>
          <p:cNvPr id="3" name="Title 1">
            <a:extLst>
              <a:ext uri="{FF2B5EF4-FFF2-40B4-BE49-F238E27FC236}">
                <a16:creationId xmlns:a16="http://schemas.microsoft.com/office/drawing/2014/main" id="{438F263C-DDD4-4890-968C-83A72C979FE1}"/>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ABOUT THE PROJECT</a:t>
            </a:r>
            <a:endParaRPr lang="en-US" sz="14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68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E9B7-7E69-4A0F-B3B8-92D8C48BACA2}"/>
              </a:ext>
            </a:extLst>
          </p:cNvPr>
          <p:cNvSpPr>
            <a:spLocks noGrp="1"/>
          </p:cNvSpPr>
          <p:nvPr>
            <p:ph type="title"/>
          </p:nvPr>
        </p:nvSpPr>
        <p:spPr>
          <a:xfrm>
            <a:off x="477078" y="729658"/>
            <a:ext cx="11224592" cy="6002446"/>
          </a:xfrm>
          <a:solidFill>
            <a:schemeClr val="tx2">
              <a:lumMod val="75000"/>
            </a:schemeClr>
          </a:solidFill>
        </p:spPr>
        <p:txBody>
          <a:bodyPr>
            <a:normAutofit fontScale="90000"/>
          </a:bodyPr>
          <a:lstStyle/>
          <a:p>
            <a:pPr>
              <a:lnSpc>
                <a:spcPct val="150000"/>
              </a:lnSpc>
              <a:spcBef>
                <a:spcPts val="865"/>
              </a:spcBef>
            </a:pPr>
            <a:r>
              <a:rPr lang="en-IN" sz="3600" dirty="0">
                <a:solidFill>
                  <a:schemeClr val="bg1"/>
                </a:solidFill>
                <a:latin typeface="Arial Rounded MT Bold"/>
              </a:rPr>
              <a:t>						</a:t>
            </a:r>
            <a:r>
              <a:rPr lang="en-IN" sz="3600" u="sng" dirty="0">
                <a:solidFill>
                  <a:schemeClr val="bg1">
                    <a:lumMod val="95000"/>
                  </a:schemeClr>
                </a:solidFill>
                <a:latin typeface="Arial Rounded MT Bold"/>
              </a:rPr>
              <a:t>Problem definition</a:t>
            </a:r>
            <a:br>
              <a:rPr lang="en-IN" dirty="0">
                <a:latin typeface="Arial Rounded MT Bold" panose="020F0704030504030204" pitchFamily="34" charset="0"/>
              </a:rPr>
            </a:br>
            <a:r>
              <a:rPr lang="en-IN" dirty="0">
                <a:latin typeface="Arial Rounded MT Bold" panose="020F0704030504030204" pitchFamily="34" charset="0"/>
              </a:rPr>
              <a:t>			</a:t>
            </a:r>
            <a:r>
              <a:rPr lang="en-US" sz="2200" dirty="0">
                <a:solidFill>
                  <a:schemeClr val="bg1">
                    <a:lumMod val="95000"/>
                  </a:schemeClr>
                </a:solidFill>
                <a:effectLst/>
                <a:latin typeface="Arial Rounded MT Bold"/>
                <a:ea typeface="Times New Roman" panose="02020603050405020304" pitchFamily="18" charset="0"/>
                <a:cs typeface="Times New Roman"/>
              </a:rPr>
              <a:t>The problem with public auction is that the participation of the general public is very limited. The aim of the project is to socialize the auction so that people from far &amp; wide and even across the continent can participate in it. The “E Auction" site is developed with a vision to wipe out the inherent problems of "Conventional Auction House". The salient features of the site are as follows:</a:t>
            </a:r>
            <a:b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br>
            <a:r>
              <a:rPr lang="en-IN" sz="2200" dirty="0">
                <a:solidFill>
                  <a:schemeClr val="bg1">
                    <a:lumMod val="95000"/>
                  </a:schemeClr>
                </a:solidFill>
                <a:latin typeface="Arial Rounded MT Bold" panose="020F0704030504030204" pitchFamily="34" charset="0"/>
                <a:ea typeface="Times New Roman" panose="02020603050405020304" pitchFamily="18" charset="0"/>
              </a:rPr>
              <a:t>1. </a:t>
            </a:r>
            <a:r>
              <a:rPr lang="en-US" sz="2200" dirty="0">
                <a:solidFill>
                  <a:schemeClr val="bg1">
                    <a:lumMod val="95000"/>
                  </a:schemeClr>
                </a:solidFill>
                <a:effectLst/>
                <a:latin typeface="Arial Rounded MT Bold"/>
                <a:ea typeface="Times New Roman" panose="02020603050405020304" pitchFamily="18" charset="0"/>
                <a:cs typeface="Times New Roman"/>
              </a:rPr>
              <a:t>Paperless Auction System</a:t>
            </a:r>
            <a:b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br>
            <a: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t>2. </a:t>
            </a:r>
            <a:r>
              <a:rPr lang="en-US" sz="2200" dirty="0">
                <a:solidFill>
                  <a:schemeClr val="bg1">
                    <a:lumMod val="95000"/>
                  </a:schemeClr>
                </a:solidFill>
                <a:effectLst/>
                <a:latin typeface="Arial Rounded MT Bold"/>
                <a:ea typeface="Times New Roman" panose="02020603050405020304" pitchFamily="18" charset="0"/>
                <a:cs typeface="Times New Roman"/>
              </a:rPr>
              <a:t>It's accessible to everyone, at any time no matter where they are</a:t>
            </a:r>
            <a:b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br>
            <a: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t>3. </a:t>
            </a:r>
            <a:r>
              <a:rPr lang="en-US" sz="2200" dirty="0">
                <a:solidFill>
                  <a:schemeClr val="bg1">
                    <a:lumMod val="95000"/>
                  </a:schemeClr>
                </a:solidFill>
                <a:effectLst/>
                <a:latin typeface="Arial Rounded MT Bold"/>
                <a:ea typeface="Times New Roman" panose="02020603050405020304" pitchFamily="18" charset="0"/>
                <a:cs typeface="Times New Roman"/>
              </a:rPr>
              <a:t>Reliable user validation &amp; checking.</a:t>
            </a:r>
            <a:b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br>
            <a:r>
              <a:rPr lang="en-IN" sz="2200" dirty="0">
                <a:solidFill>
                  <a:schemeClr val="bg1">
                    <a:lumMod val="95000"/>
                  </a:schemeClr>
                </a:solidFill>
                <a:effectLst/>
                <a:latin typeface="Arial Rounded MT Bold" panose="020F0704030504030204" pitchFamily="34" charset="0"/>
                <a:ea typeface="Times New Roman" panose="02020603050405020304" pitchFamily="18" charset="0"/>
              </a:rPr>
              <a:t>4. </a:t>
            </a:r>
            <a:r>
              <a:rPr lang="en-US" sz="2200" dirty="0">
                <a:solidFill>
                  <a:schemeClr val="bg1">
                    <a:lumMod val="95000"/>
                  </a:schemeClr>
                </a:solidFill>
                <a:effectLst/>
                <a:latin typeface="Arial Rounded MT Bold"/>
                <a:ea typeface="Times New Roman" panose="02020603050405020304" pitchFamily="18" charset="0"/>
                <a:cs typeface="Times New Roman"/>
              </a:rPr>
              <a:t>Easy online settlement</a:t>
            </a:r>
            <a:r>
              <a:rPr lang="en-US" sz="2200" dirty="0">
                <a:solidFill>
                  <a:schemeClr val="bg1">
                    <a:lumMod val="95000"/>
                  </a:schemeClr>
                </a:solidFill>
                <a:latin typeface="Arial Rounded MT Bold"/>
                <a:ea typeface="Times New Roman" panose="02020603050405020304" pitchFamily="18" charset="0"/>
                <a:cs typeface="Times New Roman"/>
              </a:rPr>
              <a:t>.</a:t>
            </a:r>
            <a:endParaRPr lang="en-IN" sz="2200" dirty="0">
              <a:solidFill>
                <a:schemeClr val="bg1">
                  <a:lumMod val="95000"/>
                </a:schemeClr>
              </a:solidFill>
            </a:endParaRPr>
          </a:p>
        </p:txBody>
      </p:sp>
      <p:sp>
        <p:nvSpPr>
          <p:cNvPr id="4" name="Title 1">
            <a:extLst>
              <a:ext uri="{FF2B5EF4-FFF2-40B4-BE49-F238E27FC236}">
                <a16:creationId xmlns:a16="http://schemas.microsoft.com/office/drawing/2014/main" id="{5EA91371-26B9-4935-BF21-DF8E7BB8033C}"/>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PROBLEM DEFINITION</a:t>
            </a: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91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0AF1-F860-4A9B-A3B7-8F2FAFEF3E61}"/>
              </a:ext>
            </a:extLst>
          </p:cNvPr>
          <p:cNvSpPr>
            <a:spLocks noGrp="1"/>
          </p:cNvSpPr>
          <p:nvPr>
            <p:ph type="title"/>
          </p:nvPr>
        </p:nvSpPr>
        <p:spPr>
          <a:xfrm>
            <a:off x="463826" y="715618"/>
            <a:ext cx="11251096" cy="6042992"/>
          </a:xfrm>
          <a:solidFill>
            <a:schemeClr val="tx2">
              <a:lumMod val="75000"/>
            </a:schemeClr>
          </a:solidFill>
        </p:spPr>
        <p:txBody>
          <a:bodyPr>
            <a:normAutofit fontScale="90000"/>
          </a:bodyPr>
          <a:lstStyle/>
          <a:p>
            <a:pPr>
              <a:lnSpc>
                <a:spcPct val="150000"/>
              </a:lnSpc>
            </a:pPr>
            <a:r>
              <a:rPr lang="en-IN" sz="3600" dirty="0">
                <a:solidFill>
                  <a:schemeClr val="bg1">
                    <a:lumMod val="95000"/>
                  </a:schemeClr>
                </a:solidFill>
                <a:latin typeface="Arial Rounded MT Bold" panose="020F0704030504030204" pitchFamily="34" charset="0"/>
              </a:rPr>
              <a:t>								</a:t>
            </a:r>
            <a:r>
              <a:rPr lang="en-IN" sz="3600" u="sng" dirty="0">
                <a:solidFill>
                  <a:schemeClr val="bg1">
                    <a:lumMod val="95000"/>
                  </a:schemeClr>
                </a:solidFill>
                <a:latin typeface="Arial Rounded MT Bold" panose="020F0704030504030204" pitchFamily="34" charset="0"/>
              </a:rPr>
              <a:t>EXISTING SYSTEM</a:t>
            </a:r>
            <a:br>
              <a:rPr lang="en-IN" u="sng" dirty="0">
                <a:solidFill>
                  <a:schemeClr val="bg1">
                    <a:lumMod val="95000"/>
                  </a:schemeClr>
                </a:solidFill>
              </a:rPr>
            </a:br>
            <a:br>
              <a:rPr lang="en-IN" u="sng" dirty="0">
                <a:solidFill>
                  <a:schemeClr val="bg1">
                    <a:lumMod val="95000"/>
                  </a:schemeClr>
                </a:solidFill>
              </a:rPr>
            </a:br>
            <a:r>
              <a:rPr lang="en-IN" dirty="0">
                <a:solidFill>
                  <a:schemeClr val="bg1">
                    <a:lumMod val="95000"/>
                  </a:schemeClr>
                </a:solidFill>
              </a:rPr>
              <a:t>			</a:t>
            </a: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The existing "OPEN Auction House" is managed manually. Prior to each auction, the day of auction, the venue and the items on auction are announced through news media. Those who wish to take part in the auction have to arrive at the venue on that day on time. </a:t>
            </a:r>
            <a:b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This conventional method most of the times prevent aspiring bidders from participating in the bidding process. Another headache of the old system is to track each bidding process . </a:t>
            </a:r>
            <a:b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So the system has to keep records of both buyers and sellers until the end of settlement. </a:t>
            </a:r>
            <a:b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The process is very cumbersome and time consuming.</a:t>
            </a:r>
            <a:endParaRPr lang="en-IN" u="sng" dirty="0">
              <a:solidFill>
                <a:schemeClr val="bg1">
                  <a:lumMod val="95000"/>
                </a:schemeClr>
              </a:solidFill>
            </a:endParaRPr>
          </a:p>
        </p:txBody>
      </p:sp>
      <p:sp>
        <p:nvSpPr>
          <p:cNvPr id="3" name="Title 1">
            <a:extLst>
              <a:ext uri="{FF2B5EF4-FFF2-40B4-BE49-F238E27FC236}">
                <a16:creationId xmlns:a16="http://schemas.microsoft.com/office/drawing/2014/main" id="{F421B6F6-92AD-4A55-B2B3-E908D3351681}"/>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EXISTING SYSTEM</a:t>
            </a:r>
            <a:endParaRPr lang="en-US" sz="14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37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F9EE-14A9-49CF-8094-EB3E37D85289}"/>
              </a:ext>
            </a:extLst>
          </p:cNvPr>
          <p:cNvSpPr>
            <a:spLocks noGrp="1"/>
          </p:cNvSpPr>
          <p:nvPr>
            <p:ph type="title"/>
          </p:nvPr>
        </p:nvSpPr>
        <p:spPr>
          <a:xfrm>
            <a:off x="477078" y="729657"/>
            <a:ext cx="11237844" cy="6028952"/>
          </a:xfrm>
          <a:solidFill>
            <a:schemeClr val="tx2">
              <a:lumMod val="75000"/>
            </a:schemeClr>
          </a:solidFill>
        </p:spPr>
        <p:txBody>
          <a:bodyPr>
            <a:normAutofit fontScale="90000"/>
          </a:bodyPr>
          <a:lstStyle/>
          <a:p>
            <a:pPr>
              <a:lnSpc>
                <a:spcPct val="150000"/>
              </a:lnSpc>
              <a:spcBef>
                <a:spcPts val="410"/>
              </a:spcBef>
            </a:pPr>
            <a:r>
              <a:rPr lang="en-US" sz="3200"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sz="3600" u="sng"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Proposed system</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The “e-Auction" is online auction house so the seller or bidder doesn't need to go anywhere, instead they can take part in the auction just sitting in the comfort of their living room.</a:t>
            </a:r>
            <a:br>
              <a:rPr lang="en-IN" sz="2400" dirty="0">
                <a:solidFill>
                  <a:schemeClr val="bg1">
                    <a:lumMod val="95000"/>
                  </a:schemeClr>
                </a:solidFill>
                <a:effectLst/>
                <a:latin typeface="Arial Rounded MT Bold" panose="020F0704030504030204" pitchFamily="34" charset="0"/>
                <a:ea typeface="Times New Roman" panose="02020603050405020304" pitchFamily="18" charset="0"/>
              </a:rPr>
            </a:br>
            <a:r>
              <a:rPr lang="en-US" sz="24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The proposed computerized “e-Auction" site has made auction process simple. the user must register and authenticate before he/she can take part in the bidding process. </a:t>
            </a:r>
            <a:br>
              <a:rPr lang="en-US" sz="24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br>
              <a:rPr lang="en-US" sz="24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endParaRPr lang="en-IN" dirty="0">
              <a:solidFill>
                <a:schemeClr val="bg1">
                  <a:lumMod val="95000"/>
                </a:schemeClr>
              </a:solidFill>
            </a:endParaRPr>
          </a:p>
        </p:txBody>
      </p:sp>
      <p:sp>
        <p:nvSpPr>
          <p:cNvPr id="3" name="Title 1">
            <a:extLst>
              <a:ext uri="{FF2B5EF4-FFF2-40B4-BE49-F238E27FC236}">
                <a16:creationId xmlns:a16="http://schemas.microsoft.com/office/drawing/2014/main" id="{F8C6F11F-DC67-45D7-BB25-307FFCC96B4C}"/>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PROPOSED SYSTEM</a:t>
            </a:r>
            <a:endParaRPr lang="en-US" sz="14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56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F9EE-14A9-49CF-8094-EB3E37D85289}"/>
              </a:ext>
            </a:extLst>
          </p:cNvPr>
          <p:cNvSpPr>
            <a:spLocks noGrp="1"/>
          </p:cNvSpPr>
          <p:nvPr>
            <p:ph type="title"/>
          </p:nvPr>
        </p:nvSpPr>
        <p:spPr>
          <a:xfrm>
            <a:off x="477078" y="729657"/>
            <a:ext cx="11237844" cy="6028952"/>
          </a:xfrm>
          <a:solidFill>
            <a:schemeClr val="tx2">
              <a:lumMod val="75000"/>
            </a:schemeClr>
          </a:solidFill>
        </p:spPr>
        <p:txBody>
          <a:bodyPr>
            <a:normAutofit/>
          </a:bodyPr>
          <a:lstStyle/>
          <a:p>
            <a:pPr>
              <a:lnSpc>
                <a:spcPct val="150000"/>
              </a:lnSpc>
              <a:spcBef>
                <a:spcPts val="840"/>
              </a:spcBef>
            </a:pPr>
            <a:r>
              <a:rPr lang="en-US" b="1"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						</a:t>
            </a:r>
            <a:r>
              <a:rPr lang="en-US" b="1"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1. OPERATIONAL FEASIBILITY</a:t>
            </a:r>
            <a:br>
              <a:rPr lang="en-US" sz="2200" b="1"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An estimate should be made to determine how much effort and care will go into the developing of the system including the training to be given to the user. Usually, people are reluctant to changes that come in their progression. The computer initialization will certainly affected the turn over, transfer and employee job status. </a:t>
            </a:r>
            <a:b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Hence an additional effort is to be made to train and educate the users on the new way of the system.</a:t>
            </a:r>
            <a:endParaRPr lang="en-IN" sz="2200" dirty="0">
              <a:solidFill>
                <a:schemeClr val="bg1">
                  <a:lumMod val="95000"/>
                </a:schemeClr>
              </a:solidFill>
              <a:latin typeface="Arial Rounded MT Bold" panose="020F0704030504030204" pitchFamily="34" charset="0"/>
            </a:endParaRPr>
          </a:p>
        </p:txBody>
      </p:sp>
      <p:sp>
        <p:nvSpPr>
          <p:cNvPr id="3" name="Title 1">
            <a:extLst>
              <a:ext uri="{FF2B5EF4-FFF2-40B4-BE49-F238E27FC236}">
                <a16:creationId xmlns:a16="http://schemas.microsoft.com/office/drawing/2014/main" id="{F8C6F11F-DC67-45D7-BB25-307FFCC96B4C}"/>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FEASIBILITY STUDY</a:t>
            </a:r>
            <a:endPar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81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F9EE-14A9-49CF-8094-EB3E37D85289}"/>
              </a:ext>
            </a:extLst>
          </p:cNvPr>
          <p:cNvSpPr>
            <a:spLocks noGrp="1"/>
          </p:cNvSpPr>
          <p:nvPr>
            <p:ph type="title"/>
          </p:nvPr>
        </p:nvSpPr>
        <p:spPr>
          <a:xfrm>
            <a:off x="477078" y="729657"/>
            <a:ext cx="11237844" cy="6028952"/>
          </a:xfrm>
          <a:solidFill>
            <a:schemeClr val="tx2">
              <a:lumMod val="75000"/>
            </a:schemeClr>
          </a:solidFill>
        </p:spPr>
        <p:txBody>
          <a:bodyPr>
            <a:normAutofit/>
          </a:bodyPr>
          <a:lstStyle/>
          <a:p>
            <a:pPr>
              <a:lnSpc>
                <a:spcPct val="150000"/>
              </a:lnSpc>
              <a:spcBef>
                <a:spcPts val="265"/>
              </a:spcBef>
              <a:tabLst>
                <a:tab pos="341630" algn="l"/>
              </a:tabLst>
            </a:pPr>
            <a:r>
              <a:rPr lang="en-US" b="1"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								2. Technical Feasibility</a:t>
            </a:r>
            <a:br>
              <a:rPr lang="en-IN" sz="2000" dirty="0">
                <a:solidFill>
                  <a:schemeClr val="bg1">
                    <a:lumMod val="95000"/>
                  </a:schemeClr>
                </a:solidFill>
                <a:effectLst/>
                <a:latin typeface="Arial Rounded MT Bold" panose="020F0704030504030204" pitchFamily="34" charset="0"/>
                <a:ea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The main consideration is to be given to the study of available resources of the organization where the software is to be implemented. the system analyst evaluates the technical merits of the system giving emphasis on the performance, reliability, maintainability and productivity.</a:t>
            </a:r>
            <a:r>
              <a:rPr lang="en-IN" sz="2200"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rPr>
              <a:t> </a:t>
            </a: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By taking the consideration before developing the proposed system, the resource availability of the organization was studied. The organization IS equipped with sophisticated machines and the software.</a:t>
            </a:r>
            <a:endParaRPr lang="en-IN" sz="2200" dirty="0">
              <a:solidFill>
                <a:schemeClr val="bg1">
                  <a:lumMod val="95000"/>
                </a:schemeClr>
              </a:solidFill>
              <a:effectLst/>
              <a:latin typeface="Arial Rounded MT Bold" panose="020F0704030504030204" pitchFamily="34" charset="0"/>
              <a:ea typeface="Times New Roman" panose="02020603050405020304" pitchFamily="18" charset="0"/>
            </a:endParaRPr>
          </a:p>
        </p:txBody>
      </p:sp>
      <p:sp>
        <p:nvSpPr>
          <p:cNvPr id="3" name="Title 1">
            <a:extLst>
              <a:ext uri="{FF2B5EF4-FFF2-40B4-BE49-F238E27FC236}">
                <a16:creationId xmlns:a16="http://schemas.microsoft.com/office/drawing/2014/main" id="{F8C6F11F-DC67-45D7-BB25-307FFCC96B4C}"/>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FEASIBILITY STUDY</a:t>
            </a:r>
            <a:endPar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3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F9EE-14A9-49CF-8094-EB3E37D85289}"/>
              </a:ext>
            </a:extLst>
          </p:cNvPr>
          <p:cNvSpPr>
            <a:spLocks noGrp="1"/>
          </p:cNvSpPr>
          <p:nvPr>
            <p:ph type="title"/>
          </p:nvPr>
        </p:nvSpPr>
        <p:spPr>
          <a:xfrm>
            <a:off x="477078" y="729657"/>
            <a:ext cx="11237844" cy="6028952"/>
          </a:xfrm>
          <a:solidFill>
            <a:schemeClr val="tx2">
              <a:lumMod val="75000"/>
            </a:schemeClr>
          </a:solidFill>
        </p:spPr>
        <p:txBody>
          <a:bodyPr>
            <a:normAutofit/>
          </a:bodyPr>
          <a:lstStyle/>
          <a:p>
            <a:pPr>
              <a:lnSpc>
                <a:spcPct val="150000"/>
              </a:lnSpc>
              <a:spcBef>
                <a:spcPts val="265"/>
              </a:spcBef>
              <a:tabLst>
                <a:tab pos="341630" algn="l"/>
              </a:tabLst>
            </a:pPr>
            <a:r>
              <a:rPr lang="en-US" b="1">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								3</a:t>
            </a:r>
            <a:r>
              <a:rPr lang="en-US" b="1"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 Economic feasibility</a:t>
            </a:r>
            <a:br>
              <a:rPr lang="en-US" sz="20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ECONOMIC FEASIBILITY is the most important and frequently used method for evaluating the effectiveness of the proposed system. It is very essential because the main goal of the proposed system is to have economically better result along with increased efficiency. </a:t>
            </a:r>
            <a:b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br>
            <a:r>
              <a:rPr lang="en-US" sz="2200"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Cost benefit analysis is usually performed for this purpose. Since the organization is well equipped with the required hard ware, the project was found to be economical.</a:t>
            </a:r>
            <a:endParaRPr lang="en-IN" sz="2200" dirty="0">
              <a:solidFill>
                <a:schemeClr val="bg1">
                  <a:lumMod val="95000"/>
                </a:schemeClr>
              </a:solidFill>
              <a:effectLst/>
              <a:latin typeface="Arial Rounded MT Bold" panose="020F0704030504030204" pitchFamily="34" charset="0"/>
              <a:ea typeface="Times New Roman" panose="02020603050405020304" pitchFamily="18" charset="0"/>
            </a:endParaRPr>
          </a:p>
        </p:txBody>
      </p:sp>
      <p:sp>
        <p:nvSpPr>
          <p:cNvPr id="3" name="Title 1">
            <a:extLst>
              <a:ext uri="{FF2B5EF4-FFF2-40B4-BE49-F238E27FC236}">
                <a16:creationId xmlns:a16="http://schemas.microsoft.com/office/drawing/2014/main" id="{F8C6F11F-DC67-45D7-BB25-307FFCC96B4C}"/>
              </a:ext>
            </a:extLst>
          </p:cNvPr>
          <p:cNvSpPr txBox="1">
            <a:spLocks/>
          </p:cNvSpPr>
          <p:nvPr/>
        </p:nvSpPr>
        <p:spPr>
          <a:xfrm>
            <a:off x="477078" y="729657"/>
            <a:ext cx="11237844" cy="144369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175"/>
              </a:spcBef>
            </a:pPr>
            <a:r>
              <a:rPr lang="en-US" sz="3600" u="sng" dirty="0">
                <a:solidFill>
                  <a:schemeClr val="bg1">
                    <a:lumMod val="9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FEASIBILITY STUDY</a:t>
            </a:r>
            <a:endParaRPr lang="en-US" sz="36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Bef>
                <a:spcPts val="1175"/>
              </a:spcBef>
            </a:pPr>
            <a:endParaRPr lang="en-US" sz="1100" u="sng" dirty="0">
              <a:solidFill>
                <a:schemeClr val="bg1">
                  <a:lumMod val="95000"/>
                </a:schemeClr>
              </a:solidFill>
              <a:latin typeface="Arial Rounded MT Bold" panose="020F07040305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10795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{DAF66C0E-2892-4915-9E49-36F4115058C2}tf11964407_win32</Template>
  <TotalTime>179</TotalTime>
  <Words>757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Franklin Gothic Book</vt:lpstr>
      <vt:lpstr>Franklin Gothic Demi</vt:lpstr>
      <vt:lpstr>Times New Roman</vt:lpstr>
      <vt:lpstr>Wingdings 2</vt:lpstr>
      <vt:lpstr>DividendVTI</vt:lpstr>
      <vt:lpstr>Online auction system</vt:lpstr>
      <vt:lpstr>       ABOUT THE PROJECT    “E-Auction” is an online auction web site aimed at taking the auction to the finger tips of aspiring bidders there by opening up the doors of the “OPEN Auction House’’ to a wider cross section of Art Lovers and Antique Collectors. This site also acts as an open forum where buyers and sellers can come together and exchange their products. The site makes sure that the sellers get a fair deal and buyers get a genuine product . </vt:lpstr>
      <vt:lpstr>      Problem definition    The problem with public auction is that the participation of the general public is very limited. The aim of the project is to socialize the auction so that people from far &amp; wide and even across the continent can participate in it. The “E Auction" site is developed with a vision to wipe out the inherent problems of "Conventional Auction House". The salient features of the site are as follows: 1. Paperless Auction System 2. It's accessible to everyone, at any time no matter where they are 3. Reliable user validation &amp; checking. 4. Easy online settlement.</vt:lpstr>
      <vt:lpstr>        EXISTING SYSTEM     The existing "OPEN Auction House" is managed manually. Prior to each auction, the day of auction, the venue and the items on auction are announced through news media. Those who wish to take part in the auction have to arrive at the venue on that day on time.  This conventional method most of the times prevent aspiring bidders from participating in the bidding process. Another headache of the old system is to track each bidding process .  So the system has to keep records of both buyers and sellers until the end of settlement.  The process is very cumbersome and time consuming.</vt:lpstr>
      <vt:lpstr>       Proposed system      The “e-Auction" is online auction house so the seller or bidder doesn't need to go anywhere, instead they can take part in the auction just sitting in the comfort of their living room. The proposed computerized “e-Auction" site has made auction process simple. the user must register and authenticate before he/she can take part in the bidding process.   </vt:lpstr>
      <vt:lpstr>      1. OPERATIONAL FEASIBILITY An estimate should be made to determine how much effort and care will go into the developing of the system including the training to be given to the user. Usually, people are reluctant to changes that come in their progression. The computer initialization will certainly affected the turn over, transfer and employee job status.  Hence an additional effort is to be made to train and educate the users on the new way of the system.</vt:lpstr>
      <vt:lpstr>        2. Technical Feasibility The main consideration is to be given to the study of available resources of the organization where the software is to be implemented. the system analyst evaluates the technical merits of the system giving emphasis on the performance, reliability, maintainability and productivity. By taking the consideration before developing the proposed system, the resource availability of the organization was studied. The organization IS equipped with sophisticated machines and the software.</vt:lpstr>
      <vt:lpstr>        3. Economic feasibility ECONOMIC FEASIBILITY is the most important and frequently used method for evaluating the effectiveness of the proposed system. It is very essential because the main goal of the proposed system is to have economically better result along with increased efficiency.  Cost benefit analysis is usually performed for this purpose. Since the organization is well equipped with the required hard ware, the project was found to be economical.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auction system  </dc:title>
  <dc:creator>atharva</dc:creator>
  <cp:lastModifiedBy>atharva mahamuni</cp:lastModifiedBy>
  <cp:revision>46</cp:revision>
  <dcterms:created xsi:type="dcterms:W3CDTF">2021-06-25T06:29:05Z</dcterms:created>
  <dcterms:modified xsi:type="dcterms:W3CDTF">2021-06-26T03:50:31Z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