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55" r:id="rId1"/>
  </p:sldMasterIdLst>
  <p:notesMasterIdLst>
    <p:notesMasterId r:id="rId13"/>
  </p:notesMasterIdLst>
  <p:sldIdLst>
    <p:sldId id="287" r:id="rId2"/>
    <p:sldId id="258" r:id="rId3"/>
    <p:sldId id="259" r:id="rId4"/>
    <p:sldId id="260" r:id="rId5"/>
    <p:sldId id="262" r:id="rId6"/>
    <p:sldId id="263" r:id="rId7"/>
    <p:sldId id="264" r:id="rId8"/>
    <p:sldId id="266" r:id="rId9"/>
    <p:sldId id="268" r:id="rId10"/>
    <p:sldId id="270" r:id="rId11"/>
    <p:sldId id="271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B8F22-6915-48C4-B63B-55C629160047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FCDD3-B5D5-475D-AD1A-88CFFD14F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224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F576A-6E73-4521-91F6-357FBB36BB9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39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62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37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130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4426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204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895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911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579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59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01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24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9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30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16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12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42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80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050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  <p:sldLayoutId id="214748387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xclusive_right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Invention" TargetMode="External"/><Relationship Id="rId4" Type="http://schemas.openxmlformats.org/officeDocument/2006/relationships/hyperlink" Target="http://en.wikipedia.org/wiki/Sovereign_stat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144" y="2264636"/>
            <a:ext cx="9940732" cy="1897165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31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Dr.D.Y</a:t>
            </a:r>
            <a:r>
              <a:rPr lang="en-US" sz="3100" dirty="0">
                <a:solidFill>
                  <a:srgbClr val="FF0000"/>
                </a:solidFill>
              </a:rPr>
              <a:t> </a:t>
            </a:r>
            <a:r>
              <a:rPr lang="en-US" sz="3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Patil</a:t>
            </a:r>
            <a:r>
              <a:rPr lang="en-US" sz="3100" dirty="0">
                <a:solidFill>
                  <a:srgbClr val="FF0000"/>
                </a:solidFill>
              </a:rPr>
              <a:t> </a:t>
            </a:r>
            <a:r>
              <a:rPr lang="en-US" sz="3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college</a:t>
            </a:r>
            <a:r>
              <a:rPr lang="en-US" sz="3100" dirty="0">
                <a:solidFill>
                  <a:srgbClr val="FF0000"/>
                </a:solidFill>
              </a:rPr>
              <a:t> </a:t>
            </a:r>
            <a:r>
              <a:rPr lang="en-US" sz="3100" b="1" dirty="0">
                <a:solidFill>
                  <a:srgbClr val="FF0000"/>
                </a:solidFill>
              </a:rPr>
              <a:t>of</a:t>
            </a:r>
            <a:r>
              <a:rPr lang="en-US" sz="3100" dirty="0">
                <a:solidFill>
                  <a:srgbClr val="FF0000"/>
                </a:solidFill>
              </a:rPr>
              <a:t> </a:t>
            </a:r>
            <a:r>
              <a:rPr lang="en-US" sz="3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Engineering</a:t>
            </a:r>
            <a:r>
              <a:rPr lang="en-US" sz="3100" dirty="0">
                <a:solidFill>
                  <a:srgbClr val="FF0000"/>
                </a:solidFill>
              </a:rPr>
              <a:t> ,</a:t>
            </a:r>
            <a:r>
              <a:rPr lang="en-US" sz="31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Akurdi</a:t>
            </a:r>
            <a:br>
              <a:rPr lang="en-US" sz="3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Audit Course </a:t>
            </a:r>
            <a:b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(2021-22)</a:t>
            </a:r>
            <a:b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273" y="149285"/>
            <a:ext cx="2355454" cy="1794616"/>
          </a:xfrm>
        </p:spPr>
      </p:pic>
      <p:sp>
        <p:nvSpPr>
          <p:cNvPr id="11" name="TextBox 10"/>
          <p:cNvSpPr txBox="1"/>
          <p:nvPr/>
        </p:nvSpPr>
        <p:spPr>
          <a:xfrm>
            <a:off x="1195448" y="4341263"/>
            <a:ext cx="4687181" cy="2359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Abadi" panose="020B0604020202020204" pitchFamily="34" charset="0"/>
              </a:rPr>
              <a:t>Group member</a:t>
            </a:r>
            <a:r>
              <a:rPr lang="en-US" sz="2400" dirty="0">
                <a:solidFill>
                  <a:srgbClr val="FFFF00"/>
                </a:solidFill>
                <a:latin typeface="Abadi" panose="020B0604020202020204" pitchFamily="34" charset="0"/>
              </a:rPr>
              <a:t>:</a:t>
            </a:r>
          </a:p>
          <a:p>
            <a:pPr marL="12700" marR="760095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FFF00"/>
                </a:solidFill>
                <a:latin typeface="Abadi" panose="020B0604020202020204" pitchFamily="34" charset="0"/>
                <a:cs typeface="Gothic Uralic"/>
              </a:rPr>
              <a:t>Aditya Somani(</a:t>
            </a:r>
            <a:r>
              <a:rPr lang="en-IN" sz="1800" b="0" i="0" u="none" strike="noStrike" baseline="0" dirty="0">
                <a:latin typeface="Arial" panose="020B0604020202020204" pitchFamily="34" charset="0"/>
              </a:rPr>
              <a:t>T150088505</a:t>
            </a:r>
            <a:r>
              <a:rPr lang="en-US" sz="2400" dirty="0">
                <a:solidFill>
                  <a:srgbClr val="FFFF00"/>
                </a:solidFill>
                <a:latin typeface="Abadi" panose="020B0604020202020204" pitchFamily="34" charset="0"/>
                <a:cs typeface="Gothic Uralic"/>
              </a:rPr>
              <a:t>)</a:t>
            </a:r>
          </a:p>
          <a:p>
            <a:pPr marL="12700" marR="760095">
              <a:lnSpc>
                <a:spcPct val="100000"/>
              </a:lnSpc>
              <a:spcBef>
                <a:spcPts val="100"/>
              </a:spcBef>
            </a:pPr>
            <a:r>
              <a:rPr lang="en-US" sz="2400" dirty="0" err="1">
                <a:solidFill>
                  <a:srgbClr val="FFFF00"/>
                </a:solidFill>
                <a:latin typeface="Abadi" panose="020B0604020202020204" pitchFamily="34" charset="0"/>
                <a:cs typeface="Gothic Uralic"/>
              </a:rPr>
              <a:t>Vednat</a:t>
            </a:r>
            <a:r>
              <a:rPr lang="en-US" sz="2400" dirty="0">
                <a:solidFill>
                  <a:srgbClr val="FFFF00"/>
                </a:solidFill>
                <a:latin typeface="Abadi" panose="020B0604020202020204" pitchFamily="34" charset="0"/>
                <a:cs typeface="Gothic Uralic"/>
              </a:rPr>
              <a:t> Kadam(</a:t>
            </a:r>
            <a:r>
              <a:rPr lang="en-IN" sz="1800" b="0" i="0" u="none" strike="noStrike" baseline="0" dirty="0">
                <a:latin typeface="Arial" panose="020B0604020202020204" pitchFamily="34" charset="0"/>
              </a:rPr>
              <a:t>T150088571</a:t>
            </a:r>
            <a:r>
              <a:rPr lang="en-US" sz="2400" dirty="0">
                <a:solidFill>
                  <a:srgbClr val="FFFF00"/>
                </a:solidFill>
                <a:latin typeface="Abadi" panose="020B0604020202020204" pitchFamily="34" charset="0"/>
                <a:cs typeface="Gothic Uralic"/>
              </a:rPr>
              <a:t>)</a:t>
            </a:r>
          </a:p>
          <a:p>
            <a:pPr marL="12700" marR="760095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FFF00"/>
                </a:solidFill>
                <a:latin typeface="Abadi" panose="020B0604020202020204" pitchFamily="34" charset="0"/>
                <a:cs typeface="Gothic Uralic"/>
              </a:rPr>
              <a:t>Omkar </a:t>
            </a:r>
            <a:r>
              <a:rPr lang="en-US" sz="2400" dirty="0" err="1">
                <a:solidFill>
                  <a:srgbClr val="FFFF00"/>
                </a:solidFill>
                <a:latin typeface="Abadi" panose="020B0604020202020204" pitchFamily="34" charset="0"/>
                <a:cs typeface="Gothic Uralic"/>
              </a:rPr>
              <a:t>Sumbhe</a:t>
            </a:r>
            <a:r>
              <a:rPr lang="en-US" sz="2400" dirty="0">
                <a:solidFill>
                  <a:srgbClr val="FFFF00"/>
                </a:solidFill>
                <a:latin typeface="Abadi" panose="020B0604020202020204" pitchFamily="34" charset="0"/>
                <a:cs typeface="Gothic Uralic"/>
              </a:rPr>
              <a:t>(</a:t>
            </a:r>
            <a:r>
              <a:rPr lang="en-IN" sz="1800" b="0" i="0" u="none" strike="noStrike" baseline="0" dirty="0">
                <a:latin typeface="Arial" panose="020B0604020202020204" pitchFamily="34" charset="0"/>
              </a:rPr>
              <a:t>T150088648</a:t>
            </a:r>
            <a:r>
              <a:rPr lang="en-US" sz="2400" dirty="0">
                <a:solidFill>
                  <a:srgbClr val="FFFF00"/>
                </a:solidFill>
                <a:latin typeface="Abadi" panose="020B0604020202020204" pitchFamily="34" charset="0"/>
                <a:cs typeface="Gothic Uralic"/>
              </a:rPr>
              <a:t>)</a:t>
            </a:r>
          </a:p>
          <a:p>
            <a:pPr marL="12700" marR="760095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FFF00"/>
                </a:solidFill>
                <a:latin typeface="Abadi" panose="020B0604020202020204" pitchFamily="34" charset="0"/>
                <a:cs typeface="Gothic Uralic"/>
              </a:rPr>
              <a:t>Aditya </a:t>
            </a:r>
            <a:r>
              <a:rPr lang="en-US" sz="2400" dirty="0" err="1">
                <a:solidFill>
                  <a:srgbClr val="FFFF00"/>
                </a:solidFill>
                <a:latin typeface="Abadi" panose="020B0604020202020204" pitchFamily="34" charset="0"/>
                <a:cs typeface="Gothic Uralic"/>
              </a:rPr>
              <a:t>Khanorkar</a:t>
            </a:r>
            <a:r>
              <a:rPr lang="en-US" sz="2400" dirty="0">
                <a:solidFill>
                  <a:srgbClr val="FFFF00"/>
                </a:solidFill>
                <a:latin typeface="Abadi" panose="020B0604020202020204" pitchFamily="34" charset="0"/>
                <a:cs typeface="Gothic Uralic"/>
              </a:rPr>
              <a:t>(</a:t>
            </a:r>
            <a:r>
              <a:rPr lang="en-IN" sz="1800" b="0" i="0" u="none" strike="noStrike" baseline="0" dirty="0">
                <a:latin typeface="Arial" panose="020B0604020202020204" pitchFamily="34" charset="0"/>
              </a:rPr>
              <a:t>T150088577</a:t>
            </a:r>
            <a:r>
              <a:rPr lang="en-US" sz="2400" dirty="0">
                <a:solidFill>
                  <a:srgbClr val="FFFF00"/>
                </a:solidFill>
                <a:latin typeface="Abadi" panose="020B0604020202020204" pitchFamily="34" charset="0"/>
                <a:cs typeface="Gothic Uralic"/>
              </a:rPr>
              <a:t>)</a:t>
            </a:r>
          </a:p>
          <a:p>
            <a:endParaRPr lang="en-IN" sz="2400" b="1" dirty="0">
              <a:solidFill>
                <a:srgbClr val="FFFF00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765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3476" y="469138"/>
            <a:ext cx="94303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17050" algn="l"/>
              </a:tabLst>
            </a:pPr>
            <a:r>
              <a:rPr sz="4200" u="sng" spc="-330" dirty="0">
                <a:uFill>
                  <a:solidFill>
                    <a:srgbClr val="89D0D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200" u="sng" dirty="0">
                <a:uFill>
                  <a:solidFill>
                    <a:srgbClr val="89D0D5"/>
                  </a:solidFill>
                </a:uFill>
                <a:latin typeface="Times New Roman"/>
                <a:cs typeface="Times New Roman"/>
              </a:rPr>
              <a:t>CONCLUSION	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86618" y="581405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</a:rPr>
              <a:t>14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2116" y="1948408"/>
            <a:ext cx="8757920" cy="16262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5600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Bookman Uralic"/>
                <a:cs typeface="Bookman Uralic"/>
              </a:rPr>
              <a:t>Create yourself, rather </a:t>
            </a:r>
            <a:r>
              <a:rPr sz="2000" spc="-5" dirty="0">
                <a:solidFill>
                  <a:srgbClr val="FFFFFF"/>
                </a:solidFill>
                <a:latin typeface="Bookman Uralic"/>
                <a:cs typeface="Bookman Uralic"/>
              </a:rPr>
              <a:t>than </a:t>
            </a:r>
            <a:r>
              <a:rPr sz="2000" dirty="0">
                <a:solidFill>
                  <a:srgbClr val="FFFFFF"/>
                </a:solidFill>
                <a:latin typeface="Bookman Uralic"/>
                <a:cs typeface="Bookman Uralic"/>
              </a:rPr>
              <a:t>using </a:t>
            </a:r>
            <a:r>
              <a:rPr sz="2000" dirty="0">
                <a:solidFill>
                  <a:srgbClr val="92D050"/>
                </a:solidFill>
                <a:latin typeface="Bookman Uralic"/>
                <a:cs typeface="Bookman Uralic"/>
              </a:rPr>
              <a:t>other’s</a:t>
            </a:r>
            <a:r>
              <a:rPr sz="2000" spc="-145" dirty="0">
                <a:solidFill>
                  <a:srgbClr val="92D050"/>
                </a:solidFill>
                <a:latin typeface="Bookman Uralic"/>
                <a:cs typeface="Bookman Ural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Bookman Uralic"/>
                <a:cs typeface="Bookman Uralic"/>
              </a:rPr>
              <a:t>creations</a:t>
            </a:r>
            <a:endParaRPr sz="2000" dirty="0">
              <a:latin typeface="Bookman Uralic"/>
              <a:cs typeface="Bookman Uralic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Bookman Uralic"/>
                <a:cs typeface="Bookman Uralic"/>
              </a:rPr>
              <a:t>Do </a:t>
            </a:r>
            <a:r>
              <a:rPr sz="2000" spc="-5" dirty="0">
                <a:solidFill>
                  <a:srgbClr val="FFFFFF"/>
                </a:solidFill>
                <a:latin typeface="Bookman Uralic"/>
                <a:cs typeface="Bookman Uralic"/>
              </a:rPr>
              <a:t>not </a:t>
            </a:r>
            <a:r>
              <a:rPr sz="2000" dirty="0">
                <a:solidFill>
                  <a:srgbClr val="FFFFFF"/>
                </a:solidFill>
                <a:latin typeface="Bookman Uralic"/>
                <a:cs typeface="Bookman Uralic"/>
              </a:rPr>
              <a:t>use </a:t>
            </a:r>
            <a:r>
              <a:rPr sz="2000" dirty="0">
                <a:solidFill>
                  <a:srgbClr val="92D050"/>
                </a:solidFill>
                <a:latin typeface="Bookman Uralic"/>
                <a:cs typeface="Bookman Uralic"/>
              </a:rPr>
              <a:t>competitor’s mark </a:t>
            </a:r>
            <a:r>
              <a:rPr sz="2000" dirty="0">
                <a:solidFill>
                  <a:srgbClr val="FFFFFF"/>
                </a:solidFill>
                <a:latin typeface="Bookman Uralic"/>
                <a:cs typeface="Bookman Uralic"/>
              </a:rPr>
              <a:t>in such way </a:t>
            </a:r>
            <a:r>
              <a:rPr sz="2000" spc="-5" dirty="0">
                <a:solidFill>
                  <a:srgbClr val="FFFFFF"/>
                </a:solidFill>
                <a:latin typeface="Bookman Uralic"/>
                <a:cs typeface="Bookman Uralic"/>
              </a:rPr>
              <a:t>that </a:t>
            </a:r>
            <a:r>
              <a:rPr sz="2000" dirty="0">
                <a:solidFill>
                  <a:srgbClr val="FFFFFF"/>
                </a:solidFill>
                <a:latin typeface="Bookman Uralic"/>
                <a:cs typeface="Bookman Uralic"/>
              </a:rPr>
              <a:t>it </a:t>
            </a:r>
            <a:r>
              <a:rPr sz="2000" spc="-5" dirty="0">
                <a:solidFill>
                  <a:srgbClr val="FFFFFF"/>
                </a:solidFill>
                <a:latin typeface="Bookman Uralic"/>
                <a:cs typeface="Bookman Uralic"/>
              </a:rPr>
              <a:t>harms</a:t>
            </a:r>
            <a:r>
              <a:rPr sz="2000" spc="-105" dirty="0">
                <a:solidFill>
                  <a:srgbClr val="FFFFFF"/>
                </a:solidFill>
                <a:latin typeface="Bookman Uralic"/>
                <a:cs typeface="Bookman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Bookman Uralic"/>
                <a:cs typeface="Bookman Uralic"/>
              </a:rPr>
              <a:t>competitor</a:t>
            </a:r>
            <a:endParaRPr sz="2000" dirty="0">
              <a:latin typeface="Bookman Uralic"/>
              <a:cs typeface="Bookman Uralic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Bookman Uralic"/>
                <a:cs typeface="Bookman Uralic"/>
              </a:rPr>
              <a:t>in </a:t>
            </a:r>
            <a:r>
              <a:rPr sz="2000" spc="-5" dirty="0">
                <a:solidFill>
                  <a:srgbClr val="FFFFFF"/>
                </a:solidFill>
                <a:latin typeface="Bookman Uralic"/>
                <a:cs typeface="Bookman Uralic"/>
              </a:rPr>
              <a:t>unfair</a:t>
            </a:r>
            <a:r>
              <a:rPr sz="2000" spc="-25" dirty="0">
                <a:solidFill>
                  <a:srgbClr val="FFFFFF"/>
                </a:solidFill>
                <a:latin typeface="Bookman Uralic"/>
                <a:cs typeface="Bookman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Bookman Uralic"/>
                <a:cs typeface="Bookman Uralic"/>
              </a:rPr>
              <a:t>way</a:t>
            </a:r>
            <a:endParaRPr sz="2000" dirty="0">
              <a:latin typeface="Bookman Uralic"/>
              <a:cs typeface="Bookman Uralic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5600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dirty="0">
                <a:solidFill>
                  <a:srgbClr val="92D050"/>
                </a:solidFill>
                <a:latin typeface="Bookman Uralic"/>
                <a:cs typeface="Bookman Uralic"/>
              </a:rPr>
              <a:t>No comparisons </a:t>
            </a:r>
            <a:r>
              <a:rPr sz="2000" dirty="0">
                <a:solidFill>
                  <a:srgbClr val="FFFFFF"/>
                </a:solidFill>
                <a:latin typeface="Bookman Uralic"/>
                <a:cs typeface="Bookman Uralic"/>
              </a:rPr>
              <a:t>that </a:t>
            </a:r>
            <a:r>
              <a:rPr sz="2000" spc="-5" dirty="0">
                <a:solidFill>
                  <a:srgbClr val="FFFFFF"/>
                </a:solidFill>
                <a:latin typeface="Bookman Uralic"/>
                <a:cs typeface="Bookman Uralic"/>
              </a:rPr>
              <a:t>are </a:t>
            </a:r>
            <a:r>
              <a:rPr sz="2000" dirty="0">
                <a:solidFill>
                  <a:srgbClr val="FFFFFF"/>
                </a:solidFill>
                <a:latin typeface="Bookman Uralic"/>
                <a:cs typeface="Bookman Uralic"/>
              </a:rPr>
              <a:t>likely to cause</a:t>
            </a:r>
            <a:r>
              <a:rPr sz="2000" spc="-80" dirty="0">
                <a:solidFill>
                  <a:srgbClr val="FFFFFF"/>
                </a:solidFill>
                <a:latin typeface="Bookman Uralic"/>
                <a:cs typeface="Bookman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Bookman Uralic"/>
                <a:cs typeface="Bookman Uralic"/>
              </a:rPr>
              <a:t>confusion</a:t>
            </a:r>
            <a:endParaRPr sz="2000" dirty="0">
              <a:latin typeface="Bookman Uralic"/>
              <a:cs typeface="Bookman Ural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3208" y="2521661"/>
            <a:ext cx="38493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95" dirty="0"/>
              <a:t> </a:t>
            </a:r>
            <a:r>
              <a:rPr dirty="0">
                <a:solidFill>
                  <a:srgbClr val="F4A06E"/>
                </a:solidFill>
              </a:rPr>
              <a:t>YOU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15370" y="632840"/>
            <a:ext cx="28194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</a:rPr>
              <a:t>1</a:t>
            </a:r>
            <a:r>
              <a:rPr lang="en-US"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</a:rPr>
              <a:t>5</a:t>
            </a:r>
            <a:endParaRPr sz="1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2744" y="473709"/>
            <a:ext cx="68370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Intellectual Property</a:t>
            </a:r>
            <a:r>
              <a:rPr sz="4200" spc="-50" dirty="0"/>
              <a:t> </a:t>
            </a:r>
            <a:r>
              <a:rPr sz="4200" spc="-5" dirty="0"/>
              <a:t>Rights</a:t>
            </a:r>
            <a:endParaRPr sz="4200" dirty="0"/>
          </a:p>
        </p:txBody>
      </p:sp>
      <p:grpSp>
        <p:nvGrpSpPr>
          <p:cNvPr id="3" name="object 3"/>
          <p:cNvGrpSpPr/>
          <p:nvPr/>
        </p:nvGrpSpPr>
        <p:grpSpPr>
          <a:xfrm>
            <a:off x="646176" y="108204"/>
            <a:ext cx="9404985" cy="1282065"/>
            <a:chOff x="646176" y="108204"/>
            <a:chExt cx="9404985" cy="1282065"/>
          </a:xfrm>
        </p:grpSpPr>
        <p:sp>
          <p:nvSpPr>
            <p:cNvPr id="4" name="object 4"/>
            <p:cNvSpPr/>
            <p:nvPr/>
          </p:nvSpPr>
          <p:spPr>
            <a:xfrm>
              <a:off x="646176" y="1385315"/>
              <a:ext cx="9404985" cy="0"/>
            </a:xfrm>
            <a:custGeom>
              <a:avLst/>
              <a:gdLst/>
              <a:ahLst/>
              <a:cxnLst/>
              <a:rect l="l" t="t" r="r" b="b"/>
              <a:pathLst>
                <a:path w="9404985">
                  <a:moveTo>
                    <a:pt x="0" y="0"/>
                  </a:moveTo>
                  <a:lnTo>
                    <a:pt x="9404731" y="0"/>
                  </a:lnTo>
                </a:path>
              </a:pathLst>
            </a:custGeom>
            <a:ln w="9144">
              <a:solidFill>
                <a:srgbClr val="89D0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00516" y="108204"/>
              <a:ext cx="1350264" cy="12588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24916" y="1879219"/>
            <a:ext cx="9693910" cy="2308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92D050"/>
                </a:solidFill>
                <a:latin typeface="Arial"/>
                <a:cs typeface="Arial"/>
              </a:rPr>
              <a:t>Intellectual Property </a:t>
            </a:r>
            <a:r>
              <a:rPr sz="2000" dirty="0">
                <a:solidFill>
                  <a:srgbClr val="EEEEEE"/>
                </a:solidFill>
                <a:latin typeface="Arial"/>
                <a:cs typeface="Arial"/>
              </a:rPr>
              <a:t>is a property that arises from </a:t>
            </a:r>
            <a:r>
              <a:rPr sz="2000" dirty="0">
                <a:solidFill>
                  <a:srgbClr val="92D050"/>
                </a:solidFill>
                <a:latin typeface="Arial"/>
                <a:cs typeface="Arial"/>
              </a:rPr>
              <a:t>the human intellect</a:t>
            </a:r>
            <a:r>
              <a:rPr sz="2000" dirty="0">
                <a:solidFill>
                  <a:srgbClr val="EEEEEE"/>
                </a:solidFill>
                <a:latin typeface="Arial"/>
                <a:cs typeface="Arial"/>
              </a:rPr>
              <a:t>. It is a product</a:t>
            </a:r>
            <a:r>
              <a:rPr sz="2000" spc="-295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EEEEE"/>
                </a:solidFill>
                <a:latin typeface="Arial"/>
                <a:cs typeface="Arial"/>
              </a:rPr>
              <a:t>of  human creation. It refers to the creation of the mind: inventions, </a:t>
            </a:r>
            <a:r>
              <a:rPr sz="2000" spc="-20" dirty="0">
                <a:solidFill>
                  <a:srgbClr val="EEEEEE"/>
                </a:solidFill>
                <a:latin typeface="Arial"/>
                <a:cs typeface="Arial"/>
              </a:rPr>
              <a:t>literacy, </a:t>
            </a:r>
            <a:r>
              <a:rPr sz="2000" dirty="0">
                <a:solidFill>
                  <a:srgbClr val="EEEEEE"/>
                </a:solidFill>
                <a:latin typeface="Arial"/>
                <a:cs typeface="Arial"/>
              </a:rPr>
              <a:t>designs and  artistic</a:t>
            </a:r>
            <a:r>
              <a:rPr sz="2000" spc="-35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EEEEE"/>
                </a:solidFill>
                <a:latin typeface="Arial"/>
                <a:cs typeface="Arial"/>
              </a:rPr>
              <a:t>works.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EEEEEE"/>
                </a:solidFill>
                <a:latin typeface="Arial"/>
                <a:cs typeface="Arial"/>
              </a:rPr>
              <a:t>Intellectual Property comprises 2 distinct</a:t>
            </a:r>
            <a:r>
              <a:rPr sz="2000" spc="-135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EEEEE"/>
                </a:solidFill>
                <a:latin typeface="Arial"/>
                <a:cs typeface="Arial"/>
              </a:rPr>
              <a:t>forms:</a:t>
            </a:r>
            <a:endParaRPr sz="2000" dirty="0">
              <a:latin typeface="Arial"/>
              <a:cs typeface="Arial"/>
            </a:endParaRPr>
          </a:p>
          <a:p>
            <a:pPr marL="320040" indent="-168275">
              <a:lnSpc>
                <a:spcPct val="100000"/>
              </a:lnSpc>
              <a:spcBef>
                <a:spcPts val="359"/>
              </a:spcBef>
              <a:buClr>
                <a:srgbClr val="00AFEF"/>
              </a:buClr>
              <a:buChar char="*"/>
              <a:tabLst>
                <a:tab pos="320675" algn="l"/>
              </a:tabLst>
            </a:pPr>
            <a:r>
              <a:rPr sz="2000" dirty="0">
                <a:solidFill>
                  <a:srgbClr val="EEEEEE"/>
                </a:solidFill>
                <a:latin typeface="Arial"/>
                <a:cs typeface="Arial"/>
              </a:rPr>
              <a:t>Literary &amp; Artistic </a:t>
            </a:r>
            <a:r>
              <a:rPr sz="2000" spc="-5" dirty="0">
                <a:solidFill>
                  <a:srgbClr val="EEEEEE"/>
                </a:solidFill>
                <a:latin typeface="Arial"/>
                <a:cs typeface="Arial"/>
              </a:rPr>
              <a:t>Works(copyright</a:t>
            </a:r>
            <a:r>
              <a:rPr sz="2000" spc="-210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EEEEE"/>
                </a:solidFill>
                <a:latin typeface="Arial"/>
                <a:cs typeface="Arial"/>
              </a:rPr>
              <a:t>Property)</a:t>
            </a:r>
            <a:endParaRPr sz="2000" dirty="0">
              <a:latin typeface="Arial"/>
              <a:cs typeface="Arial"/>
            </a:endParaRPr>
          </a:p>
          <a:p>
            <a:pPr marL="320040" indent="-168275">
              <a:lnSpc>
                <a:spcPct val="100000"/>
              </a:lnSpc>
              <a:spcBef>
                <a:spcPts val="359"/>
              </a:spcBef>
              <a:buClr>
                <a:srgbClr val="00AFEF"/>
              </a:buClr>
              <a:buChar char="*"/>
              <a:tabLst>
                <a:tab pos="320675" algn="l"/>
              </a:tabLst>
            </a:pPr>
            <a:r>
              <a:rPr sz="2000" dirty="0">
                <a:solidFill>
                  <a:srgbClr val="EEEEEE"/>
                </a:solidFill>
                <a:latin typeface="Arial"/>
                <a:cs typeface="Arial"/>
              </a:rPr>
              <a:t>Industrial</a:t>
            </a:r>
            <a:r>
              <a:rPr sz="2000" spc="-30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EEEEE"/>
                </a:solidFill>
                <a:latin typeface="Arial"/>
                <a:cs typeface="Arial"/>
              </a:rPr>
              <a:t>Property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86618" y="581405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</a:rPr>
              <a:t>2</a:t>
            </a:r>
            <a:endParaRPr sz="1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824" y="473455"/>
            <a:ext cx="98228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09480" algn="l"/>
              </a:tabLst>
            </a:pPr>
            <a:r>
              <a:rPr sz="4200" u="sng" spc="-1015" dirty="0">
                <a:uFill>
                  <a:solidFill>
                    <a:srgbClr val="89D0D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200" u="sng" dirty="0">
                <a:uFill>
                  <a:solidFill>
                    <a:srgbClr val="89D0D5"/>
                  </a:solidFill>
                </a:uFill>
              </a:rPr>
              <a:t>“Literacy </a:t>
            </a:r>
            <a:r>
              <a:rPr sz="4200" u="sng" spc="-10" dirty="0">
                <a:uFill>
                  <a:solidFill>
                    <a:srgbClr val="89D0D5"/>
                  </a:solidFill>
                </a:uFill>
              </a:rPr>
              <a:t>And </a:t>
            </a:r>
            <a:r>
              <a:rPr sz="4200" u="sng" spc="-5" dirty="0">
                <a:uFill>
                  <a:solidFill>
                    <a:srgbClr val="89D0D5"/>
                  </a:solidFill>
                </a:uFill>
              </a:rPr>
              <a:t>Artistic</a:t>
            </a:r>
            <a:r>
              <a:rPr sz="4200" u="sng" spc="-40" dirty="0">
                <a:uFill>
                  <a:solidFill>
                    <a:srgbClr val="89D0D5"/>
                  </a:solidFill>
                </a:uFill>
              </a:rPr>
              <a:t> </a:t>
            </a:r>
            <a:r>
              <a:rPr sz="4200" u="sng" spc="-5" dirty="0">
                <a:uFill>
                  <a:solidFill>
                    <a:srgbClr val="89D0D5"/>
                  </a:solidFill>
                </a:uFill>
              </a:rPr>
              <a:t>Work”	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416557"/>
            <a:ext cx="674052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 </a:t>
            </a:r>
            <a:r>
              <a:rPr sz="2000" dirty="0">
                <a:solidFill>
                  <a:srgbClr val="EEEEEE"/>
                </a:solidFill>
                <a:latin typeface="Arial"/>
                <a:cs typeface="Arial"/>
              </a:rPr>
              <a:t>They are books, paintings, musical compositions, </a:t>
            </a:r>
            <a:r>
              <a:rPr sz="2000" spc="-25" dirty="0">
                <a:solidFill>
                  <a:srgbClr val="EEEEEE"/>
                </a:solidFill>
                <a:latin typeface="Arial"/>
                <a:cs typeface="Arial"/>
              </a:rPr>
              <a:t>plays,  </a:t>
            </a:r>
            <a:r>
              <a:rPr sz="2000" dirty="0">
                <a:solidFill>
                  <a:srgbClr val="EEEEEE"/>
                </a:solidFill>
                <a:latin typeface="Arial"/>
                <a:cs typeface="Arial"/>
              </a:rPr>
              <a:t>movies, radio/tv programs, performances, &amp; other</a:t>
            </a:r>
            <a:r>
              <a:rPr sz="2000" spc="-204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EEEEE"/>
                </a:solidFill>
                <a:latin typeface="Arial"/>
                <a:cs typeface="Arial"/>
              </a:rPr>
              <a:t>artistic  works.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4186173"/>
            <a:ext cx="36163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450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dirty="0">
                <a:solidFill>
                  <a:srgbClr val="EEEEEE"/>
                </a:solidFill>
                <a:latin typeface="Arial"/>
                <a:cs typeface="Arial"/>
              </a:rPr>
              <a:t>Protected </a:t>
            </a:r>
            <a:r>
              <a:rPr sz="2000" spc="-5" dirty="0">
                <a:solidFill>
                  <a:srgbClr val="EEEEEE"/>
                </a:solidFill>
                <a:latin typeface="Arial"/>
                <a:cs typeface="Arial"/>
              </a:rPr>
              <a:t>by</a:t>
            </a:r>
            <a:r>
              <a:rPr sz="2000" spc="-80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EEEEE"/>
                </a:solidFill>
                <a:latin typeface="Arial"/>
                <a:cs typeface="Arial"/>
              </a:rPr>
              <a:t>“</a:t>
            </a:r>
            <a:r>
              <a:rPr sz="2000" b="1" dirty="0">
                <a:solidFill>
                  <a:srgbClr val="EEEEEE"/>
                </a:solidFill>
                <a:latin typeface="Arial"/>
                <a:cs typeface="Arial"/>
              </a:rPr>
              <a:t>COPYRIGHT</a:t>
            </a:r>
            <a:r>
              <a:rPr sz="2000" dirty="0">
                <a:solidFill>
                  <a:srgbClr val="EEEEEE"/>
                </a:solidFill>
                <a:latin typeface="Arial"/>
                <a:cs typeface="Arial"/>
              </a:rPr>
              <a:t>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09223" y="652653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</a:rPr>
              <a:t>3</a:t>
            </a:r>
            <a:endParaRPr sz="1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87426"/>
            <a:ext cx="45948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Industrial</a:t>
            </a:r>
            <a:r>
              <a:rPr sz="4200" spc="-85" dirty="0"/>
              <a:t> </a:t>
            </a:r>
            <a:r>
              <a:rPr sz="4200" spc="-5" dirty="0"/>
              <a:t>Property</a:t>
            </a:r>
            <a:endParaRPr sz="4200"/>
          </a:p>
        </p:txBody>
      </p:sp>
      <p:sp>
        <p:nvSpPr>
          <p:cNvPr id="3" name="object 3"/>
          <p:cNvSpPr/>
          <p:nvPr/>
        </p:nvSpPr>
        <p:spPr>
          <a:xfrm>
            <a:off x="646176" y="1106424"/>
            <a:ext cx="9247505" cy="60960"/>
          </a:xfrm>
          <a:custGeom>
            <a:avLst/>
            <a:gdLst/>
            <a:ahLst/>
            <a:cxnLst/>
            <a:rect l="l" t="t" r="r" b="b"/>
            <a:pathLst>
              <a:path w="9247505" h="60959">
                <a:moveTo>
                  <a:pt x="0" y="60833"/>
                </a:moveTo>
                <a:lnTo>
                  <a:pt x="9247251" y="0"/>
                </a:lnTo>
              </a:path>
            </a:pathLst>
          </a:custGeom>
          <a:ln w="9144">
            <a:solidFill>
              <a:srgbClr val="89D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786618" y="581405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</a:rPr>
              <a:t>4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4916" y="1426140"/>
            <a:ext cx="8655050" cy="727710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4"/>
              </a:spcBef>
              <a:tabLst>
                <a:tab pos="4358005" algn="l"/>
              </a:tabLst>
            </a:pPr>
            <a:r>
              <a:rPr sz="2000" dirty="0">
                <a:solidFill>
                  <a:srgbClr val="92D050"/>
                </a:solidFill>
                <a:latin typeface="Arial"/>
                <a:cs typeface="Arial"/>
              </a:rPr>
              <a:t>Industrial Property</a:t>
            </a:r>
            <a:r>
              <a:rPr sz="2000" spc="-4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EEEEE"/>
                </a:solidFill>
                <a:latin typeface="Arial"/>
                <a:cs typeface="Arial"/>
              </a:rPr>
              <a:t>describes</a:t>
            </a:r>
            <a:r>
              <a:rPr sz="2000" spc="-30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EEEEE"/>
                </a:solidFill>
                <a:latin typeface="Arial"/>
                <a:cs typeface="Arial"/>
              </a:rPr>
              <a:t>physical	</a:t>
            </a:r>
            <a:r>
              <a:rPr sz="2000" spc="-5" dirty="0">
                <a:solidFill>
                  <a:srgbClr val="EEEEEE"/>
                </a:solidFill>
                <a:latin typeface="Arial"/>
                <a:cs typeface="Arial"/>
              </a:rPr>
              <a:t>matter </a:t>
            </a:r>
            <a:r>
              <a:rPr sz="2000" dirty="0">
                <a:solidFill>
                  <a:srgbClr val="EEEEEE"/>
                </a:solidFill>
                <a:latin typeface="Arial"/>
                <a:cs typeface="Arial"/>
              </a:rPr>
              <a:t>that is the product of an </a:t>
            </a:r>
            <a:r>
              <a:rPr sz="2000" dirty="0">
                <a:solidFill>
                  <a:srgbClr val="00AFEF"/>
                </a:solidFill>
                <a:latin typeface="Arial"/>
                <a:cs typeface="Arial"/>
              </a:rPr>
              <a:t>idea</a:t>
            </a:r>
            <a:r>
              <a:rPr sz="2000" spc="-15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EEEEE"/>
                </a:solidFill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360"/>
              </a:spcBef>
            </a:pPr>
            <a:r>
              <a:rPr sz="2000" dirty="0">
                <a:solidFill>
                  <a:srgbClr val="EEEEEE"/>
                </a:solidFill>
                <a:latin typeface="Arial"/>
                <a:cs typeface="Arial"/>
              </a:rPr>
              <a:t>concept for </a:t>
            </a:r>
            <a:r>
              <a:rPr sz="2000" dirty="0">
                <a:solidFill>
                  <a:srgbClr val="00AFEF"/>
                </a:solidFill>
                <a:latin typeface="Arial"/>
                <a:cs typeface="Arial"/>
              </a:rPr>
              <a:t>commercial</a:t>
            </a:r>
            <a:r>
              <a:rPr sz="2000" spc="-9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AFEF"/>
                </a:solidFill>
                <a:latin typeface="Arial"/>
                <a:cs typeface="Arial"/>
              </a:rPr>
              <a:t>purposes.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7552" y="3518915"/>
            <a:ext cx="70485" cy="27940"/>
          </a:xfrm>
          <a:custGeom>
            <a:avLst/>
            <a:gdLst/>
            <a:ahLst/>
            <a:cxnLst/>
            <a:rect l="l" t="t" r="r" b="b"/>
            <a:pathLst>
              <a:path w="70484" h="27939">
                <a:moveTo>
                  <a:pt x="70103" y="0"/>
                </a:moveTo>
                <a:lnTo>
                  <a:pt x="0" y="0"/>
                </a:lnTo>
                <a:lnTo>
                  <a:pt x="0" y="27432"/>
                </a:lnTo>
                <a:lnTo>
                  <a:pt x="70103" y="27432"/>
                </a:lnTo>
                <a:lnTo>
                  <a:pt x="70103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5019" y="3180054"/>
            <a:ext cx="3072130" cy="177863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000" b="1" u="heavy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Arial"/>
                <a:cs typeface="Arial"/>
              </a:rPr>
              <a:t>How </a:t>
            </a:r>
            <a:r>
              <a:rPr sz="2000" b="1" u="heavy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Arial"/>
                <a:cs typeface="Arial"/>
              </a:rPr>
              <a:t>are they Protected</a:t>
            </a:r>
            <a:r>
              <a:rPr sz="2000" b="1" u="heavy" spc="-114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 marL="320040" indent="-238125">
              <a:lnSpc>
                <a:spcPct val="100000"/>
              </a:lnSpc>
              <a:spcBef>
                <a:spcPts val="359"/>
              </a:spcBef>
              <a:buClr>
                <a:srgbClr val="00AFEF"/>
              </a:buClr>
              <a:buChar char="*"/>
              <a:tabLst>
                <a:tab pos="320040" algn="l"/>
                <a:tab pos="320675" algn="l"/>
              </a:tabLst>
            </a:pPr>
            <a:r>
              <a:rPr sz="2000" dirty="0">
                <a:solidFill>
                  <a:srgbClr val="EEEEEE"/>
                </a:solidFill>
                <a:latin typeface="Arial"/>
                <a:cs typeface="Arial"/>
              </a:rPr>
              <a:t>By</a:t>
            </a:r>
            <a:r>
              <a:rPr sz="2000" spc="-45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92D050"/>
                </a:solidFill>
                <a:latin typeface="Arial"/>
                <a:cs typeface="Arial"/>
              </a:rPr>
              <a:t>Trademarks</a:t>
            </a:r>
            <a:endParaRPr sz="2000">
              <a:latin typeface="Arial"/>
              <a:cs typeface="Arial"/>
            </a:endParaRPr>
          </a:p>
          <a:p>
            <a:pPr marL="320040" indent="-238125">
              <a:lnSpc>
                <a:spcPct val="100000"/>
              </a:lnSpc>
              <a:spcBef>
                <a:spcPts val="359"/>
              </a:spcBef>
              <a:buClr>
                <a:srgbClr val="00AFEF"/>
              </a:buClr>
              <a:buChar char="*"/>
              <a:tabLst>
                <a:tab pos="320040" algn="l"/>
                <a:tab pos="320675" algn="l"/>
              </a:tabLst>
            </a:pPr>
            <a:r>
              <a:rPr sz="2000" dirty="0">
                <a:solidFill>
                  <a:srgbClr val="EEEEEE"/>
                </a:solidFill>
                <a:latin typeface="Arial"/>
                <a:cs typeface="Arial"/>
              </a:rPr>
              <a:t>By </a:t>
            </a:r>
            <a:r>
              <a:rPr sz="2000" dirty="0">
                <a:solidFill>
                  <a:srgbClr val="92D050"/>
                </a:solidFill>
                <a:latin typeface="Arial"/>
                <a:cs typeface="Arial"/>
              </a:rPr>
              <a:t>Industrial</a:t>
            </a:r>
            <a:r>
              <a:rPr sz="2000" spc="-6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2D050"/>
                </a:solidFill>
                <a:latin typeface="Arial"/>
                <a:cs typeface="Arial"/>
              </a:rPr>
              <a:t>Designs</a:t>
            </a:r>
            <a:endParaRPr sz="2000">
              <a:latin typeface="Arial"/>
              <a:cs typeface="Arial"/>
            </a:endParaRPr>
          </a:p>
          <a:p>
            <a:pPr marL="320040" indent="-238125">
              <a:lnSpc>
                <a:spcPct val="100000"/>
              </a:lnSpc>
              <a:spcBef>
                <a:spcPts val="359"/>
              </a:spcBef>
              <a:buClr>
                <a:srgbClr val="00AFEF"/>
              </a:buClr>
              <a:buChar char="*"/>
              <a:tabLst>
                <a:tab pos="320040" algn="l"/>
                <a:tab pos="320675" algn="l"/>
              </a:tabLst>
            </a:pPr>
            <a:r>
              <a:rPr sz="2000" dirty="0">
                <a:solidFill>
                  <a:srgbClr val="EEEEEE"/>
                </a:solidFill>
                <a:latin typeface="Arial"/>
                <a:cs typeface="Arial"/>
              </a:rPr>
              <a:t>By </a:t>
            </a:r>
            <a:r>
              <a:rPr sz="2000" spc="-15" dirty="0">
                <a:solidFill>
                  <a:srgbClr val="92D050"/>
                </a:solidFill>
                <a:latin typeface="Arial"/>
                <a:cs typeface="Arial"/>
              </a:rPr>
              <a:t>Trade</a:t>
            </a:r>
            <a:r>
              <a:rPr sz="2000" spc="-7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2D050"/>
                </a:solidFill>
                <a:latin typeface="Arial"/>
                <a:cs typeface="Arial"/>
              </a:rPr>
              <a:t>Secrets</a:t>
            </a:r>
            <a:endParaRPr sz="2000">
              <a:latin typeface="Arial"/>
              <a:cs typeface="Arial"/>
            </a:endParaRPr>
          </a:p>
          <a:p>
            <a:pPr marL="320040" indent="-238125">
              <a:lnSpc>
                <a:spcPct val="100000"/>
              </a:lnSpc>
              <a:spcBef>
                <a:spcPts val="360"/>
              </a:spcBef>
              <a:buClr>
                <a:srgbClr val="00AFEF"/>
              </a:buClr>
              <a:buChar char="*"/>
              <a:tabLst>
                <a:tab pos="320040" algn="l"/>
                <a:tab pos="320675" algn="l"/>
              </a:tabLst>
            </a:pPr>
            <a:r>
              <a:rPr sz="2000" dirty="0">
                <a:solidFill>
                  <a:srgbClr val="EEEEEE"/>
                </a:solidFill>
                <a:latin typeface="Arial"/>
                <a:cs typeface="Arial"/>
              </a:rPr>
              <a:t>By</a:t>
            </a:r>
            <a:r>
              <a:rPr sz="2000" spc="-15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2D050"/>
                </a:solidFill>
                <a:latin typeface="Arial"/>
                <a:cs typeface="Arial"/>
              </a:rPr>
              <a:t>Layout-designs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646" y="212547"/>
            <a:ext cx="930211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72000" algn="l"/>
                <a:tab pos="5165725" algn="l"/>
              </a:tabLst>
            </a:pPr>
            <a:r>
              <a:rPr sz="4200" dirty="0"/>
              <a:t>Major Types</a:t>
            </a:r>
            <a:r>
              <a:rPr sz="4200" spc="-15" dirty="0"/>
              <a:t> </a:t>
            </a:r>
            <a:r>
              <a:rPr sz="4200" spc="-5" dirty="0"/>
              <a:t>Of</a:t>
            </a:r>
            <a:r>
              <a:rPr sz="4200" spc="-10" dirty="0"/>
              <a:t> </a:t>
            </a:r>
            <a:r>
              <a:rPr sz="4200" spc="-5" dirty="0"/>
              <a:t>IP</a:t>
            </a:r>
            <a:endParaRPr sz="4200" dirty="0"/>
          </a:p>
        </p:txBody>
      </p:sp>
      <p:sp>
        <p:nvSpPr>
          <p:cNvPr id="3" name="object 3"/>
          <p:cNvSpPr/>
          <p:nvPr/>
        </p:nvSpPr>
        <p:spPr>
          <a:xfrm>
            <a:off x="123444" y="1118616"/>
            <a:ext cx="10017760" cy="27305"/>
          </a:xfrm>
          <a:custGeom>
            <a:avLst/>
            <a:gdLst/>
            <a:ahLst/>
            <a:cxnLst/>
            <a:rect l="l" t="t" r="r" b="b"/>
            <a:pathLst>
              <a:path w="10017760" h="27305">
                <a:moveTo>
                  <a:pt x="0" y="27305"/>
                </a:moveTo>
                <a:lnTo>
                  <a:pt x="10017506" y="0"/>
                </a:lnTo>
              </a:path>
            </a:pathLst>
          </a:custGeom>
          <a:ln w="9143">
            <a:solidFill>
              <a:srgbClr val="89D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7644" y="1405127"/>
            <a:ext cx="4764024" cy="4858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700131" y="625221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</a:rPr>
              <a:t>6</a:t>
            </a:r>
            <a:endParaRPr sz="1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583" y="252425"/>
            <a:ext cx="1945639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Pate</a:t>
            </a:r>
            <a:r>
              <a:rPr sz="4200" spc="-20" dirty="0"/>
              <a:t>n</a:t>
            </a:r>
            <a:r>
              <a:rPr sz="4200" dirty="0"/>
              <a:t>ts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0700131" y="584453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</a:rPr>
              <a:t>7</a:t>
            </a:r>
            <a:endParaRPr sz="1800" dirty="0">
              <a:latin typeface="Gothic Uralic"/>
              <a:cs typeface="Gothic Ural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8871" y="56388"/>
            <a:ext cx="10013315" cy="1094105"/>
            <a:chOff x="118871" y="56388"/>
            <a:chExt cx="10013315" cy="1094105"/>
          </a:xfrm>
        </p:grpSpPr>
        <p:sp>
          <p:nvSpPr>
            <p:cNvPr id="5" name="object 5"/>
            <p:cNvSpPr/>
            <p:nvPr/>
          </p:nvSpPr>
          <p:spPr>
            <a:xfrm>
              <a:off x="123443" y="1118615"/>
              <a:ext cx="10003790" cy="27305"/>
            </a:xfrm>
            <a:custGeom>
              <a:avLst/>
              <a:gdLst/>
              <a:ahLst/>
              <a:cxnLst/>
              <a:rect l="l" t="t" r="r" b="b"/>
              <a:pathLst>
                <a:path w="10003790" h="27305">
                  <a:moveTo>
                    <a:pt x="0" y="27305"/>
                  </a:moveTo>
                  <a:lnTo>
                    <a:pt x="10003790" y="0"/>
                  </a:lnTo>
                </a:path>
              </a:pathLst>
            </a:custGeom>
            <a:ln w="9143">
              <a:solidFill>
                <a:srgbClr val="89D0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5212" y="56388"/>
              <a:ext cx="1191768" cy="10896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35583" y="1491545"/>
            <a:ext cx="8783955" cy="3883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14999"/>
              </a:lnSpc>
              <a:spcBef>
                <a:spcPts val="100"/>
              </a:spcBef>
              <a:buClr>
                <a:srgbClr val="000000"/>
              </a:buClr>
              <a:buSzPct val="45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EEEEEE"/>
                </a:solidFill>
                <a:latin typeface="Arial"/>
                <a:cs typeface="Arial"/>
              </a:rPr>
              <a:t>A </a:t>
            </a:r>
            <a:r>
              <a:rPr sz="2000" dirty="0">
                <a:solidFill>
                  <a:srgbClr val="92D050"/>
                </a:solidFill>
                <a:latin typeface="Arial"/>
                <a:cs typeface="Arial"/>
              </a:rPr>
              <a:t>Patent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is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set of</a:t>
            </a:r>
            <a:r>
              <a:rPr sz="2000" spc="-5" dirty="0">
                <a:solidFill>
                  <a:srgbClr val="57C1B9"/>
                </a:solidFill>
                <a:latin typeface="Gothic Uralic"/>
                <a:cs typeface="Gothic Uralic"/>
              </a:rPr>
              <a:t> </a:t>
            </a:r>
            <a:r>
              <a:rPr sz="2000" u="heavy" dirty="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Gothic Uralic"/>
                <a:cs typeface="Gothic Uralic"/>
                <a:hlinkClick r:id="rId3"/>
              </a:rPr>
              <a:t>exclusive rights</a:t>
            </a:r>
            <a:r>
              <a:rPr sz="2000" dirty="0">
                <a:solidFill>
                  <a:srgbClr val="57C1B9"/>
                </a:solidFill>
                <a:latin typeface="Gothic Uralic"/>
                <a:cs typeface="Gothic Uralic"/>
                <a:hlinkClick r:id="rId3"/>
              </a:rPr>
              <a:t>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granted by a</a:t>
            </a:r>
            <a:r>
              <a:rPr sz="2000" dirty="0">
                <a:solidFill>
                  <a:srgbClr val="57C1B9"/>
                </a:solidFill>
                <a:latin typeface="Gothic Uralic"/>
                <a:cs typeface="Gothic Uralic"/>
                <a:hlinkClick r:id="rId4"/>
              </a:rPr>
              <a:t> </a:t>
            </a:r>
            <a:r>
              <a:rPr sz="2000" u="heavy" dirty="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Gothic Uralic"/>
                <a:cs typeface="Gothic Uralic"/>
                <a:hlinkClick r:id="rId4"/>
              </a:rPr>
              <a:t>sovereign state</a:t>
            </a:r>
            <a:r>
              <a:rPr sz="2000" dirty="0">
                <a:solidFill>
                  <a:srgbClr val="57C1B9"/>
                </a:solidFill>
                <a:latin typeface="Gothic Uralic"/>
                <a:cs typeface="Gothic Uralic"/>
                <a:hlinkClick r:id="rId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to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an 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inventor or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assignee for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a limited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period of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time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in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exchange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for 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detailed public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disclosure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of an</a:t>
            </a:r>
            <a:r>
              <a:rPr sz="2000" spc="-110" dirty="0">
                <a:solidFill>
                  <a:srgbClr val="57C1B9"/>
                </a:solidFill>
                <a:latin typeface="Gothic Uralic"/>
                <a:cs typeface="Gothic Uralic"/>
                <a:hlinkClick r:id="rId5"/>
              </a:rPr>
              <a:t> </a:t>
            </a:r>
            <a:r>
              <a:rPr sz="2000" u="heavy" dirty="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Gothic Uralic"/>
                <a:cs typeface="Gothic Uralic"/>
                <a:hlinkClick r:id="rId5"/>
              </a:rPr>
              <a:t>invention</a:t>
            </a:r>
            <a:endParaRPr sz="20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24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"/>
            </a:pPr>
            <a:endParaRPr sz="2250" dirty="0">
              <a:latin typeface="Gothic Uralic"/>
              <a:cs typeface="Gothic Uralic"/>
            </a:endParaRPr>
          </a:p>
          <a:p>
            <a:pPr marL="299085" marR="2328545" indent="-299085">
              <a:lnSpc>
                <a:spcPct val="114999"/>
              </a:lnSpc>
              <a:spcBef>
                <a:spcPts val="5"/>
              </a:spcBef>
              <a:buClr>
                <a:srgbClr val="000000"/>
              </a:buClr>
              <a:buSzPct val="45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srgbClr val="EEEEEE"/>
                </a:solidFill>
                <a:latin typeface="Arial"/>
                <a:cs typeface="Arial"/>
              </a:rPr>
              <a:t>It </a:t>
            </a:r>
            <a:r>
              <a:rPr sz="2000" dirty="0">
                <a:solidFill>
                  <a:srgbClr val="EEEEEE"/>
                </a:solidFill>
                <a:latin typeface="Arial"/>
                <a:cs typeface="Arial"/>
              </a:rPr>
              <a:t>is covered under the Act called the </a:t>
            </a:r>
            <a:r>
              <a:rPr sz="2000" dirty="0">
                <a:solidFill>
                  <a:srgbClr val="50B8C1"/>
                </a:solidFill>
                <a:latin typeface="Arial"/>
                <a:cs typeface="Arial"/>
              </a:rPr>
              <a:t>Patents</a:t>
            </a:r>
            <a:r>
              <a:rPr sz="2000" spc="-400" dirty="0">
                <a:solidFill>
                  <a:srgbClr val="50B8C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0B8C1"/>
                </a:solidFill>
                <a:latin typeface="Arial"/>
                <a:cs typeface="Arial"/>
              </a:rPr>
              <a:t>Act, 1970  [Amended by Patents Act,</a:t>
            </a:r>
            <a:r>
              <a:rPr sz="2000" spc="-165" dirty="0">
                <a:solidFill>
                  <a:srgbClr val="50B8C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0B8C1"/>
                </a:solidFill>
                <a:latin typeface="Arial"/>
                <a:cs typeface="Arial"/>
              </a:rPr>
              <a:t>2005]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 dirty="0">
              <a:latin typeface="Arial"/>
              <a:cs typeface="Arial"/>
            </a:endParaRPr>
          </a:p>
          <a:p>
            <a:pPr marL="355600" marR="697230" indent="-342900">
              <a:lnSpc>
                <a:spcPct val="114999"/>
              </a:lnSpc>
              <a:buClr>
                <a:srgbClr val="000000"/>
              </a:buClr>
              <a:buSzPct val="45000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EEEEEE"/>
                </a:solidFill>
                <a:latin typeface="Arial"/>
                <a:cs typeface="Arial"/>
              </a:rPr>
              <a:t>It </a:t>
            </a:r>
            <a:r>
              <a:rPr sz="2000" dirty="0">
                <a:solidFill>
                  <a:srgbClr val="EEEEEE"/>
                </a:solidFill>
                <a:latin typeface="Arial"/>
                <a:cs typeface="Arial"/>
              </a:rPr>
              <a:t>shall come into force on such date as the Central Government</a:t>
            </a:r>
            <a:r>
              <a:rPr sz="2000" spc="-240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EEEEE"/>
                </a:solidFill>
                <a:latin typeface="Arial"/>
                <a:cs typeface="Arial"/>
              </a:rPr>
              <a:t>may  publish, by notification in the </a:t>
            </a:r>
            <a:r>
              <a:rPr sz="2000" spc="-5" dirty="0">
                <a:solidFill>
                  <a:srgbClr val="50B8C1"/>
                </a:solidFill>
                <a:latin typeface="Arial"/>
                <a:cs typeface="Arial"/>
              </a:rPr>
              <a:t>Official</a:t>
            </a:r>
            <a:r>
              <a:rPr sz="2000" spc="-100" dirty="0">
                <a:solidFill>
                  <a:srgbClr val="50B8C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0B8C1"/>
                </a:solidFill>
                <a:latin typeface="Arial"/>
                <a:cs typeface="Arial"/>
              </a:rPr>
              <a:t>Gazette</a:t>
            </a:r>
            <a:r>
              <a:rPr sz="2000" dirty="0">
                <a:solidFill>
                  <a:srgbClr val="EEEEEE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574" y="348183"/>
            <a:ext cx="259016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Copyright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0768330" y="517905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</a:rPr>
              <a:t>8</a:t>
            </a:r>
            <a:endParaRPr sz="1800" dirty="0">
              <a:latin typeface="Gothic Uralic"/>
              <a:cs typeface="Gothic Ural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8871" y="170687"/>
            <a:ext cx="10046335" cy="979805"/>
            <a:chOff x="118871" y="170687"/>
            <a:chExt cx="10046335" cy="979805"/>
          </a:xfrm>
        </p:grpSpPr>
        <p:sp>
          <p:nvSpPr>
            <p:cNvPr id="5" name="object 5"/>
            <p:cNvSpPr/>
            <p:nvPr/>
          </p:nvSpPr>
          <p:spPr>
            <a:xfrm>
              <a:off x="123443" y="1118615"/>
              <a:ext cx="10003790" cy="27305"/>
            </a:xfrm>
            <a:custGeom>
              <a:avLst/>
              <a:gdLst/>
              <a:ahLst/>
              <a:cxnLst/>
              <a:rect l="l" t="t" r="r" b="b"/>
              <a:pathLst>
                <a:path w="10003790" h="27305">
                  <a:moveTo>
                    <a:pt x="0" y="27305"/>
                  </a:moveTo>
                  <a:lnTo>
                    <a:pt x="10003790" y="0"/>
                  </a:lnTo>
                </a:path>
              </a:pathLst>
            </a:custGeom>
            <a:ln w="9143">
              <a:solidFill>
                <a:srgbClr val="89D0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17152" y="170687"/>
              <a:ext cx="947927" cy="9479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01827" y="1301876"/>
            <a:ext cx="960691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92D050"/>
                </a:solidFill>
                <a:latin typeface="Arial"/>
                <a:cs typeface="Arial"/>
              </a:rPr>
              <a:t>Copyright </a:t>
            </a:r>
            <a:r>
              <a:rPr sz="2000" spc="-5" dirty="0">
                <a:solidFill>
                  <a:srgbClr val="212121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 legal right created by the law of a country that grants the </a:t>
            </a:r>
            <a:r>
              <a:rPr sz="2000" dirty="0">
                <a:solidFill>
                  <a:srgbClr val="00AFEF"/>
                </a:solidFill>
                <a:latin typeface="Arial"/>
                <a:cs typeface="Arial"/>
              </a:rPr>
              <a:t>creator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 an  original work </a:t>
            </a:r>
            <a:r>
              <a:rPr sz="2000" dirty="0">
                <a:solidFill>
                  <a:srgbClr val="00AFEF"/>
                </a:solidFill>
                <a:latin typeface="Arial"/>
                <a:cs typeface="Arial"/>
              </a:rPr>
              <a:t>exclusive rights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to its use and distribution, usually for a </a:t>
            </a:r>
            <a:r>
              <a:rPr sz="2000" dirty="0">
                <a:solidFill>
                  <a:srgbClr val="00AFEF"/>
                </a:solidFill>
                <a:latin typeface="Arial"/>
                <a:cs typeface="Arial"/>
              </a:rPr>
              <a:t>limited </a:t>
            </a:r>
            <a:r>
              <a:rPr sz="2000" spc="-5" dirty="0">
                <a:solidFill>
                  <a:srgbClr val="00AFEF"/>
                </a:solidFill>
                <a:latin typeface="Arial"/>
                <a:cs typeface="Arial"/>
              </a:rPr>
              <a:t>time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with  the intention of enabling the creator </a:t>
            </a: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receive compensation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for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their</a:t>
            </a:r>
            <a:r>
              <a:rPr sz="2000" spc="-25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intellectual  effort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827" y="3437382"/>
            <a:ext cx="8127365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AFEF"/>
                </a:solidFill>
                <a:latin typeface="Gothic Uralic"/>
                <a:cs typeface="Gothic Uralic"/>
              </a:rPr>
              <a:t>Duration </a:t>
            </a:r>
            <a:r>
              <a:rPr sz="2000" dirty="0">
                <a:solidFill>
                  <a:srgbClr val="00AFEF"/>
                </a:solidFill>
                <a:latin typeface="Gothic Uralic"/>
                <a:cs typeface="Gothic Uralic"/>
              </a:rPr>
              <a:t>of</a:t>
            </a:r>
            <a:r>
              <a:rPr sz="2000" spc="-40" dirty="0">
                <a:solidFill>
                  <a:srgbClr val="00AFEF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00AFEF"/>
                </a:solidFill>
                <a:latin typeface="Gothic Uralic"/>
                <a:cs typeface="Gothic Uralic"/>
              </a:rPr>
              <a:t>Copyright:</a:t>
            </a:r>
            <a:endParaRPr sz="20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Gothic Uralic"/>
              <a:cs typeface="Gothic Uralic"/>
            </a:endParaRPr>
          </a:p>
          <a:p>
            <a:pPr marL="425450" indent="-413384">
              <a:lnSpc>
                <a:spcPct val="100000"/>
              </a:lnSpc>
              <a:buClr>
                <a:srgbClr val="00AFEF"/>
              </a:buClr>
              <a:buFont typeface="Arial"/>
              <a:buChar char="•"/>
              <a:tabLst>
                <a:tab pos="425450" algn="l"/>
                <a:tab pos="426084" algn="l"/>
              </a:tabLst>
            </a:pPr>
            <a:r>
              <a:rPr sz="2000" spc="-5" dirty="0">
                <a:solidFill>
                  <a:srgbClr val="92D050"/>
                </a:solidFill>
                <a:latin typeface="Gothic Uralic"/>
                <a:cs typeface="Gothic Uralic"/>
              </a:rPr>
              <a:t>Copyright in </a:t>
            </a:r>
            <a:r>
              <a:rPr sz="2000" dirty="0">
                <a:solidFill>
                  <a:srgbClr val="92D050"/>
                </a:solidFill>
                <a:latin typeface="Gothic Uralic"/>
                <a:cs typeface="Gothic Uralic"/>
              </a:rPr>
              <a:t>a literary </a:t>
            </a:r>
            <a:r>
              <a:rPr sz="2000" spc="-5" dirty="0">
                <a:solidFill>
                  <a:srgbClr val="92D050"/>
                </a:solidFill>
                <a:latin typeface="Gothic Uralic"/>
                <a:cs typeface="Gothic Uralic"/>
              </a:rPr>
              <a:t>work, </a:t>
            </a:r>
            <a:r>
              <a:rPr sz="2000" dirty="0">
                <a:solidFill>
                  <a:srgbClr val="92D050"/>
                </a:solidFill>
                <a:latin typeface="Gothic Uralic"/>
                <a:cs typeface="Gothic Uralic"/>
              </a:rPr>
              <a:t>lasts </a:t>
            </a:r>
            <a:r>
              <a:rPr sz="2000" spc="-5" dirty="0">
                <a:solidFill>
                  <a:srgbClr val="92D050"/>
                </a:solidFill>
                <a:latin typeface="Gothic Uralic"/>
                <a:cs typeface="Gothic Uralic"/>
              </a:rPr>
              <a:t>for</a:t>
            </a:r>
            <a:r>
              <a:rPr sz="2000" spc="-120" dirty="0">
                <a:solidFill>
                  <a:srgbClr val="92D050"/>
                </a:solidFill>
                <a:latin typeface="Gothic Uralic"/>
                <a:cs typeface="Gothic Uralic"/>
              </a:rPr>
              <a:t> </a:t>
            </a:r>
            <a:r>
              <a:rPr sz="2000" spc="10" dirty="0">
                <a:solidFill>
                  <a:srgbClr val="92D050"/>
                </a:solidFill>
                <a:latin typeface="Gothic Uralic"/>
                <a:cs typeface="Gothic Uralic"/>
              </a:rPr>
              <a:t>the-</a:t>
            </a:r>
            <a:endParaRPr sz="20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200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92D050"/>
                </a:solidFill>
                <a:latin typeface="Gothic Uralic"/>
                <a:cs typeface="Gothic Uralic"/>
              </a:rPr>
              <a:t>Author’s lifetime plus 50 years </a:t>
            </a:r>
            <a:r>
              <a:rPr sz="2000" spc="-5" dirty="0">
                <a:solidFill>
                  <a:srgbClr val="92D050"/>
                </a:solidFill>
                <a:latin typeface="Gothic Uralic"/>
                <a:cs typeface="Gothic Uralic"/>
              </a:rPr>
              <a:t>from </a:t>
            </a:r>
            <a:r>
              <a:rPr sz="2000" spc="5" dirty="0">
                <a:solidFill>
                  <a:srgbClr val="92D050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92D050"/>
                </a:solidFill>
                <a:latin typeface="Gothic Uralic"/>
                <a:cs typeface="Gothic Uralic"/>
              </a:rPr>
              <a:t>end</a:t>
            </a:r>
            <a:r>
              <a:rPr sz="2000" spc="-200" dirty="0">
                <a:solidFill>
                  <a:srgbClr val="92D050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92D050"/>
                </a:solidFill>
                <a:latin typeface="Gothic Uralic"/>
                <a:cs typeface="Gothic Uralic"/>
              </a:rPr>
              <a:t>of</a:t>
            </a:r>
            <a:endParaRPr sz="20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200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92D050"/>
                </a:solidFill>
                <a:latin typeface="Gothic Uralic"/>
                <a:cs typeface="Gothic Uralic"/>
              </a:rPr>
              <a:t>The calendar year in </a:t>
            </a:r>
            <a:r>
              <a:rPr sz="2000" spc="-5" dirty="0">
                <a:solidFill>
                  <a:srgbClr val="92D050"/>
                </a:solidFill>
                <a:latin typeface="Gothic Uralic"/>
                <a:cs typeface="Gothic Uralic"/>
              </a:rPr>
              <a:t>which </a:t>
            </a:r>
            <a:r>
              <a:rPr sz="2000" spc="5" dirty="0">
                <a:solidFill>
                  <a:srgbClr val="92D050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92D050"/>
                </a:solidFill>
                <a:latin typeface="Gothic Uralic"/>
                <a:cs typeface="Gothic Uralic"/>
              </a:rPr>
              <a:t>author</a:t>
            </a:r>
            <a:r>
              <a:rPr sz="2000" spc="-145" dirty="0">
                <a:solidFill>
                  <a:srgbClr val="92D050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92D050"/>
                </a:solidFill>
                <a:latin typeface="Gothic Uralic"/>
                <a:cs typeface="Gothic Uralic"/>
              </a:rPr>
              <a:t>dies</a:t>
            </a:r>
            <a:endParaRPr sz="20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2000">
              <a:latin typeface="Gothic Uralic"/>
              <a:cs typeface="Gothic Uralic"/>
            </a:endParaRPr>
          </a:p>
          <a:p>
            <a:pPr marL="425450" indent="-413384">
              <a:lnSpc>
                <a:spcPct val="100000"/>
              </a:lnSpc>
              <a:buFont typeface="Arial"/>
              <a:buChar char="•"/>
              <a:tabLst>
                <a:tab pos="425450" algn="l"/>
                <a:tab pos="426084" algn="l"/>
              </a:tabLst>
            </a:pPr>
            <a:r>
              <a:rPr sz="2000" dirty="0">
                <a:solidFill>
                  <a:srgbClr val="92D050"/>
                </a:solidFill>
                <a:latin typeface="Gothic Uralic"/>
                <a:cs typeface="Gothic Uralic"/>
              </a:rPr>
              <a:t>50 years </a:t>
            </a:r>
            <a:r>
              <a:rPr sz="2000" spc="-5" dirty="0">
                <a:solidFill>
                  <a:srgbClr val="92D050"/>
                </a:solidFill>
                <a:latin typeface="Gothic Uralic"/>
                <a:cs typeface="Gothic Uralic"/>
              </a:rPr>
              <a:t>for </a:t>
            </a:r>
            <a:r>
              <a:rPr sz="2000" dirty="0">
                <a:solidFill>
                  <a:srgbClr val="92D050"/>
                </a:solidFill>
                <a:latin typeface="Gothic Uralic"/>
                <a:cs typeface="Gothic Uralic"/>
              </a:rPr>
              <a:t>films </a:t>
            </a:r>
            <a:r>
              <a:rPr sz="2000" spc="-5" dirty="0">
                <a:solidFill>
                  <a:srgbClr val="92D050"/>
                </a:solidFill>
                <a:latin typeface="Gothic Uralic"/>
                <a:cs typeface="Gothic Uralic"/>
              </a:rPr>
              <a:t>and sound</a:t>
            </a:r>
            <a:r>
              <a:rPr sz="2000" spc="-65" dirty="0">
                <a:solidFill>
                  <a:srgbClr val="92D050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92D050"/>
                </a:solidFill>
                <a:latin typeface="Gothic Uralic"/>
                <a:cs typeface="Gothic Uralic"/>
              </a:rPr>
              <a:t>recordings</a:t>
            </a:r>
            <a:endParaRPr sz="20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200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5" dirty="0">
                <a:solidFill>
                  <a:srgbClr val="92D050"/>
                </a:solidFill>
                <a:latin typeface="Gothic Uralic"/>
                <a:cs typeface="Gothic Uralic"/>
              </a:rPr>
              <a:t>25 </a:t>
            </a:r>
            <a:r>
              <a:rPr sz="2000" dirty="0">
                <a:solidFill>
                  <a:srgbClr val="92D050"/>
                </a:solidFill>
                <a:latin typeface="Gothic Uralic"/>
                <a:cs typeface="Gothic Uralic"/>
              </a:rPr>
              <a:t>years </a:t>
            </a:r>
            <a:r>
              <a:rPr sz="2000" spc="-5" dirty="0">
                <a:solidFill>
                  <a:srgbClr val="92D050"/>
                </a:solidFill>
                <a:latin typeface="Gothic Uralic"/>
                <a:cs typeface="Gothic Uralic"/>
              </a:rPr>
              <a:t>for typographical arrangements </a:t>
            </a:r>
            <a:r>
              <a:rPr sz="2000" dirty="0">
                <a:solidFill>
                  <a:srgbClr val="92D050"/>
                </a:solidFill>
                <a:latin typeface="Gothic Uralic"/>
                <a:cs typeface="Gothic Uralic"/>
              </a:rPr>
              <a:t>of a </a:t>
            </a:r>
            <a:r>
              <a:rPr sz="2000" spc="-5" dirty="0">
                <a:solidFill>
                  <a:srgbClr val="92D050"/>
                </a:solidFill>
                <a:latin typeface="Gothic Uralic"/>
                <a:cs typeface="Gothic Uralic"/>
              </a:rPr>
              <a:t>published</a:t>
            </a:r>
            <a:r>
              <a:rPr sz="2000" spc="-100" dirty="0">
                <a:solidFill>
                  <a:srgbClr val="92D050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92D050"/>
                </a:solidFill>
                <a:latin typeface="Gothic Uralic"/>
                <a:cs typeface="Gothic Uralic"/>
              </a:rPr>
              <a:t>edition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3476" y="473709"/>
            <a:ext cx="94303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17050" algn="l"/>
              </a:tabLst>
            </a:pPr>
            <a:r>
              <a:rPr sz="4200" u="sng" spc="-450" dirty="0">
                <a:uFill>
                  <a:solidFill>
                    <a:srgbClr val="50B8C1"/>
                  </a:solidFill>
                </a:uFill>
              </a:rPr>
              <a:t> </a:t>
            </a:r>
            <a:r>
              <a:rPr sz="4200" u="sng" spc="-5" dirty="0">
                <a:uFill>
                  <a:solidFill>
                    <a:srgbClr val="50B8C1"/>
                  </a:solidFill>
                </a:uFill>
              </a:rPr>
              <a:t>Trademark	</a:t>
            </a:r>
            <a:endParaRPr sz="4200"/>
          </a:p>
        </p:txBody>
      </p:sp>
      <p:sp>
        <p:nvSpPr>
          <p:cNvPr id="3" name="object 3"/>
          <p:cNvSpPr/>
          <p:nvPr/>
        </p:nvSpPr>
        <p:spPr>
          <a:xfrm>
            <a:off x="9134856" y="236220"/>
            <a:ext cx="915924" cy="917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4916" y="1511300"/>
            <a:ext cx="8462010" cy="34055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AFEF"/>
                </a:solidFill>
                <a:latin typeface="Arial"/>
                <a:cs typeface="Arial"/>
              </a:rPr>
              <a:t>DEFINITION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EBEBEB"/>
                </a:solidFill>
                <a:latin typeface="Arial"/>
                <a:cs typeface="Arial"/>
              </a:rPr>
              <a:t>A </a:t>
            </a:r>
            <a:r>
              <a:rPr sz="1800" spc="-10" dirty="0">
                <a:solidFill>
                  <a:srgbClr val="92D050"/>
                </a:solidFill>
                <a:latin typeface="Arial"/>
                <a:cs typeface="Arial"/>
              </a:rPr>
              <a:t>symbol, </a:t>
            </a:r>
            <a:r>
              <a:rPr sz="1800" spc="-15" dirty="0">
                <a:solidFill>
                  <a:srgbClr val="92D050"/>
                </a:solidFill>
                <a:latin typeface="Arial"/>
                <a:cs typeface="Arial"/>
              </a:rPr>
              <a:t>word, </a:t>
            </a:r>
            <a:r>
              <a:rPr sz="1800" spc="-5" dirty="0">
                <a:solidFill>
                  <a:srgbClr val="92D050"/>
                </a:solidFill>
                <a:latin typeface="Arial"/>
                <a:cs typeface="Arial"/>
              </a:rPr>
              <a:t>phrase, logo</a:t>
            </a:r>
            <a:r>
              <a:rPr sz="1800" spc="-5" dirty="0">
                <a:solidFill>
                  <a:srgbClr val="EBEBEB"/>
                </a:solidFill>
                <a:latin typeface="Arial"/>
                <a:cs typeface="Arial"/>
              </a:rPr>
              <a:t>, or combination </a:t>
            </a:r>
            <a:r>
              <a:rPr sz="1800" dirty="0">
                <a:solidFill>
                  <a:srgbClr val="EBEBEB"/>
                </a:solidFill>
                <a:latin typeface="Arial"/>
                <a:cs typeface="Arial"/>
              </a:rPr>
              <a:t>of these that </a:t>
            </a:r>
            <a:r>
              <a:rPr sz="1800" spc="-5" dirty="0">
                <a:solidFill>
                  <a:srgbClr val="EBEBEB"/>
                </a:solidFill>
                <a:latin typeface="Arial"/>
                <a:cs typeface="Arial"/>
              </a:rPr>
              <a:t>legally distinguishes one  </a:t>
            </a:r>
            <a:r>
              <a:rPr sz="1800" spc="-10" dirty="0">
                <a:solidFill>
                  <a:srgbClr val="92D050"/>
                </a:solidFill>
                <a:latin typeface="Arial"/>
                <a:cs typeface="Arial"/>
              </a:rPr>
              <a:t>company's </a:t>
            </a:r>
            <a:r>
              <a:rPr sz="1800" spc="-5" dirty="0">
                <a:solidFill>
                  <a:srgbClr val="92D050"/>
                </a:solidFill>
                <a:latin typeface="Arial"/>
                <a:cs typeface="Arial"/>
              </a:rPr>
              <a:t>product </a:t>
            </a:r>
            <a:r>
              <a:rPr sz="1800" dirty="0">
                <a:solidFill>
                  <a:srgbClr val="EBEBEB"/>
                </a:solidFill>
                <a:latin typeface="Arial"/>
                <a:cs typeface="Arial"/>
              </a:rPr>
              <a:t>from </a:t>
            </a:r>
            <a:r>
              <a:rPr sz="1800" spc="-5" dirty="0">
                <a:solidFill>
                  <a:srgbClr val="EBEBEB"/>
                </a:solidFill>
                <a:latin typeface="Arial"/>
                <a:cs typeface="Arial"/>
              </a:rPr>
              <a:t>any others. Any infringement on a trademark is illegal and  therefore grounds </a:t>
            </a:r>
            <a:r>
              <a:rPr sz="1800" dirty="0">
                <a:solidFill>
                  <a:srgbClr val="EBEBEB"/>
                </a:solidFill>
                <a:latin typeface="Arial"/>
                <a:cs typeface="Arial"/>
              </a:rPr>
              <a:t>for the </a:t>
            </a:r>
            <a:r>
              <a:rPr sz="1800" spc="-5" dirty="0">
                <a:solidFill>
                  <a:srgbClr val="EBEBEB"/>
                </a:solidFill>
                <a:latin typeface="Arial"/>
                <a:cs typeface="Arial"/>
              </a:rPr>
              <a:t>company </a:t>
            </a:r>
            <a:r>
              <a:rPr sz="1800" spc="-10" dirty="0">
                <a:solidFill>
                  <a:srgbClr val="EBEBEB"/>
                </a:solidFill>
                <a:latin typeface="Arial"/>
                <a:cs typeface="Arial"/>
              </a:rPr>
              <a:t>owning </a:t>
            </a:r>
            <a:r>
              <a:rPr sz="180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EBEBEB"/>
                </a:solidFill>
                <a:latin typeface="Arial"/>
                <a:cs typeface="Arial"/>
              </a:rPr>
              <a:t>trademark </a:t>
            </a:r>
            <a:r>
              <a:rPr sz="1800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EBEBEB"/>
                </a:solidFill>
                <a:latin typeface="Arial"/>
                <a:cs typeface="Arial"/>
              </a:rPr>
              <a:t>sue </a:t>
            </a:r>
            <a:r>
              <a:rPr sz="180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EBEBEB"/>
                </a:solidFill>
                <a:latin typeface="Arial"/>
                <a:cs typeface="Arial"/>
              </a:rPr>
              <a:t>infringing</a:t>
            </a:r>
            <a:r>
              <a:rPr sz="1800" spc="1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EBEBEB"/>
                </a:solidFill>
                <a:latin typeface="Arial"/>
                <a:cs typeface="Arial"/>
              </a:rPr>
              <a:t>party.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Arial"/>
              <a:cs typeface="Arial"/>
            </a:endParaRPr>
          </a:p>
          <a:p>
            <a:pPr marL="175895" marR="64579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unauthorized usage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trademarks by producing and trading </a:t>
            </a:r>
            <a:r>
              <a:rPr sz="1800" spc="-5" dirty="0">
                <a:solidFill>
                  <a:srgbClr val="92D050"/>
                </a:solidFill>
                <a:latin typeface="Arial"/>
                <a:cs typeface="Arial"/>
              </a:rPr>
              <a:t>counterfeit  consumer goods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known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800" spc="-5" dirty="0">
                <a:solidFill>
                  <a:srgbClr val="92D050"/>
                </a:solidFill>
                <a:latin typeface="Arial"/>
                <a:cs typeface="Arial"/>
              </a:rPr>
              <a:t>brand</a:t>
            </a:r>
            <a:r>
              <a:rPr sz="1800" spc="11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92D050"/>
                </a:solidFill>
                <a:latin typeface="Arial"/>
                <a:cs typeface="Arial"/>
              </a:rPr>
              <a:t>piracy.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Arial"/>
              <a:cs typeface="Arial"/>
            </a:endParaRPr>
          </a:p>
          <a:p>
            <a:pPr marL="175895" marR="129349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owner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 trademark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may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pursue </a:t>
            </a:r>
            <a:r>
              <a:rPr sz="1800" spc="-5" dirty="0">
                <a:solidFill>
                  <a:srgbClr val="92D050"/>
                </a:solidFill>
                <a:latin typeface="Arial"/>
                <a:cs typeface="Arial"/>
              </a:rPr>
              <a:t>legal action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against </a:t>
            </a:r>
            <a:r>
              <a:rPr sz="1800" spc="-5" dirty="0">
                <a:solidFill>
                  <a:srgbClr val="92D050"/>
                </a:solidFill>
                <a:latin typeface="Arial"/>
                <a:cs typeface="Arial"/>
              </a:rPr>
              <a:t>trademark  infringement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76001" y="723391"/>
            <a:ext cx="282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</a:rPr>
              <a:t>10</a:t>
            </a:r>
            <a:endParaRPr sz="1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3476" y="473709"/>
            <a:ext cx="94303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17050" algn="l"/>
              </a:tabLst>
            </a:pPr>
            <a:r>
              <a:rPr sz="4200" u="sng" spc="-450" dirty="0">
                <a:uFill>
                  <a:solidFill>
                    <a:srgbClr val="50B8C1"/>
                  </a:solidFill>
                </a:uFill>
              </a:rPr>
              <a:t> </a:t>
            </a:r>
            <a:r>
              <a:rPr sz="4200" u="sng" spc="-5" dirty="0">
                <a:uFill>
                  <a:solidFill>
                    <a:srgbClr val="50B8C1"/>
                  </a:solidFill>
                </a:uFill>
              </a:rPr>
              <a:t>Protected rights	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979728" y="1278483"/>
            <a:ext cx="9629775" cy="495173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The following rights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are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protected by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Union</a:t>
            </a:r>
            <a:r>
              <a:rPr sz="20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law:</a:t>
            </a:r>
            <a:endParaRPr sz="2000" dirty="0">
              <a:latin typeface="Gothic Uralic"/>
              <a:cs typeface="Gothic Uralic"/>
            </a:endParaRPr>
          </a:p>
          <a:p>
            <a:pPr marL="354965" marR="5080" indent="-342900">
              <a:lnSpc>
                <a:spcPts val="239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i="1" spc="-90" dirty="0">
                <a:solidFill>
                  <a:srgbClr val="00AFEF"/>
                </a:solidFill>
                <a:latin typeface="Verdana"/>
                <a:cs typeface="Verdana"/>
              </a:rPr>
              <a:t>right </a:t>
            </a:r>
            <a:r>
              <a:rPr sz="2000" i="1" spc="10" dirty="0">
                <a:solidFill>
                  <a:srgbClr val="00AFEF"/>
                </a:solidFill>
                <a:latin typeface="Verdana"/>
                <a:cs typeface="Verdana"/>
              </a:rPr>
              <a:t>of </a:t>
            </a:r>
            <a:r>
              <a:rPr sz="2000" b="1" i="1" spc="-5" dirty="0">
                <a:solidFill>
                  <a:srgbClr val="00AFEF"/>
                </a:solidFill>
                <a:latin typeface="TeXGyreAdventor"/>
                <a:cs typeface="TeXGyreAdventor"/>
              </a:rPr>
              <a:t>reproduction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for </a:t>
            </a:r>
            <a:r>
              <a:rPr sz="2000" dirty="0">
                <a:solidFill>
                  <a:srgbClr val="92D050"/>
                </a:solidFill>
                <a:latin typeface="Gothic Uralic"/>
                <a:cs typeface="Gothic Uralic"/>
              </a:rPr>
              <a:t>authors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, performers,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producers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of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phonograms</a:t>
            </a:r>
            <a:r>
              <a:rPr sz="2000" spc="-36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and 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films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and broadcasting</a:t>
            </a:r>
            <a:r>
              <a:rPr sz="2000" spc="-4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organisations.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i="1" spc="-90" dirty="0">
                <a:solidFill>
                  <a:srgbClr val="00AFEF"/>
                </a:solidFill>
                <a:latin typeface="Verdana"/>
                <a:cs typeface="Verdana"/>
              </a:rPr>
              <a:t>right</a:t>
            </a:r>
            <a:r>
              <a:rPr sz="2000" i="1" spc="-160" dirty="0">
                <a:solidFill>
                  <a:srgbClr val="00AFEF"/>
                </a:solidFill>
                <a:latin typeface="Verdana"/>
                <a:cs typeface="Verdana"/>
              </a:rPr>
              <a:t> </a:t>
            </a:r>
            <a:r>
              <a:rPr sz="2000" i="1" spc="5" dirty="0">
                <a:solidFill>
                  <a:srgbClr val="00AFEF"/>
                </a:solidFill>
                <a:latin typeface="Verdana"/>
                <a:cs typeface="Verdana"/>
              </a:rPr>
              <a:t>of</a:t>
            </a:r>
            <a:r>
              <a:rPr sz="2000" i="1" spc="-155" dirty="0">
                <a:solidFill>
                  <a:srgbClr val="00AFEF"/>
                </a:solidFill>
                <a:latin typeface="Verdana"/>
                <a:cs typeface="Verdana"/>
              </a:rPr>
              <a:t> </a:t>
            </a:r>
            <a:r>
              <a:rPr sz="2000" b="1" i="1" spc="-5" dirty="0">
                <a:solidFill>
                  <a:srgbClr val="00AFEF"/>
                </a:solidFill>
                <a:latin typeface="TeXGyreAdventor"/>
                <a:cs typeface="TeXGyreAdventor"/>
              </a:rPr>
              <a:t>communication</a:t>
            </a:r>
            <a:r>
              <a:rPr sz="2000" b="1" i="1" spc="-40" dirty="0">
                <a:solidFill>
                  <a:srgbClr val="00AFEF"/>
                </a:solidFill>
                <a:latin typeface="TeXGyreAdventor"/>
                <a:cs typeface="TeXGyreAdventor"/>
              </a:rPr>
              <a:t> </a:t>
            </a:r>
            <a:r>
              <a:rPr sz="2000" i="1" spc="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000" i="1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000" i="1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i="1" spc="25" dirty="0">
                <a:solidFill>
                  <a:srgbClr val="FFFFFF"/>
                </a:solidFill>
                <a:latin typeface="Verdana"/>
                <a:cs typeface="Verdana"/>
              </a:rPr>
              <a:t>public</a:t>
            </a:r>
            <a:r>
              <a:rPr sz="2000" i="1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for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authors,</a:t>
            </a:r>
            <a:r>
              <a:rPr sz="2000" spc="-3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92D050"/>
                </a:solidFill>
                <a:latin typeface="Gothic Uralic"/>
                <a:cs typeface="Gothic Uralic"/>
              </a:rPr>
              <a:t>performers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,</a:t>
            </a:r>
            <a:r>
              <a:rPr sz="2000" spc="-4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producers </a:t>
            </a:r>
            <a:r>
              <a:rPr sz="2000" spc="-10" dirty="0">
                <a:solidFill>
                  <a:srgbClr val="FFFFFF"/>
                </a:solidFill>
                <a:latin typeface="Gothic Uralic"/>
                <a:cs typeface="Gothic Uralic"/>
              </a:rPr>
              <a:t>of</a:t>
            </a:r>
            <a:endParaRPr sz="2000" dirty="0">
              <a:latin typeface="Gothic Uralic"/>
              <a:cs typeface="Gothic Uralic"/>
            </a:endParaRPr>
          </a:p>
          <a:p>
            <a:pPr marL="3549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phonograms and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films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and broadcasting</a:t>
            </a:r>
            <a:r>
              <a:rPr sz="2000" spc="-4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organisations.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i="1" spc="-90" dirty="0">
                <a:solidFill>
                  <a:srgbClr val="00AFEF"/>
                </a:solidFill>
                <a:latin typeface="Verdana"/>
                <a:cs typeface="Verdana"/>
              </a:rPr>
              <a:t>right </a:t>
            </a:r>
            <a:r>
              <a:rPr sz="2000" i="1" spc="10" dirty="0">
                <a:solidFill>
                  <a:srgbClr val="00AFEF"/>
                </a:solidFill>
                <a:latin typeface="Verdana"/>
                <a:cs typeface="Verdana"/>
              </a:rPr>
              <a:t>of </a:t>
            </a:r>
            <a:r>
              <a:rPr sz="2000" b="1" i="1" spc="-5" dirty="0">
                <a:solidFill>
                  <a:srgbClr val="00AFEF"/>
                </a:solidFill>
                <a:latin typeface="TeXGyreAdventor"/>
                <a:cs typeface="TeXGyreAdventor"/>
              </a:rPr>
              <a:t>fixation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for performers and </a:t>
            </a:r>
            <a:r>
              <a:rPr sz="2000" spc="-5" dirty="0">
                <a:solidFill>
                  <a:srgbClr val="92D050"/>
                </a:solidFill>
                <a:latin typeface="Gothic Uralic"/>
                <a:cs typeface="Gothic Uralic"/>
              </a:rPr>
              <a:t>broadcasting</a:t>
            </a:r>
            <a:r>
              <a:rPr sz="2000" spc="-285" dirty="0">
                <a:solidFill>
                  <a:srgbClr val="92D050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92D050"/>
                </a:solidFill>
                <a:latin typeface="Gothic Uralic"/>
                <a:cs typeface="Gothic Uralic"/>
              </a:rPr>
              <a:t>organisations</a:t>
            </a:r>
            <a:r>
              <a:rPr sz="2000" spc="-5" dirty="0">
                <a:solidFill>
                  <a:srgbClr val="00AFEF"/>
                </a:solidFill>
                <a:latin typeface="Gothic Uralic"/>
                <a:cs typeface="Gothic Uralic"/>
              </a:rPr>
              <a:t>.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ts val="2395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i="1" spc="-90" dirty="0">
                <a:solidFill>
                  <a:srgbClr val="00AFEF"/>
                </a:solidFill>
                <a:latin typeface="Verdana"/>
                <a:cs typeface="Verdana"/>
              </a:rPr>
              <a:t>right </a:t>
            </a:r>
            <a:r>
              <a:rPr sz="2000" i="1" spc="10" dirty="0">
                <a:solidFill>
                  <a:srgbClr val="00AFEF"/>
                </a:solidFill>
                <a:latin typeface="Verdana"/>
                <a:cs typeface="Verdana"/>
              </a:rPr>
              <a:t>of </a:t>
            </a:r>
            <a:r>
              <a:rPr sz="2000" b="1" i="1" spc="-5" dirty="0">
                <a:solidFill>
                  <a:srgbClr val="00AFEF"/>
                </a:solidFill>
                <a:latin typeface="TeXGyreAdventor"/>
                <a:cs typeface="TeXGyreAdventor"/>
              </a:rPr>
              <a:t>broadcasting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for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performers, </a:t>
            </a:r>
            <a:r>
              <a:rPr sz="2000" spc="-5" dirty="0">
                <a:solidFill>
                  <a:srgbClr val="92D050"/>
                </a:solidFill>
                <a:latin typeface="Gothic Uralic"/>
                <a:cs typeface="Gothic Uralic"/>
              </a:rPr>
              <a:t>producers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of phonograms</a:t>
            </a:r>
            <a:r>
              <a:rPr sz="2000" spc="-30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and</a:t>
            </a:r>
            <a:endParaRPr sz="2000" dirty="0">
              <a:latin typeface="Gothic Uralic"/>
              <a:cs typeface="Gothic Uralic"/>
            </a:endParaRPr>
          </a:p>
          <a:p>
            <a:pPr marL="354965">
              <a:lnSpc>
                <a:spcPts val="2395"/>
              </a:lnSpc>
            </a:pP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broadcasting</a:t>
            </a:r>
            <a:r>
              <a:rPr sz="2000" spc="-3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organisations</a:t>
            </a:r>
            <a:endParaRPr sz="20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3200" dirty="0">
              <a:latin typeface="Gothic Uralic"/>
              <a:cs typeface="Gothic Uralic"/>
            </a:endParaRPr>
          </a:p>
          <a:p>
            <a:pPr marL="23241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92D050"/>
                </a:solidFill>
                <a:latin typeface="Arial"/>
                <a:cs typeface="Arial"/>
              </a:rPr>
              <a:t>Duration </a:t>
            </a:r>
            <a:r>
              <a:rPr sz="1800" b="1" dirty="0">
                <a:solidFill>
                  <a:srgbClr val="92D050"/>
                </a:solidFill>
                <a:latin typeface="Arial"/>
                <a:cs typeface="Arial"/>
              </a:rPr>
              <a:t>of</a:t>
            </a:r>
            <a:r>
              <a:rPr sz="1800" b="1" spc="-1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2D050"/>
                </a:solidFill>
                <a:latin typeface="Arial"/>
                <a:cs typeface="Arial"/>
              </a:rPr>
              <a:t>protection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 dirty="0">
              <a:latin typeface="Arial"/>
              <a:cs typeface="Arial"/>
            </a:endParaRPr>
          </a:p>
          <a:p>
            <a:pPr marL="518795" marR="1384935" indent="-287020">
              <a:lnSpc>
                <a:spcPct val="100000"/>
              </a:lnSpc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rights of 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authors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are 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protected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within their </a:t>
            </a:r>
            <a:r>
              <a:rPr sz="1800" dirty="0">
                <a:solidFill>
                  <a:srgbClr val="92D050"/>
                </a:solidFill>
                <a:latin typeface="Gothic Uralic"/>
                <a:cs typeface="Gothic Uralic"/>
              </a:rPr>
              <a:t>lifetime 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and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for </a:t>
            </a:r>
            <a:r>
              <a:rPr sz="1800" spc="-5" dirty="0">
                <a:solidFill>
                  <a:srgbClr val="92D050"/>
                </a:solidFill>
                <a:latin typeface="Gothic Uralic"/>
                <a:cs typeface="Gothic Uralic"/>
              </a:rPr>
              <a:t>seventy  </a:t>
            </a:r>
            <a:r>
              <a:rPr sz="1800" spc="-10" dirty="0">
                <a:solidFill>
                  <a:srgbClr val="92D050"/>
                </a:solidFill>
                <a:latin typeface="Gothic Uralic"/>
                <a:cs typeface="Gothic Uralic"/>
              </a:rPr>
              <a:t>years 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after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their</a:t>
            </a:r>
            <a:r>
              <a:rPr sz="1800" spc="5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death.</a:t>
            </a:r>
            <a:endParaRPr sz="1800" dirty="0">
              <a:latin typeface="Gothic Uralic"/>
              <a:cs typeface="Gothic Uralic"/>
            </a:endParaRPr>
          </a:p>
          <a:p>
            <a:pPr marL="518795" indent="-287020">
              <a:lnSpc>
                <a:spcPts val="2150"/>
              </a:lnSpc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rights of performers last for </a:t>
            </a:r>
            <a:r>
              <a:rPr sz="1800" spc="-5" dirty="0">
                <a:solidFill>
                  <a:srgbClr val="92D050"/>
                </a:solidFill>
                <a:latin typeface="Gothic Uralic"/>
                <a:cs typeface="Gothic Uralic"/>
              </a:rPr>
              <a:t>50</a:t>
            </a:r>
            <a:r>
              <a:rPr sz="1800" spc="50" dirty="0">
                <a:solidFill>
                  <a:srgbClr val="92D050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92D050"/>
                </a:solidFill>
                <a:latin typeface="Gothic Uralic"/>
                <a:cs typeface="Gothic Uralic"/>
              </a:rPr>
              <a:t>years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.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17148" y="574928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</a:rPr>
              <a:t>12</a:t>
            </a:r>
            <a:endParaRPr sz="1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597</Words>
  <Application>Microsoft Office PowerPoint</Application>
  <PresentationFormat>Widescreen</PresentationFormat>
  <Paragraphs>84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Abadi</vt:lpstr>
      <vt:lpstr>Arial</vt:lpstr>
      <vt:lpstr>Bookman Uralic</vt:lpstr>
      <vt:lpstr>Calibri</vt:lpstr>
      <vt:lpstr>Century Gothic</vt:lpstr>
      <vt:lpstr>Gothic Uralic</vt:lpstr>
      <vt:lpstr>TeXGyreAdventor</vt:lpstr>
      <vt:lpstr>Times New Roman</vt:lpstr>
      <vt:lpstr>Verdana</vt:lpstr>
      <vt:lpstr>Wingdings</vt:lpstr>
      <vt:lpstr>Wingdings 3</vt:lpstr>
      <vt:lpstr>Ion</vt:lpstr>
      <vt:lpstr>Dr.D.Y Patil college of Engineering ,Akurdi Audit Course  (2021-22)    </vt:lpstr>
      <vt:lpstr>Intellectual Property Rights</vt:lpstr>
      <vt:lpstr> “Literacy And Artistic Work” </vt:lpstr>
      <vt:lpstr>Industrial Property</vt:lpstr>
      <vt:lpstr>Major Types Of IP</vt:lpstr>
      <vt:lpstr>Patents</vt:lpstr>
      <vt:lpstr>Copyright</vt:lpstr>
      <vt:lpstr> Trademark </vt:lpstr>
      <vt:lpstr> Protected rights </vt:lpstr>
      <vt:lpstr> 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Aditya Somani</cp:lastModifiedBy>
  <cp:revision>8</cp:revision>
  <dcterms:created xsi:type="dcterms:W3CDTF">2021-05-26T13:06:05Z</dcterms:created>
  <dcterms:modified xsi:type="dcterms:W3CDTF">2021-05-27T04:29:24Z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2015-04-09T00:00:00Z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2021-05-26T00:00:00Z</vt:filetime>
  </property>
</Properties>
</file>