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adugi" panose="020B0502040204020203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2C8CB3-130E-0DFA-2560-D2DAA48DAB72}"/>
              </a:ext>
            </a:extLst>
          </p:cNvPr>
          <p:cNvSpPr txBox="1"/>
          <p:nvPr/>
        </p:nvSpPr>
        <p:spPr>
          <a:xfrm>
            <a:off x="11430000" y="1580430"/>
            <a:ext cx="582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ANALYSIS</a:t>
            </a:r>
          </a:p>
          <a:p>
            <a:r>
              <a:rPr lang="en-US" sz="2400" spc="-19" dirty="0">
                <a:latin typeface="Gadugi" panose="020B0502040204020203" pitchFamily="34" charset="0"/>
                <a:ea typeface="Gadugi" panose="020B0502040204020203" pitchFamily="34" charset="0"/>
              </a:rPr>
              <a:t>Animals and science are the two most popular categories of content, showing that people enjoy "real-life" and "factual" content the most.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D661E-7716-876D-84E8-1224EDCB96E9}"/>
              </a:ext>
            </a:extLst>
          </p:cNvPr>
          <p:cNvSpPr txBox="1"/>
          <p:nvPr/>
        </p:nvSpPr>
        <p:spPr>
          <a:xfrm>
            <a:off x="11430000" y="4152900"/>
            <a:ext cx="5677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</a:t>
            </a:r>
          </a:p>
          <a:p>
            <a:r>
              <a:rPr lang="en-US" sz="2400" spc="-19" dirty="0">
                <a:latin typeface="Gadugi" panose="020B0502040204020203" pitchFamily="34" charset="0"/>
                <a:ea typeface="Gadugi" panose="020B0502040204020203" pitchFamily="34" charset="0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0C76D-6163-7E80-4E48-BAF4567767B3}"/>
              </a:ext>
            </a:extLst>
          </p:cNvPr>
          <p:cNvSpPr txBox="1"/>
          <p:nvPr/>
        </p:nvSpPr>
        <p:spPr>
          <a:xfrm>
            <a:off x="11430000" y="7519579"/>
            <a:ext cx="5677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NEXT STEPS</a:t>
            </a:r>
          </a:p>
          <a:p>
            <a:r>
              <a:rPr lang="en-US" sz="2400" spc="-19" dirty="0">
                <a:latin typeface="Gadugi" panose="020B0502040204020203" pitchFamily="34" charset="0"/>
                <a:ea typeface="Gadugi" panose="020B0502040204020203" pitchFamily="34" charset="0"/>
              </a:rPr>
              <a:t>This ad-hoc analysis is insightful, but it's time to take this analysis into large scale production for real-time understanding of your business. We can show you how to do this.   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02553" y="2418028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 algn="just"/>
            <a:endParaRPr lang="en-US" sz="1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216575" y="2418029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6993FE-D062-3E9E-E6B1-E900EEED171A}"/>
              </a:ext>
            </a:extLst>
          </p:cNvPr>
          <p:cNvSpPr txBox="1"/>
          <p:nvPr/>
        </p:nvSpPr>
        <p:spPr>
          <a:xfrm>
            <a:off x="8059550" y="3543300"/>
            <a:ext cx="7259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 need to adapt quickly to it’s global scale.</a:t>
            </a:r>
          </a:p>
          <a:p>
            <a:r>
              <a:rPr lang="en-US" sz="2800" dirty="0"/>
              <a:t>Accenture has begun a 3 month POC focusing on these tasks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D1CAE-ED4D-3806-1C61-4FF024C430E4}"/>
              </a:ext>
            </a:extLst>
          </p:cNvPr>
          <p:cNvSpPr txBox="1"/>
          <p:nvPr/>
        </p:nvSpPr>
        <p:spPr>
          <a:xfrm>
            <a:off x="2743200" y="5143500"/>
            <a:ext cx="6705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Over  100000 posts per day</a:t>
            </a:r>
          </a:p>
          <a:p>
            <a:endParaRPr lang="en-IN" sz="4000" dirty="0"/>
          </a:p>
          <a:p>
            <a:r>
              <a:rPr lang="en-IN" sz="4000" dirty="0"/>
              <a:t>36500000 pieces of content per year!</a:t>
            </a:r>
          </a:p>
          <a:p>
            <a:endParaRPr lang="en-IN" dirty="0"/>
          </a:p>
          <a:p>
            <a:endParaRPr lang="en-IN" sz="2400" dirty="0"/>
          </a:p>
          <a:p>
            <a:r>
              <a:rPr lang="en-IN" sz="2400" dirty="0"/>
              <a:t>But how to capitalize on it when there is so much?</a:t>
            </a:r>
          </a:p>
          <a:p>
            <a:endParaRPr lang="en-IN" sz="2400" dirty="0"/>
          </a:p>
          <a:p>
            <a:r>
              <a:rPr lang="en-IN" sz="24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DA05F-A8D2-7BCD-1D13-219545CAA9C9}"/>
              </a:ext>
            </a:extLst>
          </p:cNvPr>
          <p:cNvSpPr txBox="1"/>
          <p:nvPr/>
        </p:nvSpPr>
        <p:spPr>
          <a:xfrm>
            <a:off x="14293092" y="17943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ANDREW FLEMING</a:t>
            </a:r>
          </a:p>
          <a:p>
            <a:r>
              <a:rPr lang="en-IN" sz="2400" dirty="0"/>
              <a:t>Chief Technology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1294C6-71D3-84B3-E9C3-3A5F6177F7BF}"/>
              </a:ext>
            </a:extLst>
          </p:cNvPr>
          <p:cNvSpPr txBox="1"/>
          <p:nvPr/>
        </p:nvSpPr>
        <p:spPr>
          <a:xfrm>
            <a:off x="14293092" y="48387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MARCUS ROMPTON</a:t>
            </a:r>
          </a:p>
          <a:p>
            <a:r>
              <a:rPr lang="en-IN" sz="2400" dirty="0"/>
              <a:t>Senior Principal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9A291-9073-A796-AD00-753F32D3DBC6}"/>
              </a:ext>
            </a:extLst>
          </p:cNvPr>
          <p:cNvSpPr txBox="1"/>
          <p:nvPr/>
        </p:nvSpPr>
        <p:spPr>
          <a:xfrm>
            <a:off x="14478000" y="751376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ATHARVA CHILE </a:t>
            </a:r>
          </a:p>
          <a:p>
            <a:r>
              <a:rPr lang="en-IN" sz="24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AC63C9-3AF2-64F9-C0B1-D31FDB1C83CE}"/>
              </a:ext>
            </a:extLst>
          </p:cNvPr>
          <p:cNvSpPr txBox="1"/>
          <p:nvPr/>
        </p:nvSpPr>
        <p:spPr>
          <a:xfrm>
            <a:off x="4168440" y="1227590"/>
            <a:ext cx="3462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ADA7BD-C99C-FA4A-18FC-3AF78293E7B8}"/>
              </a:ext>
            </a:extLst>
          </p:cNvPr>
          <p:cNvSpPr txBox="1"/>
          <p:nvPr/>
        </p:nvSpPr>
        <p:spPr>
          <a:xfrm>
            <a:off x="5864639" y="3024816"/>
            <a:ext cx="424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953011-1149-9842-2C33-D25928636E3A}"/>
              </a:ext>
            </a:extLst>
          </p:cNvPr>
          <p:cNvSpPr txBox="1"/>
          <p:nvPr/>
        </p:nvSpPr>
        <p:spPr>
          <a:xfrm>
            <a:off x="7891585" y="4605252"/>
            <a:ext cx="407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73840D-5CEA-F1DC-7116-55E95A4AF1C6}"/>
              </a:ext>
            </a:extLst>
          </p:cNvPr>
          <p:cNvSpPr txBox="1"/>
          <p:nvPr/>
        </p:nvSpPr>
        <p:spPr>
          <a:xfrm>
            <a:off x="9753600" y="64389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03616-69FD-4583-0783-425941366B10}"/>
              </a:ext>
            </a:extLst>
          </p:cNvPr>
          <p:cNvSpPr txBox="1"/>
          <p:nvPr/>
        </p:nvSpPr>
        <p:spPr>
          <a:xfrm>
            <a:off x="11337710" y="8039100"/>
            <a:ext cx="4130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6A9F2-1E62-A355-CA06-638D1B615414}"/>
              </a:ext>
            </a:extLst>
          </p:cNvPr>
          <p:cNvSpPr txBox="1"/>
          <p:nvPr/>
        </p:nvSpPr>
        <p:spPr>
          <a:xfrm>
            <a:off x="1524000" y="3238500"/>
            <a:ext cx="4021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16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UNIQUE</a:t>
            </a:r>
            <a:br>
              <a:rPr lang="en-IN" sz="3200" dirty="0"/>
            </a:br>
            <a:r>
              <a:rPr lang="en-IN" sz="3200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1FDF6-A81E-9085-9067-310D4E915764}"/>
              </a:ext>
            </a:extLst>
          </p:cNvPr>
          <p:cNvSpPr txBox="1"/>
          <p:nvPr/>
        </p:nvSpPr>
        <p:spPr>
          <a:xfrm>
            <a:off x="6781800" y="3238500"/>
            <a:ext cx="3791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1897</a:t>
            </a:r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REACTIONS TO “ANIMALS”</a:t>
            </a:r>
            <a:br>
              <a:rPr lang="en-IN" sz="3600" dirty="0"/>
            </a:br>
            <a:r>
              <a:rPr lang="en-IN" sz="3600" dirty="0"/>
              <a:t>POSTA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7DEF0-5785-4B6F-AA78-2ABCC64DEB26}"/>
              </a:ext>
            </a:extLst>
          </p:cNvPr>
          <p:cNvSpPr txBox="1"/>
          <p:nvPr/>
        </p:nvSpPr>
        <p:spPr>
          <a:xfrm>
            <a:off x="12256116" y="3238500"/>
            <a:ext cx="38039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JANUARY</a:t>
            </a:r>
          </a:p>
          <a:p>
            <a:pPr algn="ctr"/>
            <a:endParaRPr lang="en-IN" sz="3600" dirty="0"/>
          </a:p>
          <a:p>
            <a:pPr algn="ctr"/>
            <a:r>
              <a:rPr lang="en-IN" sz="3600" dirty="0"/>
              <a:t>MONTH WITH</a:t>
            </a:r>
          </a:p>
          <a:p>
            <a:pPr algn="ctr"/>
            <a:r>
              <a:rPr lang="en-IN" sz="3600" dirty="0"/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23F665-8605-99B4-9706-D2EFA84E7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34" y="2023500"/>
            <a:ext cx="8985966" cy="66986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3A3D8FD-5A6A-90E3-D94C-EF21850DF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58" y="1498356"/>
            <a:ext cx="10157742" cy="74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305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Clear Sans Regular Bold</vt:lpstr>
      <vt:lpstr>Graphik Regular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Atharva Chile</cp:lastModifiedBy>
  <cp:revision>9</cp:revision>
  <dcterms:created xsi:type="dcterms:W3CDTF">2006-08-16T00:00:00Z</dcterms:created>
  <dcterms:modified xsi:type="dcterms:W3CDTF">2024-05-28T17:50:43Z</dcterms:modified>
  <dc:identifier>DAEhDyfaYKE</dc:identifier>
</cp:coreProperties>
</file>