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90" r:id="rId3"/>
    <p:sldId id="258" r:id="rId4"/>
    <p:sldId id="291" r:id="rId5"/>
    <p:sldId id="263" r:id="rId6"/>
    <p:sldId id="280" r:id="rId7"/>
    <p:sldId id="257" r:id="rId8"/>
    <p:sldId id="292" r:id="rId9"/>
    <p:sldId id="260" r:id="rId10"/>
    <p:sldId id="268" r:id="rId11"/>
    <p:sldId id="262" r:id="rId12"/>
    <p:sldId id="293" r:id="rId13"/>
    <p:sldId id="264" r:id="rId14"/>
    <p:sldId id="294" r:id="rId15"/>
    <p:sldId id="265" r:id="rId16"/>
    <p:sldId id="295" r:id="rId17"/>
    <p:sldId id="259" r:id="rId18"/>
    <p:sldId id="284" r:id="rId19"/>
  </p:sldIdLst>
  <p:sldSz cx="9144000" cy="5143500" type="screen16x9"/>
  <p:notesSz cx="6858000" cy="9144000"/>
  <p:embeddedFontLst>
    <p:embeddedFont>
      <p:font typeface="Fira Sans" panose="020B0503050000020004" pitchFamily="34" charset="0"/>
      <p:regular r:id="rId21"/>
      <p:bold r:id="rId22"/>
      <p:italic r:id="rId23"/>
      <p:boldItalic r:id="rId24"/>
    </p:embeddedFont>
    <p:embeddedFont>
      <p:font typeface="Fira Sans Extra Condensed" panose="020B05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917d3ea687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917d3ea687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a:extLst>
            <a:ext uri="{FF2B5EF4-FFF2-40B4-BE49-F238E27FC236}">
              <a16:creationId xmlns:a16="http://schemas.microsoft.com/office/drawing/2014/main" id="{B66B4BF1-9FFA-A41F-523F-B68698351212}"/>
            </a:ext>
          </a:extLst>
        </p:cNvPr>
        <p:cNvGrpSpPr/>
        <p:nvPr/>
      </p:nvGrpSpPr>
      <p:grpSpPr>
        <a:xfrm>
          <a:off x="0" y="0"/>
          <a:ext cx="0" cy="0"/>
          <a:chOff x="0" y="0"/>
          <a:chExt cx="0" cy="0"/>
        </a:xfrm>
      </p:grpSpPr>
      <p:sp>
        <p:nvSpPr>
          <p:cNvPr id="573" name="Google Shape;573;g9c73459845_0_561:notes">
            <a:extLst>
              <a:ext uri="{FF2B5EF4-FFF2-40B4-BE49-F238E27FC236}">
                <a16:creationId xmlns:a16="http://schemas.microsoft.com/office/drawing/2014/main" id="{67D32103-1B4F-334D-DAD2-BAD4B1487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a:extLst>
              <a:ext uri="{FF2B5EF4-FFF2-40B4-BE49-F238E27FC236}">
                <a16:creationId xmlns:a16="http://schemas.microsoft.com/office/drawing/2014/main" id="{40BF2561-9137-2061-5AAA-AB5EC11B3D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0523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a:extLst>
            <a:ext uri="{FF2B5EF4-FFF2-40B4-BE49-F238E27FC236}">
              <a16:creationId xmlns:a16="http://schemas.microsoft.com/office/drawing/2014/main" id="{EA074137-766C-015C-A3CC-78BC2448D35A}"/>
            </a:ext>
          </a:extLst>
        </p:cNvPr>
        <p:cNvGrpSpPr/>
        <p:nvPr/>
      </p:nvGrpSpPr>
      <p:grpSpPr>
        <a:xfrm>
          <a:off x="0" y="0"/>
          <a:ext cx="0" cy="0"/>
          <a:chOff x="0" y="0"/>
          <a:chExt cx="0" cy="0"/>
        </a:xfrm>
      </p:grpSpPr>
      <p:sp>
        <p:nvSpPr>
          <p:cNvPr id="421" name="Google Shape;421;g917d3ea687_0_138:notes">
            <a:extLst>
              <a:ext uri="{FF2B5EF4-FFF2-40B4-BE49-F238E27FC236}">
                <a16:creationId xmlns:a16="http://schemas.microsoft.com/office/drawing/2014/main" id="{BF6665D5-08EE-27AB-9C8F-2F1CBB1898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a:extLst>
              <a:ext uri="{FF2B5EF4-FFF2-40B4-BE49-F238E27FC236}">
                <a16:creationId xmlns:a16="http://schemas.microsoft.com/office/drawing/2014/main" id="{39F7570B-0EE9-1E5B-08E0-23160BCE0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6308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8a723aff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8a723aff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a:extLst>
            <a:ext uri="{FF2B5EF4-FFF2-40B4-BE49-F238E27FC236}">
              <a16:creationId xmlns:a16="http://schemas.microsoft.com/office/drawing/2014/main" id="{CC55881B-26CB-50C3-5452-30C7D1635E9D}"/>
            </a:ext>
          </a:extLst>
        </p:cNvPr>
        <p:cNvGrpSpPr/>
        <p:nvPr/>
      </p:nvGrpSpPr>
      <p:grpSpPr>
        <a:xfrm>
          <a:off x="0" y="0"/>
          <a:ext cx="0" cy="0"/>
          <a:chOff x="0" y="0"/>
          <a:chExt cx="0" cy="0"/>
        </a:xfrm>
      </p:grpSpPr>
      <p:sp>
        <p:nvSpPr>
          <p:cNvPr id="446" name="Google Shape;446;g98a723aff1_0_207:notes">
            <a:extLst>
              <a:ext uri="{FF2B5EF4-FFF2-40B4-BE49-F238E27FC236}">
                <a16:creationId xmlns:a16="http://schemas.microsoft.com/office/drawing/2014/main" id="{D11F759D-8683-74D4-C2D5-6B4A60695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8a723aff1_0_207:notes">
            <a:extLst>
              <a:ext uri="{FF2B5EF4-FFF2-40B4-BE49-F238E27FC236}">
                <a16:creationId xmlns:a16="http://schemas.microsoft.com/office/drawing/2014/main" id="{80FD07AB-B29F-BC2A-7308-8ED02BDF97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711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895F0F44-4EF0-24A8-6995-BD62B182C919}"/>
            </a:ext>
          </a:extLst>
        </p:cNvPr>
        <p:cNvGrpSpPr/>
        <p:nvPr/>
      </p:nvGrpSpPr>
      <p:grpSpPr>
        <a:xfrm>
          <a:off x="0" y="0"/>
          <a:ext cx="0" cy="0"/>
          <a:chOff x="0" y="0"/>
          <a:chExt cx="0" cy="0"/>
        </a:xfrm>
      </p:grpSpPr>
      <p:sp>
        <p:nvSpPr>
          <p:cNvPr id="54" name="Google Shape;54;gd206afaa83_0_0:notes">
            <a:extLst>
              <a:ext uri="{FF2B5EF4-FFF2-40B4-BE49-F238E27FC236}">
                <a16:creationId xmlns:a16="http://schemas.microsoft.com/office/drawing/2014/main" id="{E2FC7371-F00C-7572-650B-6F21680191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a:extLst>
              <a:ext uri="{FF2B5EF4-FFF2-40B4-BE49-F238E27FC236}">
                <a16:creationId xmlns:a16="http://schemas.microsoft.com/office/drawing/2014/main" id="{F7D337B1-5C35-15EF-575C-7809175BCC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243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2a8583979_0_8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494A67B8-B686-5064-3AD8-617B16227AD8}"/>
            </a:ext>
          </a:extLst>
        </p:cNvPr>
        <p:cNvGrpSpPr/>
        <p:nvPr/>
      </p:nvGrpSpPr>
      <p:grpSpPr>
        <a:xfrm>
          <a:off x="0" y="0"/>
          <a:ext cx="0" cy="0"/>
          <a:chOff x="0" y="0"/>
          <a:chExt cx="0" cy="0"/>
        </a:xfrm>
      </p:grpSpPr>
      <p:sp>
        <p:nvSpPr>
          <p:cNvPr id="156" name="Google Shape;156;g92a8583979_0_899:notes">
            <a:extLst>
              <a:ext uri="{FF2B5EF4-FFF2-40B4-BE49-F238E27FC236}">
                <a16:creationId xmlns:a16="http://schemas.microsoft.com/office/drawing/2014/main" id="{457C69F8-37A5-D7F8-63B5-58413B65B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2a8583979_0_899:notes">
            <a:extLst>
              <a:ext uri="{FF2B5EF4-FFF2-40B4-BE49-F238E27FC236}">
                <a16:creationId xmlns:a16="http://schemas.microsoft.com/office/drawing/2014/main" id="{BD3DC934-FA60-DE39-E1DD-592B416AC5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849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917d3ea68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917d3ea68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9c73459845_0_3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9c73459845_0_3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c73459845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D3A1405D-021E-1E62-7266-DFC8D281D92C}"/>
            </a:ext>
          </a:extLst>
        </p:cNvPr>
        <p:cNvGrpSpPr/>
        <p:nvPr/>
      </p:nvGrpSpPr>
      <p:grpSpPr>
        <a:xfrm>
          <a:off x="0" y="0"/>
          <a:ext cx="0" cy="0"/>
          <a:chOff x="0" y="0"/>
          <a:chExt cx="0" cy="0"/>
        </a:xfrm>
      </p:grpSpPr>
      <p:sp>
        <p:nvSpPr>
          <p:cNvPr id="94" name="Google Shape;94;g9c73459845_0_175:notes">
            <a:extLst>
              <a:ext uri="{FF2B5EF4-FFF2-40B4-BE49-F238E27FC236}">
                <a16:creationId xmlns:a16="http://schemas.microsoft.com/office/drawing/2014/main" id="{614A85C1-02AD-442D-423E-D0750F78E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c73459845_0_175:notes">
            <a:extLst>
              <a:ext uri="{FF2B5EF4-FFF2-40B4-BE49-F238E27FC236}">
                <a16:creationId xmlns:a16="http://schemas.microsoft.com/office/drawing/2014/main" id="{D1C55FF1-15AE-4B67-2DE3-57C6E557B5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5082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73519" y="981841"/>
            <a:ext cx="5800421"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Waste Management Analysis</a:t>
            </a:r>
          </a:p>
        </p:txBody>
      </p:sp>
      <p:sp>
        <p:nvSpPr>
          <p:cNvPr id="58" name="Google Shape;58;p15"/>
          <p:cNvSpPr txBox="1">
            <a:spLocks noGrp="1"/>
          </p:cNvSpPr>
          <p:nvPr>
            <p:ph type="subTitle" idx="1"/>
          </p:nvPr>
        </p:nvSpPr>
        <p:spPr>
          <a:xfrm>
            <a:off x="473519" y="2804341"/>
            <a:ext cx="4154737" cy="366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Roboto" panose="02000000000000000000" pitchFamily="2" charset="0"/>
                <a:ea typeface="Roboto" panose="02000000000000000000" pitchFamily="2" charset="0"/>
                <a:cs typeface="Roboto" panose="02000000000000000000" pitchFamily="2" charset="0"/>
              </a:rPr>
              <a:t>Leveraging AI for Efficient Waste Handling</a:t>
            </a:r>
            <a:br>
              <a:rPr lang="en-US" dirty="0">
                <a:latin typeface="Roboto" panose="02000000000000000000" pitchFamily="2" charset="0"/>
                <a:ea typeface="Roboto" panose="02000000000000000000" pitchFamily="2" charset="0"/>
                <a:cs typeface="Roboto" panose="02000000000000000000" pitchFamily="2" charset="0"/>
              </a:rPr>
            </a:br>
            <a:br>
              <a:rPr lang="en-US" dirty="0">
                <a:latin typeface="Roboto" panose="02000000000000000000" pitchFamily="2" charset="0"/>
                <a:ea typeface="Roboto" panose="02000000000000000000" pitchFamily="2" charset="0"/>
                <a:cs typeface="Roboto" panose="02000000000000000000" pitchFamily="2" charset="0"/>
              </a:rPr>
            </a:br>
            <a:r>
              <a:rPr lang="en-US" dirty="0">
                <a:latin typeface="Roboto" panose="02000000000000000000" pitchFamily="2" charset="0"/>
                <a:ea typeface="Roboto" panose="02000000000000000000" pitchFamily="2" charset="0"/>
                <a:cs typeface="Roboto" panose="02000000000000000000" pitchFamily="2" charset="0"/>
              </a:rPr>
              <a:t>BY Group No 1</a:t>
            </a:r>
          </a:p>
          <a:p>
            <a:pPr marL="285750" lvl="0" indent="-285750" algn="l" rtl="0">
              <a:spcBef>
                <a:spcPts val="0"/>
              </a:spcBef>
              <a:spcAft>
                <a:spcPts val="1600"/>
              </a:spcAft>
              <a:buFontTx/>
              <a:buChar char="-"/>
            </a:pPr>
            <a:r>
              <a:rPr lang="en-US" dirty="0">
                <a:latin typeface="Roboto" panose="02000000000000000000" pitchFamily="2" charset="0"/>
                <a:ea typeface="Roboto" panose="02000000000000000000" pitchFamily="2" charset="0"/>
                <a:cs typeface="Roboto" panose="02000000000000000000" pitchFamily="2" charset="0"/>
              </a:rPr>
              <a:t>Atharva Domale</a:t>
            </a:r>
          </a:p>
          <a:p>
            <a:pPr marL="285750" lvl="0" indent="-285750" algn="l" rtl="0">
              <a:spcBef>
                <a:spcPts val="0"/>
              </a:spcBef>
              <a:spcAft>
                <a:spcPts val="1600"/>
              </a:spcAft>
              <a:buFontTx/>
              <a:buChar char="-"/>
            </a:pPr>
            <a:endParaRPr lang="en-US" dirty="0">
              <a:latin typeface="Roboto" panose="02000000000000000000" pitchFamily="2" charset="0"/>
              <a:ea typeface="Roboto" panose="02000000000000000000" pitchFamily="2" charset="0"/>
              <a:cs typeface="Roboto" panose="02000000000000000000" pitchFamily="2" charset="0"/>
            </a:endParaRPr>
          </a:p>
          <a:p>
            <a:pPr marL="285750" lvl="0" indent="-285750" algn="l" rtl="0">
              <a:spcBef>
                <a:spcPts val="0"/>
              </a:spcBef>
              <a:spcAft>
                <a:spcPts val="1600"/>
              </a:spcAft>
              <a:buFontTx/>
              <a:buChar char="-"/>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27"/>
          <p:cNvSpPr/>
          <p:nvPr/>
        </p:nvSpPr>
        <p:spPr>
          <a:xfrm>
            <a:off x="4770000" y="1543775"/>
            <a:ext cx="3916800" cy="3192900"/>
          </a:xfrm>
          <a:prstGeom prst="roundRect">
            <a:avLst>
              <a:gd name="adj" fmla="val 7339"/>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171900" y="11822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txBox="1"/>
          <p:nvPr/>
        </p:nvSpPr>
        <p:spPr>
          <a:xfrm>
            <a:off x="5143437" y="1325638"/>
            <a:ext cx="3093725"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PRINCIPAL COMPONENET ANALYSIS</a:t>
            </a:r>
          </a:p>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(PCA)</a:t>
            </a:r>
          </a:p>
        </p:txBody>
      </p:sp>
      <p:sp>
        <p:nvSpPr>
          <p:cNvPr id="579" name="Google Shape;579;p27"/>
          <p:cNvSpPr/>
          <p:nvPr/>
        </p:nvSpPr>
        <p:spPr>
          <a:xfrm>
            <a:off x="5196450" y="2061938"/>
            <a:ext cx="1198800" cy="119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061550" y="2061938"/>
            <a:ext cx="1198800" cy="1198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6481050" y="2562338"/>
            <a:ext cx="494700" cy="198000"/>
          </a:xfrm>
          <a:prstGeom prst="leftRightArrow">
            <a:avLst>
              <a:gd name="adj1" fmla="val 50000"/>
              <a:gd name="adj2" fmla="val 50000"/>
            </a:avLst>
          </a:prstGeom>
          <a:solidFill>
            <a:schemeClr val="accent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473250" y="1543775"/>
            <a:ext cx="3916800" cy="3192900"/>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FEATURE SELECTION &amp; TRANSFORMATION</a:t>
            </a:r>
          </a:p>
        </p:txBody>
      </p:sp>
      <p:sp>
        <p:nvSpPr>
          <p:cNvPr id="585" name="Google Shape;585;p27"/>
          <p:cNvSpPr txBox="1"/>
          <p:nvPr/>
        </p:nvSpPr>
        <p:spPr>
          <a:xfrm>
            <a:off x="657052" y="3453566"/>
            <a:ext cx="3722023"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Variance inflation factor (VIF) is a statistical tool that measures the severity of multicollinearity in a regression model</a:t>
            </a:r>
            <a:endParaRPr lang="en-US" sz="1200" dirty="0">
              <a:latin typeface="Roboto"/>
              <a:ea typeface="Roboto"/>
              <a:cs typeface="Roboto"/>
              <a:sym typeface="Roboto"/>
            </a:endParaRPr>
          </a:p>
        </p:txBody>
      </p:sp>
      <p:sp>
        <p:nvSpPr>
          <p:cNvPr id="589" name="Google Shape;589;p27"/>
          <p:cNvSpPr txBox="1"/>
          <p:nvPr/>
        </p:nvSpPr>
        <p:spPr>
          <a:xfrm>
            <a:off x="4885350" y="3565775"/>
            <a:ext cx="3785400"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Principal component analysis (PCA) is a statistical technique that reduces the number of dimensions in a dataset while retaining the most important information.</a:t>
            </a:r>
          </a:p>
        </p:txBody>
      </p:sp>
      <p:sp>
        <p:nvSpPr>
          <p:cNvPr id="592" name="Google Shape;592;p27"/>
          <p:cNvSpPr/>
          <p:nvPr/>
        </p:nvSpPr>
        <p:spPr>
          <a:xfrm>
            <a:off x="875150" y="11822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txBox="1"/>
          <p:nvPr/>
        </p:nvSpPr>
        <p:spPr>
          <a:xfrm>
            <a:off x="519673" y="1464384"/>
            <a:ext cx="3859402"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VARIANCE INFLATION FACTOR</a:t>
            </a:r>
          </a:p>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(VIF)</a:t>
            </a:r>
          </a:p>
          <a:p>
            <a:pPr marL="0" lvl="0" indent="0" algn="ctr" rtl="0">
              <a:spcBef>
                <a:spcPts val="0"/>
              </a:spcBef>
              <a:spcAft>
                <a:spcPts val="0"/>
              </a:spcAft>
              <a:buNone/>
            </a:pPr>
            <a:endParaRPr lang="en-US" sz="1600" b="1" dirty="0">
              <a:latin typeface="Fira Sans Extra Condensed"/>
              <a:ea typeface="Fira Sans Extra Condensed"/>
              <a:cs typeface="Fira Sans Extra Condensed"/>
              <a:sym typeface="Fira Sans Extra Condensed"/>
            </a:endParaRPr>
          </a:p>
        </p:txBody>
      </p:sp>
      <p:sp>
        <p:nvSpPr>
          <p:cNvPr id="594" name="Google Shape;594;p27"/>
          <p:cNvSpPr/>
          <p:nvPr/>
        </p:nvSpPr>
        <p:spPr>
          <a:xfrm>
            <a:off x="899700" y="2061938"/>
            <a:ext cx="1198800" cy="119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2764800" y="2061938"/>
            <a:ext cx="1198800" cy="119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2184300" y="2562338"/>
            <a:ext cx="494700" cy="198000"/>
          </a:xfrm>
          <a:prstGeom prst="leftRightArrow">
            <a:avLst>
              <a:gd name="adj1" fmla="val 50000"/>
              <a:gd name="adj2" fmla="val 50000"/>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27"/>
          <p:cNvGrpSpPr/>
          <p:nvPr/>
        </p:nvGrpSpPr>
        <p:grpSpPr>
          <a:xfrm>
            <a:off x="3154479" y="2469375"/>
            <a:ext cx="419443" cy="420487"/>
            <a:chOff x="-3771675" y="3971775"/>
            <a:chExt cx="291300" cy="292025"/>
          </a:xfrm>
        </p:grpSpPr>
        <p:sp>
          <p:nvSpPr>
            <p:cNvPr id="598" name="Google Shape;598;p27"/>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7"/>
          <p:cNvGrpSpPr/>
          <p:nvPr/>
        </p:nvGrpSpPr>
        <p:grpSpPr>
          <a:xfrm>
            <a:off x="1310927" y="2469313"/>
            <a:ext cx="376345" cy="420611"/>
            <a:chOff x="2423775" y="3226875"/>
            <a:chExt cx="259925" cy="295000"/>
          </a:xfrm>
        </p:grpSpPr>
        <p:sp>
          <p:nvSpPr>
            <p:cNvPr id="604" name="Google Shape;604;p27"/>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27"/>
          <p:cNvGrpSpPr/>
          <p:nvPr/>
        </p:nvGrpSpPr>
        <p:grpSpPr>
          <a:xfrm>
            <a:off x="7445098" y="2469307"/>
            <a:ext cx="431703" cy="420622"/>
            <a:chOff x="946175" y="3253275"/>
            <a:chExt cx="298550" cy="296150"/>
          </a:xfrm>
        </p:grpSpPr>
        <p:sp>
          <p:nvSpPr>
            <p:cNvPr id="608" name="Google Shape;608;p27"/>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7"/>
          <p:cNvGrpSpPr/>
          <p:nvPr/>
        </p:nvGrpSpPr>
        <p:grpSpPr>
          <a:xfrm>
            <a:off x="5585532" y="2469313"/>
            <a:ext cx="420635" cy="420610"/>
            <a:chOff x="946175" y="3619500"/>
            <a:chExt cx="296975" cy="293825"/>
          </a:xfrm>
        </p:grpSpPr>
        <p:sp>
          <p:nvSpPr>
            <p:cNvPr id="614" name="Google Shape;614;p27"/>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MODEL BUILDING</a:t>
            </a:r>
          </a:p>
        </p:txBody>
      </p:sp>
      <p:sp>
        <p:nvSpPr>
          <p:cNvPr id="346" name="Google Shape;346;p21"/>
          <p:cNvSpPr/>
          <p:nvPr/>
        </p:nvSpPr>
        <p:spPr>
          <a:xfrm>
            <a:off x="4103850" y="3464763"/>
            <a:ext cx="936300" cy="936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2991150" y="2404438"/>
            <a:ext cx="936300" cy="936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1"/>
          <p:cNvSpPr/>
          <p:nvPr/>
        </p:nvSpPr>
        <p:spPr>
          <a:xfrm>
            <a:off x="5216550" y="2404438"/>
            <a:ext cx="936300" cy="936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1"/>
          <p:cNvSpPr/>
          <p:nvPr/>
        </p:nvSpPr>
        <p:spPr>
          <a:xfrm>
            <a:off x="4103850" y="1304438"/>
            <a:ext cx="936300" cy="9363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txBox="1"/>
          <p:nvPr/>
        </p:nvSpPr>
        <p:spPr>
          <a:xfrm>
            <a:off x="1164879" y="1690681"/>
            <a:ext cx="19743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1"/>
                </a:solidFill>
                <a:latin typeface="Fira Sans Extra Condensed"/>
                <a:ea typeface="Fira Sans Extra Condensed"/>
                <a:cs typeface="Fira Sans Extra Condensed"/>
                <a:sym typeface="Fira Sans Extra Condensed"/>
              </a:rPr>
              <a:t>Training and testing dataset </a:t>
            </a:r>
          </a:p>
        </p:txBody>
      </p:sp>
      <p:sp>
        <p:nvSpPr>
          <p:cNvPr id="351" name="Google Shape;351;p21"/>
          <p:cNvSpPr txBox="1"/>
          <p:nvPr/>
        </p:nvSpPr>
        <p:spPr>
          <a:xfrm>
            <a:off x="989495" y="4022793"/>
            <a:ext cx="2665529" cy="2871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fr-FR" sz="1600" b="1" dirty="0" err="1">
                <a:solidFill>
                  <a:schemeClr val="accent4"/>
                </a:solidFill>
                <a:latin typeface="Fira Sans Extra Condensed"/>
                <a:ea typeface="Fira Sans Extra Condensed"/>
                <a:cs typeface="Fira Sans Extra Condensed"/>
                <a:sym typeface="Fira Sans Extra Condensed"/>
              </a:rPr>
              <a:t>Metrics</a:t>
            </a:r>
            <a:r>
              <a:rPr lang="fr-FR" sz="1600" b="1" dirty="0">
                <a:solidFill>
                  <a:schemeClr val="accent4"/>
                </a:solidFill>
                <a:latin typeface="Fira Sans Extra Condensed"/>
                <a:ea typeface="Fira Sans Extra Condensed"/>
                <a:cs typeface="Fira Sans Extra Condensed"/>
                <a:sym typeface="Fira Sans Extra Condensed"/>
              </a:rPr>
              <a:t> -</a:t>
            </a:r>
          </a:p>
          <a:p>
            <a:pPr marL="0" lvl="0" indent="0" rtl="0">
              <a:spcBef>
                <a:spcPts val="0"/>
              </a:spcBef>
              <a:spcAft>
                <a:spcPts val="0"/>
              </a:spcAft>
              <a:buNone/>
            </a:pPr>
            <a:r>
              <a:rPr lang="fr-FR" sz="1600" b="1" dirty="0">
                <a:solidFill>
                  <a:schemeClr val="accent4"/>
                </a:solidFill>
                <a:latin typeface="Fira Sans Extra Condensed"/>
                <a:ea typeface="Fira Sans Extra Condensed"/>
                <a:cs typeface="Fira Sans Extra Condensed"/>
                <a:sym typeface="Fira Sans Extra Condensed"/>
              </a:rPr>
              <a:t>Confusion matrix, Classification Report, </a:t>
            </a:r>
            <a:r>
              <a:rPr lang="fr-FR" sz="1600" b="1" dirty="0" err="1">
                <a:solidFill>
                  <a:schemeClr val="accent4"/>
                </a:solidFill>
                <a:latin typeface="Fira Sans Extra Condensed"/>
                <a:ea typeface="Fira Sans Extra Condensed"/>
                <a:cs typeface="Fira Sans Extra Condensed"/>
                <a:sym typeface="Fira Sans Extra Condensed"/>
              </a:rPr>
              <a:t>Accuracy</a:t>
            </a:r>
            <a:endParaRPr lang="fr-FR" sz="1600" b="1" dirty="0">
              <a:solidFill>
                <a:schemeClr val="accent4"/>
              </a:solidFill>
              <a:latin typeface="Fira Sans Extra Condensed"/>
              <a:ea typeface="Fira Sans Extra Condensed"/>
              <a:cs typeface="Fira Sans Extra Condensed"/>
              <a:sym typeface="Fira Sans Extra Condensed"/>
            </a:endParaRPr>
          </a:p>
        </p:txBody>
      </p:sp>
      <p:sp>
        <p:nvSpPr>
          <p:cNvPr id="352" name="Google Shape;352;p21"/>
          <p:cNvSpPr txBox="1"/>
          <p:nvPr/>
        </p:nvSpPr>
        <p:spPr>
          <a:xfrm>
            <a:off x="5620878" y="1596959"/>
            <a:ext cx="19743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accent2"/>
                </a:solidFill>
                <a:latin typeface="Fira Sans Extra Condensed"/>
                <a:ea typeface="Fira Sans Extra Condensed"/>
                <a:cs typeface="Fira Sans Extra Condensed"/>
                <a:sym typeface="Fira Sans Extra Condensed"/>
              </a:rPr>
              <a:t>Model Training</a:t>
            </a:r>
          </a:p>
        </p:txBody>
      </p:sp>
      <p:sp>
        <p:nvSpPr>
          <p:cNvPr id="353" name="Google Shape;353;p21"/>
          <p:cNvSpPr txBox="1"/>
          <p:nvPr/>
        </p:nvSpPr>
        <p:spPr>
          <a:xfrm>
            <a:off x="5268150" y="3780096"/>
            <a:ext cx="19743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accent3"/>
                </a:solidFill>
                <a:latin typeface="Fira Sans Extra Condensed"/>
                <a:ea typeface="Fira Sans Extra Condensed"/>
                <a:cs typeface="Fira Sans Extra Condensed"/>
                <a:sym typeface="Fira Sans Extra Condensed"/>
              </a:rPr>
              <a:t>Prediction</a:t>
            </a:r>
          </a:p>
        </p:txBody>
      </p:sp>
      <p:sp>
        <p:nvSpPr>
          <p:cNvPr id="358" name="Google Shape;358;p21"/>
          <p:cNvSpPr/>
          <p:nvPr/>
        </p:nvSpPr>
        <p:spPr>
          <a:xfrm rot="5400000">
            <a:off x="5216550" y="1704975"/>
            <a:ext cx="535800" cy="5358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rot="10800000">
            <a:off x="5148300" y="3464775"/>
            <a:ext cx="535800" cy="5358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rot="-5400000">
            <a:off x="3391650" y="3464775"/>
            <a:ext cx="535800" cy="5358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3448500" y="1704975"/>
            <a:ext cx="535800" cy="535800"/>
          </a:xfrm>
          <a:prstGeom prst="bentArrow">
            <a:avLst>
              <a:gd name="adj1" fmla="val 25000"/>
              <a:gd name="adj2" fmla="val 25000"/>
              <a:gd name="adj3" fmla="val 25000"/>
              <a:gd name="adj4" fmla="val 437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21"/>
          <p:cNvGrpSpPr/>
          <p:nvPr/>
        </p:nvGrpSpPr>
        <p:grpSpPr>
          <a:xfrm>
            <a:off x="4387907" y="1589412"/>
            <a:ext cx="368186" cy="366364"/>
            <a:chOff x="-62151950" y="4111775"/>
            <a:chExt cx="318225" cy="316650"/>
          </a:xfrm>
        </p:grpSpPr>
        <p:sp>
          <p:nvSpPr>
            <p:cNvPr id="363" name="Google Shape;363;p21"/>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1"/>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21"/>
          <p:cNvSpPr txBox="1"/>
          <p:nvPr/>
        </p:nvSpPr>
        <p:spPr>
          <a:xfrm>
            <a:off x="5684100" y="1588950"/>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a:latin typeface="Fira Sans"/>
                <a:ea typeface="Fira Sans"/>
                <a:cs typeface="Fira Sans"/>
                <a:sym typeface="Fira Sans"/>
              </a:rPr>
              <a:t>02</a:t>
            </a:r>
            <a:endParaRPr sz="2400" b="1">
              <a:latin typeface="Fira Sans"/>
              <a:ea typeface="Fira Sans"/>
              <a:cs typeface="Fira Sans"/>
              <a:sym typeface="Fira Sans"/>
            </a:endParaRPr>
          </a:p>
        </p:txBody>
      </p:sp>
      <p:sp>
        <p:nvSpPr>
          <p:cNvPr id="368" name="Google Shape;368;p21"/>
          <p:cNvSpPr txBox="1"/>
          <p:nvPr/>
        </p:nvSpPr>
        <p:spPr>
          <a:xfrm>
            <a:off x="5684100" y="3749313"/>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a:latin typeface="Fira Sans"/>
                <a:ea typeface="Fira Sans"/>
                <a:cs typeface="Fira Sans"/>
                <a:sym typeface="Fira Sans"/>
              </a:rPr>
              <a:t>03</a:t>
            </a:r>
            <a:endParaRPr sz="2400" b="1">
              <a:latin typeface="Fira Sans"/>
              <a:ea typeface="Fira Sans"/>
              <a:cs typeface="Fira Sans"/>
              <a:sym typeface="Fira Sans"/>
            </a:endParaRPr>
          </a:p>
        </p:txBody>
      </p:sp>
      <p:sp>
        <p:nvSpPr>
          <p:cNvPr id="369" name="Google Shape;369;p21"/>
          <p:cNvSpPr txBox="1"/>
          <p:nvPr/>
        </p:nvSpPr>
        <p:spPr>
          <a:xfrm>
            <a:off x="2888700" y="3749313"/>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a:latin typeface="Fira Sans"/>
                <a:ea typeface="Fira Sans"/>
                <a:cs typeface="Fira Sans"/>
                <a:sym typeface="Fira Sans"/>
              </a:rPr>
              <a:t>04</a:t>
            </a:r>
            <a:endParaRPr sz="2400" b="1">
              <a:latin typeface="Fira Sans"/>
              <a:ea typeface="Fira Sans"/>
              <a:cs typeface="Fira Sans"/>
              <a:sym typeface="Fira Sans"/>
            </a:endParaRPr>
          </a:p>
        </p:txBody>
      </p:sp>
      <p:sp>
        <p:nvSpPr>
          <p:cNvPr id="370" name="Google Shape;370;p21"/>
          <p:cNvSpPr txBox="1"/>
          <p:nvPr/>
        </p:nvSpPr>
        <p:spPr>
          <a:xfrm>
            <a:off x="2888700" y="1588950"/>
            <a:ext cx="571200" cy="367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b="1">
                <a:latin typeface="Fira Sans"/>
                <a:ea typeface="Fira Sans"/>
                <a:cs typeface="Fira Sans"/>
                <a:sym typeface="Fira Sans"/>
              </a:rPr>
              <a:t>01</a:t>
            </a:r>
            <a:endParaRPr sz="2400" b="1">
              <a:latin typeface="Fira Sans"/>
              <a:ea typeface="Fira Sans"/>
              <a:cs typeface="Fira Sans"/>
              <a:sym typeface="Fira Sans"/>
            </a:endParaRPr>
          </a:p>
        </p:txBody>
      </p:sp>
      <p:grpSp>
        <p:nvGrpSpPr>
          <p:cNvPr id="371" name="Google Shape;371;p21"/>
          <p:cNvGrpSpPr/>
          <p:nvPr/>
        </p:nvGrpSpPr>
        <p:grpSpPr>
          <a:xfrm>
            <a:off x="4389112" y="3843490"/>
            <a:ext cx="365775" cy="195073"/>
            <a:chOff x="2084325" y="363300"/>
            <a:chExt cx="484150" cy="254100"/>
          </a:xfrm>
        </p:grpSpPr>
        <p:sp>
          <p:nvSpPr>
            <p:cNvPr id="372" name="Google Shape;372;p21"/>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3" name="Google Shape;373;p21"/>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4" name="Google Shape;374;p21"/>
          <p:cNvGrpSpPr/>
          <p:nvPr/>
        </p:nvGrpSpPr>
        <p:grpSpPr>
          <a:xfrm>
            <a:off x="5501825" y="2645501"/>
            <a:ext cx="365760" cy="414536"/>
            <a:chOff x="3300325" y="249875"/>
            <a:chExt cx="433725" cy="480900"/>
          </a:xfrm>
        </p:grpSpPr>
        <p:sp>
          <p:nvSpPr>
            <p:cNvPr id="375" name="Google Shape;375;p21"/>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6" name="Google Shape;376;p21"/>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7" name="Google Shape;377;p21"/>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8" name="Google Shape;378;p21"/>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9" name="Google Shape;379;p21"/>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0" name="Google Shape;380;p21"/>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1" name="Google Shape;381;p21"/>
          <p:cNvGrpSpPr/>
          <p:nvPr/>
        </p:nvGrpSpPr>
        <p:grpSpPr>
          <a:xfrm>
            <a:off x="3276422" y="2682897"/>
            <a:ext cx="365753" cy="365753"/>
            <a:chOff x="1492675" y="4992125"/>
            <a:chExt cx="481825" cy="481825"/>
          </a:xfrm>
        </p:grpSpPr>
        <p:sp>
          <p:nvSpPr>
            <p:cNvPr id="382" name="Google Shape;382;p21"/>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3" name="Google Shape;383;p21"/>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5">
          <a:extLst>
            <a:ext uri="{FF2B5EF4-FFF2-40B4-BE49-F238E27FC236}">
              <a16:creationId xmlns:a16="http://schemas.microsoft.com/office/drawing/2014/main" id="{9AD5CF80-52A5-042F-9770-95503005AE85}"/>
            </a:ext>
          </a:extLst>
        </p:cNvPr>
        <p:cNvGrpSpPr/>
        <p:nvPr/>
      </p:nvGrpSpPr>
      <p:grpSpPr>
        <a:xfrm>
          <a:off x="0" y="0"/>
          <a:ext cx="0" cy="0"/>
          <a:chOff x="0" y="0"/>
          <a:chExt cx="0" cy="0"/>
        </a:xfrm>
      </p:grpSpPr>
      <p:sp>
        <p:nvSpPr>
          <p:cNvPr id="576" name="Google Shape;576;p27">
            <a:extLst>
              <a:ext uri="{FF2B5EF4-FFF2-40B4-BE49-F238E27FC236}">
                <a16:creationId xmlns:a16="http://schemas.microsoft.com/office/drawing/2014/main" id="{FA071ABB-5E93-EA60-BD97-00C7C72B4C29}"/>
              </a:ext>
            </a:extLst>
          </p:cNvPr>
          <p:cNvSpPr/>
          <p:nvPr/>
        </p:nvSpPr>
        <p:spPr>
          <a:xfrm>
            <a:off x="297367" y="1122201"/>
            <a:ext cx="4274634" cy="3567916"/>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a:extLst>
              <a:ext uri="{FF2B5EF4-FFF2-40B4-BE49-F238E27FC236}">
                <a16:creationId xmlns:a16="http://schemas.microsoft.com/office/drawing/2014/main" id="{59053079-04B0-C481-CDD1-3CB249E5D6A2}"/>
              </a:ext>
            </a:extLst>
          </p:cNvPr>
          <p:cNvSpPr/>
          <p:nvPr/>
        </p:nvSpPr>
        <p:spPr>
          <a:xfrm>
            <a:off x="1787742" y="357025"/>
            <a:ext cx="5616667"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a:extLst>
              <a:ext uri="{FF2B5EF4-FFF2-40B4-BE49-F238E27FC236}">
                <a16:creationId xmlns:a16="http://schemas.microsoft.com/office/drawing/2014/main" id="{B73A7790-9DF8-A9B7-EBF3-151BB8FA3C94}"/>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RANDOM FOREST CLASSIFIER</a:t>
            </a:r>
          </a:p>
        </p:txBody>
      </p:sp>
      <p:sp>
        <p:nvSpPr>
          <p:cNvPr id="589" name="Google Shape;589;p27">
            <a:extLst>
              <a:ext uri="{FF2B5EF4-FFF2-40B4-BE49-F238E27FC236}">
                <a16:creationId xmlns:a16="http://schemas.microsoft.com/office/drawing/2014/main" id="{4AB84E6C-9CA6-BBE4-A189-55861B97136A}"/>
              </a:ext>
            </a:extLst>
          </p:cNvPr>
          <p:cNvSpPr txBox="1"/>
          <p:nvPr/>
        </p:nvSpPr>
        <p:spPr>
          <a:xfrm>
            <a:off x="94736" y="2408663"/>
            <a:ext cx="4612335" cy="1078631"/>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A Random Forest classifier is an ensemble learning method that builds multiple decision trees and combines their predictions to improve accuracy and prevent overfitting. It works by randomly selecting subsets of features and training a separate decision tree on each subset. During prediction, each tree makes a vote, and the class with the majority vote is selected as the final output. Random Forest is highly effective for classification tasks, handling both numerical and categorical data well, and is robust to noise and overfitting compared to a single decision tree.</a:t>
            </a:r>
          </a:p>
          <a:p>
            <a:pPr marL="0" lvl="0" indent="0" algn="ctr" rtl="0">
              <a:lnSpc>
                <a:spcPct val="115000"/>
              </a:lnSpc>
              <a:spcBef>
                <a:spcPts val="0"/>
              </a:spcBef>
              <a:spcAft>
                <a:spcPts val="0"/>
              </a:spcAft>
              <a:buNone/>
            </a:pPr>
            <a:endParaRPr lang="en-US" sz="1200" dirty="0">
              <a:solidFill>
                <a:srgbClr val="000000"/>
              </a:solidFill>
              <a:latin typeface="Roboto"/>
              <a:ea typeface="Roboto"/>
              <a:cs typeface="Roboto"/>
              <a:sym typeface="Roboto"/>
            </a:endParaRPr>
          </a:p>
        </p:txBody>
      </p:sp>
      <p:grpSp>
        <p:nvGrpSpPr>
          <p:cNvPr id="607" name="Google Shape;607;p27">
            <a:extLst>
              <a:ext uri="{FF2B5EF4-FFF2-40B4-BE49-F238E27FC236}">
                <a16:creationId xmlns:a16="http://schemas.microsoft.com/office/drawing/2014/main" id="{53E921F6-E390-7B0A-BF3E-B3CF121105ED}"/>
              </a:ext>
            </a:extLst>
          </p:cNvPr>
          <p:cNvGrpSpPr/>
          <p:nvPr/>
        </p:nvGrpSpPr>
        <p:grpSpPr>
          <a:xfrm>
            <a:off x="6780187" y="417644"/>
            <a:ext cx="431703" cy="420622"/>
            <a:chOff x="946175" y="3253275"/>
            <a:chExt cx="298550" cy="296150"/>
          </a:xfrm>
        </p:grpSpPr>
        <p:sp>
          <p:nvSpPr>
            <p:cNvPr id="608" name="Google Shape;608;p27">
              <a:extLst>
                <a:ext uri="{FF2B5EF4-FFF2-40B4-BE49-F238E27FC236}">
                  <a16:creationId xmlns:a16="http://schemas.microsoft.com/office/drawing/2014/main" id="{B4F7E1E7-D622-4781-D668-1BD09D91E7C1}"/>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a:extLst>
                <a:ext uri="{FF2B5EF4-FFF2-40B4-BE49-F238E27FC236}">
                  <a16:creationId xmlns:a16="http://schemas.microsoft.com/office/drawing/2014/main" id="{98F94705-A081-C5CD-5F72-07AD59883232}"/>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a:extLst>
                <a:ext uri="{FF2B5EF4-FFF2-40B4-BE49-F238E27FC236}">
                  <a16:creationId xmlns:a16="http://schemas.microsoft.com/office/drawing/2014/main" id="{DF1CC768-B298-5489-1835-24107C419990}"/>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a:extLst>
                <a:ext uri="{FF2B5EF4-FFF2-40B4-BE49-F238E27FC236}">
                  <a16:creationId xmlns:a16="http://schemas.microsoft.com/office/drawing/2014/main" id="{6043597D-7023-0F8F-07CB-4B21829D0198}"/>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a:extLst>
                <a:ext uri="{FF2B5EF4-FFF2-40B4-BE49-F238E27FC236}">
                  <a16:creationId xmlns:a16="http://schemas.microsoft.com/office/drawing/2014/main" id="{F71A19C8-08F7-5631-0A99-EE4D9462B821}"/>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7">
            <a:extLst>
              <a:ext uri="{FF2B5EF4-FFF2-40B4-BE49-F238E27FC236}">
                <a16:creationId xmlns:a16="http://schemas.microsoft.com/office/drawing/2014/main" id="{B2FC3D06-1561-1C30-4A51-A72B7DE5FF6C}"/>
              </a:ext>
            </a:extLst>
          </p:cNvPr>
          <p:cNvGrpSpPr/>
          <p:nvPr/>
        </p:nvGrpSpPr>
        <p:grpSpPr>
          <a:xfrm>
            <a:off x="2061747" y="441920"/>
            <a:ext cx="420635" cy="420610"/>
            <a:chOff x="946175" y="3619500"/>
            <a:chExt cx="296975" cy="293825"/>
          </a:xfrm>
        </p:grpSpPr>
        <p:sp>
          <p:nvSpPr>
            <p:cNvPr id="614" name="Google Shape;614;p27">
              <a:extLst>
                <a:ext uri="{FF2B5EF4-FFF2-40B4-BE49-F238E27FC236}">
                  <a16:creationId xmlns:a16="http://schemas.microsoft.com/office/drawing/2014/main" id="{E9FCE2FE-3979-5FDF-7FCC-2E3533FE3BCC}"/>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a:extLst>
                <a:ext uri="{FF2B5EF4-FFF2-40B4-BE49-F238E27FC236}">
                  <a16:creationId xmlns:a16="http://schemas.microsoft.com/office/drawing/2014/main" id="{091954CA-1DF1-8895-BE34-BBB35B02827E}"/>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a:extLst>
                <a:ext uri="{FF2B5EF4-FFF2-40B4-BE49-F238E27FC236}">
                  <a16:creationId xmlns:a16="http://schemas.microsoft.com/office/drawing/2014/main" id="{D775BAB0-9315-707E-A770-B5503B6B5CB1}"/>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a:extLst>
                <a:ext uri="{FF2B5EF4-FFF2-40B4-BE49-F238E27FC236}">
                  <a16:creationId xmlns:a16="http://schemas.microsoft.com/office/drawing/2014/main" id="{16E234E1-B9F9-0AC9-9B98-A9EBE3021B49}"/>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a:extLst>
                <a:ext uri="{FF2B5EF4-FFF2-40B4-BE49-F238E27FC236}">
                  <a16:creationId xmlns:a16="http://schemas.microsoft.com/office/drawing/2014/main" id="{4FC3D641-30E6-2DB7-6493-F373F0252555}"/>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a:extLst>
                <a:ext uri="{FF2B5EF4-FFF2-40B4-BE49-F238E27FC236}">
                  <a16:creationId xmlns:a16="http://schemas.microsoft.com/office/drawing/2014/main" id="{4C5BFDAE-1759-19BF-BAA3-CAF2DCAD8289}"/>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76;p27">
            <a:extLst>
              <a:ext uri="{FF2B5EF4-FFF2-40B4-BE49-F238E27FC236}">
                <a16:creationId xmlns:a16="http://schemas.microsoft.com/office/drawing/2014/main" id="{C023A0C1-4F70-C680-DA66-2A633CAD97DC}"/>
              </a:ext>
            </a:extLst>
          </p:cNvPr>
          <p:cNvSpPr/>
          <p:nvPr/>
        </p:nvSpPr>
        <p:spPr>
          <a:xfrm>
            <a:off x="4700963" y="1135705"/>
            <a:ext cx="4274634" cy="3554412"/>
          </a:xfrm>
          <a:prstGeom prst="roundRect">
            <a:avLst>
              <a:gd name="adj" fmla="val 7339"/>
            </a:avLst>
          </a:prstGeom>
          <a:solidFill>
            <a:schemeClr val="lt1"/>
          </a:solidFill>
          <a:ln w="19050" cap="flat" cmpd="sng">
            <a:solidFill>
              <a:schemeClr val="accent6">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6E9C0B3-459B-ABBF-171E-FDF17506D4BF}"/>
              </a:ext>
            </a:extLst>
          </p:cNvPr>
          <p:cNvPicPr>
            <a:picLocks noChangeAspect="1"/>
          </p:cNvPicPr>
          <p:nvPr/>
        </p:nvPicPr>
        <p:blipFill>
          <a:blip r:embed="rId3"/>
          <a:stretch>
            <a:fillRect/>
          </a:stretch>
        </p:blipFill>
        <p:spPr>
          <a:xfrm>
            <a:off x="4737797" y="1680629"/>
            <a:ext cx="4200965" cy="2582865"/>
          </a:xfrm>
          <a:prstGeom prst="rect">
            <a:avLst/>
          </a:prstGeom>
        </p:spPr>
      </p:pic>
    </p:spTree>
    <p:extLst>
      <p:ext uri="{BB962C8B-B14F-4D97-AF65-F5344CB8AC3E}">
        <p14:creationId xmlns:p14="http://schemas.microsoft.com/office/powerpoint/2010/main" val="338230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MODEL DETAILS</a:t>
            </a:r>
          </a:p>
        </p:txBody>
      </p:sp>
      <p:sp>
        <p:nvSpPr>
          <p:cNvPr id="425" name="Google Shape;425;p23"/>
          <p:cNvSpPr/>
          <p:nvPr/>
        </p:nvSpPr>
        <p:spPr>
          <a:xfrm>
            <a:off x="457200" y="2032225"/>
            <a:ext cx="8229600" cy="1079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3"/>
          <p:cNvSpPr/>
          <p:nvPr/>
        </p:nvSpPr>
        <p:spPr>
          <a:xfrm>
            <a:off x="1565050" y="1875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p:cNvSpPr/>
          <p:nvPr/>
        </p:nvSpPr>
        <p:spPr>
          <a:xfrm>
            <a:off x="3875550" y="1875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3"/>
          <p:cNvSpPr/>
          <p:nvPr/>
        </p:nvSpPr>
        <p:spPr>
          <a:xfrm>
            <a:off x="6152750" y="1875300"/>
            <a:ext cx="1392900" cy="139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p:cNvSpPr txBox="1"/>
          <p:nvPr/>
        </p:nvSpPr>
        <p:spPr>
          <a:xfrm>
            <a:off x="12409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Ensemble Method</a:t>
            </a:r>
          </a:p>
        </p:txBody>
      </p:sp>
      <p:sp>
        <p:nvSpPr>
          <p:cNvPr id="430" name="Google Shape;430;p23"/>
          <p:cNvSpPr txBox="1"/>
          <p:nvPr/>
        </p:nvSpPr>
        <p:spPr>
          <a:xfrm>
            <a:off x="1240950" y="3562350"/>
            <a:ext cx="1858221"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dirty="0">
                <a:solidFill>
                  <a:schemeClr val="dk1"/>
                </a:solidFill>
                <a:latin typeface="Roboto"/>
                <a:ea typeface="Roboto"/>
                <a:cs typeface="Roboto"/>
                <a:sym typeface="Roboto"/>
              </a:rPr>
              <a:t>Combines multiple decision trees to improve accuracy and reduce overfitting.</a:t>
            </a:r>
          </a:p>
        </p:txBody>
      </p:sp>
      <p:sp>
        <p:nvSpPr>
          <p:cNvPr id="431" name="Google Shape;431;p23"/>
          <p:cNvSpPr txBox="1"/>
          <p:nvPr/>
        </p:nvSpPr>
        <p:spPr>
          <a:xfrm>
            <a:off x="3696899" y="3562350"/>
            <a:ext cx="17502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dirty="0">
                <a:solidFill>
                  <a:schemeClr val="dk1"/>
                </a:solidFill>
                <a:latin typeface="Roboto"/>
                <a:ea typeface="Roboto"/>
                <a:cs typeface="Roboto"/>
                <a:sym typeface="Roboto"/>
              </a:rPr>
              <a:t>Identifies the most influential features, aiding interpretability of the model.</a:t>
            </a:r>
          </a:p>
          <a:p>
            <a:pPr marL="0" lvl="0" indent="0" algn="ctr" rtl="0">
              <a:lnSpc>
                <a:spcPct val="115000"/>
              </a:lnSpc>
              <a:spcBef>
                <a:spcPts val="0"/>
              </a:spcBef>
              <a:spcAft>
                <a:spcPts val="0"/>
              </a:spcAft>
              <a:buNone/>
            </a:pPr>
            <a:endParaRPr lang="en-US" sz="1200" dirty="0">
              <a:solidFill>
                <a:schemeClr val="dk1"/>
              </a:solidFill>
              <a:latin typeface="Roboto"/>
              <a:ea typeface="Roboto"/>
              <a:cs typeface="Roboto"/>
              <a:sym typeface="Roboto"/>
            </a:endParaRPr>
          </a:p>
          <a:p>
            <a:pPr marL="0" lvl="0" indent="0" algn="ctr" rtl="0">
              <a:lnSpc>
                <a:spcPct val="115000"/>
              </a:lnSpc>
              <a:spcBef>
                <a:spcPts val="0"/>
              </a:spcBef>
              <a:spcAft>
                <a:spcPts val="0"/>
              </a:spcAft>
              <a:buNone/>
            </a:pPr>
            <a:endParaRPr lang="en-US" sz="1200" dirty="0">
              <a:solidFill>
                <a:schemeClr val="dk1"/>
              </a:solidFill>
              <a:latin typeface="Roboto"/>
              <a:ea typeface="Roboto"/>
              <a:cs typeface="Roboto"/>
              <a:sym typeface="Roboto"/>
            </a:endParaRPr>
          </a:p>
        </p:txBody>
      </p:sp>
      <p:sp>
        <p:nvSpPr>
          <p:cNvPr id="432" name="Google Shape;432;p23"/>
          <p:cNvSpPr txBox="1"/>
          <p:nvPr/>
        </p:nvSpPr>
        <p:spPr>
          <a:xfrm>
            <a:off x="5870696" y="3580253"/>
            <a:ext cx="1991204"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dirty="0">
                <a:solidFill>
                  <a:schemeClr val="dk1"/>
                </a:solidFill>
                <a:latin typeface="Roboto"/>
                <a:ea typeface="Roboto"/>
                <a:cs typeface="Roboto"/>
                <a:sym typeface="Roboto"/>
              </a:rPr>
              <a:t>Used 100 estimators, no maximum depth, and class balancing for optimal performance.</a:t>
            </a:r>
          </a:p>
        </p:txBody>
      </p:sp>
      <p:sp>
        <p:nvSpPr>
          <p:cNvPr id="433" name="Google Shape;433;p23"/>
          <p:cNvSpPr txBox="1"/>
          <p:nvPr/>
        </p:nvSpPr>
        <p:spPr>
          <a:xfrm>
            <a:off x="35515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Feature Importance</a:t>
            </a:r>
          </a:p>
        </p:txBody>
      </p:sp>
      <p:sp>
        <p:nvSpPr>
          <p:cNvPr id="434" name="Google Shape;434;p23"/>
          <p:cNvSpPr txBox="1"/>
          <p:nvPr/>
        </p:nvSpPr>
        <p:spPr>
          <a:xfrm>
            <a:off x="58287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Hyperparameters</a:t>
            </a:r>
          </a:p>
        </p:txBody>
      </p:sp>
      <p:grpSp>
        <p:nvGrpSpPr>
          <p:cNvPr id="435" name="Google Shape;435;p23"/>
          <p:cNvGrpSpPr/>
          <p:nvPr/>
        </p:nvGrpSpPr>
        <p:grpSpPr>
          <a:xfrm>
            <a:off x="2028983" y="2335682"/>
            <a:ext cx="457198" cy="472455"/>
            <a:chOff x="-65129950" y="2646800"/>
            <a:chExt cx="311125" cy="317425"/>
          </a:xfrm>
        </p:grpSpPr>
        <p:sp>
          <p:nvSpPr>
            <p:cNvPr id="436" name="Google Shape;436;p23"/>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a:off x="4343402" y="2344321"/>
            <a:ext cx="457195" cy="457205"/>
            <a:chOff x="1412450" y="1954475"/>
            <a:chExt cx="297750" cy="296175"/>
          </a:xfrm>
        </p:grpSpPr>
        <p:sp>
          <p:nvSpPr>
            <p:cNvPr id="439" name="Google Shape;439;p2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3"/>
          <p:cNvGrpSpPr/>
          <p:nvPr/>
        </p:nvGrpSpPr>
        <p:grpSpPr>
          <a:xfrm>
            <a:off x="6624524" y="2335361"/>
            <a:ext cx="457200" cy="434335"/>
            <a:chOff x="-62890750" y="2296300"/>
            <a:chExt cx="330825" cy="317450"/>
          </a:xfrm>
        </p:grpSpPr>
        <p:sp>
          <p:nvSpPr>
            <p:cNvPr id="442" name="Google Shape;442;p23"/>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3"/>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a:extLst>
            <a:ext uri="{FF2B5EF4-FFF2-40B4-BE49-F238E27FC236}">
              <a16:creationId xmlns:a16="http://schemas.microsoft.com/office/drawing/2014/main" id="{91BB3A0E-DDD4-A161-4599-273493461F35}"/>
            </a:ext>
          </a:extLst>
        </p:cNvPr>
        <p:cNvGrpSpPr/>
        <p:nvPr/>
      </p:nvGrpSpPr>
      <p:grpSpPr>
        <a:xfrm>
          <a:off x="0" y="0"/>
          <a:ext cx="0" cy="0"/>
          <a:chOff x="0" y="0"/>
          <a:chExt cx="0" cy="0"/>
        </a:xfrm>
      </p:grpSpPr>
      <p:sp>
        <p:nvSpPr>
          <p:cNvPr id="424" name="Google Shape;424;p23">
            <a:extLst>
              <a:ext uri="{FF2B5EF4-FFF2-40B4-BE49-F238E27FC236}">
                <a16:creationId xmlns:a16="http://schemas.microsoft.com/office/drawing/2014/main" id="{7BF51005-E813-B97F-165F-4157C22E396C}"/>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MODEL DETAILS</a:t>
            </a:r>
          </a:p>
        </p:txBody>
      </p:sp>
      <p:sp>
        <p:nvSpPr>
          <p:cNvPr id="425" name="Google Shape;425;p23">
            <a:extLst>
              <a:ext uri="{FF2B5EF4-FFF2-40B4-BE49-F238E27FC236}">
                <a16:creationId xmlns:a16="http://schemas.microsoft.com/office/drawing/2014/main" id="{46FB57B8-B523-AEA8-8C1C-E8BC3477CA15}"/>
              </a:ext>
            </a:extLst>
          </p:cNvPr>
          <p:cNvSpPr/>
          <p:nvPr/>
        </p:nvSpPr>
        <p:spPr>
          <a:xfrm>
            <a:off x="457200" y="2032225"/>
            <a:ext cx="8229600" cy="10791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23">
            <a:extLst>
              <a:ext uri="{FF2B5EF4-FFF2-40B4-BE49-F238E27FC236}">
                <a16:creationId xmlns:a16="http://schemas.microsoft.com/office/drawing/2014/main" id="{172BA01C-6E13-18AE-DEC5-01DE95911894}"/>
              </a:ext>
            </a:extLst>
          </p:cNvPr>
          <p:cNvSpPr/>
          <p:nvPr/>
        </p:nvSpPr>
        <p:spPr>
          <a:xfrm>
            <a:off x="1565050" y="1875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3">
            <a:extLst>
              <a:ext uri="{FF2B5EF4-FFF2-40B4-BE49-F238E27FC236}">
                <a16:creationId xmlns:a16="http://schemas.microsoft.com/office/drawing/2014/main" id="{426B655C-9CCD-0817-B666-847BEFA2EF40}"/>
              </a:ext>
            </a:extLst>
          </p:cNvPr>
          <p:cNvSpPr/>
          <p:nvPr/>
        </p:nvSpPr>
        <p:spPr>
          <a:xfrm>
            <a:off x="5206258" y="1875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3">
            <a:extLst>
              <a:ext uri="{FF2B5EF4-FFF2-40B4-BE49-F238E27FC236}">
                <a16:creationId xmlns:a16="http://schemas.microsoft.com/office/drawing/2014/main" id="{5D50299C-EF9C-AEC8-7734-239176441B18}"/>
              </a:ext>
            </a:extLst>
          </p:cNvPr>
          <p:cNvSpPr txBox="1"/>
          <p:nvPr/>
        </p:nvSpPr>
        <p:spPr>
          <a:xfrm>
            <a:off x="12409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Robustness</a:t>
            </a:r>
          </a:p>
        </p:txBody>
      </p:sp>
      <p:sp>
        <p:nvSpPr>
          <p:cNvPr id="430" name="Google Shape;430;p23">
            <a:extLst>
              <a:ext uri="{FF2B5EF4-FFF2-40B4-BE49-F238E27FC236}">
                <a16:creationId xmlns:a16="http://schemas.microsoft.com/office/drawing/2014/main" id="{9773CF22-B7CC-B75B-E648-7267808E9209}"/>
              </a:ext>
            </a:extLst>
          </p:cNvPr>
          <p:cNvSpPr txBox="1"/>
          <p:nvPr/>
        </p:nvSpPr>
        <p:spPr>
          <a:xfrm>
            <a:off x="1240950" y="3562350"/>
            <a:ext cx="1858221"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dirty="0">
                <a:solidFill>
                  <a:schemeClr val="dk1"/>
                </a:solidFill>
                <a:latin typeface="Roboto"/>
                <a:ea typeface="Roboto"/>
                <a:cs typeface="Roboto"/>
                <a:sym typeface="Roboto"/>
              </a:rPr>
              <a:t>Handles noise and outliers effectively, ensuring consistent predictions.</a:t>
            </a:r>
          </a:p>
        </p:txBody>
      </p:sp>
      <p:sp>
        <p:nvSpPr>
          <p:cNvPr id="431" name="Google Shape;431;p23">
            <a:extLst>
              <a:ext uri="{FF2B5EF4-FFF2-40B4-BE49-F238E27FC236}">
                <a16:creationId xmlns:a16="http://schemas.microsoft.com/office/drawing/2014/main" id="{F7308A3E-1CD0-3C6D-46A5-42B85C2AECD0}"/>
              </a:ext>
            </a:extLst>
          </p:cNvPr>
          <p:cNvSpPr txBox="1"/>
          <p:nvPr/>
        </p:nvSpPr>
        <p:spPr>
          <a:xfrm>
            <a:off x="5027607" y="3562350"/>
            <a:ext cx="1750200" cy="981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1200" dirty="0">
                <a:solidFill>
                  <a:schemeClr val="dk1"/>
                </a:solidFill>
                <a:latin typeface="Roboto"/>
                <a:ea typeface="Roboto"/>
                <a:cs typeface="Roboto"/>
                <a:sym typeface="Roboto"/>
              </a:rPr>
              <a:t>Achieved the highest accuracy among all tested models, proving its effectiveness.</a:t>
            </a:r>
          </a:p>
        </p:txBody>
      </p:sp>
      <p:sp>
        <p:nvSpPr>
          <p:cNvPr id="433" name="Google Shape;433;p23">
            <a:extLst>
              <a:ext uri="{FF2B5EF4-FFF2-40B4-BE49-F238E27FC236}">
                <a16:creationId xmlns:a16="http://schemas.microsoft.com/office/drawing/2014/main" id="{7E9DE087-C800-3EB7-21D8-FF7328191D92}"/>
              </a:ext>
            </a:extLst>
          </p:cNvPr>
          <p:cNvSpPr txBox="1"/>
          <p:nvPr/>
        </p:nvSpPr>
        <p:spPr>
          <a:xfrm>
            <a:off x="4882257" y="1139746"/>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Accuracy</a:t>
            </a:r>
          </a:p>
        </p:txBody>
      </p:sp>
      <p:grpSp>
        <p:nvGrpSpPr>
          <p:cNvPr id="435" name="Google Shape;435;p23">
            <a:extLst>
              <a:ext uri="{FF2B5EF4-FFF2-40B4-BE49-F238E27FC236}">
                <a16:creationId xmlns:a16="http://schemas.microsoft.com/office/drawing/2014/main" id="{6EF058DC-A87A-3B79-E5B6-8B758273DE60}"/>
              </a:ext>
            </a:extLst>
          </p:cNvPr>
          <p:cNvGrpSpPr/>
          <p:nvPr/>
        </p:nvGrpSpPr>
        <p:grpSpPr>
          <a:xfrm>
            <a:off x="2028983" y="2335682"/>
            <a:ext cx="457198" cy="472455"/>
            <a:chOff x="-65129950" y="2646800"/>
            <a:chExt cx="311125" cy="317425"/>
          </a:xfrm>
        </p:grpSpPr>
        <p:sp>
          <p:nvSpPr>
            <p:cNvPr id="436" name="Google Shape;436;p23">
              <a:extLst>
                <a:ext uri="{FF2B5EF4-FFF2-40B4-BE49-F238E27FC236}">
                  <a16:creationId xmlns:a16="http://schemas.microsoft.com/office/drawing/2014/main" id="{B0C58CF4-4837-53C2-1F40-3E535B8A9679}"/>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a:extLst>
                <a:ext uri="{FF2B5EF4-FFF2-40B4-BE49-F238E27FC236}">
                  <a16:creationId xmlns:a16="http://schemas.microsoft.com/office/drawing/2014/main" id="{8DB53418-EBA0-0B58-1A38-41068CBA04CF}"/>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a:extLst>
              <a:ext uri="{FF2B5EF4-FFF2-40B4-BE49-F238E27FC236}">
                <a16:creationId xmlns:a16="http://schemas.microsoft.com/office/drawing/2014/main" id="{81F71DE5-739F-58B7-206D-96B18F6E297E}"/>
              </a:ext>
            </a:extLst>
          </p:cNvPr>
          <p:cNvGrpSpPr/>
          <p:nvPr/>
        </p:nvGrpSpPr>
        <p:grpSpPr>
          <a:xfrm>
            <a:off x="5674110" y="2344321"/>
            <a:ext cx="457195" cy="457205"/>
            <a:chOff x="1412450" y="1954475"/>
            <a:chExt cx="297750" cy="296175"/>
          </a:xfrm>
        </p:grpSpPr>
        <p:sp>
          <p:nvSpPr>
            <p:cNvPr id="439" name="Google Shape;439;p23">
              <a:extLst>
                <a:ext uri="{FF2B5EF4-FFF2-40B4-BE49-F238E27FC236}">
                  <a16:creationId xmlns:a16="http://schemas.microsoft.com/office/drawing/2014/main" id="{249FC1BE-049D-1910-32EC-81850929F655}"/>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a:extLst>
                <a:ext uri="{FF2B5EF4-FFF2-40B4-BE49-F238E27FC236}">
                  <a16:creationId xmlns:a16="http://schemas.microsoft.com/office/drawing/2014/main" id="{8902DB94-A473-F629-A595-961F345CC00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3439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4"/>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COMPARISON OF MODELS</a:t>
            </a:r>
          </a:p>
        </p:txBody>
      </p:sp>
      <p:sp>
        <p:nvSpPr>
          <p:cNvPr id="450" name="Google Shape;450;p24"/>
          <p:cNvSpPr/>
          <p:nvPr/>
        </p:nvSpPr>
        <p:spPr>
          <a:xfrm>
            <a:off x="911400" y="1448128"/>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911400" y="1448128"/>
            <a:ext cx="1495500" cy="1495500"/>
          </a:xfrm>
          <a:prstGeom prst="blockArc">
            <a:avLst>
              <a:gd name="adj1" fmla="val 13980416"/>
              <a:gd name="adj2" fmla="val 10799131"/>
              <a:gd name="adj3" fmla="val 2504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24"/>
          <p:cNvSpPr/>
          <p:nvPr/>
        </p:nvSpPr>
        <p:spPr>
          <a:xfrm>
            <a:off x="2853300" y="1448128"/>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p:cNvSpPr/>
          <p:nvPr/>
        </p:nvSpPr>
        <p:spPr>
          <a:xfrm>
            <a:off x="2853300" y="1448128"/>
            <a:ext cx="1495500" cy="1495500"/>
          </a:xfrm>
          <a:prstGeom prst="blockArc">
            <a:avLst>
              <a:gd name="adj1" fmla="val 16719214"/>
              <a:gd name="adj2" fmla="val 13003149"/>
              <a:gd name="adj3" fmla="val 2506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p:cNvSpPr/>
          <p:nvPr/>
        </p:nvSpPr>
        <p:spPr>
          <a:xfrm>
            <a:off x="5003353" y="1448182"/>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5003353" y="1448182"/>
            <a:ext cx="1495500" cy="1495500"/>
          </a:xfrm>
          <a:prstGeom prst="blockArc">
            <a:avLst>
              <a:gd name="adj1" fmla="val 14373116"/>
              <a:gd name="adj2" fmla="val 10799131"/>
              <a:gd name="adj3" fmla="val 2504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6945253" y="1448182"/>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6945253" y="1448182"/>
            <a:ext cx="1495500" cy="1495500"/>
          </a:xfrm>
          <a:prstGeom prst="blockArc">
            <a:avLst>
              <a:gd name="adj1" fmla="val 13972529"/>
              <a:gd name="adj2" fmla="val 5393079"/>
              <a:gd name="adj3" fmla="val 25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txBox="1"/>
          <p:nvPr/>
        </p:nvSpPr>
        <p:spPr>
          <a:xfrm>
            <a:off x="1232400" y="2022370"/>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4"/>
                </a:solidFill>
                <a:latin typeface="Fira Sans"/>
                <a:ea typeface="Fira Sans"/>
                <a:cs typeface="Fira Sans"/>
                <a:sym typeface="Fira Sans"/>
              </a:rPr>
              <a:t>74%</a:t>
            </a:r>
            <a:endParaRPr sz="1800" b="1" dirty="0">
              <a:solidFill>
                <a:schemeClr val="accent4"/>
              </a:solidFill>
              <a:latin typeface="Fira Sans"/>
              <a:ea typeface="Fira Sans"/>
              <a:cs typeface="Fira Sans"/>
              <a:sym typeface="Fira Sans"/>
            </a:endParaRPr>
          </a:p>
        </p:txBody>
      </p:sp>
      <p:sp>
        <p:nvSpPr>
          <p:cNvPr id="459" name="Google Shape;459;p24"/>
          <p:cNvSpPr txBox="1"/>
          <p:nvPr/>
        </p:nvSpPr>
        <p:spPr>
          <a:xfrm>
            <a:off x="3174300" y="2022370"/>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3"/>
                </a:solidFill>
                <a:latin typeface="Fira Sans"/>
                <a:ea typeface="Fira Sans"/>
                <a:cs typeface="Fira Sans"/>
                <a:sym typeface="Fira Sans"/>
              </a:rPr>
              <a:t>73%</a:t>
            </a:r>
            <a:endParaRPr sz="1800" b="1" dirty="0">
              <a:solidFill>
                <a:schemeClr val="accent3"/>
              </a:solidFill>
              <a:latin typeface="Fira Sans"/>
              <a:ea typeface="Fira Sans"/>
              <a:cs typeface="Fira Sans"/>
              <a:sym typeface="Fira Sans"/>
            </a:endParaRPr>
          </a:p>
        </p:txBody>
      </p:sp>
      <p:sp>
        <p:nvSpPr>
          <p:cNvPr id="460" name="Google Shape;460;p24"/>
          <p:cNvSpPr txBox="1"/>
          <p:nvPr/>
        </p:nvSpPr>
        <p:spPr>
          <a:xfrm>
            <a:off x="5324353" y="2022422"/>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Fira Sans"/>
                <a:ea typeface="Fira Sans"/>
                <a:cs typeface="Fira Sans"/>
                <a:sym typeface="Fira Sans"/>
              </a:rPr>
              <a:t>75%</a:t>
            </a:r>
            <a:endParaRPr sz="1800" b="1" dirty="0">
              <a:solidFill>
                <a:schemeClr val="accent2"/>
              </a:solidFill>
              <a:latin typeface="Fira Sans"/>
              <a:ea typeface="Fira Sans"/>
              <a:cs typeface="Fira Sans"/>
              <a:sym typeface="Fira Sans"/>
            </a:endParaRPr>
          </a:p>
        </p:txBody>
      </p:sp>
      <p:sp>
        <p:nvSpPr>
          <p:cNvPr id="461" name="Google Shape;461;p24"/>
          <p:cNvSpPr txBox="1"/>
          <p:nvPr/>
        </p:nvSpPr>
        <p:spPr>
          <a:xfrm>
            <a:off x="7266253" y="2022422"/>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Fira Sans"/>
                <a:ea typeface="Fira Sans"/>
                <a:cs typeface="Fira Sans"/>
                <a:sym typeface="Fira Sans"/>
              </a:rPr>
              <a:t>74%</a:t>
            </a:r>
            <a:endParaRPr sz="1800" b="1" dirty="0">
              <a:solidFill>
                <a:schemeClr val="accent6"/>
              </a:solidFill>
              <a:latin typeface="Fira Sans"/>
              <a:ea typeface="Fira Sans"/>
              <a:cs typeface="Fira Sans"/>
              <a:sym typeface="Fira Sans"/>
            </a:endParaRPr>
          </a:p>
        </p:txBody>
      </p:sp>
      <p:sp>
        <p:nvSpPr>
          <p:cNvPr id="462" name="Google Shape;462;p24"/>
          <p:cNvSpPr txBox="1"/>
          <p:nvPr/>
        </p:nvSpPr>
        <p:spPr>
          <a:xfrm>
            <a:off x="709050" y="3296369"/>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Logistic Regression</a:t>
            </a:r>
          </a:p>
        </p:txBody>
      </p:sp>
      <p:sp>
        <p:nvSpPr>
          <p:cNvPr id="463" name="Google Shape;463;p24"/>
          <p:cNvSpPr txBox="1"/>
          <p:nvPr/>
        </p:nvSpPr>
        <p:spPr>
          <a:xfrm>
            <a:off x="306194" y="3862168"/>
            <a:ext cx="2547106"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Achieved moderate accuracy limited by its linear nature, making it less effective for complex patterns in the dataset.</a:t>
            </a:r>
          </a:p>
        </p:txBody>
      </p:sp>
      <p:sp>
        <p:nvSpPr>
          <p:cNvPr id="464" name="Google Shape;464;p24"/>
          <p:cNvSpPr txBox="1"/>
          <p:nvPr/>
        </p:nvSpPr>
        <p:spPr>
          <a:xfrm>
            <a:off x="2650950" y="3296369"/>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Support Vector Machine (SVM)</a:t>
            </a:r>
          </a:p>
        </p:txBody>
      </p:sp>
      <p:sp>
        <p:nvSpPr>
          <p:cNvPr id="465" name="Google Shape;465;p24"/>
          <p:cNvSpPr txBox="1"/>
          <p:nvPr/>
        </p:nvSpPr>
        <p:spPr>
          <a:xfrm>
            <a:off x="2588486" y="3862168"/>
            <a:ext cx="2025128"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Performed well with non-linear relationships but required extensive parameter tuning.</a:t>
            </a:r>
          </a:p>
        </p:txBody>
      </p:sp>
      <p:sp>
        <p:nvSpPr>
          <p:cNvPr id="466" name="Google Shape;466;p24"/>
          <p:cNvSpPr txBox="1"/>
          <p:nvPr/>
        </p:nvSpPr>
        <p:spPr>
          <a:xfrm>
            <a:off x="4866510" y="3296369"/>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K-Nearest Neighbors (KNN)</a:t>
            </a:r>
          </a:p>
        </p:txBody>
      </p:sp>
      <p:sp>
        <p:nvSpPr>
          <p:cNvPr id="467" name="Google Shape;467;p24"/>
          <p:cNvSpPr txBox="1"/>
          <p:nvPr/>
        </p:nvSpPr>
        <p:spPr>
          <a:xfrm>
            <a:off x="4615374" y="3851146"/>
            <a:ext cx="2411646"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Struggled with high-dimensional data and larger dataset size, resulting in lower accuracy.</a:t>
            </a:r>
          </a:p>
        </p:txBody>
      </p:sp>
      <p:sp>
        <p:nvSpPr>
          <p:cNvPr id="468" name="Google Shape;468;p24"/>
          <p:cNvSpPr txBox="1"/>
          <p:nvPr/>
        </p:nvSpPr>
        <p:spPr>
          <a:xfrm>
            <a:off x="6742903" y="3296369"/>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Decision Tree</a:t>
            </a:r>
          </a:p>
        </p:txBody>
      </p:sp>
      <p:sp>
        <p:nvSpPr>
          <p:cNvPr id="469" name="Google Shape;469;p24"/>
          <p:cNvSpPr txBox="1"/>
          <p:nvPr/>
        </p:nvSpPr>
        <p:spPr>
          <a:xfrm>
            <a:off x="6742903" y="3836530"/>
            <a:ext cx="1900200"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latin typeface="Roboto"/>
                <a:ea typeface="Roboto"/>
                <a:cs typeface="Roboto"/>
                <a:sym typeface="Roboto"/>
              </a:rPr>
              <a:t>Performed adequately but prone to overfitting due to its hierarchical structure.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a:extLst>
            <a:ext uri="{FF2B5EF4-FFF2-40B4-BE49-F238E27FC236}">
              <a16:creationId xmlns:a16="http://schemas.microsoft.com/office/drawing/2014/main" id="{CC692922-1AF3-0919-1059-D5C303D1F612}"/>
            </a:ext>
          </a:extLst>
        </p:cNvPr>
        <p:cNvGrpSpPr/>
        <p:nvPr/>
      </p:nvGrpSpPr>
      <p:grpSpPr>
        <a:xfrm>
          <a:off x="0" y="0"/>
          <a:ext cx="0" cy="0"/>
          <a:chOff x="0" y="0"/>
          <a:chExt cx="0" cy="0"/>
        </a:xfrm>
      </p:grpSpPr>
      <p:sp>
        <p:nvSpPr>
          <p:cNvPr id="449" name="Google Shape;449;p24">
            <a:extLst>
              <a:ext uri="{FF2B5EF4-FFF2-40B4-BE49-F238E27FC236}">
                <a16:creationId xmlns:a16="http://schemas.microsoft.com/office/drawing/2014/main" id="{F93EE1D3-1E44-3E36-9CC1-E53268DBEB3D}"/>
              </a:ext>
            </a:extLst>
          </p:cNvPr>
          <p:cNvSpPr txBox="1">
            <a:spLocks noGrp="1"/>
          </p:cNvSpPr>
          <p:nvPr>
            <p:ph type="title"/>
          </p:nvPr>
        </p:nvSpPr>
        <p:spPr>
          <a:xfrm>
            <a:off x="415042" y="133196"/>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COMPARISON OF MODELS</a:t>
            </a:r>
          </a:p>
        </p:txBody>
      </p:sp>
      <p:sp>
        <p:nvSpPr>
          <p:cNvPr id="450" name="Google Shape;450;p24">
            <a:extLst>
              <a:ext uri="{FF2B5EF4-FFF2-40B4-BE49-F238E27FC236}">
                <a16:creationId xmlns:a16="http://schemas.microsoft.com/office/drawing/2014/main" id="{89163D98-E002-DD4C-BFC1-C549BAA75385}"/>
              </a:ext>
            </a:extLst>
          </p:cNvPr>
          <p:cNvSpPr/>
          <p:nvPr/>
        </p:nvSpPr>
        <p:spPr>
          <a:xfrm>
            <a:off x="844494" y="1031816"/>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a:extLst>
              <a:ext uri="{FF2B5EF4-FFF2-40B4-BE49-F238E27FC236}">
                <a16:creationId xmlns:a16="http://schemas.microsoft.com/office/drawing/2014/main" id="{0BA4AF69-8E07-135C-86CD-1AF5F65F41CA}"/>
              </a:ext>
            </a:extLst>
          </p:cNvPr>
          <p:cNvSpPr/>
          <p:nvPr/>
        </p:nvSpPr>
        <p:spPr>
          <a:xfrm>
            <a:off x="844494" y="1031816"/>
            <a:ext cx="1495500" cy="1495500"/>
          </a:xfrm>
          <a:prstGeom prst="blockArc">
            <a:avLst>
              <a:gd name="adj1" fmla="val 16879561"/>
              <a:gd name="adj2" fmla="val 10799131"/>
              <a:gd name="adj3" fmla="val 2504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a:extLst>
              <a:ext uri="{FF2B5EF4-FFF2-40B4-BE49-F238E27FC236}">
                <a16:creationId xmlns:a16="http://schemas.microsoft.com/office/drawing/2014/main" id="{424D8214-D3C9-A631-30F2-BC3232BF1869}"/>
              </a:ext>
            </a:extLst>
          </p:cNvPr>
          <p:cNvSpPr/>
          <p:nvPr/>
        </p:nvSpPr>
        <p:spPr>
          <a:xfrm>
            <a:off x="3745397" y="1031816"/>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4">
            <a:extLst>
              <a:ext uri="{FF2B5EF4-FFF2-40B4-BE49-F238E27FC236}">
                <a16:creationId xmlns:a16="http://schemas.microsoft.com/office/drawing/2014/main" id="{5E046C26-E40A-AFC9-8231-23EC6AA53652}"/>
              </a:ext>
            </a:extLst>
          </p:cNvPr>
          <p:cNvSpPr/>
          <p:nvPr/>
        </p:nvSpPr>
        <p:spPr>
          <a:xfrm>
            <a:off x="3745397" y="1031816"/>
            <a:ext cx="1495500" cy="1495500"/>
          </a:xfrm>
          <a:prstGeom prst="blockArc">
            <a:avLst>
              <a:gd name="adj1" fmla="val 1742060"/>
              <a:gd name="adj2" fmla="val 13003149"/>
              <a:gd name="adj3" fmla="val 2506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4">
            <a:extLst>
              <a:ext uri="{FF2B5EF4-FFF2-40B4-BE49-F238E27FC236}">
                <a16:creationId xmlns:a16="http://schemas.microsoft.com/office/drawing/2014/main" id="{023EFCB2-DBB5-B319-9926-C7F69ACA4965}"/>
              </a:ext>
            </a:extLst>
          </p:cNvPr>
          <p:cNvSpPr/>
          <p:nvPr/>
        </p:nvSpPr>
        <p:spPr>
          <a:xfrm>
            <a:off x="6586822" y="1031870"/>
            <a:ext cx="1495500" cy="1495500"/>
          </a:xfrm>
          <a:prstGeom prst="blockArc">
            <a:avLst>
              <a:gd name="adj1" fmla="val 10800000"/>
              <a:gd name="adj2" fmla="val 10799131"/>
              <a:gd name="adj3" fmla="val 25044"/>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a:extLst>
              <a:ext uri="{FF2B5EF4-FFF2-40B4-BE49-F238E27FC236}">
                <a16:creationId xmlns:a16="http://schemas.microsoft.com/office/drawing/2014/main" id="{2B97764B-2758-B1E2-0961-AF874C062184}"/>
              </a:ext>
            </a:extLst>
          </p:cNvPr>
          <p:cNvSpPr/>
          <p:nvPr/>
        </p:nvSpPr>
        <p:spPr>
          <a:xfrm>
            <a:off x="6586822" y="1031870"/>
            <a:ext cx="1495500" cy="1495500"/>
          </a:xfrm>
          <a:prstGeom prst="blockArc">
            <a:avLst>
              <a:gd name="adj1" fmla="val 14373116"/>
              <a:gd name="adj2" fmla="val 10799131"/>
              <a:gd name="adj3" fmla="val 2504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a:extLst>
              <a:ext uri="{FF2B5EF4-FFF2-40B4-BE49-F238E27FC236}">
                <a16:creationId xmlns:a16="http://schemas.microsoft.com/office/drawing/2014/main" id="{BFBF8773-41BC-0961-7610-DCC5C07DC1C0}"/>
              </a:ext>
            </a:extLst>
          </p:cNvPr>
          <p:cNvSpPr txBox="1"/>
          <p:nvPr/>
        </p:nvSpPr>
        <p:spPr>
          <a:xfrm>
            <a:off x="1165494" y="1606058"/>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Fira Sans"/>
                <a:ea typeface="Fira Sans"/>
                <a:cs typeface="Fira Sans"/>
                <a:sym typeface="Fira Sans"/>
              </a:rPr>
              <a:t>70%</a:t>
            </a:r>
            <a:endParaRPr sz="1800" b="1">
              <a:solidFill>
                <a:schemeClr val="accent4"/>
              </a:solidFill>
              <a:latin typeface="Fira Sans"/>
              <a:ea typeface="Fira Sans"/>
              <a:cs typeface="Fira Sans"/>
              <a:sym typeface="Fira Sans"/>
            </a:endParaRPr>
          </a:p>
        </p:txBody>
      </p:sp>
      <p:sp>
        <p:nvSpPr>
          <p:cNvPr id="459" name="Google Shape;459;p24">
            <a:extLst>
              <a:ext uri="{FF2B5EF4-FFF2-40B4-BE49-F238E27FC236}">
                <a16:creationId xmlns:a16="http://schemas.microsoft.com/office/drawing/2014/main" id="{AA67D706-05AD-7EA7-3AB2-8120E91C5CAC}"/>
              </a:ext>
            </a:extLst>
          </p:cNvPr>
          <p:cNvSpPr txBox="1"/>
          <p:nvPr/>
        </p:nvSpPr>
        <p:spPr>
          <a:xfrm>
            <a:off x="4066397" y="1606058"/>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3"/>
                </a:solidFill>
                <a:latin typeface="Fira Sans"/>
                <a:ea typeface="Fira Sans"/>
                <a:cs typeface="Fira Sans"/>
                <a:sym typeface="Fira Sans"/>
              </a:rPr>
              <a:t>76%</a:t>
            </a:r>
            <a:endParaRPr sz="1800" b="1" dirty="0">
              <a:solidFill>
                <a:schemeClr val="accent3"/>
              </a:solidFill>
              <a:latin typeface="Fira Sans"/>
              <a:ea typeface="Fira Sans"/>
              <a:cs typeface="Fira Sans"/>
              <a:sym typeface="Fira Sans"/>
            </a:endParaRPr>
          </a:p>
        </p:txBody>
      </p:sp>
      <p:sp>
        <p:nvSpPr>
          <p:cNvPr id="460" name="Google Shape;460;p24">
            <a:extLst>
              <a:ext uri="{FF2B5EF4-FFF2-40B4-BE49-F238E27FC236}">
                <a16:creationId xmlns:a16="http://schemas.microsoft.com/office/drawing/2014/main" id="{4EFE45CE-3AEA-BE69-D43A-98EB89A59395}"/>
              </a:ext>
            </a:extLst>
          </p:cNvPr>
          <p:cNvSpPr txBox="1"/>
          <p:nvPr/>
        </p:nvSpPr>
        <p:spPr>
          <a:xfrm>
            <a:off x="6907822" y="1606110"/>
            <a:ext cx="8535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2"/>
                </a:solidFill>
                <a:latin typeface="Fira Sans"/>
                <a:ea typeface="Fira Sans"/>
                <a:cs typeface="Fira Sans"/>
                <a:sym typeface="Fira Sans"/>
              </a:rPr>
              <a:t>74%</a:t>
            </a:r>
            <a:endParaRPr sz="1800" b="1" dirty="0">
              <a:solidFill>
                <a:schemeClr val="accent2"/>
              </a:solidFill>
              <a:latin typeface="Fira Sans"/>
              <a:ea typeface="Fira Sans"/>
              <a:cs typeface="Fira Sans"/>
              <a:sym typeface="Fira Sans"/>
            </a:endParaRPr>
          </a:p>
        </p:txBody>
      </p:sp>
      <p:sp>
        <p:nvSpPr>
          <p:cNvPr id="462" name="Google Shape;462;p24">
            <a:extLst>
              <a:ext uri="{FF2B5EF4-FFF2-40B4-BE49-F238E27FC236}">
                <a16:creationId xmlns:a16="http://schemas.microsoft.com/office/drawing/2014/main" id="{8EF66E79-556B-66CD-6912-058C524414B6}"/>
              </a:ext>
            </a:extLst>
          </p:cNvPr>
          <p:cNvSpPr txBox="1"/>
          <p:nvPr/>
        </p:nvSpPr>
        <p:spPr>
          <a:xfrm>
            <a:off x="642144" y="2880057"/>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Naive Bayes</a:t>
            </a:r>
          </a:p>
        </p:txBody>
      </p:sp>
      <p:sp>
        <p:nvSpPr>
          <p:cNvPr id="463" name="Google Shape;463;p24">
            <a:extLst>
              <a:ext uri="{FF2B5EF4-FFF2-40B4-BE49-F238E27FC236}">
                <a16:creationId xmlns:a16="http://schemas.microsoft.com/office/drawing/2014/main" id="{118D631F-99BA-C9CD-698A-BE73B1998C2D}"/>
              </a:ext>
            </a:extLst>
          </p:cNvPr>
          <p:cNvSpPr txBox="1"/>
          <p:nvPr/>
        </p:nvSpPr>
        <p:spPr>
          <a:xfrm>
            <a:off x="514990" y="3338448"/>
            <a:ext cx="2154508"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Worked well for categorical features but underperformed with continuous sensor data.</a:t>
            </a:r>
          </a:p>
        </p:txBody>
      </p:sp>
      <p:sp>
        <p:nvSpPr>
          <p:cNvPr id="464" name="Google Shape;464;p24">
            <a:extLst>
              <a:ext uri="{FF2B5EF4-FFF2-40B4-BE49-F238E27FC236}">
                <a16:creationId xmlns:a16="http://schemas.microsoft.com/office/drawing/2014/main" id="{988B32B7-A20E-0C04-5360-5A540958B3D7}"/>
              </a:ext>
            </a:extLst>
          </p:cNvPr>
          <p:cNvSpPr txBox="1"/>
          <p:nvPr/>
        </p:nvSpPr>
        <p:spPr>
          <a:xfrm>
            <a:off x="3543047" y="2880057"/>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Random Forest</a:t>
            </a:r>
          </a:p>
        </p:txBody>
      </p:sp>
      <p:sp>
        <p:nvSpPr>
          <p:cNvPr id="465" name="Google Shape;465;p24">
            <a:extLst>
              <a:ext uri="{FF2B5EF4-FFF2-40B4-BE49-F238E27FC236}">
                <a16:creationId xmlns:a16="http://schemas.microsoft.com/office/drawing/2014/main" id="{ADB240F2-0F27-524A-4A51-7A9811AE5A8F}"/>
              </a:ext>
            </a:extLst>
          </p:cNvPr>
          <p:cNvSpPr txBox="1"/>
          <p:nvPr/>
        </p:nvSpPr>
        <p:spPr>
          <a:xfrm>
            <a:off x="3357424" y="3442526"/>
            <a:ext cx="2411645"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Best-performing model with high accuracy, leveraging feature importance and ensemble learning for robust predictions.</a:t>
            </a:r>
          </a:p>
        </p:txBody>
      </p:sp>
      <p:sp>
        <p:nvSpPr>
          <p:cNvPr id="466" name="Google Shape;466;p24">
            <a:extLst>
              <a:ext uri="{FF2B5EF4-FFF2-40B4-BE49-F238E27FC236}">
                <a16:creationId xmlns:a16="http://schemas.microsoft.com/office/drawing/2014/main" id="{3565B74B-377B-A6A0-96CF-0FFC0D088D5F}"/>
              </a:ext>
            </a:extLst>
          </p:cNvPr>
          <p:cNvSpPr txBox="1"/>
          <p:nvPr/>
        </p:nvSpPr>
        <p:spPr>
          <a:xfrm>
            <a:off x="6449979" y="2880057"/>
            <a:ext cx="1900200" cy="327900"/>
          </a:xfrm>
          <a:prstGeom prst="rect">
            <a:avLst/>
          </a:prstGeom>
          <a:noFill/>
          <a:ln>
            <a:noFill/>
          </a:ln>
        </p:spPr>
        <p:txBody>
          <a:bodyPr spcFirstLastPara="1" wrap="square" lIns="182875" tIns="0" rIns="182875" bIns="0" anchor="ctr" anchorCtr="0">
            <a:noAutofit/>
          </a:bodyPr>
          <a:lstStyle/>
          <a:p>
            <a:pPr marL="0" lvl="0" indent="0" algn="ctr" rtl="0">
              <a:spcBef>
                <a:spcPts val="0"/>
              </a:spcBef>
              <a:spcAft>
                <a:spcPts val="0"/>
              </a:spcAft>
              <a:buNone/>
            </a:pPr>
            <a:r>
              <a:rPr lang="en-US" sz="1600" b="1" dirty="0" err="1">
                <a:latin typeface="Fira Sans Extra Condensed"/>
                <a:ea typeface="Fira Sans Extra Condensed"/>
                <a:cs typeface="Fira Sans Extra Condensed"/>
                <a:sym typeface="Fira Sans Extra Condensed"/>
              </a:rPr>
              <a:t>XGBoost</a:t>
            </a:r>
            <a:endParaRPr lang="en-US" sz="1600" b="1" dirty="0">
              <a:latin typeface="Fira Sans Extra Condensed"/>
              <a:ea typeface="Fira Sans Extra Condensed"/>
              <a:cs typeface="Fira Sans Extra Condensed"/>
              <a:sym typeface="Fira Sans Extra Condensed"/>
            </a:endParaRPr>
          </a:p>
        </p:txBody>
      </p:sp>
      <p:sp>
        <p:nvSpPr>
          <p:cNvPr id="467" name="Google Shape;467;p24">
            <a:extLst>
              <a:ext uri="{FF2B5EF4-FFF2-40B4-BE49-F238E27FC236}">
                <a16:creationId xmlns:a16="http://schemas.microsoft.com/office/drawing/2014/main" id="{0BF888FB-D467-ED31-0997-1D434FE10B46}"/>
              </a:ext>
            </a:extLst>
          </p:cNvPr>
          <p:cNvSpPr txBox="1"/>
          <p:nvPr/>
        </p:nvSpPr>
        <p:spPr>
          <a:xfrm>
            <a:off x="6128749" y="3338448"/>
            <a:ext cx="2411646" cy="752100"/>
          </a:xfrm>
          <a:prstGeom prst="rect">
            <a:avLst/>
          </a:prstGeom>
          <a:noFill/>
          <a:ln>
            <a:noFill/>
          </a:ln>
        </p:spPr>
        <p:txBody>
          <a:bodyPr spcFirstLastPara="1" wrap="square" lIns="182875" tIns="0" rIns="182875" bIns="0" anchor="ctr" anchorCtr="0">
            <a:noAutofit/>
          </a:bodyPr>
          <a:lstStyle/>
          <a:p>
            <a:pPr marL="0" lvl="0" indent="0" algn="ctr" rtl="0">
              <a:lnSpc>
                <a:spcPct val="115000"/>
              </a:lnSpc>
              <a:spcBef>
                <a:spcPts val="0"/>
              </a:spcBef>
              <a:spcAft>
                <a:spcPts val="0"/>
              </a:spcAft>
              <a:buNone/>
            </a:pPr>
            <a:r>
              <a:rPr lang="en-US" sz="1200" dirty="0">
                <a:solidFill>
                  <a:srgbClr val="000000"/>
                </a:solidFill>
                <a:latin typeface="Roboto"/>
                <a:ea typeface="Roboto"/>
                <a:cs typeface="Roboto"/>
                <a:sym typeface="Roboto"/>
              </a:rPr>
              <a:t>Delivered competitive accuracy but required more computational resources and hyperparameter tuning.</a:t>
            </a:r>
          </a:p>
        </p:txBody>
      </p:sp>
      <p:sp>
        <p:nvSpPr>
          <p:cNvPr id="2" name="Google Shape;449;p24">
            <a:extLst>
              <a:ext uri="{FF2B5EF4-FFF2-40B4-BE49-F238E27FC236}">
                <a16:creationId xmlns:a16="http://schemas.microsoft.com/office/drawing/2014/main" id="{39C73D8F-07CC-49DE-6093-549180856164}"/>
              </a:ext>
            </a:extLst>
          </p:cNvPr>
          <p:cNvSpPr txBox="1">
            <a:spLocks/>
          </p:cNvSpPr>
          <p:nvPr/>
        </p:nvSpPr>
        <p:spPr>
          <a:xfrm>
            <a:off x="-181321" y="4645106"/>
            <a:ext cx="9506642" cy="48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rgbClr val="000000"/>
              </a:buClr>
              <a:buSzPts val="3000"/>
              <a:buFont typeface="Fira Sans Extra Condensed"/>
              <a:buNone/>
              <a:defRPr sz="3000" b="0" i="0" u="none" strike="noStrike" cap="none">
                <a:solidFill>
                  <a:srgbClr val="000000"/>
                </a:solidFill>
                <a:latin typeface="Fira Sans Extra Condensed"/>
                <a:ea typeface="Fira Sans Extra Condensed"/>
                <a:cs typeface="Fira Sans Extra Condensed"/>
                <a:sym typeface="Fira Sans Extra Condensed"/>
              </a:defRPr>
            </a:lvl9pPr>
          </a:lstStyle>
          <a:p>
            <a:pPr>
              <a:buClr>
                <a:schemeClr val="dk1"/>
              </a:buClr>
              <a:buSzPts val="1100"/>
              <a:buFont typeface="Arial"/>
              <a:buNone/>
            </a:pPr>
            <a:r>
              <a:rPr lang="en-US" sz="1400" dirty="0">
                <a:solidFill>
                  <a:schemeClr val="tx1"/>
                </a:solidFill>
              </a:rPr>
              <a:t>Highlight: Random Forest was the most effective due to its ability to handle feature interactions and robustness against noise.</a:t>
            </a:r>
          </a:p>
        </p:txBody>
      </p:sp>
    </p:spTree>
    <p:extLst>
      <p:ext uri="{BB962C8B-B14F-4D97-AF65-F5344CB8AC3E}">
        <p14:creationId xmlns:p14="http://schemas.microsoft.com/office/powerpoint/2010/main" val="359374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136412"/>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a:t>
            </a:r>
            <a:endParaRPr dirty="0"/>
          </a:p>
        </p:txBody>
      </p:sp>
      <p:sp>
        <p:nvSpPr>
          <p:cNvPr id="3" name="Rectangle: Rounded Corners 2">
            <a:extLst>
              <a:ext uri="{FF2B5EF4-FFF2-40B4-BE49-F238E27FC236}">
                <a16:creationId xmlns:a16="http://schemas.microsoft.com/office/drawing/2014/main" id="{C2F4C9FA-7B11-E70E-BF17-A865E0B8D2FE}"/>
              </a:ext>
            </a:extLst>
          </p:cNvPr>
          <p:cNvSpPr/>
          <p:nvPr/>
        </p:nvSpPr>
        <p:spPr>
          <a:xfrm>
            <a:off x="535259" y="862361"/>
            <a:ext cx="7954536" cy="4088780"/>
          </a:xfrm>
          <a:prstGeom prst="round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solidFill>
              </a:ln>
            </a:endParaRPr>
          </a:p>
        </p:txBody>
      </p:sp>
      <p:pic>
        <p:nvPicPr>
          <p:cNvPr id="5" name="Picture 4">
            <a:extLst>
              <a:ext uri="{FF2B5EF4-FFF2-40B4-BE49-F238E27FC236}">
                <a16:creationId xmlns:a16="http://schemas.microsoft.com/office/drawing/2014/main" id="{E2EA22C2-373C-D037-560F-5EFE84EBDD87}"/>
              </a:ext>
            </a:extLst>
          </p:cNvPr>
          <p:cNvPicPr>
            <a:picLocks noChangeAspect="1"/>
          </p:cNvPicPr>
          <p:nvPr/>
        </p:nvPicPr>
        <p:blipFill>
          <a:blip r:embed="rId3"/>
          <a:stretch>
            <a:fillRect/>
          </a:stretch>
        </p:blipFill>
        <p:spPr>
          <a:xfrm>
            <a:off x="758283" y="1093908"/>
            <a:ext cx="7471318" cy="360556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43"/>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CONCLUSION</a:t>
            </a:r>
          </a:p>
        </p:txBody>
      </p:sp>
      <p:sp>
        <p:nvSpPr>
          <p:cNvPr id="1523" name="Google Shape;1523;p43"/>
          <p:cNvSpPr/>
          <p:nvPr/>
        </p:nvSpPr>
        <p:spPr>
          <a:xfrm>
            <a:off x="7110650" y="1702700"/>
            <a:ext cx="1572600" cy="366000"/>
          </a:xfrm>
          <a:prstGeom prst="roundRect">
            <a:avLst>
              <a:gd name="adj" fmla="val 50000"/>
            </a:avLst>
          </a:prstGeom>
          <a:solidFill>
            <a:srgbClr val="FFFFFF"/>
          </a:solid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Fira Sans Extra Condensed SemiBold"/>
                <a:ea typeface="Fira Sans Extra Condensed SemiBold"/>
                <a:cs typeface="Fira Sans Extra Condensed SemiBold"/>
                <a:sym typeface="Fira Sans Extra Condensed SemiBold"/>
              </a:rPr>
              <a:t>Model Performance</a:t>
            </a:r>
          </a:p>
        </p:txBody>
      </p:sp>
      <p:cxnSp>
        <p:nvCxnSpPr>
          <p:cNvPr id="1524" name="Google Shape;1524;p43"/>
          <p:cNvCxnSpPr>
            <a:cxnSpLocks/>
            <a:stCxn id="1525" idx="3"/>
            <a:endCxn id="1523" idx="1"/>
          </p:cNvCxnSpPr>
          <p:nvPr/>
        </p:nvCxnSpPr>
        <p:spPr>
          <a:xfrm flipV="1">
            <a:off x="6430537" y="1885700"/>
            <a:ext cx="680113" cy="7400"/>
          </a:xfrm>
          <a:prstGeom prst="straightConnector1">
            <a:avLst/>
          </a:prstGeom>
          <a:noFill/>
          <a:ln w="28575" cap="flat" cmpd="sng">
            <a:solidFill>
              <a:schemeClr val="accent1"/>
            </a:solidFill>
            <a:prstDash val="solid"/>
            <a:round/>
            <a:headEnd type="none" w="med" len="med"/>
            <a:tailEnd type="none" w="med" len="med"/>
          </a:ln>
        </p:spPr>
      </p:cxnSp>
      <p:sp>
        <p:nvSpPr>
          <p:cNvPr id="1526" name="Google Shape;1526;p43"/>
          <p:cNvSpPr/>
          <p:nvPr/>
        </p:nvSpPr>
        <p:spPr>
          <a:xfrm>
            <a:off x="7110650" y="2533625"/>
            <a:ext cx="1572600" cy="366000"/>
          </a:xfrm>
          <a:prstGeom prst="roundRect">
            <a:avLst>
              <a:gd name="adj" fmla="val 50000"/>
            </a:avLst>
          </a:prstGeom>
          <a:solidFill>
            <a:srgbClr val="FFFFFF"/>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dirty="0">
                <a:solidFill>
                  <a:schemeClr val="dk1"/>
                </a:solidFill>
                <a:latin typeface="Fira Sans Extra Condensed SemiBold"/>
                <a:ea typeface="Fira Sans Extra Condensed SemiBold"/>
                <a:cs typeface="Fira Sans Extra Condensed SemiBold"/>
                <a:sym typeface="Fira Sans Extra Condensed SemiBold"/>
              </a:rPr>
              <a:t>Data Preparation</a:t>
            </a:r>
          </a:p>
        </p:txBody>
      </p:sp>
      <p:cxnSp>
        <p:nvCxnSpPr>
          <p:cNvPr id="1527" name="Google Shape;1527;p43"/>
          <p:cNvCxnSpPr>
            <a:cxnSpLocks/>
            <a:stCxn id="1528" idx="3"/>
            <a:endCxn id="1526" idx="1"/>
          </p:cNvCxnSpPr>
          <p:nvPr/>
        </p:nvCxnSpPr>
        <p:spPr>
          <a:xfrm flipV="1">
            <a:off x="6556917" y="2716625"/>
            <a:ext cx="553733" cy="7400"/>
          </a:xfrm>
          <a:prstGeom prst="straightConnector1">
            <a:avLst/>
          </a:prstGeom>
          <a:noFill/>
          <a:ln w="28575" cap="flat" cmpd="sng">
            <a:solidFill>
              <a:schemeClr val="accent2"/>
            </a:solidFill>
            <a:prstDash val="solid"/>
            <a:round/>
            <a:headEnd type="none" w="med" len="med"/>
            <a:tailEnd type="none" w="med" len="med"/>
          </a:ln>
        </p:spPr>
      </p:cxnSp>
      <p:sp>
        <p:nvSpPr>
          <p:cNvPr id="1529" name="Google Shape;1529;p43"/>
          <p:cNvSpPr/>
          <p:nvPr/>
        </p:nvSpPr>
        <p:spPr>
          <a:xfrm>
            <a:off x="7110650" y="3364550"/>
            <a:ext cx="1572600" cy="366000"/>
          </a:xfrm>
          <a:prstGeom prst="roundRect">
            <a:avLst>
              <a:gd name="adj" fmla="val 50000"/>
            </a:avLst>
          </a:prstGeom>
          <a:solidFill>
            <a:srgbClr val="FFFFFF"/>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dirty="0">
                <a:solidFill>
                  <a:schemeClr val="dk1"/>
                </a:solidFill>
                <a:latin typeface="Fira Sans Extra Condensed SemiBold"/>
                <a:ea typeface="Fira Sans Extra Condensed SemiBold"/>
                <a:cs typeface="Fira Sans Extra Condensed SemiBold"/>
                <a:sym typeface="Fira Sans Extra Condensed SemiBold"/>
              </a:rPr>
              <a:t>Visualization</a:t>
            </a:r>
          </a:p>
        </p:txBody>
      </p:sp>
      <p:cxnSp>
        <p:nvCxnSpPr>
          <p:cNvPr id="1530" name="Google Shape;1530;p43"/>
          <p:cNvCxnSpPr>
            <a:stCxn id="1531" idx="3"/>
            <a:endCxn id="1529" idx="1"/>
          </p:cNvCxnSpPr>
          <p:nvPr/>
        </p:nvCxnSpPr>
        <p:spPr>
          <a:xfrm rot="10800000" flipH="1">
            <a:off x="6332213" y="3547450"/>
            <a:ext cx="778500" cy="7500"/>
          </a:xfrm>
          <a:prstGeom prst="straightConnector1">
            <a:avLst/>
          </a:prstGeom>
          <a:noFill/>
          <a:ln w="28575" cap="flat" cmpd="sng">
            <a:solidFill>
              <a:schemeClr val="accent3"/>
            </a:solidFill>
            <a:prstDash val="solid"/>
            <a:round/>
            <a:headEnd type="none" w="med" len="med"/>
            <a:tailEnd type="none" w="med" len="med"/>
          </a:ln>
        </p:spPr>
      </p:cxnSp>
      <p:sp>
        <p:nvSpPr>
          <p:cNvPr id="1532" name="Google Shape;1532;p43"/>
          <p:cNvSpPr/>
          <p:nvPr/>
        </p:nvSpPr>
        <p:spPr>
          <a:xfrm>
            <a:off x="7110650" y="4195475"/>
            <a:ext cx="1572600" cy="366000"/>
          </a:xfrm>
          <a:prstGeom prst="roundRect">
            <a:avLst>
              <a:gd name="adj" fmla="val 50000"/>
            </a:avLst>
          </a:prstGeom>
          <a:solidFill>
            <a:srgbClr val="FFFFFF"/>
          </a:solid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dirty="0">
                <a:solidFill>
                  <a:schemeClr val="dk1"/>
                </a:solidFill>
                <a:latin typeface="Fira Sans Extra Condensed SemiBold"/>
                <a:ea typeface="Fira Sans Extra Condensed SemiBold"/>
                <a:cs typeface="Fira Sans Extra Condensed SemiBold"/>
                <a:sym typeface="Fira Sans Extra Condensed SemiBold"/>
              </a:rPr>
              <a:t>Impact</a:t>
            </a:r>
          </a:p>
        </p:txBody>
      </p:sp>
      <p:cxnSp>
        <p:nvCxnSpPr>
          <p:cNvPr id="1533" name="Google Shape;1533;p43"/>
          <p:cNvCxnSpPr>
            <a:cxnSpLocks/>
            <a:stCxn id="1534" idx="3"/>
            <a:endCxn id="1532" idx="1"/>
          </p:cNvCxnSpPr>
          <p:nvPr/>
        </p:nvCxnSpPr>
        <p:spPr>
          <a:xfrm flipV="1">
            <a:off x="6556917" y="4378475"/>
            <a:ext cx="553733" cy="7400"/>
          </a:xfrm>
          <a:prstGeom prst="straightConnector1">
            <a:avLst/>
          </a:prstGeom>
          <a:noFill/>
          <a:ln w="28575" cap="flat" cmpd="sng">
            <a:solidFill>
              <a:schemeClr val="accent4"/>
            </a:solidFill>
            <a:prstDash val="solid"/>
            <a:round/>
            <a:headEnd type="none" w="med" len="med"/>
            <a:tailEnd type="none" w="med" len="med"/>
          </a:ln>
        </p:spPr>
      </p:cxnSp>
      <p:sp>
        <p:nvSpPr>
          <p:cNvPr id="1535" name="Google Shape;1535;p43"/>
          <p:cNvSpPr/>
          <p:nvPr/>
        </p:nvSpPr>
        <p:spPr>
          <a:xfrm>
            <a:off x="3349200" y="4089175"/>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3349200" y="3258400"/>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3349200" y="2427325"/>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3349200" y="1596450"/>
            <a:ext cx="3314100" cy="593400"/>
          </a:xfrm>
          <a:prstGeom prst="roundRect">
            <a:avLst>
              <a:gd name="adj" fmla="val 50000"/>
            </a:avLst>
          </a:prstGeom>
          <a:solidFill>
            <a:srgbClr val="FFFFFF"/>
          </a:solid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3989811" y="1688050"/>
            <a:ext cx="2440726" cy="4101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Random Forest achieved high accuracy.</a:t>
            </a:r>
          </a:p>
        </p:txBody>
      </p:sp>
      <p:cxnSp>
        <p:nvCxnSpPr>
          <p:cNvPr id="1539" name="Google Shape;1539;p43"/>
          <p:cNvCxnSpPr/>
          <p:nvPr/>
        </p:nvCxnSpPr>
        <p:spPr>
          <a:xfrm rot="10800000" flipH="1">
            <a:off x="1682388" y="1809388"/>
            <a:ext cx="1666800" cy="1330500"/>
          </a:xfrm>
          <a:prstGeom prst="straightConnector1">
            <a:avLst/>
          </a:prstGeom>
          <a:noFill/>
          <a:ln w="28575" cap="flat" cmpd="sng">
            <a:solidFill>
              <a:schemeClr val="accent1"/>
            </a:solidFill>
            <a:prstDash val="solid"/>
            <a:round/>
            <a:headEnd type="none" w="med" len="med"/>
            <a:tailEnd type="none" w="med" len="med"/>
          </a:ln>
        </p:spPr>
      </p:cxnSp>
      <p:sp>
        <p:nvSpPr>
          <p:cNvPr id="1540" name="Google Shape;1540;p43"/>
          <p:cNvSpPr/>
          <p:nvPr/>
        </p:nvSpPr>
        <p:spPr>
          <a:xfrm>
            <a:off x="3247500" y="1546900"/>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1"/>
                </a:solidFill>
                <a:latin typeface="Fira Sans Extra Condensed"/>
                <a:ea typeface="Fira Sans Extra Condensed"/>
                <a:cs typeface="Fira Sans Extra Condensed"/>
                <a:sym typeface="Fira Sans Extra Condensed"/>
              </a:rPr>
              <a:t>01</a:t>
            </a:r>
            <a:endParaRPr sz="2100" b="1">
              <a:solidFill>
                <a:schemeClr val="accent1"/>
              </a:solidFill>
              <a:latin typeface="Fira Sans Extra Condensed"/>
              <a:ea typeface="Fira Sans Extra Condensed"/>
              <a:cs typeface="Fira Sans Extra Condensed"/>
              <a:sym typeface="Fira Sans Extra Condensed"/>
            </a:endParaRPr>
          </a:p>
        </p:txBody>
      </p:sp>
      <p:sp>
        <p:nvSpPr>
          <p:cNvPr id="1528" name="Google Shape;1528;p43"/>
          <p:cNvSpPr/>
          <p:nvPr/>
        </p:nvSpPr>
        <p:spPr>
          <a:xfrm>
            <a:off x="3998315" y="2518975"/>
            <a:ext cx="2558602" cy="410100"/>
          </a:xfrm>
          <a:prstGeom prst="rect">
            <a:avLst/>
          </a:prstGeom>
          <a:noFill/>
          <a:ln>
            <a:noFill/>
          </a:ln>
        </p:spPr>
        <p:txBody>
          <a:bodyPr spcFirstLastPara="1" wrap="square" lIns="548625" tIns="91425" rIns="182875" bIns="91425" anchor="ctr" anchorCtr="0">
            <a:noAutofit/>
          </a:bodyPr>
          <a:lstStyle/>
          <a:p>
            <a:pPr marL="0" lvl="0" indent="0"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Preprocessing and feature engineering optimized the model.</a:t>
            </a:r>
          </a:p>
        </p:txBody>
      </p:sp>
      <p:cxnSp>
        <p:nvCxnSpPr>
          <p:cNvPr id="1541" name="Google Shape;1541;p43"/>
          <p:cNvCxnSpPr/>
          <p:nvPr/>
        </p:nvCxnSpPr>
        <p:spPr>
          <a:xfrm rot="10800000" flipH="1">
            <a:off x="1682388" y="2724013"/>
            <a:ext cx="1565100" cy="420600"/>
          </a:xfrm>
          <a:prstGeom prst="straightConnector1">
            <a:avLst/>
          </a:prstGeom>
          <a:noFill/>
          <a:ln w="28575" cap="flat" cmpd="sng">
            <a:solidFill>
              <a:schemeClr val="accent2"/>
            </a:solidFill>
            <a:prstDash val="solid"/>
            <a:round/>
            <a:headEnd type="none" w="med" len="med"/>
            <a:tailEnd type="none" w="med" len="med"/>
          </a:ln>
        </p:spPr>
      </p:cxnSp>
      <p:sp>
        <p:nvSpPr>
          <p:cNvPr id="1542" name="Google Shape;1542;p43"/>
          <p:cNvSpPr/>
          <p:nvPr/>
        </p:nvSpPr>
        <p:spPr>
          <a:xfrm>
            <a:off x="3247500" y="2377825"/>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2"/>
                </a:solidFill>
                <a:latin typeface="Fira Sans Extra Condensed"/>
                <a:ea typeface="Fira Sans Extra Condensed"/>
                <a:cs typeface="Fira Sans Extra Condensed"/>
                <a:sym typeface="Fira Sans Extra Condensed"/>
              </a:rPr>
              <a:t>02</a:t>
            </a:r>
            <a:endParaRPr sz="2100" b="1">
              <a:solidFill>
                <a:schemeClr val="accent2"/>
              </a:solidFill>
              <a:latin typeface="Fira Sans Extra Condensed"/>
              <a:ea typeface="Fira Sans Extra Condensed"/>
              <a:cs typeface="Fira Sans Extra Condensed"/>
              <a:sym typeface="Fira Sans Extra Condensed"/>
            </a:endParaRPr>
          </a:p>
        </p:txBody>
      </p:sp>
      <p:sp>
        <p:nvSpPr>
          <p:cNvPr id="1531" name="Google Shape;1531;p43"/>
          <p:cNvSpPr/>
          <p:nvPr/>
        </p:nvSpPr>
        <p:spPr>
          <a:xfrm>
            <a:off x="3989813" y="3349900"/>
            <a:ext cx="2342400" cy="410100"/>
          </a:xfrm>
          <a:prstGeom prst="rect">
            <a:avLst/>
          </a:prstGeom>
          <a:noFill/>
          <a:ln>
            <a:noFill/>
          </a:ln>
        </p:spPr>
        <p:txBody>
          <a:bodyPr spcFirstLastPara="1" wrap="square" lIns="548625" tIns="91425" rIns="182875" bIns="91425" anchor="ctr" anchorCtr="0">
            <a:noAutofit/>
          </a:bodyPr>
          <a:lstStyle/>
          <a:p>
            <a:pPr marL="0" lvl="0" indent="0" algn="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Visualization helped uncover key patterns.</a:t>
            </a:r>
          </a:p>
        </p:txBody>
      </p:sp>
      <p:cxnSp>
        <p:nvCxnSpPr>
          <p:cNvPr id="1543" name="Google Shape;1543;p43"/>
          <p:cNvCxnSpPr/>
          <p:nvPr/>
        </p:nvCxnSpPr>
        <p:spPr>
          <a:xfrm>
            <a:off x="1682388" y="3144838"/>
            <a:ext cx="1565100" cy="410100"/>
          </a:xfrm>
          <a:prstGeom prst="straightConnector1">
            <a:avLst/>
          </a:prstGeom>
          <a:noFill/>
          <a:ln w="28575" cap="flat" cmpd="sng">
            <a:solidFill>
              <a:schemeClr val="accent3"/>
            </a:solidFill>
            <a:prstDash val="solid"/>
            <a:round/>
            <a:headEnd type="none" w="med" len="med"/>
            <a:tailEnd type="none" w="med" len="med"/>
          </a:ln>
        </p:spPr>
      </p:cxnSp>
      <p:sp>
        <p:nvSpPr>
          <p:cNvPr id="1544" name="Google Shape;1544;p43"/>
          <p:cNvSpPr/>
          <p:nvPr/>
        </p:nvSpPr>
        <p:spPr>
          <a:xfrm>
            <a:off x="3247500" y="3208750"/>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3"/>
                </a:solidFill>
                <a:latin typeface="Fira Sans Extra Condensed"/>
                <a:ea typeface="Fira Sans Extra Condensed"/>
                <a:cs typeface="Fira Sans Extra Condensed"/>
                <a:sym typeface="Fira Sans Extra Condensed"/>
              </a:rPr>
              <a:t>03</a:t>
            </a:r>
            <a:endParaRPr sz="2100" b="1">
              <a:solidFill>
                <a:schemeClr val="accent3"/>
              </a:solidFill>
              <a:latin typeface="Fira Sans Extra Condensed"/>
              <a:ea typeface="Fira Sans Extra Condensed"/>
              <a:cs typeface="Fira Sans Extra Condensed"/>
              <a:sym typeface="Fira Sans Extra Condensed"/>
            </a:endParaRPr>
          </a:p>
        </p:txBody>
      </p:sp>
      <p:sp>
        <p:nvSpPr>
          <p:cNvPr id="1534" name="Google Shape;1534;p43"/>
          <p:cNvSpPr/>
          <p:nvPr/>
        </p:nvSpPr>
        <p:spPr>
          <a:xfrm>
            <a:off x="3989813" y="4175575"/>
            <a:ext cx="2567104" cy="420600"/>
          </a:xfrm>
          <a:prstGeom prst="rect">
            <a:avLst/>
          </a:prstGeom>
          <a:noFill/>
          <a:ln>
            <a:noFill/>
          </a:ln>
        </p:spPr>
        <p:txBody>
          <a:bodyPr spcFirstLastPara="1" wrap="square" lIns="548625" tIns="91425" rIns="182875" bIns="91425" anchor="ctr" anchorCtr="0">
            <a:noAutofit/>
          </a:bodyPr>
          <a:lstStyle/>
          <a:p>
            <a:pPr marL="0" lvl="0" indent="0" algn="ctr" rtl="0">
              <a:spcBef>
                <a:spcPts val="0"/>
              </a:spcBef>
              <a:spcAft>
                <a:spcPts val="0"/>
              </a:spcAft>
              <a:buClr>
                <a:srgbClr val="000000"/>
              </a:buClr>
              <a:buSzPts val="1100"/>
              <a:buFont typeface="Arial"/>
              <a:buNone/>
            </a:pPr>
            <a:r>
              <a:rPr lang="en-US" sz="1200" dirty="0">
                <a:solidFill>
                  <a:srgbClr val="000000"/>
                </a:solidFill>
                <a:latin typeface="Roboto"/>
                <a:ea typeface="Roboto"/>
                <a:cs typeface="Roboto"/>
                <a:sym typeface="Roboto"/>
              </a:rPr>
              <a:t>Machine learning can improve waste management efficiency.</a:t>
            </a:r>
          </a:p>
        </p:txBody>
      </p:sp>
      <p:cxnSp>
        <p:nvCxnSpPr>
          <p:cNvPr id="1545" name="Google Shape;1545;p43"/>
          <p:cNvCxnSpPr/>
          <p:nvPr/>
        </p:nvCxnSpPr>
        <p:spPr>
          <a:xfrm>
            <a:off x="1677588" y="3139663"/>
            <a:ext cx="1569900" cy="1246200"/>
          </a:xfrm>
          <a:prstGeom prst="straightConnector1">
            <a:avLst/>
          </a:prstGeom>
          <a:noFill/>
          <a:ln w="28575" cap="flat" cmpd="sng">
            <a:solidFill>
              <a:schemeClr val="accent4"/>
            </a:solidFill>
            <a:prstDash val="solid"/>
            <a:round/>
            <a:headEnd type="none" w="med" len="med"/>
            <a:tailEnd type="none" w="med" len="med"/>
          </a:ln>
        </p:spPr>
      </p:cxnSp>
      <p:sp>
        <p:nvSpPr>
          <p:cNvPr id="1546" name="Google Shape;1546;p43"/>
          <p:cNvSpPr/>
          <p:nvPr/>
        </p:nvSpPr>
        <p:spPr>
          <a:xfrm>
            <a:off x="3247500" y="4039675"/>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100" b="1">
                <a:solidFill>
                  <a:schemeClr val="accent4"/>
                </a:solidFill>
                <a:latin typeface="Fira Sans Extra Condensed"/>
                <a:ea typeface="Fira Sans Extra Condensed"/>
                <a:cs typeface="Fira Sans Extra Condensed"/>
                <a:sym typeface="Fira Sans Extra Condensed"/>
              </a:rPr>
              <a:t>04</a:t>
            </a:r>
            <a:endParaRPr sz="2100" b="1">
              <a:solidFill>
                <a:schemeClr val="accent4"/>
              </a:solidFill>
              <a:latin typeface="Fira Sans Extra Condensed"/>
              <a:ea typeface="Fira Sans Extra Condensed"/>
              <a:cs typeface="Fira Sans Extra Condensed"/>
              <a:sym typeface="Fira Sans Extra Condensed"/>
            </a:endParaRPr>
          </a:p>
        </p:txBody>
      </p:sp>
      <p:sp>
        <p:nvSpPr>
          <p:cNvPr id="1547" name="Google Shape;1547;p43"/>
          <p:cNvSpPr/>
          <p:nvPr/>
        </p:nvSpPr>
        <p:spPr>
          <a:xfrm>
            <a:off x="643025" y="2029671"/>
            <a:ext cx="2073000" cy="21378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43"/>
          <p:cNvGrpSpPr/>
          <p:nvPr/>
        </p:nvGrpSpPr>
        <p:grpSpPr>
          <a:xfrm>
            <a:off x="1359500" y="2518983"/>
            <a:ext cx="640090" cy="640086"/>
            <a:chOff x="-2571737" y="2403625"/>
            <a:chExt cx="292225" cy="291425"/>
          </a:xfrm>
        </p:grpSpPr>
        <p:sp>
          <p:nvSpPr>
            <p:cNvPr id="1549" name="Google Shape;1549;p43"/>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a:extLst>
            <a:ext uri="{FF2B5EF4-FFF2-40B4-BE49-F238E27FC236}">
              <a16:creationId xmlns:a16="http://schemas.microsoft.com/office/drawing/2014/main" id="{DF4ECF3B-D0D0-650F-CFFB-9E8A5D2CDF12}"/>
            </a:ext>
          </a:extLst>
        </p:cNvPr>
        <p:cNvGrpSpPr/>
        <p:nvPr/>
      </p:nvGrpSpPr>
      <p:grpSpPr>
        <a:xfrm>
          <a:off x="0" y="0"/>
          <a:ext cx="0" cy="0"/>
          <a:chOff x="0" y="0"/>
          <a:chExt cx="0" cy="0"/>
        </a:xfrm>
      </p:grpSpPr>
      <p:sp>
        <p:nvSpPr>
          <p:cNvPr id="57" name="Google Shape;57;p15">
            <a:extLst>
              <a:ext uri="{FF2B5EF4-FFF2-40B4-BE49-F238E27FC236}">
                <a16:creationId xmlns:a16="http://schemas.microsoft.com/office/drawing/2014/main" id="{EDA97F4E-04FE-443F-8A02-ABDAE2FE884A}"/>
              </a:ext>
            </a:extLst>
          </p:cNvPr>
          <p:cNvSpPr txBox="1">
            <a:spLocks noGrp="1"/>
          </p:cNvSpPr>
          <p:nvPr>
            <p:ph type="ctrTitle"/>
          </p:nvPr>
        </p:nvSpPr>
        <p:spPr>
          <a:xfrm>
            <a:off x="611845" y="308328"/>
            <a:ext cx="5800421" cy="15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Objective</a:t>
            </a:r>
          </a:p>
        </p:txBody>
      </p:sp>
      <p:sp>
        <p:nvSpPr>
          <p:cNvPr id="58" name="Google Shape;58;p15">
            <a:extLst>
              <a:ext uri="{FF2B5EF4-FFF2-40B4-BE49-F238E27FC236}">
                <a16:creationId xmlns:a16="http://schemas.microsoft.com/office/drawing/2014/main" id="{6A56C769-C711-841D-09DE-B5BC7B5B4693}"/>
              </a:ext>
            </a:extLst>
          </p:cNvPr>
          <p:cNvSpPr txBox="1">
            <a:spLocks noGrp="1"/>
          </p:cNvSpPr>
          <p:nvPr>
            <p:ph type="subTitle" idx="1"/>
          </p:nvPr>
        </p:nvSpPr>
        <p:spPr>
          <a:xfrm>
            <a:off x="403253" y="1626852"/>
            <a:ext cx="7094876" cy="366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Ø"/>
            </a:pPr>
            <a:r>
              <a:rPr lang="en-US" dirty="0"/>
              <a:t>Analyze waste sensor data to understand patterns and trends.</a:t>
            </a:r>
          </a:p>
          <a:p>
            <a:pPr marL="285750" lvl="0" indent="-285750" algn="l" rtl="0">
              <a:spcBef>
                <a:spcPts val="0"/>
              </a:spcBef>
              <a:spcAft>
                <a:spcPts val="1600"/>
              </a:spcAft>
              <a:buFont typeface="Wingdings" panose="05000000000000000000" pitchFamily="2" charset="2"/>
              <a:buChar char="Ø"/>
            </a:pPr>
            <a:r>
              <a:rPr lang="en-US" dirty="0"/>
              <a:t>Build predictive models for efficient waste management.</a:t>
            </a:r>
          </a:p>
        </p:txBody>
      </p:sp>
      <p:sp>
        <p:nvSpPr>
          <p:cNvPr id="2" name="Google Shape;624;p28">
            <a:extLst>
              <a:ext uri="{FF2B5EF4-FFF2-40B4-BE49-F238E27FC236}">
                <a16:creationId xmlns:a16="http://schemas.microsoft.com/office/drawing/2014/main" id="{413AEF31-F133-40E2-A4EF-13E7F59E93C6}"/>
              </a:ext>
            </a:extLst>
          </p:cNvPr>
          <p:cNvSpPr/>
          <p:nvPr/>
        </p:nvSpPr>
        <p:spPr>
          <a:xfrm>
            <a:off x="0" y="3439360"/>
            <a:ext cx="4367975" cy="1714325"/>
          </a:xfrm>
          <a:custGeom>
            <a:avLst/>
            <a:gdLst/>
            <a:ahLst/>
            <a:cxnLst/>
            <a:rect l="l" t="t" r="r" b="b"/>
            <a:pathLst>
              <a:path w="174719" h="68573" extrusionOk="0">
                <a:moveTo>
                  <a:pt x="0" y="68573"/>
                </a:moveTo>
                <a:cubicBezTo>
                  <a:pt x="3570" y="58213"/>
                  <a:pt x="13565" y="15360"/>
                  <a:pt x="21422" y="6412"/>
                </a:cubicBezTo>
                <a:cubicBezTo>
                  <a:pt x="29279" y="-2536"/>
                  <a:pt x="38233" y="15873"/>
                  <a:pt x="47140" y="14886"/>
                </a:cubicBezTo>
                <a:cubicBezTo>
                  <a:pt x="56047" y="13899"/>
                  <a:pt x="66752" y="-3071"/>
                  <a:pt x="74865" y="491"/>
                </a:cubicBezTo>
                <a:cubicBezTo>
                  <a:pt x="82978" y="4053"/>
                  <a:pt x="87875" y="30296"/>
                  <a:pt x="95820" y="36257"/>
                </a:cubicBezTo>
                <a:cubicBezTo>
                  <a:pt x="103765" y="42218"/>
                  <a:pt x="114978" y="40621"/>
                  <a:pt x="122534" y="36257"/>
                </a:cubicBezTo>
                <a:cubicBezTo>
                  <a:pt x="130091" y="31893"/>
                  <a:pt x="134880" y="8049"/>
                  <a:pt x="141159" y="10071"/>
                </a:cubicBezTo>
                <a:cubicBezTo>
                  <a:pt x="147438" y="12093"/>
                  <a:pt x="154616" y="38713"/>
                  <a:pt x="160209" y="48391"/>
                </a:cubicBezTo>
                <a:cubicBezTo>
                  <a:pt x="165802" y="58070"/>
                  <a:pt x="172301" y="64850"/>
                  <a:pt x="174719" y="68142"/>
                </a:cubicBezTo>
              </a:path>
            </a:pathLst>
          </a:custGeom>
          <a:solidFill>
            <a:schemeClr val="accent4"/>
          </a:solidFill>
          <a:ln>
            <a:noFill/>
          </a:ln>
        </p:spPr>
      </p:sp>
      <p:sp>
        <p:nvSpPr>
          <p:cNvPr id="3" name="Google Shape;625;p28">
            <a:extLst>
              <a:ext uri="{FF2B5EF4-FFF2-40B4-BE49-F238E27FC236}">
                <a16:creationId xmlns:a16="http://schemas.microsoft.com/office/drawing/2014/main" id="{126DD1E3-45CE-415E-DFEE-8CC21E35D0FB}"/>
              </a:ext>
            </a:extLst>
          </p:cNvPr>
          <p:cNvSpPr/>
          <p:nvPr/>
        </p:nvSpPr>
        <p:spPr>
          <a:xfrm>
            <a:off x="3950691" y="3459310"/>
            <a:ext cx="4357550" cy="1694375"/>
          </a:xfrm>
          <a:custGeom>
            <a:avLst/>
            <a:gdLst/>
            <a:ahLst/>
            <a:cxnLst/>
            <a:rect l="l" t="t" r="r" b="b"/>
            <a:pathLst>
              <a:path w="174302" h="67775" extrusionOk="0">
                <a:moveTo>
                  <a:pt x="0" y="67775"/>
                </a:moveTo>
                <a:cubicBezTo>
                  <a:pt x="3477" y="65225"/>
                  <a:pt x="13647" y="63181"/>
                  <a:pt x="20860" y="52474"/>
                </a:cubicBezTo>
                <a:cubicBezTo>
                  <a:pt x="28073" y="41768"/>
                  <a:pt x="34488" y="5920"/>
                  <a:pt x="43280" y="3536"/>
                </a:cubicBezTo>
                <a:cubicBezTo>
                  <a:pt x="52072" y="1152"/>
                  <a:pt x="65957" y="37128"/>
                  <a:pt x="73614" y="38172"/>
                </a:cubicBezTo>
                <a:cubicBezTo>
                  <a:pt x="81271" y="39216"/>
                  <a:pt x="84311" y="13669"/>
                  <a:pt x="89220" y="9800"/>
                </a:cubicBezTo>
                <a:cubicBezTo>
                  <a:pt x="94129" y="5931"/>
                  <a:pt x="97829" y="16432"/>
                  <a:pt x="103068" y="14958"/>
                </a:cubicBezTo>
                <a:cubicBezTo>
                  <a:pt x="108307" y="13484"/>
                  <a:pt x="112044" y="-4262"/>
                  <a:pt x="120653" y="958"/>
                </a:cubicBezTo>
                <a:cubicBezTo>
                  <a:pt x="129262" y="6178"/>
                  <a:pt x="145782" y="35192"/>
                  <a:pt x="154723" y="46278"/>
                </a:cubicBezTo>
                <a:cubicBezTo>
                  <a:pt x="163665" y="57364"/>
                  <a:pt x="171039" y="63941"/>
                  <a:pt x="174302" y="67473"/>
                </a:cubicBezTo>
              </a:path>
            </a:pathLst>
          </a:custGeom>
          <a:solidFill>
            <a:schemeClr val="accent3"/>
          </a:solidFill>
          <a:ln>
            <a:noFill/>
          </a:ln>
        </p:spPr>
      </p:sp>
      <p:sp>
        <p:nvSpPr>
          <p:cNvPr id="4" name="Google Shape;626;p28">
            <a:extLst>
              <a:ext uri="{FF2B5EF4-FFF2-40B4-BE49-F238E27FC236}">
                <a16:creationId xmlns:a16="http://schemas.microsoft.com/office/drawing/2014/main" id="{FFBD4DBA-C1CA-CA2A-A31B-026598CFDA5C}"/>
              </a:ext>
            </a:extLst>
          </p:cNvPr>
          <p:cNvSpPr/>
          <p:nvPr/>
        </p:nvSpPr>
        <p:spPr>
          <a:xfrm>
            <a:off x="0" y="3939950"/>
            <a:ext cx="4367400" cy="1234050"/>
          </a:xfrm>
          <a:custGeom>
            <a:avLst/>
            <a:gdLst/>
            <a:ahLst/>
            <a:cxnLst/>
            <a:rect l="l" t="t" r="r" b="b"/>
            <a:pathLst>
              <a:path w="174696" h="49362" extrusionOk="0">
                <a:moveTo>
                  <a:pt x="0" y="49362"/>
                </a:moveTo>
                <a:cubicBezTo>
                  <a:pt x="3538" y="46783"/>
                  <a:pt x="12555" y="35367"/>
                  <a:pt x="21230" y="33887"/>
                </a:cubicBezTo>
                <a:cubicBezTo>
                  <a:pt x="29905" y="32407"/>
                  <a:pt x="43113" y="41894"/>
                  <a:pt x="52052" y="40481"/>
                </a:cubicBezTo>
                <a:cubicBezTo>
                  <a:pt x="60991" y="39069"/>
                  <a:pt x="68202" y="26974"/>
                  <a:pt x="74863" y="25412"/>
                </a:cubicBezTo>
                <a:cubicBezTo>
                  <a:pt x="81524" y="23850"/>
                  <a:pt x="85950" y="35338"/>
                  <a:pt x="92016" y="31107"/>
                </a:cubicBezTo>
                <a:cubicBezTo>
                  <a:pt x="98082" y="26876"/>
                  <a:pt x="105068" y="-930"/>
                  <a:pt x="111258" y="24"/>
                </a:cubicBezTo>
                <a:cubicBezTo>
                  <a:pt x="117448" y="979"/>
                  <a:pt x="123791" y="32418"/>
                  <a:pt x="129155" y="36834"/>
                </a:cubicBezTo>
                <a:cubicBezTo>
                  <a:pt x="134519" y="41250"/>
                  <a:pt x="135853" y="24494"/>
                  <a:pt x="143443" y="26518"/>
                </a:cubicBezTo>
                <a:cubicBezTo>
                  <a:pt x="151033" y="28542"/>
                  <a:pt x="169487" y="45236"/>
                  <a:pt x="174696" y="48979"/>
                </a:cubicBezTo>
              </a:path>
            </a:pathLst>
          </a:custGeom>
          <a:solidFill>
            <a:schemeClr val="accent2"/>
          </a:solidFill>
          <a:ln>
            <a:noFill/>
          </a:ln>
        </p:spPr>
      </p:sp>
      <p:sp>
        <p:nvSpPr>
          <p:cNvPr id="5" name="Google Shape;711;p28">
            <a:extLst>
              <a:ext uri="{FF2B5EF4-FFF2-40B4-BE49-F238E27FC236}">
                <a16:creationId xmlns:a16="http://schemas.microsoft.com/office/drawing/2014/main" id="{728E99A6-772B-53E0-448D-DAA2F8566374}"/>
              </a:ext>
            </a:extLst>
          </p:cNvPr>
          <p:cNvSpPr/>
          <p:nvPr/>
        </p:nvSpPr>
        <p:spPr>
          <a:xfrm>
            <a:off x="4808964" y="4568685"/>
            <a:ext cx="4375550" cy="585000"/>
          </a:xfrm>
          <a:custGeom>
            <a:avLst/>
            <a:gdLst/>
            <a:ahLst/>
            <a:cxnLst/>
            <a:rect l="l" t="t" r="r" b="b"/>
            <a:pathLst>
              <a:path w="175022" h="23400" extrusionOk="0">
                <a:moveTo>
                  <a:pt x="0" y="23400"/>
                </a:moveTo>
                <a:cubicBezTo>
                  <a:pt x="3626" y="21711"/>
                  <a:pt x="12819" y="13786"/>
                  <a:pt x="21757" y="13264"/>
                </a:cubicBezTo>
                <a:cubicBezTo>
                  <a:pt x="30695" y="12742"/>
                  <a:pt x="44655" y="20819"/>
                  <a:pt x="53630" y="20266"/>
                </a:cubicBezTo>
                <a:cubicBezTo>
                  <a:pt x="62606" y="19714"/>
                  <a:pt x="69346" y="10748"/>
                  <a:pt x="75610" y="9949"/>
                </a:cubicBezTo>
                <a:cubicBezTo>
                  <a:pt x="81875" y="9151"/>
                  <a:pt x="86125" y="17133"/>
                  <a:pt x="91217" y="15475"/>
                </a:cubicBezTo>
                <a:cubicBezTo>
                  <a:pt x="96309" y="13817"/>
                  <a:pt x="99753" y="0"/>
                  <a:pt x="106164" y="0"/>
                </a:cubicBezTo>
                <a:cubicBezTo>
                  <a:pt x="112575" y="0"/>
                  <a:pt x="123492" y="13694"/>
                  <a:pt x="129683" y="15475"/>
                </a:cubicBezTo>
                <a:cubicBezTo>
                  <a:pt x="135874" y="17256"/>
                  <a:pt x="135755" y="9429"/>
                  <a:pt x="143311" y="10686"/>
                </a:cubicBezTo>
                <a:cubicBezTo>
                  <a:pt x="150868" y="11943"/>
                  <a:pt x="169737" y="20962"/>
                  <a:pt x="175022" y="23017"/>
                </a:cubicBezTo>
              </a:path>
            </a:pathLst>
          </a:custGeom>
          <a:solidFill>
            <a:schemeClr val="accent1"/>
          </a:solidFill>
          <a:ln>
            <a:noFill/>
          </a:ln>
        </p:spPr>
      </p:sp>
      <p:sp>
        <p:nvSpPr>
          <p:cNvPr id="9" name="Google Shape;132;p16">
            <a:extLst>
              <a:ext uri="{FF2B5EF4-FFF2-40B4-BE49-F238E27FC236}">
                <a16:creationId xmlns:a16="http://schemas.microsoft.com/office/drawing/2014/main" id="{CB6A5173-04D0-CD49-1844-1FA6E6B2AC27}"/>
              </a:ext>
            </a:extLst>
          </p:cNvPr>
          <p:cNvSpPr/>
          <p:nvPr/>
        </p:nvSpPr>
        <p:spPr>
          <a:xfrm>
            <a:off x="313589" y="667586"/>
            <a:ext cx="753000" cy="753000"/>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39;p16">
            <a:extLst>
              <a:ext uri="{FF2B5EF4-FFF2-40B4-BE49-F238E27FC236}">
                <a16:creationId xmlns:a16="http://schemas.microsoft.com/office/drawing/2014/main" id="{7011E643-5C20-03BD-B670-DFE61C1DFA2D}"/>
              </a:ext>
            </a:extLst>
          </p:cNvPr>
          <p:cNvGrpSpPr/>
          <p:nvPr/>
        </p:nvGrpSpPr>
        <p:grpSpPr>
          <a:xfrm>
            <a:off x="505996" y="860904"/>
            <a:ext cx="368186" cy="366364"/>
            <a:chOff x="-62151950" y="4111775"/>
            <a:chExt cx="318225" cy="316650"/>
          </a:xfrm>
        </p:grpSpPr>
        <p:sp>
          <p:nvSpPr>
            <p:cNvPr id="11" name="Google Shape;140;p16">
              <a:extLst>
                <a:ext uri="{FF2B5EF4-FFF2-40B4-BE49-F238E27FC236}">
                  <a16:creationId xmlns:a16="http://schemas.microsoft.com/office/drawing/2014/main" id="{9D2233F7-D587-B63D-D8B3-B1C0423EBC12}"/>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1;p16">
              <a:extLst>
                <a:ext uri="{FF2B5EF4-FFF2-40B4-BE49-F238E27FC236}">
                  <a16:creationId xmlns:a16="http://schemas.microsoft.com/office/drawing/2014/main" id="{52B3065B-0103-D58C-6CE8-78467A849FF8}"/>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p16">
              <a:extLst>
                <a:ext uri="{FF2B5EF4-FFF2-40B4-BE49-F238E27FC236}">
                  <a16:creationId xmlns:a16="http://schemas.microsoft.com/office/drawing/2014/main" id="{E15CFE4D-FBE3-2033-2864-674EEAC8C4DE}"/>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3;p16">
              <a:extLst>
                <a:ext uri="{FF2B5EF4-FFF2-40B4-BE49-F238E27FC236}">
                  <a16:creationId xmlns:a16="http://schemas.microsoft.com/office/drawing/2014/main" id="{F0DC1703-B5DB-53C7-A226-BE6DB83F9582}"/>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462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Agenda</a:t>
            </a:r>
            <a:endParaRPr dirty="0"/>
          </a:p>
        </p:txBody>
      </p:sp>
      <p:sp>
        <p:nvSpPr>
          <p:cNvPr id="162" name="Google Shape;162;p17"/>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5485800" y="1324975"/>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accent2"/>
                </a:solidFill>
                <a:latin typeface="Fira Sans Extra Condensed"/>
                <a:ea typeface="Fira Sans Extra Condensed"/>
                <a:cs typeface="Fira Sans Extra Condensed"/>
                <a:sym typeface="Fira Sans Extra Condensed"/>
              </a:rPr>
              <a:t>Introduction</a:t>
            </a:r>
          </a:p>
        </p:txBody>
      </p:sp>
      <p:sp>
        <p:nvSpPr>
          <p:cNvPr id="169" name="Google Shape;169;p17"/>
          <p:cNvSpPr txBox="1"/>
          <p:nvPr/>
        </p:nvSpPr>
        <p:spPr>
          <a:xfrm>
            <a:off x="5940600" y="1576263"/>
            <a:ext cx="25176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Roboto"/>
                <a:ea typeface="Roboto"/>
                <a:cs typeface="Roboto"/>
                <a:sym typeface="Roboto"/>
              </a:rPr>
              <a:t>Info of Dataset &amp; Data Types</a:t>
            </a:r>
            <a:endParaRPr sz="1200" dirty="0">
              <a:solidFill>
                <a:srgbClr val="000000"/>
              </a:solidFill>
              <a:latin typeface="Roboto"/>
              <a:ea typeface="Roboto"/>
              <a:cs typeface="Roboto"/>
              <a:sym typeface="Roboto"/>
            </a:endParaRPr>
          </a:p>
        </p:txBody>
      </p:sp>
      <p:sp>
        <p:nvSpPr>
          <p:cNvPr id="170" name="Google Shape;170;p17"/>
          <p:cNvSpPr txBox="1"/>
          <p:nvPr/>
        </p:nvSpPr>
        <p:spPr>
          <a:xfrm>
            <a:off x="685800" y="2179925"/>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6"/>
                </a:solidFill>
                <a:latin typeface="Fira Sans Extra Condensed"/>
                <a:ea typeface="Fira Sans Extra Condensed"/>
                <a:cs typeface="Fira Sans Extra Condensed"/>
                <a:sym typeface="Fira Sans Extra Condensed"/>
              </a:rPr>
              <a:t>Steps</a:t>
            </a:r>
          </a:p>
        </p:txBody>
      </p:sp>
      <p:sp>
        <p:nvSpPr>
          <p:cNvPr id="171" name="Google Shape;171;p17"/>
          <p:cNvSpPr txBox="1"/>
          <p:nvPr/>
        </p:nvSpPr>
        <p:spPr>
          <a:xfrm>
            <a:off x="685800" y="2431216"/>
            <a:ext cx="2517600" cy="3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Steps Included in Code</a:t>
            </a:r>
            <a:endParaRPr sz="1200" dirty="0">
              <a:solidFill>
                <a:srgbClr val="000000"/>
              </a:solidFill>
              <a:latin typeface="Roboto"/>
              <a:ea typeface="Roboto"/>
              <a:cs typeface="Roboto"/>
              <a:sym typeface="Roboto"/>
            </a:endParaRPr>
          </a:p>
        </p:txBody>
      </p:sp>
      <p:sp>
        <p:nvSpPr>
          <p:cNvPr id="172" name="Google Shape;172;p17"/>
          <p:cNvSpPr txBox="1"/>
          <p:nvPr/>
        </p:nvSpPr>
        <p:spPr>
          <a:xfrm>
            <a:off x="5485800" y="3003250"/>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accent4"/>
                </a:solidFill>
                <a:latin typeface="Fira Sans Extra Condensed"/>
                <a:ea typeface="Fira Sans Extra Condensed"/>
                <a:cs typeface="Fira Sans Extra Condensed"/>
                <a:sym typeface="Fira Sans Extra Condensed"/>
              </a:rPr>
              <a:t>Data Visualization &amp; Preprocessing</a:t>
            </a:r>
          </a:p>
        </p:txBody>
      </p:sp>
      <p:sp>
        <p:nvSpPr>
          <p:cNvPr id="173" name="Google Shape;173;p17"/>
          <p:cNvSpPr txBox="1"/>
          <p:nvPr/>
        </p:nvSpPr>
        <p:spPr>
          <a:xfrm>
            <a:off x="5940600" y="3252342"/>
            <a:ext cx="2517600" cy="43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Roboto"/>
                <a:ea typeface="Roboto"/>
                <a:cs typeface="Roboto"/>
                <a:sym typeface="Roboto"/>
              </a:rPr>
              <a:t>Visualization of Various plots</a:t>
            </a:r>
            <a:endParaRPr sz="1200" dirty="0">
              <a:solidFill>
                <a:srgbClr val="000000"/>
              </a:solidFill>
              <a:latin typeface="Roboto"/>
              <a:ea typeface="Roboto"/>
              <a:cs typeface="Roboto"/>
              <a:sym typeface="Roboto"/>
            </a:endParaRPr>
          </a:p>
        </p:txBody>
      </p:sp>
      <p:sp>
        <p:nvSpPr>
          <p:cNvPr id="174" name="Google Shape;174;p17"/>
          <p:cNvSpPr txBox="1"/>
          <p:nvPr/>
        </p:nvSpPr>
        <p:spPr>
          <a:xfrm>
            <a:off x="685800" y="3815247"/>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5"/>
                </a:solidFill>
                <a:latin typeface="Fira Sans Extra Condensed"/>
                <a:ea typeface="Fira Sans Extra Condensed"/>
                <a:cs typeface="Fira Sans Extra Condensed"/>
                <a:sym typeface="Fira Sans Extra Condensed"/>
              </a:rPr>
              <a:t>Feature selection &amp; transformation</a:t>
            </a:r>
            <a:endParaRPr sz="1600" b="1" dirty="0">
              <a:solidFill>
                <a:schemeClr val="accent5"/>
              </a:solidFill>
              <a:latin typeface="Fira Sans Extra Condensed"/>
              <a:ea typeface="Fira Sans Extra Condensed"/>
              <a:cs typeface="Fira Sans Extra Condensed"/>
              <a:sym typeface="Fira Sans Extra Condensed"/>
            </a:endParaRPr>
          </a:p>
        </p:txBody>
      </p:sp>
      <p:sp>
        <p:nvSpPr>
          <p:cNvPr id="175" name="Google Shape;175;p17"/>
          <p:cNvSpPr txBox="1"/>
          <p:nvPr/>
        </p:nvSpPr>
        <p:spPr>
          <a:xfrm>
            <a:off x="649446" y="4145530"/>
            <a:ext cx="4108642" cy="35518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00000"/>
                </a:solidFill>
                <a:latin typeface="Roboto"/>
                <a:ea typeface="Roboto"/>
                <a:cs typeface="Roboto"/>
                <a:sym typeface="Roboto"/>
              </a:rPr>
              <a:t>VARIANCE INFLATION FACTOR</a:t>
            </a:r>
          </a:p>
          <a:p>
            <a:pPr marL="0" lvl="0" indent="0" algn="l" rtl="0">
              <a:spcBef>
                <a:spcPts val="0"/>
              </a:spcBef>
              <a:spcAft>
                <a:spcPts val="0"/>
              </a:spcAft>
              <a:buNone/>
            </a:pPr>
            <a:r>
              <a:rPr lang="en-US" sz="1200" dirty="0">
                <a:solidFill>
                  <a:srgbClr val="000000"/>
                </a:solidFill>
                <a:latin typeface="Roboto"/>
                <a:ea typeface="Roboto"/>
                <a:cs typeface="Roboto"/>
                <a:sym typeface="Roboto"/>
              </a:rPr>
              <a:t>(VIF) &amp; PRINCIPAL COMPONENET ANALYSIS</a:t>
            </a:r>
          </a:p>
          <a:p>
            <a:pPr marL="0" lvl="0" indent="0" algn="l" rtl="0">
              <a:spcBef>
                <a:spcPts val="0"/>
              </a:spcBef>
              <a:spcAft>
                <a:spcPts val="0"/>
              </a:spcAft>
              <a:buNone/>
            </a:pPr>
            <a:r>
              <a:rPr lang="en-US" sz="1200" dirty="0">
                <a:solidFill>
                  <a:srgbClr val="000000"/>
                </a:solidFill>
                <a:latin typeface="Roboto"/>
                <a:ea typeface="Roboto"/>
                <a:cs typeface="Roboto"/>
                <a:sym typeface="Roboto"/>
              </a:rPr>
              <a:t>(PCA)</a:t>
            </a:r>
          </a:p>
        </p:txBody>
      </p:sp>
      <p:grpSp>
        <p:nvGrpSpPr>
          <p:cNvPr id="176" name="Google Shape;176;p17"/>
          <p:cNvGrpSpPr/>
          <p:nvPr/>
        </p:nvGrpSpPr>
        <p:grpSpPr>
          <a:xfrm>
            <a:off x="4944496" y="2377602"/>
            <a:ext cx="219345" cy="227301"/>
            <a:chOff x="3357325" y="2093500"/>
            <a:chExt cx="311525" cy="322825"/>
          </a:xfrm>
        </p:grpSpPr>
        <p:sp>
          <p:nvSpPr>
            <p:cNvPr id="177" name="Google Shape;177;p17"/>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 name="Google Shape;178;p17"/>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 name="Google Shape;179;p17"/>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0" name="Google Shape;180;p17"/>
          <p:cNvGrpSpPr/>
          <p:nvPr/>
        </p:nvGrpSpPr>
        <p:grpSpPr>
          <a:xfrm>
            <a:off x="3920200" y="1456990"/>
            <a:ext cx="339253" cy="339253"/>
            <a:chOff x="1492675" y="2620775"/>
            <a:chExt cx="481825" cy="481825"/>
          </a:xfrm>
        </p:grpSpPr>
        <p:sp>
          <p:nvSpPr>
            <p:cNvPr id="181" name="Google Shape;181;p17"/>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3" name="Google Shape;183;p17"/>
          <p:cNvGrpSpPr/>
          <p:nvPr/>
        </p:nvGrpSpPr>
        <p:grpSpPr>
          <a:xfrm>
            <a:off x="4862792" y="3973506"/>
            <a:ext cx="382765" cy="367810"/>
            <a:chOff x="-62890750" y="3747425"/>
            <a:chExt cx="330825" cy="317900"/>
          </a:xfrm>
        </p:grpSpPr>
        <p:sp>
          <p:nvSpPr>
            <p:cNvPr id="184" name="Google Shape;184;p17"/>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7"/>
          <p:cNvGrpSpPr/>
          <p:nvPr/>
        </p:nvGrpSpPr>
        <p:grpSpPr>
          <a:xfrm>
            <a:off x="3905737" y="3130628"/>
            <a:ext cx="368186" cy="366364"/>
            <a:chOff x="-63679950" y="3360375"/>
            <a:chExt cx="318225" cy="316650"/>
          </a:xfrm>
        </p:grpSpPr>
        <p:sp>
          <p:nvSpPr>
            <p:cNvPr id="199" name="Google Shape;199;p17"/>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F9C3A4F5-ED87-B0B3-F7D6-1C6F5B0B524B}"/>
            </a:ext>
          </a:extLst>
        </p:cNvPr>
        <p:cNvGrpSpPr/>
        <p:nvPr/>
      </p:nvGrpSpPr>
      <p:grpSpPr>
        <a:xfrm>
          <a:off x="0" y="0"/>
          <a:ext cx="0" cy="0"/>
          <a:chOff x="0" y="0"/>
          <a:chExt cx="0" cy="0"/>
        </a:xfrm>
      </p:grpSpPr>
      <p:sp>
        <p:nvSpPr>
          <p:cNvPr id="159" name="Google Shape;159;p17">
            <a:extLst>
              <a:ext uri="{FF2B5EF4-FFF2-40B4-BE49-F238E27FC236}">
                <a16:creationId xmlns:a16="http://schemas.microsoft.com/office/drawing/2014/main" id="{777807FE-7A66-FB35-019D-81ED06461095}"/>
              </a:ext>
            </a:extLst>
          </p:cNvPr>
          <p:cNvSpPr/>
          <p:nvPr/>
        </p:nvSpPr>
        <p:spPr>
          <a:xfrm rot="10800000">
            <a:off x="457200" y="21140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a:extLst>
              <a:ext uri="{FF2B5EF4-FFF2-40B4-BE49-F238E27FC236}">
                <a16:creationId xmlns:a16="http://schemas.microsoft.com/office/drawing/2014/main" id="{195A76F4-8C69-37D6-A193-A29738693462}"/>
              </a:ext>
            </a:extLst>
          </p:cNvPr>
          <p:cNvSpPr/>
          <p:nvPr/>
        </p:nvSpPr>
        <p:spPr>
          <a:xfrm>
            <a:off x="4073650" y="12590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a:extLst>
              <a:ext uri="{FF2B5EF4-FFF2-40B4-BE49-F238E27FC236}">
                <a16:creationId xmlns:a16="http://schemas.microsoft.com/office/drawing/2014/main" id="{EEFA8E31-F369-4CCF-0C05-9672AF394EEB}"/>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Agenda</a:t>
            </a:r>
            <a:endParaRPr dirty="0"/>
          </a:p>
        </p:txBody>
      </p:sp>
      <p:sp>
        <p:nvSpPr>
          <p:cNvPr id="162" name="Google Shape;162;p17">
            <a:extLst>
              <a:ext uri="{FF2B5EF4-FFF2-40B4-BE49-F238E27FC236}">
                <a16:creationId xmlns:a16="http://schemas.microsoft.com/office/drawing/2014/main" id="{7328F395-61B9-8E8B-28FC-C94F10F5319C}"/>
              </a:ext>
            </a:extLst>
          </p:cNvPr>
          <p:cNvSpPr/>
          <p:nvPr/>
        </p:nvSpPr>
        <p:spPr>
          <a:xfrm rot="10800000">
            <a:off x="457200" y="3823900"/>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a:extLst>
              <a:ext uri="{FF2B5EF4-FFF2-40B4-BE49-F238E27FC236}">
                <a16:creationId xmlns:a16="http://schemas.microsoft.com/office/drawing/2014/main" id="{C1EED0E2-343B-C779-84F1-DF50AF28005D}"/>
              </a:ext>
            </a:extLst>
          </p:cNvPr>
          <p:cNvSpPr/>
          <p:nvPr/>
        </p:nvSpPr>
        <p:spPr>
          <a:xfrm>
            <a:off x="4073650" y="29689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a:extLst>
              <a:ext uri="{FF2B5EF4-FFF2-40B4-BE49-F238E27FC236}">
                <a16:creationId xmlns:a16="http://schemas.microsoft.com/office/drawing/2014/main" id="{705B4FE1-D2FC-823D-F55D-45CD73250D10}"/>
              </a:ext>
            </a:extLst>
          </p:cNvPr>
          <p:cNvSpPr/>
          <p:nvPr/>
        </p:nvSpPr>
        <p:spPr>
          <a:xfrm>
            <a:off x="3510437" y="1051947"/>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7">
            <a:extLst>
              <a:ext uri="{FF2B5EF4-FFF2-40B4-BE49-F238E27FC236}">
                <a16:creationId xmlns:a16="http://schemas.microsoft.com/office/drawing/2014/main" id="{2F41432D-4929-889B-16CA-6961C056DA55}"/>
              </a:ext>
            </a:extLst>
          </p:cNvPr>
          <p:cNvSpPr/>
          <p:nvPr/>
        </p:nvSpPr>
        <p:spPr>
          <a:xfrm>
            <a:off x="4474780" y="1895549"/>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7">
            <a:extLst>
              <a:ext uri="{FF2B5EF4-FFF2-40B4-BE49-F238E27FC236}">
                <a16:creationId xmlns:a16="http://schemas.microsoft.com/office/drawing/2014/main" id="{83B874A4-CD31-AA21-80B4-EAFC42279CF6}"/>
              </a:ext>
            </a:extLst>
          </p:cNvPr>
          <p:cNvSpPr/>
          <p:nvPr/>
        </p:nvSpPr>
        <p:spPr>
          <a:xfrm>
            <a:off x="3510437" y="2739152"/>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a:extLst>
              <a:ext uri="{FF2B5EF4-FFF2-40B4-BE49-F238E27FC236}">
                <a16:creationId xmlns:a16="http://schemas.microsoft.com/office/drawing/2014/main" id="{81C42251-FB8E-C57C-68E1-A0EA977017D3}"/>
              </a:ext>
            </a:extLst>
          </p:cNvPr>
          <p:cNvSpPr/>
          <p:nvPr/>
        </p:nvSpPr>
        <p:spPr>
          <a:xfrm>
            <a:off x="4474780" y="3582754"/>
            <a:ext cx="1158785" cy="114932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a:extLst>
              <a:ext uri="{FF2B5EF4-FFF2-40B4-BE49-F238E27FC236}">
                <a16:creationId xmlns:a16="http://schemas.microsoft.com/office/drawing/2014/main" id="{59B36AE3-2E25-0C8F-FAD9-33BC3DDBF20B}"/>
              </a:ext>
            </a:extLst>
          </p:cNvPr>
          <p:cNvSpPr txBox="1"/>
          <p:nvPr/>
        </p:nvSpPr>
        <p:spPr>
          <a:xfrm>
            <a:off x="5485800" y="1324975"/>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accent2"/>
                </a:solidFill>
                <a:latin typeface="Fira Sans Extra Condensed"/>
                <a:ea typeface="Fira Sans Extra Condensed"/>
                <a:cs typeface="Fira Sans Extra Condensed"/>
                <a:sym typeface="Fira Sans Extra Condensed"/>
              </a:rPr>
              <a:t>Model Building</a:t>
            </a:r>
          </a:p>
        </p:txBody>
      </p:sp>
      <p:sp>
        <p:nvSpPr>
          <p:cNvPr id="169" name="Google Shape;169;p17">
            <a:extLst>
              <a:ext uri="{FF2B5EF4-FFF2-40B4-BE49-F238E27FC236}">
                <a16:creationId xmlns:a16="http://schemas.microsoft.com/office/drawing/2014/main" id="{3D51AFB8-7A1E-3F62-CE9B-EC02B661B852}"/>
              </a:ext>
            </a:extLst>
          </p:cNvPr>
          <p:cNvSpPr txBox="1"/>
          <p:nvPr/>
        </p:nvSpPr>
        <p:spPr>
          <a:xfrm>
            <a:off x="5901507" y="1690279"/>
            <a:ext cx="2517600" cy="371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000000"/>
                </a:solidFill>
                <a:latin typeface="Roboto"/>
                <a:ea typeface="Roboto"/>
                <a:cs typeface="Roboto"/>
                <a:sym typeface="Roboto"/>
              </a:rPr>
              <a:t>Training and </a:t>
            </a:r>
            <a:r>
              <a:rPr lang="en-US" sz="1200" dirty="0">
                <a:latin typeface="Roboto"/>
                <a:ea typeface="Roboto"/>
                <a:cs typeface="Roboto"/>
                <a:sym typeface="Roboto"/>
              </a:rPr>
              <a:t>T</a:t>
            </a:r>
            <a:r>
              <a:rPr lang="en-US" sz="1200" dirty="0">
                <a:solidFill>
                  <a:srgbClr val="000000"/>
                </a:solidFill>
                <a:latin typeface="Roboto"/>
                <a:ea typeface="Roboto"/>
                <a:cs typeface="Roboto"/>
                <a:sym typeface="Roboto"/>
              </a:rPr>
              <a:t>esting Dataset </a:t>
            </a:r>
          </a:p>
          <a:p>
            <a:pPr marL="0" lvl="0" indent="0" algn="r" rtl="0">
              <a:spcBef>
                <a:spcPts val="0"/>
              </a:spcBef>
              <a:spcAft>
                <a:spcPts val="0"/>
              </a:spcAft>
              <a:buNone/>
            </a:pPr>
            <a:r>
              <a:rPr lang="en-US" sz="1200" dirty="0">
                <a:solidFill>
                  <a:srgbClr val="000000"/>
                </a:solidFill>
                <a:latin typeface="Roboto"/>
                <a:ea typeface="Roboto"/>
                <a:cs typeface="Roboto"/>
                <a:sym typeface="Roboto"/>
              </a:rPr>
              <a:t>Model Training</a:t>
            </a:r>
          </a:p>
          <a:p>
            <a:pPr marL="0" lvl="0" indent="0" algn="r" rtl="0">
              <a:spcBef>
                <a:spcPts val="0"/>
              </a:spcBef>
              <a:spcAft>
                <a:spcPts val="0"/>
              </a:spcAft>
              <a:buNone/>
            </a:pPr>
            <a:endParaRPr lang="en-US" sz="1200" dirty="0">
              <a:solidFill>
                <a:srgbClr val="000000"/>
              </a:solidFill>
              <a:latin typeface="Roboto"/>
              <a:ea typeface="Roboto"/>
              <a:cs typeface="Roboto"/>
              <a:sym typeface="Roboto"/>
            </a:endParaRPr>
          </a:p>
        </p:txBody>
      </p:sp>
      <p:sp>
        <p:nvSpPr>
          <p:cNvPr id="170" name="Google Shape;170;p17">
            <a:extLst>
              <a:ext uri="{FF2B5EF4-FFF2-40B4-BE49-F238E27FC236}">
                <a16:creationId xmlns:a16="http://schemas.microsoft.com/office/drawing/2014/main" id="{23361ADB-94C5-6BE1-18E6-AD0635C5D96F}"/>
              </a:ext>
            </a:extLst>
          </p:cNvPr>
          <p:cNvSpPr txBox="1"/>
          <p:nvPr/>
        </p:nvSpPr>
        <p:spPr>
          <a:xfrm>
            <a:off x="685800" y="2114017"/>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6"/>
                </a:solidFill>
                <a:latin typeface="Fira Sans Extra Condensed"/>
                <a:ea typeface="Fira Sans Extra Condensed"/>
                <a:cs typeface="Fira Sans Extra Condensed"/>
                <a:sym typeface="Fira Sans Extra Condensed"/>
              </a:rPr>
              <a:t>Model details</a:t>
            </a:r>
          </a:p>
        </p:txBody>
      </p:sp>
      <p:sp>
        <p:nvSpPr>
          <p:cNvPr id="171" name="Google Shape;171;p17">
            <a:extLst>
              <a:ext uri="{FF2B5EF4-FFF2-40B4-BE49-F238E27FC236}">
                <a16:creationId xmlns:a16="http://schemas.microsoft.com/office/drawing/2014/main" id="{46161B37-4DB9-16F8-D6E7-AA66334DFCC2}"/>
              </a:ext>
            </a:extLst>
          </p:cNvPr>
          <p:cNvSpPr txBox="1"/>
          <p:nvPr/>
        </p:nvSpPr>
        <p:spPr>
          <a:xfrm>
            <a:off x="643726" y="2367519"/>
            <a:ext cx="4311105" cy="4907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000000"/>
                </a:solidFill>
                <a:latin typeface="Roboto"/>
                <a:ea typeface="Roboto"/>
                <a:cs typeface="Roboto"/>
                <a:sym typeface="Roboto"/>
              </a:rPr>
              <a:t>Ensemble Method, Hyperparameters, </a:t>
            </a:r>
          </a:p>
          <a:p>
            <a:pPr marL="0" lvl="0" indent="0" algn="l" rtl="0">
              <a:spcBef>
                <a:spcPts val="0"/>
              </a:spcBef>
              <a:spcAft>
                <a:spcPts val="0"/>
              </a:spcAft>
              <a:buNone/>
            </a:pPr>
            <a:r>
              <a:rPr lang="en-US" sz="1200" dirty="0">
                <a:solidFill>
                  <a:srgbClr val="000000"/>
                </a:solidFill>
                <a:latin typeface="Roboto"/>
                <a:ea typeface="Roboto"/>
                <a:cs typeface="Roboto"/>
                <a:sym typeface="Roboto"/>
              </a:rPr>
              <a:t>Feature Importance, Robustness, Accuracy</a:t>
            </a:r>
          </a:p>
        </p:txBody>
      </p:sp>
      <p:sp>
        <p:nvSpPr>
          <p:cNvPr id="172" name="Google Shape;172;p17">
            <a:extLst>
              <a:ext uri="{FF2B5EF4-FFF2-40B4-BE49-F238E27FC236}">
                <a16:creationId xmlns:a16="http://schemas.microsoft.com/office/drawing/2014/main" id="{6CAAECA6-EFF0-2201-7474-BDA240738C76}"/>
              </a:ext>
            </a:extLst>
          </p:cNvPr>
          <p:cNvSpPr txBox="1"/>
          <p:nvPr/>
        </p:nvSpPr>
        <p:spPr>
          <a:xfrm>
            <a:off x="5485800" y="3003250"/>
            <a:ext cx="2972400" cy="25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accent4"/>
                </a:solidFill>
                <a:latin typeface="Fira Sans Extra Condensed"/>
                <a:ea typeface="Fira Sans Extra Condensed"/>
                <a:cs typeface="Fira Sans Extra Condensed"/>
                <a:sym typeface="Fira Sans Extra Condensed"/>
              </a:rPr>
              <a:t>Comparison of models </a:t>
            </a:r>
          </a:p>
        </p:txBody>
      </p:sp>
      <p:sp>
        <p:nvSpPr>
          <p:cNvPr id="173" name="Google Shape;173;p17">
            <a:extLst>
              <a:ext uri="{FF2B5EF4-FFF2-40B4-BE49-F238E27FC236}">
                <a16:creationId xmlns:a16="http://schemas.microsoft.com/office/drawing/2014/main" id="{59813DD6-B880-5691-C8CB-F646A760FF6D}"/>
              </a:ext>
            </a:extLst>
          </p:cNvPr>
          <p:cNvSpPr txBox="1"/>
          <p:nvPr/>
        </p:nvSpPr>
        <p:spPr>
          <a:xfrm>
            <a:off x="5940602" y="3349637"/>
            <a:ext cx="2517600" cy="436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000000"/>
                </a:solidFill>
                <a:latin typeface="Roboto"/>
                <a:ea typeface="Roboto"/>
                <a:cs typeface="Roboto"/>
                <a:sym typeface="Roboto"/>
              </a:rPr>
              <a:t>Logistic Regression, SVM, KNN, Decision Tree</a:t>
            </a:r>
          </a:p>
          <a:p>
            <a:pPr marL="0" lvl="0" indent="0" algn="r" rtl="0">
              <a:spcBef>
                <a:spcPts val="0"/>
              </a:spcBef>
              <a:spcAft>
                <a:spcPts val="0"/>
              </a:spcAft>
              <a:buNone/>
            </a:pPr>
            <a:endParaRPr lang="en-US" sz="1200" dirty="0">
              <a:solidFill>
                <a:srgbClr val="000000"/>
              </a:solidFill>
              <a:latin typeface="Roboto"/>
              <a:ea typeface="Roboto"/>
              <a:cs typeface="Roboto"/>
              <a:sym typeface="Roboto"/>
            </a:endParaRPr>
          </a:p>
        </p:txBody>
      </p:sp>
      <p:sp>
        <p:nvSpPr>
          <p:cNvPr id="174" name="Google Shape;174;p17">
            <a:extLst>
              <a:ext uri="{FF2B5EF4-FFF2-40B4-BE49-F238E27FC236}">
                <a16:creationId xmlns:a16="http://schemas.microsoft.com/office/drawing/2014/main" id="{E86F1241-922C-6F6E-82B4-1D93AD49FEA7}"/>
              </a:ext>
            </a:extLst>
          </p:cNvPr>
          <p:cNvSpPr txBox="1"/>
          <p:nvPr/>
        </p:nvSpPr>
        <p:spPr>
          <a:xfrm>
            <a:off x="685800" y="3856450"/>
            <a:ext cx="2972400" cy="25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5"/>
                </a:solidFill>
                <a:latin typeface="Fira Sans Extra Condensed"/>
                <a:ea typeface="Fira Sans Extra Condensed"/>
                <a:cs typeface="Fira Sans Extra Condensed"/>
                <a:sym typeface="Fira Sans Extra Condensed"/>
              </a:rPr>
              <a:t>Conclusion</a:t>
            </a:r>
          </a:p>
        </p:txBody>
      </p:sp>
      <p:sp>
        <p:nvSpPr>
          <p:cNvPr id="175" name="Google Shape;175;p17">
            <a:extLst>
              <a:ext uri="{FF2B5EF4-FFF2-40B4-BE49-F238E27FC236}">
                <a16:creationId xmlns:a16="http://schemas.microsoft.com/office/drawing/2014/main" id="{5B179E09-283A-E0A1-2940-EC3BB7F24963}"/>
              </a:ext>
            </a:extLst>
          </p:cNvPr>
          <p:cNvSpPr txBox="1"/>
          <p:nvPr/>
        </p:nvSpPr>
        <p:spPr>
          <a:xfrm>
            <a:off x="685800" y="4109046"/>
            <a:ext cx="2517600" cy="43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000000"/>
              </a:solidFill>
              <a:latin typeface="Roboto"/>
              <a:ea typeface="Roboto"/>
              <a:cs typeface="Roboto"/>
              <a:sym typeface="Roboto"/>
            </a:endParaRPr>
          </a:p>
        </p:txBody>
      </p:sp>
      <p:grpSp>
        <p:nvGrpSpPr>
          <p:cNvPr id="176" name="Google Shape;176;p17">
            <a:extLst>
              <a:ext uri="{FF2B5EF4-FFF2-40B4-BE49-F238E27FC236}">
                <a16:creationId xmlns:a16="http://schemas.microsoft.com/office/drawing/2014/main" id="{20699FE6-3FC7-A0F1-38F8-810A0BB0C893}"/>
              </a:ext>
            </a:extLst>
          </p:cNvPr>
          <p:cNvGrpSpPr/>
          <p:nvPr/>
        </p:nvGrpSpPr>
        <p:grpSpPr>
          <a:xfrm>
            <a:off x="4944496" y="2377602"/>
            <a:ext cx="219345" cy="227301"/>
            <a:chOff x="3357325" y="2093500"/>
            <a:chExt cx="311525" cy="322825"/>
          </a:xfrm>
        </p:grpSpPr>
        <p:sp>
          <p:nvSpPr>
            <p:cNvPr id="177" name="Google Shape;177;p17">
              <a:extLst>
                <a:ext uri="{FF2B5EF4-FFF2-40B4-BE49-F238E27FC236}">
                  <a16:creationId xmlns:a16="http://schemas.microsoft.com/office/drawing/2014/main" id="{297A1A16-B9D0-DB76-1DCD-CB1828C00961}"/>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8" name="Google Shape;178;p17">
              <a:extLst>
                <a:ext uri="{FF2B5EF4-FFF2-40B4-BE49-F238E27FC236}">
                  <a16:creationId xmlns:a16="http://schemas.microsoft.com/office/drawing/2014/main" id="{114748F0-5E9D-6CF5-A5CC-4D8AC1F3819D}"/>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 name="Google Shape;179;p17">
              <a:extLst>
                <a:ext uri="{FF2B5EF4-FFF2-40B4-BE49-F238E27FC236}">
                  <a16:creationId xmlns:a16="http://schemas.microsoft.com/office/drawing/2014/main" id="{A3E9F139-90E1-949D-E45D-6603B3478665}"/>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0" name="Google Shape;180;p17">
            <a:extLst>
              <a:ext uri="{FF2B5EF4-FFF2-40B4-BE49-F238E27FC236}">
                <a16:creationId xmlns:a16="http://schemas.microsoft.com/office/drawing/2014/main" id="{D5052347-4BD2-7926-6B8C-A1D127DAA2EE}"/>
              </a:ext>
            </a:extLst>
          </p:cNvPr>
          <p:cNvGrpSpPr/>
          <p:nvPr/>
        </p:nvGrpSpPr>
        <p:grpSpPr>
          <a:xfrm>
            <a:off x="3920200" y="1456990"/>
            <a:ext cx="339253" cy="339253"/>
            <a:chOff x="1492675" y="2620775"/>
            <a:chExt cx="481825" cy="481825"/>
          </a:xfrm>
        </p:grpSpPr>
        <p:sp>
          <p:nvSpPr>
            <p:cNvPr id="181" name="Google Shape;181;p17">
              <a:extLst>
                <a:ext uri="{FF2B5EF4-FFF2-40B4-BE49-F238E27FC236}">
                  <a16:creationId xmlns:a16="http://schemas.microsoft.com/office/drawing/2014/main" id="{018986C8-6CA5-580E-A22C-2C061CCB73B7}"/>
                </a:ext>
              </a:extLst>
            </p:cNvPr>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2" name="Google Shape;182;p17">
              <a:extLst>
                <a:ext uri="{FF2B5EF4-FFF2-40B4-BE49-F238E27FC236}">
                  <a16:creationId xmlns:a16="http://schemas.microsoft.com/office/drawing/2014/main" id="{98057275-E97A-20ED-57D3-DAFDA6553C23}"/>
                </a:ext>
              </a:extLst>
            </p:cNvPr>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3" name="Google Shape;183;p17">
            <a:extLst>
              <a:ext uri="{FF2B5EF4-FFF2-40B4-BE49-F238E27FC236}">
                <a16:creationId xmlns:a16="http://schemas.microsoft.com/office/drawing/2014/main" id="{70943A26-B904-21C0-DD74-697D2EC29566}"/>
              </a:ext>
            </a:extLst>
          </p:cNvPr>
          <p:cNvGrpSpPr/>
          <p:nvPr/>
        </p:nvGrpSpPr>
        <p:grpSpPr>
          <a:xfrm>
            <a:off x="4862792" y="3973506"/>
            <a:ext cx="382765" cy="367810"/>
            <a:chOff x="-62890750" y="3747425"/>
            <a:chExt cx="330825" cy="317900"/>
          </a:xfrm>
        </p:grpSpPr>
        <p:sp>
          <p:nvSpPr>
            <p:cNvPr id="184" name="Google Shape;184;p17">
              <a:extLst>
                <a:ext uri="{FF2B5EF4-FFF2-40B4-BE49-F238E27FC236}">
                  <a16:creationId xmlns:a16="http://schemas.microsoft.com/office/drawing/2014/main" id="{D188DA55-2724-27C2-0100-13A9A64836BA}"/>
                </a:ext>
              </a:extLst>
            </p:cNvPr>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a:extLst>
                <a:ext uri="{FF2B5EF4-FFF2-40B4-BE49-F238E27FC236}">
                  <a16:creationId xmlns:a16="http://schemas.microsoft.com/office/drawing/2014/main" id="{76669A6D-0E30-A23B-C818-93A32FE3AAEE}"/>
                </a:ext>
              </a:extLst>
            </p:cNvPr>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a:extLst>
                <a:ext uri="{FF2B5EF4-FFF2-40B4-BE49-F238E27FC236}">
                  <a16:creationId xmlns:a16="http://schemas.microsoft.com/office/drawing/2014/main" id="{D7230521-C65D-D0F1-5F03-015B6DB89D1E}"/>
                </a:ext>
              </a:extLst>
            </p:cNvPr>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a:extLst>
                <a:ext uri="{FF2B5EF4-FFF2-40B4-BE49-F238E27FC236}">
                  <a16:creationId xmlns:a16="http://schemas.microsoft.com/office/drawing/2014/main" id="{1EE20264-6BB5-633E-92A8-B3C7C959A8DD}"/>
                </a:ext>
              </a:extLst>
            </p:cNvPr>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a:extLst>
                <a:ext uri="{FF2B5EF4-FFF2-40B4-BE49-F238E27FC236}">
                  <a16:creationId xmlns:a16="http://schemas.microsoft.com/office/drawing/2014/main" id="{94CA581C-0089-399B-622F-6946CC8C3FA8}"/>
                </a:ext>
              </a:extLst>
            </p:cNvPr>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a:extLst>
                <a:ext uri="{FF2B5EF4-FFF2-40B4-BE49-F238E27FC236}">
                  <a16:creationId xmlns:a16="http://schemas.microsoft.com/office/drawing/2014/main" id="{E0EBE924-370F-272D-25CA-574C2CB1C109}"/>
                </a:ext>
              </a:extLst>
            </p:cNvPr>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a:extLst>
                <a:ext uri="{FF2B5EF4-FFF2-40B4-BE49-F238E27FC236}">
                  <a16:creationId xmlns:a16="http://schemas.microsoft.com/office/drawing/2014/main" id="{6F29EBB0-1E71-FAFA-12D3-555D2F994C74}"/>
                </a:ext>
              </a:extLst>
            </p:cNvPr>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a:extLst>
                <a:ext uri="{FF2B5EF4-FFF2-40B4-BE49-F238E27FC236}">
                  <a16:creationId xmlns:a16="http://schemas.microsoft.com/office/drawing/2014/main" id="{0379E18E-DBB4-1D55-E6E5-8BDD07EE99CD}"/>
                </a:ext>
              </a:extLst>
            </p:cNvPr>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a:extLst>
                <a:ext uri="{FF2B5EF4-FFF2-40B4-BE49-F238E27FC236}">
                  <a16:creationId xmlns:a16="http://schemas.microsoft.com/office/drawing/2014/main" id="{66E4E271-0BEF-DBE9-7430-D353CF94BA5E}"/>
                </a:ext>
              </a:extLst>
            </p:cNvPr>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a:extLst>
                <a:ext uri="{FF2B5EF4-FFF2-40B4-BE49-F238E27FC236}">
                  <a16:creationId xmlns:a16="http://schemas.microsoft.com/office/drawing/2014/main" id="{6A5C8A95-06C4-679C-A2FE-A2E1A607E899}"/>
                </a:ext>
              </a:extLst>
            </p:cNvPr>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a:extLst>
                <a:ext uri="{FF2B5EF4-FFF2-40B4-BE49-F238E27FC236}">
                  <a16:creationId xmlns:a16="http://schemas.microsoft.com/office/drawing/2014/main" id="{3959AC80-D8CD-AAFE-CE1D-E2B595BCF060}"/>
                </a:ext>
              </a:extLst>
            </p:cNvPr>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a:extLst>
                <a:ext uri="{FF2B5EF4-FFF2-40B4-BE49-F238E27FC236}">
                  <a16:creationId xmlns:a16="http://schemas.microsoft.com/office/drawing/2014/main" id="{6B747ED5-FA73-02B1-E55A-34F3864F8430}"/>
                </a:ext>
              </a:extLst>
            </p:cNvPr>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a:extLst>
                <a:ext uri="{FF2B5EF4-FFF2-40B4-BE49-F238E27FC236}">
                  <a16:creationId xmlns:a16="http://schemas.microsoft.com/office/drawing/2014/main" id="{DFAAA617-A797-4458-B56F-2528C85FDA2C}"/>
                </a:ext>
              </a:extLst>
            </p:cNvPr>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a:extLst>
                <a:ext uri="{FF2B5EF4-FFF2-40B4-BE49-F238E27FC236}">
                  <a16:creationId xmlns:a16="http://schemas.microsoft.com/office/drawing/2014/main" id="{4A4CB6C9-D494-E71C-1D2B-291546C6E622}"/>
                </a:ext>
              </a:extLst>
            </p:cNvPr>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7">
            <a:extLst>
              <a:ext uri="{FF2B5EF4-FFF2-40B4-BE49-F238E27FC236}">
                <a16:creationId xmlns:a16="http://schemas.microsoft.com/office/drawing/2014/main" id="{2296D9ED-B6B9-6B6F-AFD2-13C0F7EAD3D9}"/>
              </a:ext>
            </a:extLst>
          </p:cNvPr>
          <p:cNvGrpSpPr/>
          <p:nvPr/>
        </p:nvGrpSpPr>
        <p:grpSpPr>
          <a:xfrm>
            <a:off x="3905737" y="3130628"/>
            <a:ext cx="368186" cy="366364"/>
            <a:chOff x="-63679950" y="3360375"/>
            <a:chExt cx="318225" cy="316650"/>
          </a:xfrm>
        </p:grpSpPr>
        <p:sp>
          <p:nvSpPr>
            <p:cNvPr id="199" name="Google Shape;199;p17">
              <a:extLst>
                <a:ext uri="{FF2B5EF4-FFF2-40B4-BE49-F238E27FC236}">
                  <a16:creationId xmlns:a16="http://schemas.microsoft.com/office/drawing/2014/main" id="{B473684D-C6EA-9124-28BD-0B5489379223}"/>
                </a:ext>
              </a:extLst>
            </p:cNvPr>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a:extLst>
                <a:ext uri="{FF2B5EF4-FFF2-40B4-BE49-F238E27FC236}">
                  <a16:creationId xmlns:a16="http://schemas.microsoft.com/office/drawing/2014/main" id="{92436762-3599-8A99-0848-93EC886D703F}"/>
                </a:ext>
              </a:extLst>
            </p:cNvPr>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a:extLst>
                <a:ext uri="{FF2B5EF4-FFF2-40B4-BE49-F238E27FC236}">
                  <a16:creationId xmlns:a16="http://schemas.microsoft.com/office/drawing/2014/main" id="{1C56A644-9CF2-C2DF-C697-E90CCA97D8DC}"/>
                </a:ext>
              </a:extLst>
            </p:cNvPr>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a:extLst>
                <a:ext uri="{FF2B5EF4-FFF2-40B4-BE49-F238E27FC236}">
                  <a16:creationId xmlns:a16="http://schemas.microsoft.com/office/drawing/2014/main" id="{64F93EE9-D82D-0AED-40C3-842EA17F152D}"/>
                </a:ext>
              </a:extLst>
            </p:cNvPr>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9808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2"/>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Dataset Infographics</a:t>
            </a:r>
            <a:endParaRPr dirty="0"/>
          </a:p>
        </p:txBody>
      </p:sp>
      <p:sp>
        <p:nvSpPr>
          <p:cNvPr id="389" name="Google Shape;389;p22"/>
          <p:cNvSpPr/>
          <p:nvPr/>
        </p:nvSpPr>
        <p:spPr>
          <a:xfrm rot="2700000">
            <a:off x="4054598" y="1971244"/>
            <a:ext cx="1986564" cy="1044218"/>
          </a:xfrm>
          <a:custGeom>
            <a:avLst/>
            <a:gdLst/>
            <a:ahLst/>
            <a:cxnLst/>
            <a:rect l="l" t="t" r="r" b="b"/>
            <a:pathLst>
              <a:path w="68623" h="36071" extrusionOk="0">
                <a:moveTo>
                  <a:pt x="31253" y="0"/>
                </a:moveTo>
                <a:lnTo>
                  <a:pt x="29075" y="42"/>
                </a:lnTo>
                <a:lnTo>
                  <a:pt x="24844" y="419"/>
                </a:lnTo>
                <a:lnTo>
                  <a:pt x="20654" y="1173"/>
                </a:lnTo>
                <a:lnTo>
                  <a:pt x="16591" y="2262"/>
                </a:lnTo>
                <a:lnTo>
                  <a:pt x="12611" y="3728"/>
                </a:lnTo>
                <a:lnTo>
                  <a:pt x="8757" y="5572"/>
                </a:lnTo>
                <a:lnTo>
                  <a:pt x="5112" y="7708"/>
                </a:lnTo>
                <a:lnTo>
                  <a:pt x="1635" y="10180"/>
                </a:lnTo>
                <a:lnTo>
                  <a:pt x="1" y="11563"/>
                </a:lnTo>
                <a:lnTo>
                  <a:pt x="16968" y="16129"/>
                </a:lnTo>
                <a:lnTo>
                  <a:pt x="20068" y="27440"/>
                </a:lnTo>
                <a:lnTo>
                  <a:pt x="21073" y="26895"/>
                </a:lnTo>
                <a:lnTo>
                  <a:pt x="23210" y="26016"/>
                </a:lnTo>
                <a:lnTo>
                  <a:pt x="25388" y="25304"/>
                </a:lnTo>
                <a:lnTo>
                  <a:pt x="27609" y="24843"/>
                </a:lnTo>
                <a:lnTo>
                  <a:pt x="29829" y="24633"/>
                </a:lnTo>
                <a:lnTo>
                  <a:pt x="32049" y="24591"/>
                </a:lnTo>
                <a:lnTo>
                  <a:pt x="34228" y="24759"/>
                </a:lnTo>
                <a:lnTo>
                  <a:pt x="36406" y="25178"/>
                </a:lnTo>
                <a:lnTo>
                  <a:pt x="38543" y="25722"/>
                </a:lnTo>
                <a:lnTo>
                  <a:pt x="40595" y="26518"/>
                </a:lnTo>
                <a:lnTo>
                  <a:pt x="42564" y="27482"/>
                </a:lnTo>
                <a:lnTo>
                  <a:pt x="44450" y="28655"/>
                </a:lnTo>
                <a:lnTo>
                  <a:pt x="46251" y="29996"/>
                </a:lnTo>
                <a:lnTo>
                  <a:pt x="47885" y="31504"/>
                </a:lnTo>
                <a:lnTo>
                  <a:pt x="49435" y="33221"/>
                </a:lnTo>
                <a:lnTo>
                  <a:pt x="50776" y="35065"/>
                </a:lnTo>
                <a:lnTo>
                  <a:pt x="51404" y="36070"/>
                </a:lnTo>
                <a:lnTo>
                  <a:pt x="64726" y="32509"/>
                </a:lnTo>
                <a:lnTo>
                  <a:pt x="68622" y="17888"/>
                </a:lnTo>
                <a:lnTo>
                  <a:pt x="66904" y="15794"/>
                </a:lnTo>
                <a:lnTo>
                  <a:pt x="63050" y="12023"/>
                </a:lnTo>
                <a:lnTo>
                  <a:pt x="58861" y="8714"/>
                </a:lnTo>
                <a:lnTo>
                  <a:pt x="54336" y="5907"/>
                </a:lnTo>
                <a:lnTo>
                  <a:pt x="49561" y="3603"/>
                </a:lnTo>
                <a:lnTo>
                  <a:pt x="44533" y="1843"/>
                </a:lnTo>
                <a:lnTo>
                  <a:pt x="39297" y="670"/>
                </a:lnTo>
                <a:lnTo>
                  <a:pt x="33976" y="42"/>
                </a:lnTo>
                <a:lnTo>
                  <a:pt x="312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rot="2700000">
            <a:off x="4431417" y="2860717"/>
            <a:ext cx="994483" cy="1774310"/>
          </a:xfrm>
          <a:custGeom>
            <a:avLst/>
            <a:gdLst/>
            <a:ahLst/>
            <a:cxnLst/>
            <a:rect l="l" t="t" r="r" b="b"/>
            <a:pathLst>
              <a:path w="34353" h="61291" extrusionOk="0">
                <a:moveTo>
                  <a:pt x="26016" y="1"/>
                </a:moveTo>
                <a:lnTo>
                  <a:pt x="22288" y="13993"/>
                </a:lnTo>
                <a:lnTo>
                  <a:pt x="7918" y="17847"/>
                </a:lnTo>
                <a:lnTo>
                  <a:pt x="8672" y="19732"/>
                </a:lnTo>
                <a:lnTo>
                  <a:pt x="9594" y="23670"/>
                </a:lnTo>
                <a:lnTo>
                  <a:pt x="9804" y="27608"/>
                </a:lnTo>
                <a:lnTo>
                  <a:pt x="9427" y="31462"/>
                </a:lnTo>
                <a:lnTo>
                  <a:pt x="8379" y="35233"/>
                </a:lnTo>
                <a:lnTo>
                  <a:pt x="6704" y="38794"/>
                </a:lnTo>
                <a:lnTo>
                  <a:pt x="4441" y="42020"/>
                </a:lnTo>
                <a:lnTo>
                  <a:pt x="1634" y="44868"/>
                </a:lnTo>
                <a:lnTo>
                  <a:pt x="1" y="46125"/>
                </a:lnTo>
                <a:lnTo>
                  <a:pt x="2807" y="56682"/>
                </a:lnTo>
                <a:lnTo>
                  <a:pt x="20026" y="61290"/>
                </a:lnTo>
                <a:lnTo>
                  <a:pt x="21576" y="59740"/>
                </a:lnTo>
                <a:lnTo>
                  <a:pt x="24341" y="56473"/>
                </a:lnTo>
                <a:lnTo>
                  <a:pt x="26770" y="52996"/>
                </a:lnTo>
                <a:lnTo>
                  <a:pt x="28907" y="49393"/>
                </a:lnTo>
                <a:lnTo>
                  <a:pt x="30666" y="45622"/>
                </a:lnTo>
                <a:lnTo>
                  <a:pt x="32091" y="41768"/>
                </a:lnTo>
                <a:lnTo>
                  <a:pt x="33180" y="37788"/>
                </a:lnTo>
                <a:lnTo>
                  <a:pt x="33934" y="33767"/>
                </a:lnTo>
                <a:lnTo>
                  <a:pt x="34311" y="29661"/>
                </a:lnTo>
                <a:lnTo>
                  <a:pt x="34353" y="25556"/>
                </a:lnTo>
                <a:lnTo>
                  <a:pt x="34060" y="21492"/>
                </a:lnTo>
                <a:lnTo>
                  <a:pt x="33431" y="17386"/>
                </a:lnTo>
                <a:lnTo>
                  <a:pt x="32426" y="13365"/>
                </a:lnTo>
                <a:lnTo>
                  <a:pt x="31043" y="9427"/>
                </a:lnTo>
                <a:lnTo>
                  <a:pt x="29326" y="5572"/>
                </a:lnTo>
                <a:lnTo>
                  <a:pt x="27231" y="1802"/>
                </a:lnTo>
                <a:lnTo>
                  <a:pt x="26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rot="2700000">
            <a:off x="2736544" y="3101774"/>
            <a:ext cx="1934398" cy="1027254"/>
          </a:xfrm>
          <a:custGeom>
            <a:avLst/>
            <a:gdLst/>
            <a:ahLst/>
            <a:cxnLst/>
            <a:rect l="l" t="t" r="r" b="b"/>
            <a:pathLst>
              <a:path w="66821" h="35485" extrusionOk="0">
                <a:moveTo>
                  <a:pt x="16004" y="1"/>
                </a:moveTo>
                <a:lnTo>
                  <a:pt x="4357" y="3101"/>
                </a:lnTo>
                <a:lnTo>
                  <a:pt x="1" y="19481"/>
                </a:lnTo>
                <a:lnTo>
                  <a:pt x="1634" y="21241"/>
                </a:lnTo>
                <a:lnTo>
                  <a:pt x="5153" y="24466"/>
                </a:lnTo>
                <a:lnTo>
                  <a:pt x="8924" y="27315"/>
                </a:lnTo>
                <a:lnTo>
                  <a:pt x="12904" y="29703"/>
                </a:lnTo>
                <a:lnTo>
                  <a:pt x="17051" y="31714"/>
                </a:lnTo>
                <a:lnTo>
                  <a:pt x="21324" y="33264"/>
                </a:lnTo>
                <a:lnTo>
                  <a:pt x="25723" y="34437"/>
                </a:lnTo>
                <a:lnTo>
                  <a:pt x="30206" y="35191"/>
                </a:lnTo>
                <a:lnTo>
                  <a:pt x="34730" y="35484"/>
                </a:lnTo>
                <a:lnTo>
                  <a:pt x="39296" y="35359"/>
                </a:lnTo>
                <a:lnTo>
                  <a:pt x="43779" y="34814"/>
                </a:lnTo>
                <a:lnTo>
                  <a:pt x="48261" y="33850"/>
                </a:lnTo>
                <a:lnTo>
                  <a:pt x="52660" y="32426"/>
                </a:lnTo>
                <a:lnTo>
                  <a:pt x="56891" y="30583"/>
                </a:lnTo>
                <a:lnTo>
                  <a:pt x="61039" y="28321"/>
                </a:lnTo>
                <a:lnTo>
                  <a:pt x="64977" y="25598"/>
                </a:lnTo>
                <a:lnTo>
                  <a:pt x="66820" y="24047"/>
                </a:lnTo>
                <a:lnTo>
                  <a:pt x="49812" y="19481"/>
                </a:lnTo>
                <a:lnTo>
                  <a:pt x="46753" y="8170"/>
                </a:lnTo>
                <a:lnTo>
                  <a:pt x="45748" y="8673"/>
                </a:lnTo>
                <a:lnTo>
                  <a:pt x="43653" y="9552"/>
                </a:lnTo>
                <a:lnTo>
                  <a:pt x="41517" y="10181"/>
                </a:lnTo>
                <a:lnTo>
                  <a:pt x="39380" y="10642"/>
                </a:lnTo>
                <a:lnTo>
                  <a:pt x="37244" y="10851"/>
                </a:lnTo>
                <a:lnTo>
                  <a:pt x="35065" y="10893"/>
                </a:lnTo>
                <a:lnTo>
                  <a:pt x="31839" y="10600"/>
                </a:lnTo>
                <a:lnTo>
                  <a:pt x="27734" y="9511"/>
                </a:lnTo>
                <a:lnTo>
                  <a:pt x="24801" y="8170"/>
                </a:lnTo>
                <a:lnTo>
                  <a:pt x="22916" y="7081"/>
                </a:lnTo>
                <a:lnTo>
                  <a:pt x="21157" y="5782"/>
                </a:lnTo>
                <a:lnTo>
                  <a:pt x="19523" y="4358"/>
                </a:lnTo>
                <a:lnTo>
                  <a:pt x="17973" y="2724"/>
                </a:lnTo>
                <a:lnTo>
                  <a:pt x="16590" y="964"/>
                </a:lnTo>
                <a:lnTo>
                  <a:pt x="16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rot="2700000">
            <a:off x="3293950" y="1445628"/>
            <a:ext cx="988433" cy="1831311"/>
          </a:xfrm>
          <a:custGeom>
            <a:avLst/>
            <a:gdLst/>
            <a:ahLst/>
            <a:cxnLst/>
            <a:rect l="l" t="t" r="r" b="b"/>
            <a:pathLst>
              <a:path w="34144" h="63260" extrusionOk="0">
                <a:moveTo>
                  <a:pt x="14161" y="0"/>
                </a:moveTo>
                <a:lnTo>
                  <a:pt x="12611" y="1634"/>
                </a:lnTo>
                <a:lnTo>
                  <a:pt x="9762" y="5028"/>
                </a:lnTo>
                <a:lnTo>
                  <a:pt x="7248" y="8630"/>
                </a:lnTo>
                <a:lnTo>
                  <a:pt x="5112" y="12401"/>
                </a:lnTo>
                <a:lnTo>
                  <a:pt x="3352" y="16339"/>
                </a:lnTo>
                <a:lnTo>
                  <a:pt x="1970" y="20361"/>
                </a:lnTo>
                <a:lnTo>
                  <a:pt x="922" y="24508"/>
                </a:lnTo>
                <a:lnTo>
                  <a:pt x="294" y="28697"/>
                </a:lnTo>
                <a:lnTo>
                  <a:pt x="1" y="32929"/>
                </a:lnTo>
                <a:lnTo>
                  <a:pt x="84" y="37202"/>
                </a:lnTo>
                <a:lnTo>
                  <a:pt x="545" y="41433"/>
                </a:lnTo>
                <a:lnTo>
                  <a:pt x="1383" y="45622"/>
                </a:lnTo>
                <a:lnTo>
                  <a:pt x="2598" y="49728"/>
                </a:lnTo>
                <a:lnTo>
                  <a:pt x="4190" y="53749"/>
                </a:lnTo>
                <a:lnTo>
                  <a:pt x="6201" y="57687"/>
                </a:lnTo>
                <a:lnTo>
                  <a:pt x="8547" y="61458"/>
                </a:lnTo>
                <a:lnTo>
                  <a:pt x="9888" y="63259"/>
                </a:lnTo>
                <a:lnTo>
                  <a:pt x="14203" y="47256"/>
                </a:lnTo>
                <a:lnTo>
                  <a:pt x="26770" y="43905"/>
                </a:lnTo>
                <a:lnTo>
                  <a:pt x="26226" y="42732"/>
                </a:lnTo>
                <a:lnTo>
                  <a:pt x="25430" y="40344"/>
                </a:lnTo>
                <a:lnTo>
                  <a:pt x="24885" y="37872"/>
                </a:lnTo>
                <a:lnTo>
                  <a:pt x="24592" y="35316"/>
                </a:lnTo>
                <a:lnTo>
                  <a:pt x="24592" y="34060"/>
                </a:lnTo>
                <a:lnTo>
                  <a:pt x="24592" y="32677"/>
                </a:lnTo>
                <a:lnTo>
                  <a:pt x="24927" y="29912"/>
                </a:lnTo>
                <a:lnTo>
                  <a:pt x="25556" y="27231"/>
                </a:lnTo>
                <a:lnTo>
                  <a:pt x="26519" y="24676"/>
                </a:lnTo>
                <a:lnTo>
                  <a:pt x="27734" y="22246"/>
                </a:lnTo>
                <a:lnTo>
                  <a:pt x="29242" y="19984"/>
                </a:lnTo>
                <a:lnTo>
                  <a:pt x="31044" y="17889"/>
                </a:lnTo>
                <a:lnTo>
                  <a:pt x="33054" y="16004"/>
                </a:lnTo>
                <a:lnTo>
                  <a:pt x="34144" y="15166"/>
                </a:lnTo>
                <a:lnTo>
                  <a:pt x="31337" y="4609"/>
                </a:lnTo>
                <a:lnTo>
                  <a:pt x="14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txBox="1"/>
          <p:nvPr/>
        </p:nvSpPr>
        <p:spPr>
          <a:xfrm>
            <a:off x="170000" y="1593971"/>
            <a:ext cx="1957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latin typeface="Fira Sans Extra Condensed"/>
                <a:ea typeface="Fira Sans Extra Condensed"/>
                <a:cs typeface="Fira Sans Extra Condensed"/>
                <a:sym typeface="Fira Sans Extra Condensed"/>
              </a:rPr>
              <a:t>Categorical Data:</a:t>
            </a:r>
            <a:endParaRPr sz="1600" b="1" dirty="0">
              <a:latin typeface="Fira Sans Extra Condensed"/>
              <a:ea typeface="Fira Sans Extra Condensed"/>
              <a:cs typeface="Fira Sans Extra Condensed"/>
              <a:sym typeface="Fira Sans Extra Condensed"/>
            </a:endParaRPr>
          </a:p>
        </p:txBody>
      </p:sp>
      <p:sp>
        <p:nvSpPr>
          <p:cNvPr id="394" name="Google Shape;394;p22"/>
          <p:cNvSpPr txBox="1"/>
          <p:nvPr/>
        </p:nvSpPr>
        <p:spPr>
          <a:xfrm>
            <a:off x="634507" y="3259693"/>
            <a:ext cx="19578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Continuous Data:</a:t>
            </a:r>
            <a:endParaRPr lang="en-US" sz="1600" b="1" dirty="0">
              <a:latin typeface="Fira Sans Extra Condensed"/>
              <a:ea typeface="Fira Sans Extra Condensed"/>
              <a:cs typeface="Fira Sans Extra Condensed"/>
              <a:sym typeface="Fira Sans Extra Condensed"/>
            </a:endParaRPr>
          </a:p>
        </p:txBody>
      </p:sp>
      <p:sp>
        <p:nvSpPr>
          <p:cNvPr id="395" name="Google Shape;395;p22"/>
          <p:cNvSpPr txBox="1"/>
          <p:nvPr/>
        </p:nvSpPr>
        <p:spPr>
          <a:xfrm>
            <a:off x="6827504" y="1644803"/>
            <a:ext cx="1957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Timestamp</a:t>
            </a:r>
            <a:endParaRPr lang="en-US" sz="1600" b="1" dirty="0">
              <a:latin typeface="Fira Sans Extra Condensed"/>
              <a:ea typeface="Fira Sans Extra Condensed"/>
              <a:cs typeface="Fira Sans Extra Condensed"/>
              <a:sym typeface="Fira Sans Extra Condensed"/>
            </a:endParaRPr>
          </a:p>
        </p:txBody>
      </p:sp>
      <p:sp>
        <p:nvSpPr>
          <p:cNvPr id="396" name="Google Shape;396;p22"/>
          <p:cNvSpPr txBox="1"/>
          <p:nvPr/>
        </p:nvSpPr>
        <p:spPr>
          <a:xfrm>
            <a:off x="6726599" y="3060667"/>
            <a:ext cx="1957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Info</a:t>
            </a:r>
            <a:endParaRPr sz="1600" b="1" dirty="0">
              <a:latin typeface="Fira Sans Extra Condensed"/>
              <a:ea typeface="Fira Sans Extra Condensed"/>
              <a:cs typeface="Fira Sans Extra Condensed"/>
              <a:sym typeface="Fira Sans Extra Condensed"/>
            </a:endParaRPr>
          </a:p>
        </p:txBody>
      </p:sp>
      <p:sp>
        <p:nvSpPr>
          <p:cNvPr id="397" name="Google Shape;397;p22"/>
          <p:cNvSpPr txBox="1"/>
          <p:nvPr/>
        </p:nvSpPr>
        <p:spPr>
          <a:xfrm>
            <a:off x="457200" y="2035501"/>
            <a:ext cx="2579573" cy="974036"/>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Clr>
                <a:schemeClr val="dk1"/>
              </a:buClr>
              <a:buSzPts val="1100"/>
              <a:buFont typeface="Arial" panose="020B0604020202020204" pitchFamily="34" charset="0"/>
              <a:buChar char="•"/>
            </a:pPr>
            <a:r>
              <a:rPr lang="en-US" sz="1200" dirty="0" err="1">
                <a:latin typeface="Roboto" panose="02000000000000000000" pitchFamily="2" charset="0"/>
                <a:ea typeface="Roboto" panose="02000000000000000000" pitchFamily="2" charset="0"/>
                <a:cs typeface="Roboto" panose="02000000000000000000" pitchFamily="2" charset="0"/>
                <a:sym typeface="Roboto"/>
              </a:rPr>
              <a:t>Sensor_id</a:t>
            </a:r>
            <a:r>
              <a:rPr lang="en-US" sz="1200" dirty="0">
                <a:latin typeface="Roboto" panose="02000000000000000000" pitchFamily="2" charset="0"/>
                <a:ea typeface="Roboto" panose="02000000000000000000" pitchFamily="2" charset="0"/>
                <a:cs typeface="Roboto" panose="02000000000000000000" pitchFamily="2" charset="0"/>
                <a:sym typeface="Roboto"/>
              </a:rPr>
              <a:t> :</a:t>
            </a:r>
          </a:p>
          <a:p>
            <a:pPr marL="0" lvl="0" indent="0" rtl="0">
              <a:spcBef>
                <a:spcPts val="0"/>
              </a:spcBef>
              <a:spcAft>
                <a:spcPts val="0"/>
              </a:spcAft>
              <a:buClr>
                <a:schemeClr val="dk1"/>
              </a:buClr>
              <a:buSzPts val="1100"/>
              <a:buFont typeface="Arial"/>
              <a:buNone/>
            </a:pPr>
            <a:r>
              <a:rPr lang="en-US" sz="1200" dirty="0">
                <a:latin typeface="Roboto" panose="02000000000000000000" pitchFamily="2" charset="0"/>
                <a:ea typeface="Roboto" panose="02000000000000000000" pitchFamily="2" charset="0"/>
                <a:cs typeface="Roboto" panose="02000000000000000000" pitchFamily="2" charset="0"/>
                <a:sym typeface="Roboto"/>
              </a:rPr>
              <a:t>     Represents the ID of a sensor.</a:t>
            </a:r>
          </a:p>
          <a:p>
            <a:pPr marL="171450" lvl="0" indent="-171450" rtl="0">
              <a:spcBef>
                <a:spcPts val="0"/>
              </a:spcBef>
              <a:spcAft>
                <a:spcPts val="0"/>
              </a:spcAft>
              <a:buClr>
                <a:schemeClr val="dk1"/>
              </a:buClr>
              <a:buSzPts val="1100"/>
              <a:buFont typeface="Arial" panose="020B0604020202020204" pitchFamily="34" charset="0"/>
              <a:buChar char="•"/>
            </a:pPr>
            <a:r>
              <a:rPr lang="en-US" sz="1200" dirty="0" err="1">
                <a:latin typeface="Roboto" panose="02000000000000000000" pitchFamily="2" charset="0"/>
                <a:ea typeface="Roboto" panose="02000000000000000000" pitchFamily="2" charset="0"/>
                <a:cs typeface="Roboto" panose="02000000000000000000" pitchFamily="2" charset="0"/>
                <a:sym typeface="Roboto"/>
              </a:rPr>
              <a:t>Waste_type</a:t>
            </a:r>
            <a:r>
              <a:rPr lang="en-US" sz="1200" dirty="0">
                <a:latin typeface="Roboto" panose="02000000000000000000" pitchFamily="2" charset="0"/>
                <a:ea typeface="Roboto" panose="02000000000000000000" pitchFamily="2" charset="0"/>
                <a:cs typeface="Roboto" panose="02000000000000000000" pitchFamily="2" charset="0"/>
                <a:sym typeface="Roboto"/>
              </a:rPr>
              <a:t> : </a:t>
            </a:r>
          </a:p>
          <a:p>
            <a:pPr lvl="0" rtl="0">
              <a:spcBef>
                <a:spcPts val="0"/>
              </a:spcBef>
              <a:spcAft>
                <a:spcPts val="0"/>
              </a:spcAft>
              <a:buClr>
                <a:schemeClr val="dk1"/>
              </a:buClr>
              <a:buSzPts val="1100"/>
            </a:pPr>
            <a:r>
              <a:rPr lang="en-US" sz="1200" dirty="0">
                <a:latin typeface="Roboto" panose="02000000000000000000" pitchFamily="2" charset="0"/>
                <a:ea typeface="Roboto" panose="02000000000000000000" pitchFamily="2" charset="0"/>
                <a:cs typeface="Roboto" panose="02000000000000000000" pitchFamily="2" charset="0"/>
                <a:sym typeface="Roboto"/>
              </a:rPr>
              <a:t>     Describes the type of waste                      (</a:t>
            </a:r>
            <a:r>
              <a:rPr lang="en-US" sz="1200" dirty="0" err="1">
                <a:latin typeface="Roboto" panose="02000000000000000000" pitchFamily="2" charset="0"/>
                <a:ea typeface="Roboto" panose="02000000000000000000" pitchFamily="2" charset="0"/>
                <a:cs typeface="Roboto" panose="02000000000000000000" pitchFamily="2" charset="0"/>
                <a:sym typeface="Roboto"/>
              </a:rPr>
              <a:t>e.g.,"recyclable</a:t>
            </a:r>
            <a:r>
              <a:rPr lang="en-US" sz="1200" dirty="0">
                <a:latin typeface="Roboto" panose="02000000000000000000" pitchFamily="2" charset="0"/>
                <a:ea typeface="Roboto" panose="02000000000000000000" pitchFamily="2" charset="0"/>
                <a:cs typeface="Roboto" panose="02000000000000000000" pitchFamily="2" charset="0"/>
                <a:sym typeface="Roboto"/>
              </a:rPr>
              <a:t>“, "non_recyclable“, "organic").</a:t>
            </a:r>
          </a:p>
        </p:txBody>
      </p:sp>
      <p:sp>
        <p:nvSpPr>
          <p:cNvPr id="398" name="Google Shape;398;p22"/>
          <p:cNvSpPr txBox="1"/>
          <p:nvPr/>
        </p:nvSpPr>
        <p:spPr>
          <a:xfrm>
            <a:off x="6791504" y="1931902"/>
            <a:ext cx="1993800" cy="91359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Roboto"/>
                <a:ea typeface="Roboto"/>
                <a:cs typeface="Roboto"/>
                <a:sym typeface="Roboto"/>
              </a:rPr>
              <a:t>timestamp is a time-based variable. While not strictly continuous or categorical, it can be treated as a time series variable.</a:t>
            </a:r>
          </a:p>
        </p:txBody>
      </p:sp>
      <p:sp>
        <p:nvSpPr>
          <p:cNvPr id="399" name="Google Shape;399;p22"/>
          <p:cNvSpPr txBox="1"/>
          <p:nvPr/>
        </p:nvSpPr>
        <p:spPr>
          <a:xfrm>
            <a:off x="5542388" y="3718473"/>
            <a:ext cx="3316577"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1"/>
                </a:solidFill>
                <a:latin typeface="Roboto"/>
                <a:ea typeface="Roboto"/>
                <a:cs typeface="Roboto"/>
                <a:sym typeface="Roboto"/>
              </a:rPr>
              <a:t>There are no missing values, and data types include integers, floats, and strings. The dataset is structured for analysis of waste types based on sensor properties, with examples such as recyclable, non-recyclable, and organic waste categories.</a:t>
            </a:r>
          </a:p>
        </p:txBody>
      </p:sp>
      <p:sp>
        <p:nvSpPr>
          <p:cNvPr id="400" name="Google Shape;400;p22"/>
          <p:cNvSpPr txBox="1"/>
          <p:nvPr/>
        </p:nvSpPr>
        <p:spPr>
          <a:xfrm>
            <a:off x="3553832" y="205776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01</a:t>
            </a:r>
            <a:endParaRPr sz="2400" b="1">
              <a:solidFill>
                <a:schemeClr val="lt1"/>
              </a:solidFill>
              <a:latin typeface="Fira Sans"/>
              <a:ea typeface="Fira Sans"/>
              <a:cs typeface="Fira Sans"/>
              <a:sym typeface="Fira Sans"/>
            </a:endParaRPr>
          </a:p>
        </p:txBody>
      </p:sp>
      <p:sp>
        <p:nvSpPr>
          <p:cNvPr id="401" name="Google Shape;401;p22"/>
          <p:cNvSpPr txBox="1"/>
          <p:nvPr/>
        </p:nvSpPr>
        <p:spPr>
          <a:xfrm>
            <a:off x="4996957" y="2481863"/>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02</a:t>
            </a:r>
            <a:endParaRPr sz="2400" b="1">
              <a:solidFill>
                <a:schemeClr val="lt1"/>
              </a:solidFill>
              <a:latin typeface="Fira Sans"/>
              <a:ea typeface="Fira Sans"/>
              <a:cs typeface="Fira Sans"/>
              <a:sym typeface="Fira Sans"/>
            </a:endParaRPr>
          </a:p>
        </p:txBody>
      </p:sp>
      <p:grpSp>
        <p:nvGrpSpPr>
          <p:cNvPr id="402" name="Google Shape;402;p22"/>
          <p:cNvGrpSpPr/>
          <p:nvPr/>
        </p:nvGrpSpPr>
        <p:grpSpPr>
          <a:xfrm>
            <a:off x="7419344" y="1550533"/>
            <a:ext cx="370645" cy="368042"/>
            <a:chOff x="-63250675" y="3744075"/>
            <a:chExt cx="320350" cy="318100"/>
          </a:xfrm>
        </p:grpSpPr>
        <p:sp>
          <p:nvSpPr>
            <p:cNvPr id="403" name="Google Shape;403;p22"/>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2"/>
          <p:cNvSpPr txBox="1"/>
          <p:nvPr/>
        </p:nvSpPr>
        <p:spPr>
          <a:xfrm>
            <a:off x="4621007" y="3774051"/>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03</a:t>
            </a:r>
            <a:endParaRPr sz="2400" b="1">
              <a:solidFill>
                <a:schemeClr val="lt1"/>
              </a:solidFill>
              <a:latin typeface="Fira Sans"/>
              <a:ea typeface="Fira Sans"/>
              <a:cs typeface="Fira Sans"/>
              <a:sym typeface="Fira Sans"/>
            </a:endParaRPr>
          </a:p>
        </p:txBody>
      </p:sp>
      <p:sp>
        <p:nvSpPr>
          <p:cNvPr id="407" name="Google Shape;407;p22"/>
          <p:cNvSpPr txBox="1"/>
          <p:nvPr/>
        </p:nvSpPr>
        <p:spPr>
          <a:xfrm>
            <a:off x="3122582" y="3330738"/>
            <a:ext cx="6153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Fira Sans"/>
                <a:ea typeface="Fira Sans"/>
                <a:cs typeface="Fira Sans"/>
                <a:sym typeface="Fira Sans"/>
              </a:rPr>
              <a:t>04</a:t>
            </a:r>
            <a:endParaRPr sz="2400" b="1">
              <a:solidFill>
                <a:schemeClr val="lt1"/>
              </a:solidFill>
              <a:latin typeface="Fira Sans"/>
              <a:ea typeface="Fira Sans"/>
              <a:cs typeface="Fira Sans"/>
              <a:sym typeface="Fira Sans"/>
            </a:endParaRPr>
          </a:p>
        </p:txBody>
      </p:sp>
      <p:sp>
        <p:nvSpPr>
          <p:cNvPr id="408" name="Google Shape;408;p22"/>
          <p:cNvSpPr txBox="1"/>
          <p:nvPr/>
        </p:nvSpPr>
        <p:spPr>
          <a:xfrm>
            <a:off x="462351" y="3712486"/>
            <a:ext cx="2094300" cy="571800"/>
          </a:xfrm>
          <a:prstGeom prst="rect">
            <a:avLst/>
          </a:prstGeom>
          <a:noFill/>
          <a:ln>
            <a:noFill/>
          </a:ln>
        </p:spPr>
        <p:txBody>
          <a:bodyPr spcFirstLastPara="1" wrap="square" lIns="91425" tIns="91425" rIns="91425" bIns="91425" anchor="ctr" anchorCtr="0">
            <a:noAutofit/>
          </a:bodyPr>
          <a:lstStyle/>
          <a:p>
            <a:pPr marL="171450" lvl="0" indent="-171450" algn="l" rtl="0">
              <a:lnSpc>
                <a:spcPct val="100000"/>
              </a:lnSpc>
              <a:spcBef>
                <a:spcPts val="0"/>
              </a:spcBef>
              <a:spcAft>
                <a:spcPts val="0"/>
              </a:spcAft>
              <a:buFont typeface="Arial" panose="020B0604020202020204" pitchFamily="34" charset="0"/>
              <a:buChar char="•"/>
            </a:pPr>
            <a:r>
              <a:rPr lang="en-US" sz="1200" dirty="0" err="1">
                <a:solidFill>
                  <a:schemeClr val="dk1"/>
                </a:solidFill>
                <a:latin typeface="Roboto" panose="02000000000000000000" pitchFamily="2" charset="0"/>
                <a:ea typeface="Roboto" panose="02000000000000000000" pitchFamily="2" charset="0"/>
                <a:cs typeface="Roboto" panose="02000000000000000000" pitchFamily="2" charset="0"/>
                <a:sym typeface="Roboto"/>
              </a:rPr>
              <a:t>inductive_property</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171450" lvl="0" indent="-171450" algn="l" rtl="0">
              <a:lnSpc>
                <a:spcPct val="100000"/>
              </a:lnSpc>
              <a:spcBef>
                <a:spcPts val="0"/>
              </a:spcBef>
              <a:spcAft>
                <a:spcPts val="0"/>
              </a:spcAft>
              <a:buFont typeface="Arial" panose="020B0604020202020204" pitchFamily="34" charset="0"/>
              <a:buChar char="•"/>
            </a:pPr>
            <a:r>
              <a:rPr lang="en-US" sz="1200" dirty="0" err="1">
                <a:solidFill>
                  <a:schemeClr val="dk1"/>
                </a:solidFill>
                <a:latin typeface="Roboto" panose="02000000000000000000" pitchFamily="2" charset="0"/>
                <a:ea typeface="Roboto" panose="02000000000000000000" pitchFamily="2" charset="0"/>
                <a:cs typeface="Roboto" panose="02000000000000000000" pitchFamily="2" charset="0"/>
                <a:sym typeface="Roboto"/>
              </a:rPr>
              <a:t>capacitive_property</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171450" lvl="0" indent="-171450" algn="l" rtl="0">
              <a:lnSpc>
                <a:spcPct val="100000"/>
              </a:lnSpc>
              <a:spcBef>
                <a:spcPts val="0"/>
              </a:spcBef>
              <a:spcAft>
                <a:spcPts val="0"/>
              </a:spcAft>
              <a:buFont typeface="Arial" panose="020B0604020202020204" pitchFamily="34" charset="0"/>
              <a:buChar char="•"/>
            </a:pPr>
            <a:r>
              <a:rPr lang="en-US" sz="1200" dirty="0" err="1">
                <a:solidFill>
                  <a:schemeClr val="dk1"/>
                </a:solidFill>
                <a:latin typeface="Roboto" panose="02000000000000000000" pitchFamily="2" charset="0"/>
                <a:ea typeface="Roboto" panose="02000000000000000000" pitchFamily="2" charset="0"/>
                <a:cs typeface="Roboto" panose="02000000000000000000" pitchFamily="2" charset="0"/>
                <a:sym typeface="Roboto"/>
              </a:rPr>
              <a:t>moisture_property</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a:p>
            <a:pPr marL="171450" lvl="0" indent="-171450" algn="l" rtl="0">
              <a:lnSpc>
                <a:spcPct val="100000"/>
              </a:lnSpc>
              <a:spcBef>
                <a:spcPts val="0"/>
              </a:spcBef>
              <a:spcAft>
                <a:spcPts val="0"/>
              </a:spcAft>
              <a:buFont typeface="Arial" panose="020B0604020202020204" pitchFamily="34" charset="0"/>
              <a:buChar char="•"/>
            </a:pPr>
            <a:r>
              <a:rPr lang="en-US" sz="1200" dirty="0" err="1">
                <a:latin typeface="Roboto" panose="02000000000000000000" pitchFamily="2" charset="0"/>
                <a:ea typeface="Roboto" panose="02000000000000000000" pitchFamily="2" charset="0"/>
                <a:cs typeface="Roboto" panose="02000000000000000000" pitchFamily="2" charset="0"/>
              </a:rPr>
              <a:t>infrared_property</a:t>
            </a:r>
            <a:endPar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nvGrpSpPr>
          <p:cNvPr id="409" name="Google Shape;409;p22"/>
          <p:cNvGrpSpPr/>
          <p:nvPr/>
        </p:nvGrpSpPr>
        <p:grpSpPr>
          <a:xfrm>
            <a:off x="273617" y="3304830"/>
            <a:ext cx="374926" cy="196826"/>
            <a:chOff x="2084325" y="363300"/>
            <a:chExt cx="484150" cy="254100"/>
          </a:xfrm>
        </p:grpSpPr>
        <p:sp>
          <p:nvSpPr>
            <p:cNvPr id="410" name="Google Shape;410;p22"/>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1" name="Google Shape;411;p22"/>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2" name="Google Shape;412;p22"/>
          <p:cNvGrpSpPr/>
          <p:nvPr/>
        </p:nvGrpSpPr>
        <p:grpSpPr>
          <a:xfrm>
            <a:off x="7878515" y="2984420"/>
            <a:ext cx="365753" cy="365753"/>
            <a:chOff x="3271200" y="4992125"/>
            <a:chExt cx="481825" cy="481825"/>
          </a:xfrm>
        </p:grpSpPr>
        <p:sp>
          <p:nvSpPr>
            <p:cNvPr id="413" name="Google Shape;413;p22"/>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4" name="Google Shape;414;p22"/>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22"/>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22"/>
          <p:cNvGrpSpPr/>
          <p:nvPr/>
        </p:nvGrpSpPr>
        <p:grpSpPr>
          <a:xfrm>
            <a:off x="270428" y="1564145"/>
            <a:ext cx="365760" cy="353548"/>
            <a:chOff x="3270675" y="841800"/>
            <a:chExt cx="497700" cy="482725"/>
          </a:xfrm>
        </p:grpSpPr>
        <p:sp>
          <p:nvSpPr>
            <p:cNvPr id="417" name="Google Shape;417;p22"/>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22"/>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22"/>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TextBox 1">
            <a:extLst>
              <a:ext uri="{FF2B5EF4-FFF2-40B4-BE49-F238E27FC236}">
                <a16:creationId xmlns:a16="http://schemas.microsoft.com/office/drawing/2014/main" id="{60327877-2535-1212-AC13-8AD93B0AC09B}"/>
              </a:ext>
            </a:extLst>
          </p:cNvPr>
          <p:cNvSpPr txBox="1"/>
          <p:nvPr/>
        </p:nvSpPr>
        <p:spPr>
          <a:xfrm>
            <a:off x="477399" y="994894"/>
            <a:ext cx="8287215" cy="30777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Fira Sans Extra Condensed" panose="020B0503050000020004" pitchFamily="34" charset="0"/>
              </a:rPr>
              <a:t>The dataset contains a mix of continuous and categorical data types. Dataset contains 20,000 rows and 7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Steps</a:t>
            </a:r>
            <a:endParaRPr dirty="0">
              <a:solidFill>
                <a:schemeClr val="dk1"/>
              </a:solidFill>
            </a:endParaRPr>
          </a:p>
        </p:txBody>
      </p:sp>
      <p:sp>
        <p:nvSpPr>
          <p:cNvPr id="1358" name="Google Shape;1358;p39"/>
          <p:cNvSpPr/>
          <p:nvPr/>
        </p:nvSpPr>
        <p:spPr>
          <a:xfrm>
            <a:off x="6292017" y="2662292"/>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9"/>
          <p:cNvSpPr/>
          <p:nvPr/>
        </p:nvSpPr>
        <p:spPr>
          <a:xfrm>
            <a:off x="6306942" y="4110680"/>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p:nvPr/>
        </p:nvSpPr>
        <p:spPr>
          <a:xfrm>
            <a:off x="6306942" y="1097655"/>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9"/>
          <p:cNvSpPr/>
          <p:nvPr/>
        </p:nvSpPr>
        <p:spPr>
          <a:xfrm>
            <a:off x="2328617" y="411266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9"/>
          <p:cNvSpPr/>
          <p:nvPr/>
        </p:nvSpPr>
        <p:spPr>
          <a:xfrm>
            <a:off x="2328617"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9"/>
          <p:cNvSpPr/>
          <p:nvPr/>
        </p:nvSpPr>
        <p:spPr>
          <a:xfrm>
            <a:off x="2328617" y="26680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64" name="Google Shape;1364;p39"/>
          <p:cNvCxnSpPr>
            <a:stCxn id="1365" idx="2"/>
            <a:endCxn id="1363" idx="6"/>
          </p:cNvCxnSpPr>
          <p:nvPr/>
        </p:nvCxnSpPr>
        <p:spPr>
          <a:xfrm flipH="1">
            <a:off x="2923025" y="2959417"/>
            <a:ext cx="831300" cy="5700"/>
          </a:xfrm>
          <a:prstGeom prst="straightConnector1">
            <a:avLst/>
          </a:prstGeom>
          <a:noFill/>
          <a:ln w="9525" cap="flat" cmpd="sng">
            <a:solidFill>
              <a:schemeClr val="dk1"/>
            </a:solidFill>
            <a:prstDash val="dot"/>
            <a:round/>
            <a:headEnd type="none" w="med" len="med"/>
            <a:tailEnd type="none" w="med" len="med"/>
          </a:ln>
        </p:spPr>
      </p:cxnSp>
      <p:cxnSp>
        <p:nvCxnSpPr>
          <p:cNvPr id="1366" name="Google Shape;1366;p39"/>
          <p:cNvCxnSpPr>
            <a:stCxn id="1358" idx="2"/>
            <a:endCxn id="1365" idx="6"/>
          </p:cNvCxnSpPr>
          <p:nvPr/>
        </p:nvCxnSpPr>
        <p:spPr>
          <a:xfrm rot="10800000">
            <a:off x="5389617" y="2959442"/>
            <a:ext cx="902400" cy="0"/>
          </a:xfrm>
          <a:prstGeom prst="straightConnector1">
            <a:avLst/>
          </a:prstGeom>
          <a:noFill/>
          <a:ln w="9525" cap="flat" cmpd="sng">
            <a:solidFill>
              <a:schemeClr val="dk1"/>
            </a:solidFill>
            <a:prstDash val="dot"/>
            <a:round/>
            <a:headEnd type="none" w="med" len="med"/>
            <a:tailEnd type="none" w="med" len="med"/>
          </a:ln>
        </p:spPr>
      </p:cxnSp>
      <p:cxnSp>
        <p:nvCxnSpPr>
          <p:cNvPr id="1367" name="Google Shape;1367;p39"/>
          <p:cNvCxnSpPr>
            <a:stCxn id="1365" idx="3"/>
            <a:endCxn id="1361" idx="6"/>
          </p:cNvCxnSpPr>
          <p:nvPr/>
        </p:nvCxnSpPr>
        <p:spPr>
          <a:xfrm rot="5400000">
            <a:off x="3022259" y="3438133"/>
            <a:ext cx="872100" cy="1071000"/>
          </a:xfrm>
          <a:prstGeom prst="bentConnector2">
            <a:avLst/>
          </a:prstGeom>
          <a:noFill/>
          <a:ln w="9525" cap="flat" cmpd="sng">
            <a:solidFill>
              <a:schemeClr val="dk1"/>
            </a:solidFill>
            <a:prstDash val="dot"/>
            <a:round/>
            <a:headEnd type="none" w="med" len="med"/>
            <a:tailEnd type="none" w="med" len="med"/>
          </a:ln>
        </p:spPr>
      </p:cxnSp>
      <p:cxnSp>
        <p:nvCxnSpPr>
          <p:cNvPr id="1368" name="Google Shape;1368;p39"/>
          <p:cNvCxnSpPr>
            <a:stCxn id="1365" idx="1"/>
            <a:endCxn id="1362" idx="6"/>
          </p:cNvCxnSpPr>
          <p:nvPr/>
        </p:nvCxnSpPr>
        <p:spPr>
          <a:xfrm rot="5400000" flipH="1">
            <a:off x="2967359" y="1354801"/>
            <a:ext cx="981900" cy="1071000"/>
          </a:xfrm>
          <a:prstGeom prst="bentConnector2">
            <a:avLst/>
          </a:prstGeom>
          <a:noFill/>
          <a:ln w="9525" cap="flat" cmpd="sng">
            <a:solidFill>
              <a:schemeClr val="dk1"/>
            </a:solidFill>
            <a:prstDash val="dot"/>
            <a:round/>
            <a:headEnd type="none" w="med" len="med"/>
            <a:tailEnd type="none" w="med" len="med"/>
          </a:ln>
        </p:spPr>
      </p:cxnSp>
      <p:sp>
        <p:nvSpPr>
          <p:cNvPr id="1369" name="Google Shape;1369;p39"/>
          <p:cNvSpPr txBox="1"/>
          <p:nvPr/>
        </p:nvSpPr>
        <p:spPr>
          <a:xfrm>
            <a:off x="436913" y="1497887"/>
            <a:ext cx="1990362" cy="45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Import all required libraries like pandas, matplotlib, seaborn, and scikit-learn.</a:t>
            </a:r>
          </a:p>
        </p:txBody>
      </p:sp>
      <p:sp>
        <p:nvSpPr>
          <p:cNvPr id="1370" name="Google Shape;1370;p39"/>
          <p:cNvSpPr txBox="1"/>
          <p:nvPr/>
        </p:nvSpPr>
        <p:spPr>
          <a:xfrm>
            <a:off x="436913" y="1052900"/>
            <a:ext cx="16899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latin typeface="Fira Sans Extra Condensed"/>
                <a:ea typeface="Fira Sans Extra Condensed"/>
                <a:cs typeface="Fira Sans Extra Condensed"/>
                <a:sym typeface="Fira Sans Extra Condensed"/>
              </a:rPr>
              <a:t>1.  Import Libraries</a:t>
            </a:r>
          </a:p>
        </p:txBody>
      </p:sp>
      <p:sp>
        <p:nvSpPr>
          <p:cNvPr id="1371" name="Google Shape;1371;p39"/>
          <p:cNvSpPr txBox="1"/>
          <p:nvPr/>
        </p:nvSpPr>
        <p:spPr>
          <a:xfrm>
            <a:off x="436913" y="2929638"/>
            <a:ext cx="1689900" cy="45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Load the dataset from your computer using pandas.</a:t>
            </a:r>
          </a:p>
        </p:txBody>
      </p:sp>
      <p:sp>
        <p:nvSpPr>
          <p:cNvPr id="1372" name="Google Shape;1372;p39"/>
          <p:cNvSpPr txBox="1"/>
          <p:nvPr/>
        </p:nvSpPr>
        <p:spPr>
          <a:xfrm>
            <a:off x="436913" y="2631675"/>
            <a:ext cx="16899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latin typeface="Fira Sans Extra Condensed"/>
                <a:ea typeface="Fira Sans Extra Condensed"/>
                <a:cs typeface="Fira Sans Extra Condensed"/>
                <a:sym typeface="Fira Sans Extra Condensed"/>
              </a:rPr>
              <a:t>2. Load Dataset</a:t>
            </a:r>
          </a:p>
        </p:txBody>
      </p:sp>
      <p:sp>
        <p:nvSpPr>
          <p:cNvPr id="1373" name="Google Shape;1373;p39"/>
          <p:cNvSpPr txBox="1"/>
          <p:nvPr/>
        </p:nvSpPr>
        <p:spPr>
          <a:xfrm>
            <a:off x="399501" y="4317874"/>
            <a:ext cx="1925501" cy="45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Display information such as column names, data types, first five rows, and last five rows.</a:t>
            </a:r>
          </a:p>
        </p:txBody>
      </p:sp>
      <p:sp>
        <p:nvSpPr>
          <p:cNvPr id="1374" name="Google Shape;1374;p39"/>
          <p:cNvSpPr txBox="1"/>
          <p:nvPr/>
        </p:nvSpPr>
        <p:spPr>
          <a:xfrm>
            <a:off x="436913" y="3884799"/>
            <a:ext cx="1689900" cy="22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latin typeface="Fira Sans Extra Condensed"/>
                <a:ea typeface="Fira Sans Extra Condensed"/>
                <a:cs typeface="Fira Sans Extra Condensed"/>
                <a:sym typeface="Fira Sans Extra Condensed"/>
              </a:rPr>
              <a:t>3. About Dataset</a:t>
            </a:r>
          </a:p>
        </p:txBody>
      </p:sp>
      <p:sp>
        <p:nvSpPr>
          <p:cNvPr id="1375" name="Google Shape;1375;p39"/>
          <p:cNvSpPr txBox="1"/>
          <p:nvPr/>
        </p:nvSpPr>
        <p:spPr>
          <a:xfrm>
            <a:off x="7018759" y="1060300"/>
            <a:ext cx="1668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latin typeface="Fira Sans Extra Condensed"/>
                <a:ea typeface="Fira Sans Extra Condensed"/>
                <a:cs typeface="Fira Sans Extra Condensed"/>
                <a:sym typeface="Fira Sans Extra Condensed"/>
              </a:rPr>
              <a:t>4. Data visualization</a:t>
            </a:r>
          </a:p>
        </p:txBody>
      </p:sp>
      <p:sp>
        <p:nvSpPr>
          <p:cNvPr id="1376" name="Google Shape;1376;p39"/>
          <p:cNvSpPr txBox="1"/>
          <p:nvPr/>
        </p:nvSpPr>
        <p:spPr>
          <a:xfrm>
            <a:off x="6406079" y="3118556"/>
            <a:ext cx="2473477" cy="456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200" dirty="0">
                <a:latin typeface="Roboto"/>
                <a:ea typeface="Roboto"/>
                <a:cs typeface="Roboto"/>
                <a:sym typeface="Roboto"/>
              </a:rPr>
              <a:t>Clean the data by removing duplicates, handling missing values, and normalizing features.</a:t>
            </a:r>
          </a:p>
        </p:txBody>
      </p:sp>
      <p:sp>
        <p:nvSpPr>
          <p:cNvPr id="1377" name="Google Shape;1377;p39"/>
          <p:cNvSpPr txBox="1"/>
          <p:nvPr/>
        </p:nvSpPr>
        <p:spPr>
          <a:xfrm>
            <a:off x="6997613" y="2639950"/>
            <a:ext cx="1668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latin typeface="Fira Sans Extra Condensed"/>
                <a:ea typeface="Fira Sans Extra Condensed"/>
                <a:cs typeface="Fira Sans Extra Condensed"/>
                <a:sym typeface="Fira Sans Extra Condensed"/>
              </a:rPr>
              <a:t>5. Data Preprocessing</a:t>
            </a:r>
          </a:p>
        </p:txBody>
      </p:sp>
      <p:sp>
        <p:nvSpPr>
          <p:cNvPr id="1378" name="Google Shape;1378;p39"/>
          <p:cNvSpPr txBox="1"/>
          <p:nvPr/>
        </p:nvSpPr>
        <p:spPr>
          <a:xfrm>
            <a:off x="6561935" y="4451444"/>
            <a:ext cx="2540256" cy="456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200" dirty="0">
                <a:latin typeface="Roboto"/>
                <a:ea typeface="Roboto"/>
                <a:cs typeface="Roboto"/>
                <a:sym typeface="Roboto"/>
              </a:rPr>
              <a:t>Train and test classification models like Random Forest and </a:t>
            </a:r>
            <a:r>
              <a:rPr lang="en-US" sz="1200" dirty="0" err="1">
                <a:latin typeface="Roboto"/>
                <a:ea typeface="Roboto"/>
                <a:cs typeface="Roboto"/>
                <a:sym typeface="Roboto"/>
              </a:rPr>
              <a:t>XGBoost</a:t>
            </a:r>
            <a:r>
              <a:rPr lang="en-US" sz="1200" dirty="0">
                <a:latin typeface="Roboto"/>
                <a:ea typeface="Roboto"/>
                <a:cs typeface="Roboto"/>
                <a:sym typeface="Roboto"/>
              </a:rPr>
              <a:t> for waste type prediction.</a:t>
            </a:r>
          </a:p>
        </p:txBody>
      </p:sp>
      <p:sp>
        <p:nvSpPr>
          <p:cNvPr id="1379" name="Google Shape;1379;p39"/>
          <p:cNvSpPr txBox="1"/>
          <p:nvPr/>
        </p:nvSpPr>
        <p:spPr>
          <a:xfrm>
            <a:off x="7018759" y="4082700"/>
            <a:ext cx="1668900" cy="224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b="1" dirty="0">
                <a:latin typeface="Fira Sans Extra Condensed"/>
                <a:ea typeface="Fira Sans Extra Condensed"/>
                <a:cs typeface="Fira Sans Extra Condensed"/>
                <a:sym typeface="Fira Sans Extra Condensed"/>
              </a:rPr>
              <a:t>6. Model Building</a:t>
            </a:r>
          </a:p>
        </p:txBody>
      </p:sp>
      <p:sp>
        <p:nvSpPr>
          <p:cNvPr id="1380" name="Google Shape;1380;p39"/>
          <p:cNvSpPr txBox="1"/>
          <p:nvPr/>
        </p:nvSpPr>
        <p:spPr>
          <a:xfrm>
            <a:off x="6612751" y="1529034"/>
            <a:ext cx="2197402" cy="456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200" dirty="0">
                <a:latin typeface="Roboto"/>
                <a:ea typeface="Roboto"/>
                <a:cs typeface="Roboto"/>
                <a:sym typeface="Roboto"/>
              </a:rPr>
              <a:t>Create graphs to explore relationships between different columns.</a:t>
            </a:r>
          </a:p>
        </p:txBody>
      </p:sp>
      <p:cxnSp>
        <p:nvCxnSpPr>
          <p:cNvPr id="1381" name="Google Shape;1381;p39"/>
          <p:cNvCxnSpPr>
            <a:stCxn id="1365" idx="7"/>
            <a:endCxn id="1360" idx="2"/>
          </p:cNvCxnSpPr>
          <p:nvPr/>
        </p:nvCxnSpPr>
        <p:spPr>
          <a:xfrm rot="-5400000">
            <a:off x="5235341" y="1309651"/>
            <a:ext cx="986400" cy="1156800"/>
          </a:xfrm>
          <a:prstGeom prst="bentConnector2">
            <a:avLst/>
          </a:prstGeom>
          <a:noFill/>
          <a:ln w="9525" cap="flat" cmpd="sng">
            <a:solidFill>
              <a:schemeClr val="dk1"/>
            </a:solidFill>
            <a:prstDash val="dot"/>
            <a:round/>
            <a:headEnd type="none" w="med" len="med"/>
            <a:tailEnd type="none" w="med" len="med"/>
          </a:ln>
        </p:spPr>
      </p:cxnSp>
      <p:cxnSp>
        <p:nvCxnSpPr>
          <p:cNvPr id="1382" name="Google Shape;1382;p39"/>
          <p:cNvCxnSpPr>
            <a:stCxn id="1365" idx="5"/>
            <a:endCxn id="1359" idx="2"/>
          </p:cNvCxnSpPr>
          <p:nvPr/>
        </p:nvCxnSpPr>
        <p:spPr>
          <a:xfrm rot="-5400000" flipH="1">
            <a:off x="5293391" y="3394333"/>
            <a:ext cx="870300" cy="1156800"/>
          </a:xfrm>
          <a:prstGeom prst="bentConnector2">
            <a:avLst/>
          </a:prstGeom>
          <a:noFill/>
          <a:ln w="9525" cap="flat" cmpd="sng">
            <a:solidFill>
              <a:schemeClr val="dk1"/>
            </a:solidFill>
            <a:prstDash val="dot"/>
            <a:round/>
            <a:headEnd type="none" w="med" len="med"/>
            <a:tailEnd type="none" w="med" len="med"/>
          </a:ln>
        </p:spPr>
      </p:cxnSp>
      <p:sp>
        <p:nvSpPr>
          <p:cNvPr id="1365" name="Google Shape;1365;p39"/>
          <p:cNvSpPr/>
          <p:nvPr/>
        </p:nvSpPr>
        <p:spPr>
          <a:xfrm>
            <a:off x="3754325" y="2141767"/>
            <a:ext cx="1635300" cy="1635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txBox="1"/>
          <p:nvPr/>
        </p:nvSpPr>
        <p:spPr>
          <a:xfrm>
            <a:off x="3834675" y="2662275"/>
            <a:ext cx="1440900" cy="59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384" name="Google Shape;1384;p39"/>
          <p:cNvGrpSpPr/>
          <p:nvPr/>
        </p:nvGrpSpPr>
        <p:grpSpPr>
          <a:xfrm>
            <a:off x="6424117" y="1212072"/>
            <a:ext cx="359972" cy="365467"/>
            <a:chOff x="-59400775" y="4084200"/>
            <a:chExt cx="311125" cy="315875"/>
          </a:xfrm>
        </p:grpSpPr>
        <p:sp>
          <p:nvSpPr>
            <p:cNvPr id="1385" name="Google Shape;1385;p39"/>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1" name="Google Shape;1391;p39"/>
          <p:cNvSpPr/>
          <p:nvPr/>
        </p:nvSpPr>
        <p:spPr>
          <a:xfrm>
            <a:off x="6430003" y="4226950"/>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9"/>
          <p:cNvGrpSpPr/>
          <p:nvPr/>
        </p:nvGrpSpPr>
        <p:grpSpPr>
          <a:xfrm>
            <a:off x="6406079" y="2784390"/>
            <a:ext cx="351024" cy="350079"/>
            <a:chOff x="3859600" y="3591950"/>
            <a:chExt cx="296975" cy="296175"/>
          </a:xfrm>
        </p:grpSpPr>
        <p:sp>
          <p:nvSpPr>
            <p:cNvPr id="1393" name="Google Shape;1393;p39"/>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9"/>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39"/>
          <p:cNvGrpSpPr/>
          <p:nvPr/>
        </p:nvGrpSpPr>
        <p:grpSpPr>
          <a:xfrm>
            <a:off x="2493609" y="2781556"/>
            <a:ext cx="264317" cy="367290"/>
            <a:chOff x="-64001300" y="4093650"/>
            <a:chExt cx="228450" cy="317450"/>
          </a:xfrm>
        </p:grpSpPr>
        <p:sp>
          <p:nvSpPr>
            <p:cNvPr id="1397" name="Google Shape;1397;p39"/>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9"/>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9"/>
          <p:cNvGrpSpPr/>
          <p:nvPr/>
        </p:nvGrpSpPr>
        <p:grpSpPr>
          <a:xfrm>
            <a:off x="2442593" y="4216943"/>
            <a:ext cx="366364" cy="367290"/>
            <a:chOff x="-61784125" y="3377700"/>
            <a:chExt cx="316650" cy="317450"/>
          </a:xfrm>
        </p:grpSpPr>
        <p:sp>
          <p:nvSpPr>
            <p:cNvPr id="1402" name="Google Shape;1402;p39"/>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9"/>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9"/>
          <p:cNvGrpSpPr/>
          <p:nvPr/>
        </p:nvGrpSpPr>
        <p:grpSpPr>
          <a:xfrm>
            <a:off x="2546250" y="1229840"/>
            <a:ext cx="159039" cy="339253"/>
            <a:chOff x="4584850" y="4399275"/>
            <a:chExt cx="225875" cy="481825"/>
          </a:xfrm>
        </p:grpSpPr>
        <p:sp>
          <p:nvSpPr>
            <p:cNvPr id="1410" name="Google Shape;1410;p39"/>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1" name="Google Shape;1411;p39"/>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266;p18">
            <a:extLst>
              <a:ext uri="{FF2B5EF4-FFF2-40B4-BE49-F238E27FC236}">
                <a16:creationId xmlns:a16="http://schemas.microsoft.com/office/drawing/2014/main" id="{82F36BAA-5C62-FAFF-8FC1-83C000EA1A11}"/>
              </a:ext>
            </a:extLst>
          </p:cNvPr>
          <p:cNvGrpSpPr/>
          <p:nvPr/>
        </p:nvGrpSpPr>
        <p:grpSpPr>
          <a:xfrm>
            <a:off x="4035893" y="2452576"/>
            <a:ext cx="975136" cy="870300"/>
            <a:chOff x="3357325" y="2093500"/>
            <a:chExt cx="311525" cy="322825"/>
          </a:xfrm>
        </p:grpSpPr>
        <p:sp>
          <p:nvSpPr>
            <p:cNvPr id="12" name="Google Shape;267;p18">
              <a:extLst>
                <a:ext uri="{FF2B5EF4-FFF2-40B4-BE49-F238E27FC236}">
                  <a16:creationId xmlns:a16="http://schemas.microsoft.com/office/drawing/2014/main" id="{13800F0C-1E3F-9D5B-2035-FAD3CBDCBCA9}"/>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268;p18">
              <a:extLst>
                <a:ext uri="{FF2B5EF4-FFF2-40B4-BE49-F238E27FC236}">
                  <a16:creationId xmlns:a16="http://schemas.microsoft.com/office/drawing/2014/main" id="{81E895CC-0B22-E966-87BE-A3D799B7305A}"/>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269;p18">
              <a:extLst>
                <a:ext uri="{FF2B5EF4-FFF2-40B4-BE49-F238E27FC236}">
                  <a16:creationId xmlns:a16="http://schemas.microsoft.com/office/drawing/2014/main" id="{7875D2F9-75BB-7E7C-EA33-435AA42A53B9}"/>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p:nvPr/>
        </p:nvSpPr>
        <p:spPr>
          <a:xfrm>
            <a:off x="4804258" y="972697"/>
            <a:ext cx="4214210" cy="3290008"/>
          </a:xfrm>
          <a:prstGeom prst="roundRect">
            <a:avLst>
              <a:gd name="adj" fmla="val 114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125532" y="972697"/>
            <a:ext cx="4214209" cy="3290008"/>
          </a:xfrm>
          <a:prstGeom prst="roundRect">
            <a:avLst>
              <a:gd name="adj" fmla="val 1145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VISUALIZATION</a:t>
            </a:r>
            <a:br>
              <a:rPr lang="en-US" dirty="0">
                <a:solidFill>
                  <a:schemeClr val="dk1"/>
                </a:solidFill>
              </a:rPr>
            </a:br>
            <a:endParaRPr lang="en-US" dirty="0">
              <a:solidFill>
                <a:schemeClr val="dk1"/>
              </a:solidFill>
            </a:endParaRPr>
          </a:p>
        </p:txBody>
      </p:sp>
      <p:sp>
        <p:nvSpPr>
          <p:cNvPr id="107" name="Google Shape;107;p16"/>
          <p:cNvSpPr txBox="1"/>
          <p:nvPr/>
        </p:nvSpPr>
        <p:spPr>
          <a:xfrm>
            <a:off x="6243654" y="1681701"/>
            <a:ext cx="753000"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00" b="1" dirty="0">
              <a:solidFill>
                <a:schemeClr val="dk1"/>
              </a:solidFill>
              <a:latin typeface="Fira Sans Extra Condensed"/>
              <a:ea typeface="Fira Sans Extra Condensed"/>
              <a:cs typeface="Fira Sans Extra Condensed"/>
              <a:sym typeface="Fira Sans Extra Condensed"/>
            </a:endParaRPr>
          </a:p>
        </p:txBody>
      </p:sp>
      <p:sp>
        <p:nvSpPr>
          <p:cNvPr id="124" name="Google Shape;124;p16"/>
          <p:cNvSpPr txBox="1"/>
          <p:nvPr/>
        </p:nvSpPr>
        <p:spPr>
          <a:xfrm>
            <a:off x="448057" y="4359825"/>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sp>
        <p:nvSpPr>
          <p:cNvPr id="126" name="Google Shape;126;p16"/>
          <p:cNvSpPr txBox="1"/>
          <p:nvPr/>
        </p:nvSpPr>
        <p:spPr>
          <a:xfrm>
            <a:off x="448057" y="3454026"/>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127" name="Google Shape;127;p16"/>
          <p:cNvSpPr txBox="1"/>
          <p:nvPr/>
        </p:nvSpPr>
        <p:spPr>
          <a:xfrm>
            <a:off x="688459" y="4470006"/>
            <a:ext cx="4004286"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5"/>
                </a:solidFill>
                <a:latin typeface="Fira Sans Extra Condensed"/>
                <a:ea typeface="Fira Sans Extra Condensed"/>
                <a:cs typeface="Fira Sans Extra Condensed"/>
                <a:sym typeface="Fira Sans Extra Condensed"/>
              </a:rPr>
              <a:t>Bar chart of waste type distribution.</a:t>
            </a:r>
          </a:p>
          <a:p>
            <a:pPr marL="0" lvl="0" indent="0" algn="l" rtl="0">
              <a:spcBef>
                <a:spcPts val="0"/>
              </a:spcBef>
              <a:spcAft>
                <a:spcPts val="0"/>
              </a:spcAft>
              <a:buNone/>
            </a:pPr>
            <a:endParaRPr lang="en-US" sz="1600" b="1" dirty="0">
              <a:solidFill>
                <a:schemeClr val="accent5"/>
              </a:solidFill>
              <a:latin typeface="Fira Sans Extra Condensed"/>
              <a:ea typeface="Fira Sans Extra Condensed"/>
              <a:cs typeface="Fira Sans Extra Condensed"/>
              <a:sym typeface="Fira Sans Extra Condensed"/>
            </a:endParaRPr>
          </a:p>
        </p:txBody>
      </p:sp>
      <p:sp>
        <p:nvSpPr>
          <p:cNvPr id="128" name="Google Shape;128;p16"/>
          <p:cNvSpPr txBox="1"/>
          <p:nvPr/>
        </p:nvSpPr>
        <p:spPr>
          <a:xfrm>
            <a:off x="2802114" y="4359825"/>
            <a:ext cx="17790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sp>
        <p:nvSpPr>
          <p:cNvPr id="130" name="Google Shape;130;p16"/>
          <p:cNvSpPr txBox="1"/>
          <p:nvPr/>
        </p:nvSpPr>
        <p:spPr>
          <a:xfrm>
            <a:off x="6273843" y="3425451"/>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131" name="Google Shape;131;p16"/>
          <p:cNvSpPr txBox="1"/>
          <p:nvPr/>
        </p:nvSpPr>
        <p:spPr>
          <a:xfrm>
            <a:off x="5565414" y="4406625"/>
            <a:ext cx="3578586"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3"/>
                </a:solidFill>
                <a:latin typeface="Fira Sans Extra Condensed"/>
                <a:ea typeface="Fira Sans Extra Condensed"/>
                <a:cs typeface="Fira Sans Extra Condensed"/>
                <a:sym typeface="Fira Sans Extra Condensed"/>
              </a:rPr>
              <a:t>Heatmap of feature correlations.</a:t>
            </a:r>
          </a:p>
        </p:txBody>
      </p:sp>
      <p:pic>
        <p:nvPicPr>
          <p:cNvPr id="3" name="Picture 2">
            <a:extLst>
              <a:ext uri="{FF2B5EF4-FFF2-40B4-BE49-F238E27FC236}">
                <a16:creationId xmlns:a16="http://schemas.microsoft.com/office/drawing/2014/main" id="{8FF9BE08-C5A0-8EC9-68A5-B07178E43372}"/>
              </a:ext>
            </a:extLst>
          </p:cNvPr>
          <p:cNvPicPr>
            <a:picLocks noChangeAspect="1"/>
          </p:cNvPicPr>
          <p:nvPr/>
        </p:nvPicPr>
        <p:blipFill>
          <a:blip r:embed="rId3"/>
          <a:stretch>
            <a:fillRect/>
          </a:stretch>
        </p:blipFill>
        <p:spPr>
          <a:xfrm>
            <a:off x="381116" y="1171927"/>
            <a:ext cx="3703039" cy="2915362"/>
          </a:xfrm>
          <a:prstGeom prst="rect">
            <a:avLst/>
          </a:prstGeom>
        </p:spPr>
      </p:pic>
      <p:pic>
        <p:nvPicPr>
          <p:cNvPr id="5" name="Picture 4">
            <a:extLst>
              <a:ext uri="{FF2B5EF4-FFF2-40B4-BE49-F238E27FC236}">
                <a16:creationId xmlns:a16="http://schemas.microsoft.com/office/drawing/2014/main" id="{0B9E6013-EB08-26B5-9E11-4F5CCE40A718}"/>
              </a:ext>
            </a:extLst>
          </p:cNvPr>
          <p:cNvPicPr>
            <a:picLocks noChangeAspect="1"/>
          </p:cNvPicPr>
          <p:nvPr/>
        </p:nvPicPr>
        <p:blipFill>
          <a:blip r:embed="rId4"/>
          <a:stretch>
            <a:fillRect/>
          </a:stretch>
        </p:blipFill>
        <p:spPr>
          <a:xfrm>
            <a:off x="4902380" y="1172392"/>
            <a:ext cx="3973992" cy="29148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37B337CC-CC77-A743-60EE-0EBE3E784C9E}"/>
            </a:ext>
          </a:extLst>
        </p:cNvPr>
        <p:cNvGrpSpPr/>
        <p:nvPr/>
      </p:nvGrpSpPr>
      <p:grpSpPr>
        <a:xfrm>
          <a:off x="0" y="0"/>
          <a:ext cx="0" cy="0"/>
          <a:chOff x="0" y="0"/>
          <a:chExt cx="0" cy="0"/>
        </a:xfrm>
      </p:grpSpPr>
      <p:sp>
        <p:nvSpPr>
          <p:cNvPr id="99" name="Google Shape;99;p16">
            <a:extLst>
              <a:ext uri="{FF2B5EF4-FFF2-40B4-BE49-F238E27FC236}">
                <a16:creationId xmlns:a16="http://schemas.microsoft.com/office/drawing/2014/main" id="{EF1781F0-4121-E2EA-F106-329E9F1BA3C1}"/>
              </a:ext>
            </a:extLst>
          </p:cNvPr>
          <p:cNvSpPr/>
          <p:nvPr/>
        </p:nvSpPr>
        <p:spPr>
          <a:xfrm>
            <a:off x="163552" y="892975"/>
            <a:ext cx="4110147" cy="3493869"/>
          </a:xfrm>
          <a:prstGeom prst="roundRect">
            <a:avLst>
              <a:gd name="adj" fmla="val 1145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a:extLst>
              <a:ext uri="{FF2B5EF4-FFF2-40B4-BE49-F238E27FC236}">
                <a16:creationId xmlns:a16="http://schemas.microsoft.com/office/drawing/2014/main" id="{A1498C7B-143E-8F39-934D-C6A878453F8B}"/>
              </a:ext>
            </a:extLst>
          </p:cNvPr>
          <p:cNvSpPr/>
          <p:nvPr/>
        </p:nvSpPr>
        <p:spPr>
          <a:xfrm>
            <a:off x="5021035" y="892975"/>
            <a:ext cx="3959413" cy="3403962"/>
          </a:xfrm>
          <a:prstGeom prst="roundRect">
            <a:avLst>
              <a:gd name="adj" fmla="val 11451"/>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a:extLst>
              <a:ext uri="{FF2B5EF4-FFF2-40B4-BE49-F238E27FC236}">
                <a16:creationId xmlns:a16="http://schemas.microsoft.com/office/drawing/2014/main" id="{70656FFD-3365-D141-C226-03E8CA3C43FB}"/>
              </a:ext>
            </a:extLst>
          </p:cNvPr>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VISUALIZATION</a:t>
            </a:r>
            <a:br>
              <a:rPr lang="en-US" dirty="0">
                <a:solidFill>
                  <a:schemeClr val="dk1"/>
                </a:solidFill>
              </a:rPr>
            </a:br>
            <a:endParaRPr lang="en-US" dirty="0">
              <a:solidFill>
                <a:schemeClr val="dk1"/>
              </a:solidFill>
            </a:endParaRPr>
          </a:p>
        </p:txBody>
      </p:sp>
      <p:sp>
        <p:nvSpPr>
          <p:cNvPr id="109" name="Google Shape;109;p16">
            <a:extLst>
              <a:ext uri="{FF2B5EF4-FFF2-40B4-BE49-F238E27FC236}">
                <a16:creationId xmlns:a16="http://schemas.microsoft.com/office/drawing/2014/main" id="{9EEBDF80-C234-E9B7-3558-2B42B5DD66D2}"/>
              </a:ext>
            </a:extLst>
          </p:cNvPr>
          <p:cNvSpPr txBox="1"/>
          <p:nvPr/>
        </p:nvSpPr>
        <p:spPr>
          <a:xfrm>
            <a:off x="4923275" y="1681701"/>
            <a:ext cx="754500"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00" b="1" dirty="0">
              <a:solidFill>
                <a:schemeClr val="dk1"/>
              </a:solidFill>
              <a:latin typeface="Fira Sans Extra Condensed"/>
              <a:ea typeface="Fira Sans Extra Condensed"/>
              <a:cs typeface="Fira Sans Extra Condensed"/>
              <a:sym typeface="Fira Sans Extra Condensed"/>
            </a:endParaRPr>
          </a:p>
        </p:txBody>
      </p:sp>
      <p:sp>
        <p:nvSpPr>
          <p:cNvPr id="111" name="Google Shape;111;p16">
            <a:extLst>
              <a:ext uri="{FF2B5EF4-FFF2-40B4-BE49-F238E27FC236}">
                <a16:creationId xmlns:a16="http://schemas.microsoft.com/office/drawing/2014/main" id="{7B860DA0-3F4B-9F61-9255-5E91ABD3E701}"/>
              </a:ext>
            </a:extLst>
          </p:cNvPr>
          <p:cNvSpPr txBox="1"/>
          <p:nvPr/>
        </p:nvSpPr>
        <p:spPr>
          <a:xfrm>
            <a:off x="7053349" y="1681701"/>
            <a:ext cx="688800" cy="280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00" b="1" dirty="0">
              <a:solidFill>
                <a:schemeClr val="dk1"/>
              </a:solidFill>
              <a:latin typeface="Fira Sans Extra Condensed"/>
              <a:ea typeface="Fira Sans Extra Condensed"/>
              <a:cs typeface="Fira Sans Extra Condensed"/>
              <a:sym typeface="Fira Sans Extra Condensed"/>
            </a:endParaRPr>
          </a:p>
        </p:txBody>
      </p:sp>
      <p:sp>
        <p:nvSpPr>
          <p:cNvPr id="112" name="Google Shape;112;p16">
            <a:extLst>
              <a:ext uri="{FF2B5EF4-FFF2-40B4-BE49-F238E27FC236}">
                <a16:creationId xmlns:a16="http://schemas.microsoft.com/office/drawing/2014/main" id="{6118622F-BBB5-62BD-DDB9-15CBDE8CE433}"/>
              </a:ext>
            </a:extLst>
          </p:cNvPr>
          <p:cNvSpPr txBox="1"/>
          <p:nvPr/>
        </p:nvSpPr>
        <p:spPr>
          <a:xfrm>
            <a:off x="7053348" y="1979475"/>
            <a:ext cx="1220100" cy="75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100"/>
              <a:buNone/>
            </a:pPr>
            <a:endParaRPr sz="1200" dirty="0">
              <a:solidFill>
                <a:schemeClr val="dk1"/>
              </a:solidFill>
              <a:latin typeface="Roboto"/>
              <a:ea typeface="Roboto"/>
              <a:cs typeface="Roboto"/>
              <a:sym typeface="Roboto"/>
            </a:endParaRPr>
          </a:p>
        </p:txBody>
      </p:sp>
      <p:sp>
        <p:nvSpPr>
          <p:cNvPr id="124" name="Google Shape;124;p16">
            <a:extLst>
              <a:ext uri="{FF2B5EF4-FFF2-40B4-BE49-F238E27FC236}">
                <a16:creationId xmlns:a16="http://schemas.microsoft.com/office/drawing/2014/main" id="{AE742E62-16B4-A0C9-7661-2AC89904F94B}"/>
              </a:ext>
            </a:extLst>
          </p:cNvPr>
          <p:cNvSpPr txBox="1"/>
          <p:nvPr/>
        </p:nvSpPr>
        <p:spPr>
          <a:xfrm>
            <a:off x="448057" y="4359825"/>
            <a:ext cx="17496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sp>
        <p:nvSpPr>
          <p:cNvPr id="125" name="Google Shape;125;p16">
            <a:extLst>
              <a:ext uri="{FF2B5EF4-FFF2-40B4-BE49-F238E27FC236}">
                <a16:creationId xmlns:a16="http://schemas.microsoft.com/office/drawing/2014/main" id="{74D5723B-DBA4-1060-082B-9D2F930CCB77}"/>
              </a:ext>
            </a:extLst>
          </p:cNvPr>
          <p:cNvSpPr txBox="1"/>
          <p:nvPr/>
        </p:nvSpPr>
        <p:spPr>
          <a:xfrm>
            <a:off x="145824" y="4591775"/>
            <a:ext cx="4426176"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2"/>
                </a:solidFill>
                <a:latin typeface="Fira Sans Extra Condensed"/>
                <a:ea typeface="Fira Sans Extra Condensed"/>
                <a:cs typeface="Fira Sans Extra Condensed"/>
                <a:sym typeface="Fira Sans Extra Condensed"/>
              </a:rPr>
              <a:t>Scatterplot (e.g., inductive vs. moisture property).</a:t>
            </a:r>
          </a:p>
        </p:txBody>
      </p:sp>
      <p:sp>
        <p:nvSpPr>
          <p:cNvPr id="128" name="Google Shape;128;p16">
            <a:extLst>
              <a:ext uri="{FF2B5EF4-FFF2-40B4-BE49-F238E27FC236}">
                <a16:creationId xmlns:a16="http://schemas.microsoft.com/office/drawing/2014/main" id="{ADA50E5F-D1BE-83FC-0184-F159F1AC67E8}"/>
              </a:ext>
            </a:extLst>
          </p:cNvPr>
          <p:cNvSpPr txBox="1"/>
          <p:nvPr/>
        </p:nvSpPr>
        <p:spPr>
          <a:xfrm>
            <a:off x="2802114" y="4359825"/>
            <a:ext cx="1779000" cy="37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sp>
        <p:nvSpPr>
          <p:cNvPr id="129" name="Google Shape;129;p16">
            <a:extLst>
              <a:ext uri="{FF2B5EF4-FFF2-40B4-BE49-F238E27FC236}">
                <a16:creationId xmlns:a16="http://schemas.microsoft.com/office/drawing/2014/main" id="{57AE8D4A-B3BF-9BA5-0861-81A2128A4CDB}"/>
              </a:ext>
            </a:extLst>
          </p:cNvPr>
          <p:cNvSpPr txBox="1"/>
          <p:nvPr/>
        </p:nvSpPr>
        <p:spPr>
          <a:xfrm>
            <a:off x="5177149" y="4589248"/>
            <a:ext cx="4303750" cy="2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a:solidFill>
                  <a:schemeClr val="accent4"/>
                </a:solidFill>
                <a:latin typeface="Fira Sans Extra Condensed"/>
                <a:ea typeface="Fira Sans Extra Condensed"/>
                <a:cs typeface="Fira Sans Extra Condensed"/>
                <a:sym typeface="Fira Sans Extra Condensed"/>
              </a:rPr>
              <a:t>Line plot showing waste type trends over time.</a:t>
            </a:r>
          </a:p>
        </p:txBody>
      </p:sp>
      <p:pic>
        <p:nvPicPr>
          <p:cNvPr id="7" name="Picture 6">
            <a:extLst>
              <a:ext uri="{FF2B5EF4-FFF2-40B4-BE49-F238E27FC236}">
                <a16:creationId xmlns:a16="http://schemas.microsoft.com/office/drawing/2014/main" id="{105E9E9D-C7D7-1D06-3064-F52D72D6916B}"/>
              </a:ext>
            </a:extLst>
          </p:cNvPr>
          <p:cNvPicPr>
            <a:picLocks noChangeAspect="1"/>
          </p:cNvPicPr>
          <p:nvPr/>
        </p:nvPicPr>
        <p:blipFill>
          <a:blip r:embed="rId3"/>
          <a:stretch>
            <a:fillRect/>
          </a:stretch>
        </p:blipFill>
        <p:spPr>
          <a:xfrm>
            <a:off x="222390" y="1244429"/>
            <a:ext cx="3971023" cy="2874646"/>
          </a:xfrm>
          <a:prstGeom prst="rect">
            <a:avLst/>
          </a:prstGeom>
        </p:spPr>
      </p:pic>
      <p:pic>
        <p:nvPicPr>
          <p:cNvPr id="9" name="Picture 8">
            <a:extLst>
              <a:ext uri="{FF2B5EF4-FFF2-40B4-BE49-F238E27FC236}">
                <a16:creationId xmlns:a16="http://schemas.microsoft.com/office/drawing/2014/main" id="{E1018A30-EA5D-8A7A-C043-854393B9E17C}"/>
              </a:ext>
            </a:extLst>
          </p:cNvPr>
          <p:cNvPicPr>
            <a:picLocks noChangeAspect="1"/>
          </p:cNvPicPr>
          <p:nvPr/>
        </p:nvPicPr>
        <p:blipFill>
          <a:blip r:embed="rId4"/>
          <a:stretch>
            <a:fillRect/>
          </a:stretch>
        </p:blipFill>
        <p:spPr>
          <a:xfrm>
            <a:off x="5127816" y="1244429"/>
            <a:ext cx="3745850" cy="2391546"/>
          </a:xfrm>
          <a:prstGeom prst="rect">
            <a:avLst/>
          </a:prstGeom>
        </p:spPr>
      </p:pic>
    </p:spTree>
    <p:extLst>
      <p:ext uri="{BB962C8B-B14F-4D97-AF65-F5344CB8AC3E}">
        <p14:creationId xmlns:p14="http://schemas.microsoft.com/office/powerpoint/2010/main" val="9147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p:nvPr/>
        </p:nvSpPr>
        <p:spPr>
          <a:xfrm>
            <a:off x="6347852" y="183643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4690202" y="183643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601132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582534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2998352" y="183643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319470"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4133494"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DATA PREPROCESSING</a:t>
            </a:r>
          </a:p>
        </p:txBody>
      </p:sp>
      <p:sp>
        <p:nvSpPr>
          <p:cNvPr id="291" name="Google Shape;291;p19"/>
          <p:cNvSpPr txBox="1"/>
          <p:nvPr/>
        </p:nvSpPr>
        <p:spPr>
          <a:xfrm>
            <a:off x="742238" y="3522566"/>
            <a:ext cx="2402128"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latin typeface="Fira Sans Extra Condensed"/>
                <a:ea typeface="Fira Sans Extra Condensed"/>
                <a:cs typeface="Fira Sans Extra Condensed"/>
                <a:sym typeface="Fira Sans Extra Condensed"/>
              </a:rPr>
              <a:t>Handling missing values (e.g., mean imputation).</a:t>
            </a:r>
          </a:p>
          <a:p>
            <a:pPr marL="0" lvl="0" indent="0" algn="ctr" rtl="0">
              <a:spcBef>
                <a:spcPts val="0"/>
              </a:spcBef>
              <a:spcAft>
                <a:spcPts val="0"/>
              </a:spcAft>
              <a:buNone/>
            </a:pPr>
            <a:endParaRPr lang="en-US" sz="1600" b="1" dirty="0">
              <a:latin typeface="Fira Sans Extra Condensed"/>
              <a:ea typeface="Fira Sans Extra Condensed"/>
              <a:cs typeface="Fira Sans Extra Condensed"/>
              <a:sym typeface="Fira Sans Extra Condensed"/>
            </a:endParaRPr>
          </a:p>
        </p:txBody>
      </p:sp>
      <p:sp>
        <p:nvSpPr>
          <p:cNvPr id="292" name="Google Shape;292;p19"/>
          <p:cNvSpPr/>
          <p:nvPr/>
        </p:nvSpPr>
        <p:spPr>
          <a:xfrm>
            <a:off x="1320327" y="183643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2641445" y="217167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2455469" y="217167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txBox="1"/>
          <p:nvPr/>
        </p:nvSpPr>
        <p:spPr>
          <a:xfrm>
            <a:off x="2924999" y="3522566"/>
            <a:ext cx="1662317"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Label encoding for categorical data.</a:t>
            </a:r>
          </a:p>
        </p:txBody>
      </p:sp>
      <p:sp>
        <p:nvSpPr>
          <p:cNvPr id="298" name="Google Shape;298;p19"/>
          <p:cNvSpPr txBox="1"/>
          <p:nvPr/>
        </p:nvSpPr>
        <p:spPr>
          <a:xfrm>
            <a:off x="4538980" y="3522566"/>
            <a:ext cx="1822056"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Feature scaling using standardization.</a:t>
            </a:r>
          </a:p>
        </p:txBody>
      </p:sp>
      <p:sp>
        <p:nvSpPr>
          <p:cNvPr id="300" name="Google Shape;300;p19"/>
          <p:cNvSpPr txBox="1"/>
          <p:nvPr/>
        </p:nvSpPr>
        <p:spPr>
          <a:xfrm>
            <a:off x="6149702" y="3522563"/>
            <a:ext cx="217305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Outlier detection and treatment &amp;</a:t>
            </a:r>
          </a:p>
          <a:p>
            <a:pPr marL="0" lvl="0" indent="0" algn="ctr" rtl="0">
              <a:spcBef>
                <a:spcPts val="0"/>
              </a:spcBef>
              <a:spcAft>
                <a:spcPts val="0"/>
              </a:spcAft>
              <a:buNone/>
            </a:pPr>
            <a:r>
              <a:rPr lang="en-US" sz="1600" b="1" dirty="0">
                <a:solidFill>
                  <a:schemeClr val="dk1"/>
                </a:solidFill>
                <a:latin typeface="Fira Sans Extra Condensed"/>
                <a:ea typeface="Fira Sans Extra Condensed"/>
                <a:cs typeface="Fira Sans Extra Condensed"/>
                <a:sym typeface="Fira Sans Extra Condensed"/>
              </a:rPr>
              <a:t>Feature engineering</a:t>
            </a:r>
          </a:p>
        </p:txBody>
      </p:sp>
      <p:grpSp>
        <p:nvGrpSpPr>
          <p:cNvPr id="302" name="Google Shape;302;p19"/>
          <p:cNvGrpSpPr/>
          <p:nvPr/>
        </p:nvGrpSpPr>
        <p:grpSpPr>
          <a:xfrm>
            <a:off x="6857616" y="2357827"/>
            <a:ext cx="457204" cy="457204"/>
            <a:chOff x="1492675" y="4992125"/>
            <a:chExt cx="481825" cy="481825"/>
          </a:xfrm>
        </p:grpSpPr>
        <p:sp>
          <p:nvSpPr>
            <p:cNvPr id="303" name="Google Shape;303;p19"/>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4" name="Google Shape;304;p19"/>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05" name="Google Shape;305;p19"/>
          <p:cNvGrpSpPr/>
          <p:nvPr/>
        </p:nvGrpSpPr>
        <p:grpSpPr>
          <a:xfrm>
            <a:off x="3525086" y="2357831"/>
            <a:ext cx="457186" cy="457196"/>
            <a:chOff x="-5251625" y="3272950"/>
            <a:chExt cx="292225" cy="292250"/>
          </a:xfrm>
        </p:grpSpPr>
        <p:sp>
          <p:nvSpPr>
            <p:cNvPr id="306" name="Google Shape;306;p19"/>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9"/>
          <p:cNvGrpSpPr/>
          <p:nvPr/>
        </p:nvGrpSpPr>
        <p:grpSpPr>
          <a:xfrm>
            <a:off x="5204657" y="2357830"/>
            <a:ext cx="457192" cy="457198"/>
            <a:chOff x="-4475825" y="3612425"/>
            <a:chExt cx="293825" cy="291450"/>
          </a:xfrm>
        </p:grpSpPr>
        <p:sp>
          <p:nvSpPr>
            <p:cNvPr id="310" name="Google Shape;310;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9"/>
          <p:cNvGrpSpPr/>
          <p:nvPr/>
        </p:nvGrpSpPr>
        <p:grpSpPr>
          <a:xfrm>
            <a:off x="1836340" y="2378618"/>
            <a:ext cx="457194" cy="415623"/>
            <a:chOff x="-40745125" y="3632900"/>
            <a:chExt cx="318225" cy="289875"/>
          </a:xfrm>
        </p:grpSpPr>
        <p:sp>
          <p:nvSpPr>
            <p:cNvPr id="314" name="Google Shape;314;p19"/>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890</Words>
  <Application>Microsoft Office PowerPoint</Application>
  <PresentationFormat>On-screen Show (16:9)</PresentationFormat>
  <Paragraphs>142</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Fira Sans</vt:lpstr>
      <vt:lpstr>Arial</vt:lpstr>
      <vt:lpstr>Fira Sans Extra Condensed</vt:lpstr>
      <vt:lpstr>Roboto</vt:lpstr>
      <vt:lpstr>Fira Sans Extra Condensed SemiBold</vt:lpstr>
      <vt:lpstr>Wingdings</vt:lpstr>
      <vt:lpstr>Big Data Infographics by Slidesgo</vt:lpstr>
      <vt:lpstr>Waste Management Analysis</vt:lpstr>
      <vt:lpstr>Objective</vt:lpstr>
      <vt:lpstr>Agenda</vt:lpstr>
      <vt:lpstr>Agenda</vt:lpstr>
      <vt:lpstr>Dataset Infographics</vt:lpstr>
      <vt:lpstr>Steps</vt:lpstr>
      <vt:lpstr>DATA VISUALIZATION </vt:lpstr>
      <vt:lpstr>DATA VISUALIZATION </vt:lpstr>
      <vt:lpstr>DATA PREPROCESSING</vt:lpstr>
      <vt:lpstr>FEATURE SELECTION &amp; TRANSFORMATION</vt:lpstr>
      <vt:lpstr>MODEL BUILDING</vt:lpstr>
      <vt:lpstr>RANDOM FOREST CLASSIFIER</vt:lpstr>
      <vt:lpstr>MODEL DETAILS</vt:lpstr>
      <vt:lpstr>MODEL DETAILS</vt:lpstr>
      <vt:lpstr>COMPARISON OF MODELS</vt:lpstr>
      <vt:lpstr>COMPARISON OF MODELS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Atharva Domale</cp:lastModifiedBy>
  <cp:revision>35</cp:revision>
  <dcterms:modified xsi:type="dcterms:W3CDTF">2025-01-08T07:09:26Z</dcterms:modified>
</cp:coreProperties>
</file>