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2" r:id="rId6"/>
    <p:sldId id="263" r:id="rId7"/>
    <p:sldId id="264" r:id="rId8"/>
    <p:sldId id="265" r:id="rId9"/>
    <p:sldId id="260" r:id="rId10"/>
    <p:sldId id="261"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3E177-D2EA-4910-BE5A-9A0C9F5958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CBED095-962E-42F4-B023-A9C8E0E7EF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E2ED7A3-E57C-46A1-891A-38312904D64C}"/>
              </a:ext>
            </a:extLst>
          </p:cNvPr>
          <p:cNvSpPr>
            <a:spLocks noGrp="1"/>
          </p:cNvSpPr>
          <p:nvPr>
            <p:ph type="dt" sz="half" idx="10"/>
          </p:nvPr>
        </p:nvSpPr>
        <p:spPr/>
        <p:txBody>
          <a:bodyPr/>
          <a:lstStyle/>
          <a:p>
            <a:fld id="{EACB451A-C04F-42E4-B6AC-1E406D20BC52}" type="datetimeFigureOut">
              <a:rPr lang="en-IN" smtClean="0"/>
              <a:t>08-02-2023</a:t>
            </a:fld>
            <a:endParaRPr lang="en-IN"/>
          </a:p>
        </p:txBody>
      </p:sp>
      <p:sp>
        <p:nvSpPr>
          <p:cNvPr id="5" name="Footer Placeholder 4">
            <a:extLst>
              <a:ext uri="{FF2B5EF4-FFF2-40B4-BE49-F238E27FC236}">
                <a16:creationId xmlns:a16="http://schemas.microsoft.com/office/drawing/2014/main" id="{7C1CC6CC-42F6-4008-9886-84BDD986D3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DF7650-46E1-43FD-BB12-182BFADBFD8E}"/>
              </a:ext>
            </a:extLst>
          </p:cNvPr>
          <p:cNvSpPr>
            <a:spLocks noGrp="1"/>
          </p:cNvSpPr>
          <p:nvPr>
            <p:ph type="sldNum" sz="quarter" idx="12"/>
          </p:nvPr>
        </p:nvSpPr>
        <p:spPr/>
        <p:txBody>
          <a:bodyPr/>
          <a:lstStyle/>
          <a:p>
            <a:fld id="{081B9939-AB67-4F6E-9120-FD456D3971A3}" type="slidenum">
              <a:rPr lang="en-IN" smtClean="0"/>
              <a:t>‹#›</a:t>
            </a:fld>
            <a:endParaRPr lang="en-IN"/>
          </a:p>
        </p:txBody>
      </p:sp>
    </p:spTree>
    <p:extLst>
      <p:ext uri="{BB962C8B-B14F-4D97-AF65-F5344CB8AC3E}">
        <p14:creationId xmlns:p14="http://schemas.microsoft.com/office/powerpoint/2010/main" val="1676195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8D8C6-6DF9-471B-BDA1-3249BB57B4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EE7DA2-23A1-467D-8378-DD93EA1395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282CA9-E48B-41FC-BD11-C345EDE64440}"/>
              </a:ext>
            </a:extLst>
          </p:cNvPr>
          <p:cNvSpPr>
            <a:spLocks noGrp="1"/>
          </p:cNvSpPr>
          <p:nvPr>
            <p:ph type="dt" sz="half" idx="10"/>
          </p:nvPr>
        </p:nvSpPr>
        <p:spPr/>
        <p:txBody>
          <a:bodyPr/>
          <a:lstStyle/>
          <a:p>
            <a:fld id="{EACB451A-C04F-42E4-B6AC-1E406D20BC52}" type="datetimeFigureOut">
              <a:rPr lang="en-IN" smtClean="0"/>
              <a:t>08-02-2023</a:t>
            </a:fld>
            <a:endParaRPr lang="en-IN"/>
          </a:p>
        </p:txBody>
      </p:sp>
      <p:sp>
        <p:nvSpPr>
          <p:cNvPr id="5" name="Footer Placeholder 4">
            <a:extLst>
              <a:ext uri="{FF2B5EF4-FFF2-40B4-BE49-F238E27FC236}">
                <a16:creationId xmlns:a16="http://schemas.microsoft.com/office/drawing/2014/main" id="{963ABBA2-6B6E-4AE2-B135-65496E6D86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D78219-4695-42E1-962D-705F89A9470F}"/>
              </a:ext>
            </a:extLst>
          </p:cNvPr>
          <p:cNvSpPr>
            <a:spLocks noGrp="1"/>
          </p:cNvSpPr>
          <p:nvPr>
            <p:ph type="sldNum" sz="quarter" idx="12"/>
          </p:nvPr>
        </p:nvSpPr>
        <p:spPr/>
        <p:txBody>
          <a:bodyPr/>
          <a:lstStyle/>
          <a:p>
            <a:fld id="{081B9939-AB67-4F6E-9120-FD456D3971A3}" type="slidenum">
              <a:rPr lang="en-IN" smtClean="0"/>
              <a:t>‹#›</a:t>
            </a:fld>
            <a:endParaRPr lang="en-IN"/>
          </a:p>
        </p:txBody>
      </p:sp>
    </p:spTree>
    <p:extLst>
      <p:ext uri="{BB962C8B-B14F-4D97-AF65-F5344CB8AC3E}">
        <p14:creationId xmlns:p14="http://schemas.microsoft.com/office/powerpoint/2010/main" val="257862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A137F4-D562-4711-8687-4C297F5E82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3FA858-9342-4BCE-B9DC-1D40A704AC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BF6327-2D11-4082-8B7B-582D845C5D56}"/>
              </a:ext>
            </a:extLst>
          </p:cNvPr>
          <p:cNvSpPr>
            <a:spLocks noGrp="1"/>
          </p:cNvSpPr>
          <p:nvPr>
            <p:ph type="dt" sz="half" idx="10"/>
          </p:nvPr>
        </p:nvSpPr>
        <p:spPr/>
        <p:txBody>
          <a:bodyPr/>
          <a:lstStyle/>
          <a:p>
            <a:fld id="{EACB451A-C04F-42E4-B6AC-1E406D20BC52}" type="datetimeFigureOut">
              <a:rPr lang="en-IN" smtClean="0"/>
              <a:t>08-02-2023</a:t>
            </a:fld>
            <a:endParaRPr lang="en-IN"/>
          </a:p>
        </p:txBody>
      </p:sp>
      <p:sp>
        <p:nvSpPr>
          <p:cNvPr id="5" name="Footer Placeholder 4">
            <a:extLst>
              <a:ext uri="{FF2B5EF4-FFF2-40B4-BE49-F238E27FC236}">
                <a16:creationId xmlns:a16="http://schemas.microsoft.com/office/drawing/2014/main" id="{37C68710-672A-42D8-953F-4922D7D006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05CA79-5DE8-4A1D-A8AB-1B94548ABED3}"/>
              </a:ext>
            </a:extLst>
          </p:cNvPr>
          <p:cNvSpPr>
            <a:spLocks noGrp="1"/>
          </p:cNvSpPr>
          <p:nvPr>
            <p:ph type="sldNum" sz="quarter" idx="12"/>
          </p:nvPr>
        </p:nvSpPr>
        <p:spPr/>
        <p:txBody>
          <a:bodyPr/>
          <a:lstStyle/>
          <a:p>
            <a:fld id="{081B9939-AB67-4F6E-9120-FD456D3971A3}" type="slidenum">
              <a:rPr lang="en-IN" smtClean="0"/>
              <a:t>‹#›</a:t>
            </a:fld>
            <a:endParaRPr lang="en-IN"/>
          </a:p>
        </p:txBody>
      </p:sp>
    </p:spTree>
    <p:extLst>
      <p:ext uri="{BB962C8B-B14F-4D97-AF65-F5344CB8AC3E}">
        <p14:creationId xmlns:p14="http://schemas.microsoft.com/office/powerpoint/2010/main" val="15907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712D9-E07B-4CD3-9F33-4365CBAFC6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18D863-8162-4F72-9D07-DC49544246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B18946-F0BC-4012-AE19-2CE09B4B529F}"/>
              </a:ext>
            </a:extLst>
          </p:cNvPr>
          <p:cNvSpPr>
            <a:spLocks noGrp="1"/>
          </p:cNvSpPr>
          <p:nvPr>
            <p:ph type="dt" sz="half" idx="10"/>
          </p:nvPr>
        </p:nvSpPr>
        <p:spPr/>
        <p:txBody>
          <a:bodyPr/>
          <a:lstStyle/>
          <a:p>
            <a:fld id="{EACB451A-C04F-42E4-B6AC-1E406D20BC52}" type="datetimeFigureOut">
              <a:rPr lang="en-IN" smtClean="0"/>
              <a:t>08-02-2023</a:t>
            </a:fld>
            <a:endParaRPr lang="en-IN"/>
          </a:p>
        </p:txBody>
      </p:sp>
      <p:sp>
        <p:nvSpPr>
          <p:cNvPr id="5" name="Footer Placeholder 4">
            <a:extLst>
              <a:ext uri="{FF2B5EF4-FFF2-40B4-BE49-F238E27FC236}">
                <a16:creationId xmlns:a16="http://schemas.microsoft.com/office/drawing/2014/main" id="{3F7F0386-1082-4BC5-879F-201D8D1170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60FBD2-BBE4-4A7E-BBE2-048ECA6A704F}"/>
              </a:ext>
            </a:extLst>
          </p:cNvPr>
          <p:cNvSpPr>
            <a:spLocks noGrp="1"/>
          </p:cNvSpPr>
          <p:nvPr>
            <p:ph type="sldNum" sz="quarter" idx="12"/>
          </p:nvPr>
        </p:nvSpPr>
        <p:spPr/>
        <p:txBody>
          <a:bodyPr/>
          <a:lstStyle/>
          <a:p>
            <a:fld id="{081B9939-AB67-4F6E-9120-FD456D3971A3}" type="slidenum">
              <a:rPr lang="en-IN" smtClean="0"/>
              <a:t>‹#›</a:t>
            </a:fld>
            <a:endParaRPr lang="en-IN"/>
          </a:p>
        </p:txBody>
      </p:sp>
    </p:spTree>
    <p:extLst>
      <p:ext uri="{BB962C8B-B14F-4D97-AF65-F5344CB8AC3E}">
        <p14:creationId xmlns:p14="http://schemas.microsoft.com/office/powerpoint/2010/main" val="2774873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E54E3-82AC-44C3-B23B-B413B5F573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1013352-BFE7-4B80-A80E-93A31B65B1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3EBD59-93B7-4E5C-913A-39786F60EDED}"/>
              </a:ext>
            </a:extLst>
          </p:cNvPr>
          <p:cNvSpPr>
            <a:spLocks noGrp="1"/>
          </p:cNvSpPr>
          <p:nvPr>
            <p:ph type="dt" sz="half" idx="10"/>
          </p:nvPr>
        </p:nvSpPr>
        <p:spPr/>
        <p:txBody>
          <a:bodyPr/>
          <a:lstStyle/>
          <a:p>
            <a:fld id="{EACB451A-C04F-42E4-B6AC-1E406D20BC52}" type="datetimeFigureOut">
              <a:rPr lang="en-IN" smtClean="0"/>
              <a:t>08-02-2023</a:t>
            </a:fld>
            <a:endParaRPr lang="en-IN"/>
          </a:p>
        </p:txBody>
      </p:sp>
      <p:sp>
        <p:nvSpPr>
          <p:cNvPr id="5" name="Footer Placeholder 4">
            <a:extLst>
              <a:ext uri="{FF2B5EF4-FFF2-40B4-BE49-F238E27FC236}">
                <a16:creationId xmlns:a16="http://schemas.microsoft.com/office/drawing/2014/main" id="{DDB2A7D8-F7CF-4583-AC4A-A4769A5A3A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1FD217-25CB-4BC6-9C24-4D1B5E816215}"/>
              </a:ext>
            </a:extLst>
          </p:cNvPr>
          <p:cNvSpPr>
            <a:spLocks noGrp="1"/>
          </p:cNvSpPr>
          <p:nvPr>
            <p:ph type="sldNum" sz="quarter" idx="12"/>
          </p:nvPr>
        </p:nvSpPr>
        <p:spPr/>
        <p:txBody>
          <a:bodyPr/>
          <a:lstStyle/>
          <a:p>
            <a:fld id="{081B9939-AB67-4F6E-9120-FD456D3971A3}" type="slidenum">
              <a:rPr lang="en-IN" smtClean="0"/>
              <a:t>‹#›</a:t>
            </a:fld>
            <a:endParaRPr lang="en-IN"/>
          </a:p>
        </p:txBody>
      </p:sp>
    </p:spTree>
    <p:extLst>
      <p:ext uri="{BB962C8B-B14F-4D97-AF65-F5344CB8AC3E}">
        <p14:creationId xmlns:p14="http://schemas.microsoft.com/office/powerpoint/2010/main" val="1339088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D1B0D-77A4-4DBF-B5E1-C54E486BE4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832686-8263-49F3-BE5E-39CEB9F914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2BEA51-461F-4385-A9F2-34A958D68A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91D0B7B-5A24-4059-BD6C-FD518463B4D4}"/>
              </a:ext>
            </a:extLst>
          </p:cNvPr>
          <p:cNvSpPr>
            <a:spLocks noGrp="1"/>
          </p:cNvSpPr>
          <p:nvPr>
            <p:ph type="dt" sz="half" idx="10"/>
          </p:nvPr>
        </p:nvSpPr>
        <p:spPr/>
        <p:txBody>
          <a:bodyPr/>
          <a:lstStyle/>
          <a:p>
            <a:fld id="{EACB451A-C04F-42E4-B6AC-1E406D20BC52}" type="datetimeFigureOut">
              <a:rPr lang="en-IN" smtClean="0"/>
              <a:t>08-02-2023</a:t>
            </a:fld>
            <a:endParaRPr lang="en-IN"/>
          </a:p>
        </p:txBody>
      </p:sp>
      <p:sp>
        <p:nvSpPr>
          <p:cNvPr id="6" name="Footer Placeholder 5">
            <a:extLst>
              <a:ext uri="{FF2B5EF4-FFF2-40B4-BE49-F238E27FC236}">
                <a16:creationId xmlns:a16="http://schemas.microsoft.com/office/drawing/2014/main" id="{5F4173FC-CA7B-43CF-B039-11C599FC53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E5C56A-504F-4DB6-8DE1-3D3C678A7443}"/>
              </a:ext>
            </a:extLst>
          </p:cNvPr>
          <p:cNvSpPr>
            <a:spLocks noGrp="1"/>
          </p:cNvSpPr>
          <p:nvPr>
            <p:ph type="sldNum" sz="quarter" idx="12"/>
          </p:nvPr>
        </p:nvSpPr>
        <p:spPr/>
        <p:txBody>
          <a:bodyPr/>
          <a:lstStyle/>
          <a:p>
            <a:fld id="{081B9939-AB67-4F6E-9120-FD456D3971A3}" type="slidenum">
              <a:rPr lang="en-IN" smtClean="0"/>
              <a:t>‹#›</a:t>
            </a:fld>
            <a:endParaRPr lang="en-IN"/>
          </a:p>
        </p:txBody>
      </p:sp>
    </p:spTree>
    <p:extLst>
      <p:ext uri="{BB962C8B-B14F-4D97-AF65-F5344CB8AC3E}">
        <p14:creationId xmlns:p14="http://schemas.microsoft.com/office/powerpoint/2010/main" val="1625834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0FACC-103C-470E-93E6-1071EE170A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B10F6B-49B4-4982-BD94-9E9A544E1D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B03149-61CD-4EF2-8A43-002FD3C053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CF084C0-8F24-485D-A777-5482EF6CDB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298FB8-4615-42F4-B698-593A572C59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FD47FEF-4174-4E65-9CA2-D84286812345}"/>
              </a:ext>
            </a:extLst>
          </p:cNvPr>
          <p:cNvSpPr>
            <a:spLocks noGrp="1"/>
          </p:cNvSpPr>
          <p:nvPr>
            <p:ph type="dt" sz="half" idx="10"/>
          </p:nvPr>
        </p:nvSpPr>
        <p:spPr/>
        <p:txBody>
          <a:bodyPr/>
          <a:lstStyle/>
          <a:p>
            <a:fld id="{EACB451A-C04F-42E4-B6AC-1E406D20BC52}" type="datetimeFigureOut">
              <a:rPr lang="en-IN" smtClean="0"/>
              <a:t>08-02-2023</a:t>
            </a:fld>
            <a:endParaRPr lang="en-IN"/>
          </a:p>
        </p:txBody>
      </p:sp>
      <p:sp>
        <p:nvSpPr>
          <p:cNvPr id="8" name="Footer Placeholder 7">
            <a:extLst>
              <a:ext uri="{FF2B5EF4-FFF2-40B4-BE49-F238E27FC236}">
                <a16:creationId xmlns:a16="http://schemas.microsoft.com/office/drawing/2014/main" id="{4C8A9DDA-1087-4D66-830A-5782FB0CA09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A88B416-7EDC-415D-A49F-D8C8549F31B8}"/>
              </a:ext>
            </a:extLst>
          </p:cNvPr>
          <p:cNvSpPr>
            <a:spLocks noGrp="1"/>
          </p:cNvSpPr>
          <p:nvPr>
            <p:ph type="sldNum" sz="quarter" idx="12"/>
          </p:nvPr>
        </p:nvSpPr>
        <p:spPr/>
        <p:txBody>
          <a:bodyPr/>
          <a:lstStyle/>
          <a:p>
            <a:fld id="{081B9939-AB67-4F6E-9120-FD456D3971A3}" type="slidenum">
              <a:rPr lang="en-IN" smtClean="0"/>
              <a:t>‹#›</a:t>
            </a:fld>
            <a:endParaRPr lang="en-IN"/>
          </a:p>
        </p:txBody>
      </p:sp>
    </p:spTree>
    <p:extLst>
      <p:ext uri="{BB962C8B-B14F-4D97-AF65-F5344CB8AC3E}">
        <p14:creationId xmlns:p14="http://schemas.microsoft.com/office/powerpoint/2010/main" val="216336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DAE92-1504-45B6-9734-B3B00FDEF04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26B5A6-C06A-4771-AF81-CD849284D229}"/>
              </a:ext>
            </a:extLst>
          </p:cNvPr>
          <p:cNvSpPr>
            <a:spLocks noGrp="1"/>
          </p:cNvSpPr>
          <p:nvPr>
            <p:ph type="dt" sz="half" idx="10"/>
          </p:nvPr>
        </p:nvSpPr>
        <p:spPr/>
        <p:txBody>
          <a:bodyPr/>
          <a:lstStyle/>
          <a:p>
            <a:fld id="{EACB451A-C04F-42E4-B6AC-1E406D20BC52}" type="datetimeFigureOut">
              <a:rPr lang="en-IN" smtClean="0"/>
              <a:t>08-02-2023</a:t>
            </a:fld>
            <a:endParaRPr lang="en-IN"/>
          </a:p>
        </p:txBody>
      </p:sp>
      <p:sp>
        <p:nvSpPr>
          <p:cNvPr id="4" name="Footer Placeholder 3">
            <a:extLst>
              <a:ext uri="{FF2B5EF4-FFF2-40B4-BE49-F238E27FC236}">
                <a16:creationId xmlns:a16="http://schemas.microsoft.com/office/drawing/2014/main" id="{26138FDA-3D7F-4F5E-B817-EC2F0C0F816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8F08587-92BC-4AFD-975C-E95E49F42D77}"/>
              </a:ext>
            </a:extLst>
          </p:cNvPr>
          <p:cNvSpPr>
            <a:spLocks noGrp="1"/>
          </p:cNvSpPr>
          <p:nvPr>
            <p:ph type="sldNum" sz="quarter" idx="12"/>
          </p:nvPr>
        </p:nvSpPr>
        <p:spPr/>
        <p:txBody>
          <a:bodyPr/>
          <a:lstStyle/>
          <a:p>
            <a:fld id="{081B9939-AB67-4F6E-9120-FD456D3971A3}" type="slidenum">
              <a:rPr lang="en-IN" smtClean="0"/>
              <a:t>‹#›</a:t>
            </a:fld>
            <a:endParaRPr lang="en-IN"/>
          </a:p>
        </p:txBody>
      </p:sp>
    </p:spTree>
    <p:extLst>
      <p:ext uri="{BB962C8B-B14F-4D97-AF65-F5344CB8AC3E}">
        <p14:creationId xmlns:p14="http://schemas.microsoft.com/office/powerpoint/2010/main" val="1084290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66AD89-4E92-4AB0-B33D-963EB2B03F19}"/>
              </a:ext>
            </a:extLst>
          </p:cNvPr>
          <p:cNvSpPr>
            <a:spLocks noGrp="1"/>
          </p:cNvSpPr>
          <p:nvPr>
            <p:ph type="dt" sz="half" idx="10"/>
          </p:nvPr>
        </p:nvSpPr>
        <p:spPr/>
        <p:txBody>
          <a:bodyPr/>
          <a:lstStyle/>
          <a:p>
            <a:fld id="{EACB451A-C04F-42E4-B6AC-1E406D20BC52}" type="datetimeFigureOut">
              <a:rPr lang="en-IN" smtClean="0"/>
              <a:t>08-02-2023</a:t>
            </a:fld>
            <a:endParaRPr lang="en-IN"/>
          </a:p>
        </p:txBody>
      </p:sp>
      <p:sp>
        <p:nvSpPr>
          <p:cNvPr id="3" name="Footer Placeholder 2">
            <a:extLst>
              <a:ext uri="{FF2B5EF4-FFF2-40B4-BE49-F238E27FC236}">
                <a16:creationId xmlns:a16="http://schemas.microsoft.com/office/drawing/2014/main" id="{0E757A0C-4E6B-4C21-8FDE-18AE8ADEA79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45AA22-10AA-4D04-859E-591FDBB92BD8}"/>
              </a:ext>
            </a:extLst>
          </p:cNvPr>
          <p:cNvSpPr>
            <a:spLocks noGrp="1"/>
          </p:cNvSpPr>
          <p:nvPr>
            <p:ph type="sldNum" sz="quarter" idx="12"/>
          </p:nvPr>
        </p:nvSpPr>
        <p:spPr/>
        <p:txBody>
          <a:bodyPr/>
          <a:lstStyle/>
          <a:p>
            <a:fld id="{081B9939-AB67-4F6E-9120-FD456D3971A3}" type="slidenum">
              <a:rPr lang="en-IN" smtClean="0"/>
              <a:t>‹#›</a:t>
            </a:fld>
            <a:endParaRPr lang="en-IN"/>
          </a:p>
        </p:txBody>
      </p:sp>
    </p:spTree>
    <p:extLst>
      <p:ext uri="{BB962C8B-B14F-4D97-AF65-F5344CB8AC3E}">
        <p14:creationId xmlns:p14="http://schemas.microsoft.com/office/powerpoint/2010/main" val="1368152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878C-2CAF-4ADC-B9F4-EBB3EC6704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13B311A-5FA0-45BD-A0C3-A0FF04398E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A2F7C5-E6A9-478E-B921-9DA16D9DB4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3944C-1291-4A9F-B200-C186E4E105DA}"/>
              </a:ext>
            </a:extLst>
          </p:cNvPr>
          <p:cNvSpPr>
            <a:spLocks noGrp="1"/>
          </p:cNvSpPr>
          <p:nvPr>
            <p:ph type="dt" sz="half" idx="10"/>
          </p:nvPr>
        </p:nvSpPr>
        <p:spPr/>
        <p:txBody>
          <a:bodyPr/>
          <a:lstStyle/>
          <a:p>
            <a:fld id="{EACB451A-C04F-42E4-B6AC-1E406D20BC52}" type="datetimeFigureOut">
              <a:rPr lang="en-IN" smtClean="0"/>
              <a:t>08-02-2023</a:t>
            </a:fld>
            <a:endParaRPr lang="en-IN"/>
          </a:p>
        </p:txBody>
      </p:sp>
      <p:sp>
        <p:nvSpPr>
          <p:cNvPr id="6" name="Footer Placeholder 5">
            <a:extLst>
              <a:ext uri="{FF2B5EF4-FFF2-40B4-BE49-F238E27FC236}">
                <a16:creationId xmlns:a16="http://schemas.microsoft.com/office/drawing/2014/main" id="{D6A4C159-F4F6-4D9D-A164-88F75115C9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614B49-CD00-429D-B8BC-EABCFDDE971C}"/>
              </a:ext>
            </a:extLst>
          </p:cNvPr>
          <p:cNvSpPr>
            <a:spLocks noGrp="1"/>
          </p:cNvSpPr>
          <p:nvPr>
            <p:ph type="sldNum" sz="quarter" idx="12"/>
          </p:nvPr>
        </p:nvSpPr>
        <p:spPr/>
        <p:txBody>
          <a:bodyPr/>
          <a:lstStyle/>
          <a:p>
            <a:fld id="{081B9939-AB67-4F6E-9120-FD456D3971A3}" type="slidenum">
              <a:rPr lang="en-IN" smtClean="0"/>
              <a:t>‹#›</a:t>
            </a:fld>
            <a:endParaRPr lang="en-IN"/>
          </a:p>
        </p:txBody>
      </p:sp>
    </p:spTree>
    <p:extLst>
      <p:ext uri="{BB962C8B-B14F-4D97-AF65-F5344CB8AC3E}">
        <p14:creationId xmlns:p14="http://schemas.microsoft.com/office/powerpoint/2010/main" val="628926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93F99-DC65-47C2-9803-5477A9A79E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A3B006-4EF4-481F-91A1-80CF0AFE57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474452-4DE0-4EBE-AC4B-24F6240519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D6A87A-01C8-4618-A69C-C6BD619C62B1}"/>
              </a:ext>
            </a:extLst>
          </p:cNvPr>
          <p:cNvSpPr>
            <a:spLocks noGrp="1"/>
          </p:cNvSpPr>
          <p:nvPr>
            <p:ph type="dt" sz="half" idx="10"/>
          </p:nvPr>
        </p:nvSpPr>
        <p:spPr/>
        <p:txBody>
          <a:bodyPr/>
          <a:lstStyle/>
          <a:p>
            <a:fld id="{EACB451A-C04F-42E4-B6AC-1E406D20BC52}" type="datetimeFigureOut">
              <a:rPr lang="en-IN" smtClean="0"/>
              <a:t>08-02-2023</a:t>
            </a:fld>
            <a:endParaRPr lang="en-IN"/>
          </a:p>
        </p:txBody>
      </p:sp>
      <p:sp>
        <p:nvSpPr>
          <p:cNvPr id="6" name="Footer Placeholder 5">
            <a:extLst>
              <a:ext uri="{FF2B5EF4-FFF2-40B4-BE49-F238E27FC236}">
                <a16:creationId xmlns:a16="http://schemas.microsoft.com/office/drawing/2014/main" id="{404D7627-8C9D-4D38-90D8-439353BEE5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4E14E8-B354-41B7-B5F2-C49C0DC49076}"/>
              </a:ext>
            </a:extLst>
          </p:cNvPr>
          <p:cNvSpPr>
            <a:spLocks noGrp="1"/>
          </p:cNvSpPr>
          <p:nvPr>
            <p:ph type="sldNum" sz="quarter" idx="12"/>
          </p:nvPr>
        </p:nvSpPr>
        <p:spPr/>
        <p:txBody>
          <a:bodyPr/>
          <a:lstStyle/>
          <a:p>
            <a:fld id="{081B9939-AB67-4F6E-9120-FD456D3971A3}" type="slidenum">
              <a:rPr lang="en-IN" smtClean="0"/>
              <a:t>‹#›</a:t>
            </a:fld>
            <a:endParaRPr lang="en-IN"/>
          </a:p>
        </p:txBody>
      </p:sp>
    </p:spTree>
    <p:extLst>
      <p:ext uri="{BB962C8B-B14F-4D97-AF65-F5344CB8AC3E}">
        <p14:creationId xmlns:p14="http://schemas.microsoft.com/office/powerpoint/2010/main" val="3596153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135D7F-E614-4BD9-A867-2262EB8E7C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8BF34F-2995-4AD5-9BFD-D3CA341791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4DEC51-B4D1-4FD5-8E56-E232D0DE50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CB451A-C04F-42E4-B6AC-1E406D20BC52}" type="datetimeFigureOut">
              <a:rPr lang="en-IN" smtClean="0"/>
              <a:t>08-02-2023</a:t>
            </a:fld>
            <a:endParaRPr lang="en-IN"/>
          </a:p>
        </p:txBody>
      </p:sp>
      <p:sp>
        <p:nvSpPr>
          <p:cNvPr id="5" name="Footer Placeholder 4">
            <a:extLst>
              <a:ext uri="{FF2B5EF4-FFF2-40B4-BE49-F238E27FC236}">
                <a16:creationId xmlns:a16="http://schemas.microsoft.com/office/drawing/2014/main" id="{D8E6EB3F-5B87-4ECF-90ED-55A06A975C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7A4EEA6-69E5-44FF-A848-FB73E2D4B9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1B9939-AB67-4F6E-9120-FD456D3971A3}" type="slidenum">
              <a:rPr lang="en-IN" smtClean="0"/>
              <a:t>‹#›</a:t>
            </a:fld>
            <a:endParaRPr lang="en-IN"/>
          </a:p>
        </p:txBody>
      </p:sp>
    </p:spTree>
    <p:extLst>
      <p:ext uri="{BB962C8B-B14F-4D97-AF65-F5344CB8AC3E}">
        <p14:creationId xmlns:p14="http://schemas.microsoft.com/office/powerpoint/2010/main" val="1413300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python-course.eu/file_definition.tx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EA07C-6FAC-4EE6-B64F-D17CD32E1B27}"/>
              </a:ext>
            </a:extLst>
          </p:cNvPr>
          <p:cNvSpPr>
            <a:spLocks noGrp="1"/>
          </p:cNvSpPr>
          <p:nvPr>
            <p:ph type="ctrTitle"/>
          </p:nvPr>
        </p:nvSpPr>
        <p:spPr/>
        <p:txBody>
          <a:bodyPr/>
          <a:lstStyle/>
          <a:p>
            <a:r>
              <a:rPr lang="en-IN" sz="1800" b="0" i="0" u="none" strike="noStrike" baseline="0" dirty="0">
                <a:solidFill>
                  <a:srgbClr val="000000"/>
                </a:solidFill>
                <a:latin typeface="Agency FB" panose="020B0503020202020204" pitchFamily="34" charset="0"/>
              </a:rPr>
              <a:t/>
            </a:r>
            <a:br>
              <a:rPr lang="en-IN" sz="1800" b="0" i="0" u="none" strike="noStrike" baseline="0" dirty="0">
                <a:solidFill>
                  <a:srgbClr val="000000"/>
                </a:solidFill>
                <a:latin typeface="Agency FB" panose="020B0503020202020204" pitchFamily="34" charset="0"/>
              </a:rPr>
            </a:br>
            <a:r>
              <a:rPr lang="en-IN" sz="1800" b="0" i="0" u="none" strike="noStrike" baseline="0" dirty="0">
                <a:latin typeface="Agency FB" panose="020B0503020202020204" pitchFamily="34" charset="0"/>
              </a:rPr>
              <a:t/>
            </a:r>
            <a:br>
              <a:rPr lang="en-IN" sz="1800" b="0" i="0" u="none" strike="noStrike" baseline="0" dirty="0">
                <a:latin typeface="Agency FB" panose="020B0503020202020204" pitchFamily="34" charset="0"/>
              </a:rPr>
            </a:br>
            <a:r>
              <a:rPr lang="en-IN" sz="4400" b="0" i="0" u="none" strike="noStrike" baseline="0" dirty="0">
                <a:latin typeface="Arial" panose="020B0604020202020204" pitchFamily="34" charset="0"/>
                <a:cs typeface="Arial" panose="020B0604020202020204" pitchFamily="34" charset="0"/>
              </a:rPr>
              <a:t> </a:t>
            </a:r>
            <a:r>
              <a:rPr lang="en-IN" sz="4400" b="1" i="0" u="none" strike="noStrike" baseline="0" dirty="0">
                <a:latin typeface="Arial" panose="020B0604020202020204" pitchFamily="34" charset="0"/>
                <a:cs typeface="Arial" panose="020B0604020202020204" pitchFamily="34" charset="0"/>
              </a:rPr>
              <a:t>File Handling in Python</a:t>
            </a:r>
            <a:endParaRPr lang="en-IN"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8118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EA2E1A-89B3-4291-B72B-FD64AEBD59B8}"/>
              </a:ext>
            </a:extLst>
          </p:cNvPr>
          <p:cNvSpPr>
            <a:spLocks noGrp="1"/>
          </p:cNvSpPr>
          <p:nvPr>
            <p:ph idx="1"/>
          </p:nvPr>
        </p:nvSpPr>
        <p:spPr>
          <a:xfrm>
            <a:off x="538619" y="137786"/>
            <a:ext cx="11210795" cy="6475955"/>
          </a:xfrm>
        </p:spPr>
        <p:txBody>
          <a:bodyPr>
            <a:normAutofit lnSpcReduction="10000"/>
          </a:bodyPr>
          <a:lstStyle/>
          <a:p>
            <a:pPr marL="0" indent="0">
              <a:buNone/>
            </a:pPr>
            <a:r>
              <a:rPr lang="en-IN" sz="2000" b="1" i="0" u="none" strike="noStrike" baseline="0" dirty="0">
                <a:latin typeface="Bookman Old Style" panose="02050604050505020204" pitchFamily="18" charset="0"/>
              </a:rPr>
              <a:t>Writing to a </a:t>
            </a:r>
            <a:r>
              <a:rPr lang="en-IN" sz="2000" b="0" i="0" u="none" strike="noStrike" baseline="0" dirty="0">
                <a:latin typeface="Bookman Old Style" panose="02050604050505020204" pitchFamily="18" charset="0"/>
              </a:rPr>
              <a:t>T</a:t>
            </a:r>
            <a:r>
              <a:rPr lang="en-IN" sz="2000" b="1" i="0" u="none" strike="noStrike" baseline="0" dirty="0">
                <a:latin typeface="Bookman Old Style" panose="02050604050505020204" pitchFamily="18" charset="0"/>
              </a:rPr>
              <a:t>ext File </a:t>
            </a:r>
            <a:endParaRPr lang="en-IN" sz="2000" b="0" i="0" u="none" strike="noStrike" baseline="0" dirty="0">
              <a:latin typeface="Bookman Old Style" panose="02050604050505020204" pitchFamily="18" charset="0"/>
            </a:endParaRPr>
          </a:p>
          <a:p>
            <a:pPr algn="l"/>
            <a:r>
              <a:rPr lang="en-IN" sz="2000" b="0" i="0" u="none" strike="noStrike" baseline="0" dirty="0">
                <a:latin typeface="Bookman Old Style" panose="02050604050505020204" pitchFamily="18" charset="0"/>
              </a:rPr>
              <a:t>For writing to a file, we first need to open it in write or append mode. If we open an existing file in write mode, the previous data will be erased, and the file object will be positioned at the beginning of the file. On the other hand, in append mode, new data will be added at the end of the previous data as the file object is at the end of the file. After opening the file, we can use the following methods to write data in the file. </a:t>
            </a:r>
          </a:p>
          <a:p>
            <a:r>
              <a:rPr lang="en-IN" sz="2000" b="0" i="0" u="none" strike="noStrike" baseline="0" dirty="0">
                <a:latin typeface="Bookman Old Style" panose="02050604050505020204" pitchFamily="18" charset="0"/>
              </a:rPr>
              <a:t>write() - for writing a single string </a:t>
            </a:r>
          </a:p>
          <a:p>
            <a:r>
              <a:rPr lang="en-IN" sz="2000" b="0" i="0" u="none" strike="noStrike" baseline="0" dirty="0" err="1">
                <a:latin typeface="Bookman Old Style" panose="02050604050505020204" pitchFamily="18" charset="0"/>
              </a:rPr>
              <a:t>writeline</a:t>
            </a:r>
            <a:r>
              <a:rPr lang="en-IN" sz="2000" b="0" i="0" u="none" strike="noStrike" baseline="0" dirty="0">
                <a:latin typeface="Bookman Old Style" panose="02050604050505020204" pitchFamily="18" charset="0"/>
              </a:rPr>
              <a:t>() - for writing a sequence of strings </a:t>
            </a:r>
          </a:p>
          <a:p>
            <a:pPr algn="l"/>
            <a:r>
              <a:rPr lang="en-IN" sz="2000" b="0" i="0" u="none" strike="noStrike" baseline="0" dirty="0">
                <a:latin typeface="Bookman Old Style" panose="02050604050505020204" pitchFamily="18" charset="0"/>
              </a:rPr>
              <a:t>write() method takes a string as an argument and writes it to the text file. It returns the number of characters being written on single execution of the write() method. Also, we need to add a newline character (\n) at the end of every sentence to mark the end of line. </a:t>
            </a:r>
            <a:endParaRPr lang="en-IN" sz="2000" b="0" i="0" u="none" strike="noStrike" baseline="0" dirty="0">
              <a:solidFill>
                <a:srgbClr val="000000"/>
              </a:solidFill>
              <a:latin typeface="Bookman Old Style" panose="02050604050505020204" pitchFamily="18" charset="0"/>
            </a:endParaRPr>
          </a:p>
          <a:p>
            <a:pPr algn="just"/>
            <a:r>
              <a:rPr lang="en-IN" sz="2000" b="0" i="0" u="none" strike="noStrike" baseline="0" dirty="0">
                <a:latin typeface="Bookman Old Style" panose="02050604050505020204" pitchFamily="18" charset="0"/>
              </a:rPr>
              <a:t>The </a:t>
            </a:r>
            <a:r>
              <a:rPr lang="en-IN" sz="2000" b="0" i="0" u="none" strike="noStrike" baseline="0" dirty="0">
                <a:latin typeface="Courier New" panose="02070309020205020404" pitchFamily="49" charset="0"/>
              </a:rPr>
              <a:t>write() </a:t>
            </a:r>
            <a:r>
              <a:rPr lang="en-IN" sz="2000" b="0" i="0" u="none" strike="noStrike" baseline="0" dirty="0">
                <a:latin typeface="Bookman Old Style" panose="02050604050505020204" pitchFamily="18" charset="0"/>
              </a:rPr>
              <a:t>actually writes data onto a buffer. When the close() method is executed, the contents from this buffer are moved to the file located on the permanent storage. </a:t>
            </a:r>
          </a:p>
          <a:p>
            <a:pPr algn="l"/>
            <a:endParaRPr lang="en-IN" sz="2000" b="0" i="0" u="none" strike="noStrike" baseline="0" dirty="0">
              <a:solidFill>
                <a:srgbClr val="000000"/>
              </a:solidFill>
              <a:latin typeface="Bookman Old Style" panose="02050604050505020204" pitchFamily="18" charset="0"/>
            </a:endParaRPr>
          </a:p>
          <a:p>
            <a:r>
              <a:rPr lang="en-IN" sz="2000" b="1" i="0" u="none" strike="noStrike" baseline="0" dirty="0">
                <a:latin typeface="Bookman Old Style" panose="02050604050505020204" pitchFamily="18" charset="0"/>
              </a:rPr>
              <a:t>The </a:t>
            </a:r>
            <a:r>
              <a:rPr lang="en-IN" sz="2000" b="1" i="0" u="none" strike="noStrike" baseline="0" dirty="0" err="1">
                <a:latin typeface="Bookman Old Style" panose="02050604050505020204" pitchFamily="18" charset="0"/>
              </a:rPr>
              <a:t>writelines</a:t>
            </a:r>
            <a:r>
              <a:rPr lang="en-IN" sz="2000" b="1" i="0" u="none" strike="noStrike" baseline="0" dirty="0">
                <a:latin typeface="Bookman Old Style" panose="02050604050505020204" pitchFamily="18" charset="0"/>
              </a:rPr>
              <a:t>() method </a:t>
            </a:r>
            <a:endParaRPr lang="en-IN" sz="2000" b="0" i="0" u="none" strike="noStrike" baseline="0" dirty="0">
              <a:latin typeface="Bookman Old Style" panose="02050604050505020204" pitchFamily="18" charset="0"/>
            </a:endParaRPr>
          </a:p>
          <a:p>
            <a:pPr algn="l"/>
            <a:r>
              <a:rPr lang="en-IN" sz="2000" b="0" i="0" u="none" strike="noStrike" baseline="0" dirty="0">
                <a:latin typeface="Bookman Old Style" panose="02050604050505020204" pitchFamily="18" charset="0"/>
              </a:rPr>
              <a:t>This method is used to write multiple strings to a file. We need to pass an </a:t>
            </a:r>
            <a:r>
              <a:rPr lang="en-IN" sz="2000" b="0" i="0" u="none" strike="noStrike" baseline="0" dirty="0" err="1">
                <a:latin typeface="Bookman Old Style" panose="02050604050505020204" pitchFamily="18" charset="0"/>
              </a:rPr>
              <a:t>iterable</a:t>
            </a:r>
            <a:r>
              <a:rPr lang="en-IN" sz="2000" b="0" i="0" u="none" strike="noStrike" baseline="0" dirty="0">
                <a:latin typeface="Bookman Old Style" panose="02050604050505020204" pitchFamily="18" charset="0"/>
              </a:rPr>
              <a:t> object like lists, tuple, etc. containing strings to the </a:t>
            </a:r>
            <a:r>
              <a:rPr lang="en-IN" sz="2000" b="0" i="0" u="none" strike="noStrike" baseline="0" dirty="0" err="1">
                <a:latin typeface="Courier New" panose="02070309020205020404" pitchFamily="49" charset="0"/>
              </a:rPr>
              <a:t>writelines</a:t>
            </a:r>
            <a:r>
              <a:rPr lang="en-IN" sz="2000" b="0" i="0" u="none" strike="noStrike" baseline="0" dirty="0">
                <a:latin typeface="Courier New" panose="02070309020205020404" pitchFamily="49" charset="0"/>
              </a:rPr>
              <a:t>() </a:t>
            </a:r>
            <a:r>
              <a:rPr lang="en-IN" sz="2000" b="0" i="0" u="none" strike="noStrike" baseline="0" dirty="0">
                <a:latin typeface="Bookman Old Style" panose="02050604050505020204" pitchFamily="18" charset="0"/>
              </a:rPr>
              <a:t>method. Unlike </a:t>
            </a:r>
            <a:r>
              <a:rPr lang="en-IN" sz="2000" b="0" i="0" u="none" strike="noStrike" baseline="0" dirty="0">
                <a:latin typeface="Courier New" panose="02070309020205020404" pitchFamily="49" charset="0"/>
              </a:rPr>
              <a:t>write()</a:t>
            </a:r>
            <a:r>
              <a:rPr lang="en-IN" sz="2000" b="0" i="0" u="none" strike="noStrike" baseline="0" dirty="0">
                <a:latin typeface="Bookman Old Style" panose="02050604050505020204" pitchFamily="18" charset="0"/>
              </a:rPr>
              <a:t>, the </a:t>
            </a:r>
            <a:r>
              <a:rPr lang="en-IN" sz="2000" b="0" i="0" u="none" strike="noStrike" baseline="0" dirty="0" err="1">
                <a:latin typeface="Courier New" panose="02070309020205020404" pitchFamily="49" charset="0"/>
              </a:rPr>
              <a:t>writelines</a:t>
            </a:r>
            <a:r>
              <a:rPr lang="en-IN" sz="2000" b="0" i="0" u="none" strike="noStrike" baseline="0" dirty="0">
                <a:latin typeface="Courier New" panose="02070309020205020404" pitchFamily="49" charset="0"/>
              </a:rPr>
              <a:t>() </a:t>
            </a:r>
            <a:r>
              <a:rPr lang="en-IN" sz="2000" b="0" i="0" u="none" strike="noStrike" baseline="0" dirty="0">
                <a:latin typeface="Bookman Old Style" panose="02050604050505020204" pitchFamily="18" charset="0"/>
              </a:rPr>
              <a:t>method does not return the number of characters written in the file. </a:t>
            </a:r>
          </a:p>
          <a:p>
            <a:pPr algn="just"/>
            <a:endParaRPr lang="en-IN" dirty="0"/>
          </a:p>
        </p:txBody>
      </p:sp>
    </p:spTree>
    <p:extLst>
      <p:ext uri="{BB962C8B-B14F-4D97-AF65-F5344CB8AC3E}">
        <p14:creationId xmlns:p14="http://schemas.microsoft.com/office/powerpoint/2010/main" val="1288334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3149A8-8D27-4484-8ED1-752E2A8F27AD}"/>
              </a:ext>
            </a:extLst>
          </p:cNvPr>
          <p:cNvSpPr>
            <a:spLocks noGrp="1"/>
          </p:cNvSpPr>
          <p:nvPr>
            <p:ph idx="1"/>
          </p:nvPr>
        </p:nvSpPr>
        <p:spPr>
          <a:xfrm>
            <a:off x="350729" y="225468"/>
            <a:ext cx="11536471" cy="6488483"/>
          </a:xfrm>
        </p:spPr>
        <p:txBody>
          <a:bodyPr>
            <a:normAutofit fontScale="92500" lnSpcReduction="10000"/>
          </a:bodyPr>
          <a:lstStyle/>
          <a:p>
            <a:r>
              <a:rPr lang="en-IN" sz="1800" b="0" i="0" u="none" strike="noStrike" baseline="0" dirty="0">
                <a:latin typeface="Bookman Old Style" panose="02050604050505020204" pitchFamily="18" charset="0"/>
              </a:rPr>
              <a:t>R</a:t>
            </a:r>
            <a:r>
              <a:rPr lang="en-IN" sz="1800" b="1" i="0" u="none" strike="noStrike" baseline="0" dirty="0">
                <a:latin typeface="Bookman Old Style" panose="02050604050505020204" pitchFamily="18" charset="0"/>
              </a:rPr>
              <a:t>eading from a </a:t>
            </a:r>
            <a:r>
              <a:rPr lang="en-IN" sz="1800" b="0" i="0" u="none" strike="noStrike" baseline="0" dirty="0">
                <a:latin typeface="Bookman Old Style" panose="02050604050505020204" pitchFamily="18" charset="0"/>
              </a:rPr>
              <a:t>T</a:t>
            </a:r>
            <a:r>
              <a:rPr lang="en-IN" sz="1800" b="1" i="0" u="none" strike="noStrike" baseline="0" dirty="0">
                <a:latin typeface="Bookman Old Style" panose="02050604050505020204" pitchFamily="18" charset="0"/>
              </a:rPr>
              <a:t>ext File </a:t>
            </a:r>
            <a:endParaRPr lang="en-IN" sz="1800" b="0" i="0" u="none" strike="noStrike" baseline="0" dirty="0">
              <a:latin typeface="Bookman Old Style" panose="02050604050505020204" pitchFamily="18" charset="0"/>
            </a:endParaRPr>
          </a:p>
          <a:p>
            <a:pPr algn="just"/>
            <a:r>
              <a:rPr lang="en-IN" sz="1800" b="0" i="0" u="none" strike="noStrike" baseline="0" dirty="0">
                <a:latin typeface="Bookman Old Style" panose="02050604050505020204" pitchFamily="18" charset="0"/>
              </a:rPr>
              <a:t>We can write a program to read the contents of a file. Before reading a file, we must make sure that the file is opened in “r”, “r+”, “w+” or “a+” mode. There are three ways to read the contents of a file: </a:t>
            </a:r>
          </a:p>
          <a:p>
            <a:r>
              <a:rPr lang="en-IN" sz="1800" b="1" i="0" u="none" strike="noStrike" baseline="0" dirty="0">
                <a:latin typeface="Bookman Old Style" panose="02050604050505020204" pitchFamily="18" charset="0"/>
              </a:rPr>
              <a:t>The read() method </a:t>
            </a:r>
            <a:endParaRPr lang="en-IN" sz="1800" b="0" i="0" u="none" strike="noStrike" baseline="0" dirty="0">
              <a:latin typeface="Bookman Old Style" panose="02050604050505020204" pitchFamily="18" charset="0"/>
            </a:endParaRPr>
          </a:p>
          <a:p>
            <a:pPr algn="just"/>
            <a:r>
              <a:rPr lang="en-IN" sz="1800" b="0" i="0" u="none" strike="noStrike" baseline="0" dirty="0">
                <a:latin typeface="Bookman Old Style" panose="02050604050505020204" pitchFamily="18" charset="0"/>
              </a:rPr>
              <a:t>This method is used to read a specified number of bytes of data from a data file. The syntax of read() method is: </a:t>
            </a:r>
          </a:p>
          <a:p>
            <a:r>
              <a:rPr lang="en-IN" sz="1800" b="0" i="0" u="none" strike="noStrike" baseline="0" dirty="0" err="1">
                <a:latin typeface="Courier New" panose="02070309020205020404" pitchFamily="49" charset="0"/>
              </a:rPr>
              <a:t>file_object.read</a:t>
            </a:r>
            <a:r>
              <a:rPr lang="en-IN" sz="1800" b="0" i="0" u="none" strike="noStrike" baseline="0" dirty="0">
                <a:latin typeface="Courier New" panose="02070309020205020404" pitchFamily="49" charset="0"/>
              </a:rPr>
              <a:t>(n) </a:t>
            </a:r>
          </a:p>
          <a:p>
            <a:pPr algn="just"/>
            <a:r>
              <a:rPr lang="en-IN" sz="1800" b="0" i="0" u="none" strike="noStrike" baseline="0" dirty="0">
                <a:latin typeface="Bookman Old Style" panose="02050604050505020204" pitchFamily="18" charset="0"/>
              </a:rPr>
              <a:t>Consider the following set of statements to understand the usage of read() method: </a:t>
            </a:r>
          </a:p>
          <a:p>
            <a:r>
              <a:rPr lang="en-IN" sz="1800" b="0" i="0" u="none" strike="noStrike" baseline="0" dirty="0">
                <a:latin typeface="Courier New" panose="02070309020205020404" pitchFamily="49" charset="0"/>
              </a:rPr>
              <a:t>&gt;&gt;&gt;</a:t>
            </a:r>
            <a:r>
              <a:rPr lang="en-IN" sz="1800" b="0" i="0" u="none" strike="noStrike" baseline="0" dirty="0" err="1">
                <a:latin typeface="Courier New" panose="02070309020205020404" pitchFamily="49" charset="0"/>
              </a:rPr>
              <a:t>myobject</a:t>
            </a:r>
            <a:r>
              <a:rPr lang="en-IN" sz="1800" b="0" i="0" u="none" strike="noStrike" baseline="0" dirty="0">
                <a:latin typeface="Courier New" panose="02070309020205020404" pitchFamily="49" charset="0"/>
              </a:rPr>
              <a:t>=open("</a:t>
            </a:r>
            <a:r>
              <a:rPr lang="en-IN" sz="1800" b="0" i="0" u="none" strike="noStrike" baseline="0" dirty="0" err="1">
                <a:latin typeface="Courier New" panose="02070309020205020404" pitchFamily="49" charset="0"/>
              </a:rPr>
              <a:t>myfile.txt",'r</a:t>
            </a:r>
            <a:r>
              <a:rPr lang="en-IN" sz="1800" b="0" i="0" u="none" strike="noStrike" baseline="0" dirty="0">
                <a:latin typeface="Courier New" panose="02070309020205020404" pitchFamily="49" charset="0"/>
              </a:rPr>
              <a:t>') </a:t>
            </a:r>
          </a:p>
          <a:p>
            <a:r>
              <a:rPr lang="en-IN" sz="1800" b="0" i="0" u="none" strike="noStrike" baseline="0" dirty="0">
                <a:latin typeface="Courier New" panose="02070309020205020404" pitchFamily="49" charset="0"/>
              </a:rPr>
              <a:t>&gt;&gt;&gt; </a:t>
            </a:r>
            <a:r>
              <a:rPr lang="en-IN" sz="1800" b="0" i="0" u="none" strike="noStrike" baseline="0" dirty="0" err="1">
                <a:latin typeface="Courier New" panose="02070309020205020404" pitchFamily="49" charset="0"/>
              </a:rPr>
              <a:t>myobject.read</a:t>
            </a:r>
            <a:r>
              <a:rPr lang="en-IN" sz="1800" b="0" i="0" u="none" strike="noStrike" baseline="0" dirty="0">
                <a:latin typeface="Courier New" panose="02070309020205020404" pitchFamily="49" charset="0"/>
              </a:rPr>
              <a:t>(10) </a:t>
            </a:r>
          </a:p>
          <a:p>
            <a:r>
              <a:rPr lang="en-IN" sz="1800" b="0" i="0" u="none" strike="noStrike" baseline="0" dirty="0">
                <a:latin typeface="Courier New" panose="02070309020205020404" pitchFamily="49" charset="0"/>
              </a:rPr>
              <a:t>'Hello ever' </a:t>
            </a:r>
          </a:p>
          <a:p>
            <a:r>
              <a:rPr lang="en-IN" sz="1800" b="0" i="0" u="none" strike="noStrike" baseline="0" dirty="0">
                <a:latin typeface="Courier New" panose="02070309020205020404" pitchFamily="49" charset="0"/>
              </a:rPr>
              <a:t>&gt;&gt;&gt; </a:t>
            </a:r>
            <a:r>
              <a:rPr lang="en-IN" sz="1800" b="0" i="0" u="none" strike="noStrike" baseline="0" dirty="0" err="1">
                <a:latin typeface="Courier New" panose="02070309020205020404" pitchFamily="49" charset="0"/>
              </a:rPr>
              <a:t>myobject.close</a:t>
            </a:r>
            <a:r>
              <a:rPr lang="en-IN" sz="1800" b="0" i="0" u="none" strike="noStrike" baseline="0" dirty="0">
                <a:latin typeface="Courier New" panose="02070309020205020404" pitchFamily="49" charset="0"/>
              </a:rPr>
              <a:t>() </a:t>
            </a:r>
          </a:p>
          <a:p>
            <a:pPr algn="just"/>
            <a:r>
              <a:rPr lang="en-IN" sz="1800" b="0" i="0" u="none" strike="noStrike" baseline="0" dirty="0">
                <a:latin typeface="Bookman Old Style" panose="02050604050505020204" pitchFamily="18" charset="0"/>
              </a:rPr>
              <a:t>If no argument or a negative number is specified in read(), the entire file content is read. For example, </a:t>
            </a:r>
            <a:endParaRPr lang="en-IN" sz="1800" dirty="0">
              <a:latin typeface="Bookman Old Style" panose="02050604050505020204" pitchFamily="18" charset="0"/>
            </a:endParaRPr>
          </a:p>
          <a:p>
            <a:pPr algn="l"/>
            <a:endParaRPr lang="en-IN" sz="1800" b="0" i="0" u="none" strike="noStrike" baseline="0" dirty="0">
              <a:solidFill>
                <a:srgbClr val="000000"/>
              </a:solidFill>
              <a:latin typeface="Courier New" panose="02070309020205020404" pitchFamily="49" charset="0"/>
            </a:endParaRPr>
          </a:p>
          <a:p>
            <a:r>
              <a:rPr lang="en-IN" sz="1800" b="0" i="0" u="none" strike="noStrike" baseline="0" dirty="0">
                <a:latin typeface="Courier New" panose="02070309020205020404" pitchFamily="49" charset="0"/>
              </a:rPr>
              <a:t>&gt;&gt;&gt; </a:t>
            </a:r>
            <a:r>
              <a:rPr lang="en-IN" sz="1800" b="0" i="0" u="none" strike="noStrike" baseline="0" dirty="0" err="1">
                <a:latin typeface="Courier New" panose="02070309020205020404" pitchFamily="49" charset="0"/>
              </a:rPr>
              <a:t>myobject</a:t>
            </a:r>
            <a:r>
              <a:rPr lang="en-IN" sz="1800" b="0" i="0" u="none" strike="noStrike" baseline="0" dirty="0">
                <a:latin typeface="Courier New" panose="02070309020205020404" pitchFamily="49" charset="0"/>
              </a:rPr>
              <a:t>=open("</a:t>
            </a:r>
            <a:r>
              <a:rPr lang="en-IN" sz="1800" b="0" i="0" u="none" strike="noStrike" baseline="0" dirty="0" err="1">
                <a:latin typeface="Courier New" panose="02070309020205020404" pitchFamily="49" charset="0"/>
              </a:rPr>
              <a:t>myfile.txt",'r</a:t>
            </a:r>
            <a:r>
              <a:rPr lang="en-IN" sz="1800" b="0" i="0" u="none" strike="noStrike" baseline="0" dirty="0">
                <a:latin typeface="Courier New" panose="02070309020205020404" pitchFamily="49" charset="0"/>
              </a:rPr>
              <a:t>') </a:t>
            </a:r>
          </a:p>
          <a:p>
            <a:r>
              <a:rPr lang="en-IN" sz="1800" b="0" i="0" u="none" strike="noStrike" baseline="0" dirty="0">
                <a:latin typeface="Courier New" panose="02070309020205020404" pitchFamily="49" charset="0"/>
              </a:rPr>
              <a:t>&gt;&gt;&gt; print(</a:t>
            </a:r>
            <a:r>
              <a:rPr lang="en-IN" sz="1800" b="0" i="0" u="none" strike="noStrike" baseline="0" dirty="0" err="1">
                <a:latin typeface="Courier New" panose="02070309020205020404" pitchFamily="49" charset="0"/>
              </a:rPr>
              <a:t>myobject.read</a:t>
            </a:r>
            <a:r>
              <a:rPr lang="en-IN" sz="1800" b="0" i="0" u="none" strike="noStrike" baseline="0" dirty="0">
                <a:latin typeface="Courier New" panose="02070309020205020404" pitchFamily="49" charset="0"/>
              </a:rPr>
              <a:t>()) </a:t>
            </a:r>
          </a:p>
          <a:p>
            <a:r>
              <a:rPr lang="en-IN" sz="1800" b="0" i="0" u="none" strike="noStrike" baseline="0" dirty="0">
                <a:latin typeface="Courier New" panose="02070309020205020404" pitchFamily="49" charset="0"/>
              </a:rPr>
              <a:t>Hello everyone </a:t>
            </a:r>
          </a:p>
          <a:p>
            <a:r>
              <a:rPr lang="en-IN" sz="1800" b="0" i="0" u="none" strike="noStrike" baseline="0" dirty="0">
                <a:latin typeface="Courier New" panose="02070309020205020404" pitchFamily="49" charset="0"/>
              </a:rPr>
              <a:t>Writing multiline strings </a:t>
            </a:r>
          </a:p>
          <a:p>
            <a:r>
              <a:rPr lang="en-IN" sz="1800" b="0" i="0" u="none" strike="noStrike" baseline="0" dirty="0">
                <a:latin typeface="Courier New" panose="02070309020205020404" pitchFamily="49" charset="0"/>
              </a:rPr>
              <a:t>This is the third line </a:t>
            </a:r>
          </a:p>
          <a:p>
            <a:r>
              <a:rPr lang="en-IN" sz="1800" b="0" i="0" u="none" strike="noStrike" baseline="0" dirty="0">
                <a:latin typeface="Courier New" panose="02070309020205020404" pitchFamily="49" charset="0"/>
              </a:rPr>
              <a:t>&gt;&gt;&gt; </a:t>
            </a:r>
            <a:r>
              <a:rPr lang="en-IN" sz="1800" b="0" i="0" u="none" strike="noStrike" baseline="0" dirty="0" err="1">
                <a:latin typeface="Courier New" panose="02070309020205020404" pitchFamily="49" charset="0"/>
              </a:rPr>
              <a:t>myobject.close</a:t>
            </a:r>
            <a:r>
              <a:rPr lang="en-IN" sz="1800" b="0" i="0" u="none" strike="noStrike" baseline="0" dirty="0">
                <a:latin typeface="Courier New" panose="02070309020205020404" pitchFamily="49" charset="0"/>
              </a:rPr>
              <a:t>() </a:t>
            </a:r>
            <a:endParaRPr lang="en-IN" dirty="0"/>
          </a:p>
        </p:txBody>
      </p:sp>
    </p:spTree>
    <p:extLst>
      <p:ext uri="{BB962C8B-B14F-4D97-AF65-F5344CB8AC3E}">
        <p14:creationId xmlns:p14="http://schemas.microsoft.com/office/powerpoint/2010/main" val="4166529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400AA9-14D5-4A87-8378-2C69CA7794AA}"/>
              </a:ext>
            </a:extLst>
          </p:cNvPr>
          <p:cNvSpPr>
            <a:spLocks noGrp="1"/>
          </p:cNvSpPr>
          <p:nvPr>
            <p:ph idx="1"/>
          </p:nvPr>
        </p:nvSpPr>
        <p:spPr>
          <a:xfrm>
            <a:off x="388307" y="212942"/>
            <a:ext cx="10965493" cy="6501009"/>
          </a:xfrm>
        </p:spPr>
        <p:txBody>
          <a:bodyPr/>
          <a:lstStyle/>
          <a:p>
            <a:r>
              <a:rPr lang="en-IN" sz="1800" b="1" i="0" u="none" strike="noStrike" baseline="0" dirty="0">
                <a:latin typeface="Bookman Old Style" panose="02050604050505020204" pitchFamily="18" charset="0"/>
              </a:rPr>
              <a:t>The </a:t>
            </a:r>
            <a:r>
              <a:rPr lang="en-IN" sz="1800" b="1" i="0" u="none" strike="noStrike" baseline="0" dirty="0" err="1">
                <a:latin typeface="Bookman Old Style" panose="02050604050505020204" pitchFamily="18" charset="0"/>
              </a:rPr>
              <a:t>readline</a:t>
            </a:r>
            <a:r>
              <a:rPr lang="en-IN" sz="1800" b="1" i="0" u="none" strike="noStrike" baseline="0" dirty="0">
                <a:latin typeface="Bookman Old Style" panose="02050604050505020204" pitchFamily="18" charset="0"/>
              </a:rPr>
              <a:t>([n]) method </a:t>
            </a:r>
            <a:endParaRPr lang="en-IN" sz="1800" b="0" i="0" u="none" strike="noStrike" baseline="0" dirty="0">
              <a:latin typeface="Bookman Old Style" panose="02050604050505020204" pitchFamily="18" charset="0"/>
            </a:endParaRPr>
          </a:p>
          <a:p>
            <a:pPr algn="just"/>
            <a:r>
              <a:rPr lang="en-IN" sz="1800" b="0" i="0" u="none" strike="noStrike" baseline="0" dirty="0">
                <a:latin typeface="Bookman Old Style" panose="02050604050505020204" pitchFamily="18" charset="0"/>
              </a:rPr>
              <a:t>This method reads one complete line from a file where each line terminates with a newline (\n) character. It can also be used to read a specified number (n) of bytes of data from a file but maximum up to the newline character (\n). In the following example, the second statement reads the first ten characters of the first line of the text file and displays them on the screen. </a:t>
            </a:r>
          </a:p>
          <a:p>
            <a:r>
              <a:rPr lang="en-IN" sz="1800" b="0" i="0" u="none" strike="noStrike" baseline="0" dirty="0">
                <a:latin typeface="Courier New" panose="02070309020205020404" pitchFamily="49" charset="0"/>
              </a:rPr>
              <a:t>&gt;&gt;&gt; </a:t>
            </a:r>
            <a:r>
              <a:rPr lang="en-IN" sz="1800" b="0" i="0" u="none" strike="noStrike" baseline="0" dirty="0" err="1">
                <a:latin typeface="Courier New" panose="02070309020205020404" pitchFamily="49" charset="0"/>
              </a:rPr>
              <a:t>myobject</a:t>
            </a:r>
            <a:r>
              <a:rPr lang="en-IN" sz="1800" b="0" i="0" u="none" strike="noStrike" baseline="0" dirty="0">
                <a:latin typeface="Courier New" panose="02070309020205020404" pitchFamily="49" charset="0"/>
              </a:rPr>
              <a:t>=open("</a:t>
            </a:r>
            <a:r>
              <a:rPr lang="en-IN" sz="1800" b="0" i="0" u="none" strike="noStrike" baseline="0" dirty="0" err="1">
                <a:latin typeface="Courier New" panose="02070309020205020404" pitchFamily="49" charset="0"/>
              </a:rPr>
              <a:t>myfile.txt",'r</a:t>
            </a:r>
            <a:r>
              <a:rPr lang="en-IN" sz="1800" b="0" i="0" u="none" strike="noStrike" baseline="0" dirty="0">
                <a:latin typeface="Courier New" panose="02070309020205020404" pitchFamily="49" charset="0"/>
              </a:rPr>
              <a:t>') </a:t>
            </a:r>
          </a:p>
          <a:p>
            <a:r>
              <a:rPr lang="en-IN" sz="1800" b="0" i="0" u="none" strike="noStrike" baseline="0" dirty="0">
                <a:latin typeface="Courier New" panose="02070309020205020404" pitchFamily="49" charset="0"/>
              </a:rPr>
              <a:t>&gt;&gt;&gt; </a:t>
            </a:r>
            <a:r>
              <a:rPr lang="en-IN" sz="1800" b="0" i="0" u="none" strike="noStrike" baseline="0" dirty="0" err="1">
                <a:latin typeface="Courier New" panose="02070309020205020404" pitchFamily="49" charset="0"/>
              </a:rPr>
              <a:t>myobject.readline</a:t>
            </a:r>
            <a:r>
              <a:rPr lang="en-IN" sz="1800" b="0" i="0" u="none" strike="noStrike" baseline="0" dirty="0">
                <a:latin typeface="Courier New" panose="02070309020205020404" pitchFamily="49" charset="0"/>
              </a:rPr>
              <a:t>(10) </a:t>
            </a:r>
          </a:p>
          <a:p>
            <a:r>
              <a:rPr lang="en-IN" sz="1800" b="0" i="0" u="none" strike="noStrike" baseline="0" dirty="0">
                <a:latin typeface="Courier New" panose="02070309020205020404" pitchFamily="49" charset="0"/>
              </a:rPr>
              <a:t>'Hello ever' </a:t>
            </a:r>
          </a:p>
          <a:p>
            <a:r>
              <a:rPr lang="en-IN" sz="1800" b="0" i="0" u="none" strike="noStrike" baseline="0" dirty="0">
                <a:latin typeface="Courier New" panose="02070309020205020404" pitchFamily="49" charset="0"/>
              </a:rPr>
              <a:t>&gt;&gt;&gt; </a:t>
            </a:r>
            <a:r>
              <a:rPr lang="en-IN" sz="1800" b="0" i="0" u="none" strike="noStrike" baseline="0" dirty="0" err="1">
                <a:latin typeface="Courier New" panose="02070309020205020404" pitchFamily="49" charset="0"/>
              </a:rPr>
              <a:t>myobject.close</a:t>
            </a:r>
            <a:r>
              <a:rPr lang="en-IN" sz="1800" b="0" i="0" u="none" strike="noStrike" baseline="0" dirty="0">
                <a:latin typeface="Courier New" panose="02070309020205020404" pitchFamily="49" charset="0"/>
              </a:rPr>
              <a:t>() </a:t>
            </a:r>
          </a:p>
          <a:p>
            <a:pPr algn="just"/>
            <a:r>
              <a:rPr lang="en-IN" sz="1800" b="0" i="0" u="none" strike="noStrike" baseline="0" dirty="0">
                <a:latin typeface="Bookman Old Style" panose="02050604050505020204" pitchFamily="18" charset="0"/>
              </a:rPr>
              <a:t>If no argument or a negative number is specified, it reads a complete line and returns string. </a:t>
            </a:r>
          </a:p>
          <a:p>
            <a:r>
              <a:rPr lang="en-IN" sz="1800" b="0" i="0" u="none" strike="noStrike" baseline="0" dirty="0">
                <a:latin typeface="Courier New" panose="02070309020205020404" pitchFamily="49" charset="0"/>
              </a:rPr>
              <a:t>&gt;&gt;&gt;</a:t>
            </a:r>
            <a:r>
              <a:rPr lang="en-IN" sz="1800" b="0" i="0" u="none" strike="noStrike" baseline="0" dirty="0" err="1">
                <a:latin typeface="Courier New" panose="02070309020205020404" pitchFamily="49" charset="0"/>
              </a:rPr>
              <a:t>myobject</a:t>
            </a:r>
            <a:r>
              <a:rPr lang="en-IN" sz="1800" b="0" i="0" u="none" strike="noStrike" baseline="0" dirty="0">
                <a:latin typeface="Courier New" panose="02070309020205020404" pitchFamily="49" charset="0"/>
              </a:rPr>
              <a:t>=open("</a:t>
            </a:r>
            <a:r>
              <a:rPr lang="en-IN" sz="1800" b="0" i="0" u="none" strike="noStrike" baseline="0" dirty="0" err="1">
                <a:latin typeface="Courier New" panose="02070309020205020404" pitchFamily="49" charset="0"/>
              </a:rPr>
              <a:t>myfile.txt",'r</a:t>
            </a:r>
            <a:r>
              <a:rPr lang="en-IN" sz="1800" b="0" i="0" u="none" strike="noStrike" baseline="0" dirty="0">
                <a:latin typeface="Courier New" panose="02070309020205020404" pitchFamily="49" charset="0"/>
              </a:rPr>
              <a:t>') </a:t>
            </a:r>
          </a:p>
          <a:p>
            <a:r>
              <a:rPr lang="en-IN" sz="1800" b="0" i="0" u="none" strike="noStrike" baseline="0" dirty="0">
                <a:latin typeface="Courier New" panose="02070309020205020404" pitchFamily="49" charset="0"/>
              </a:rPr>
              <a:t>&gt;&gt;&gt; print (</a:t>
            </a:r>
            <a:r>
              <a:rPr lang="en-IN" sz="1800" b="0" i="0" u="none" strike="noStrike" baseline="0" dirty="0" err="1">
                <a:latin typeface="Courier New" panose="02070309020205020404" pitchFamily="49" charset="0"/>
              </a:rPr>
              <a:t>myobject.readline</a:t>
            </a:r>
            <a:r>
              <a:rPr lang="en-IN" sz="1800" b="0" i="0" u="none" strike="noStrike" baseline="0" dirty="0">
                <a:latin typeface="Courier New" panose="02070309020205020404" pitchFamily="49" charset="0"/>
              </a:rPr>
              <a:t>()) </a:t>
            </a:r>
          </a:p>
          <a:p>
            <a:r>
              <a:rPr lang="en-IN" sz="1800" b="0" i="0" u="none" strike="noStrike" baseline="0" dirty="0">
                <a:latin typeface="Courier New" panose="02070309020205020404" pitchFamily="49" charset="0"/>
              </a:rPr>
              <a:t>'Hello everyone\n' </a:t>
            </a:r>
          </a:p>
          <a:p>
            <a:pPr algn="just"/>
            <a:r>
              <a:rPr lang="en-IN" sz="1800" b="0" i="0" u="none" strike="noStrike" baseline="0" dirty="0">
                <a:latin typeface="Bookman Old Style" panose="02050604050505020204" pitchFamily="18" charset="0"/>
              </a:rPr>
              <a:t>To read the entire file line by line using the </a:t>
            </a:r>
            <a:r>
              <a:rPr lang="en-IN" sz="1800" b="0" i="0" u="none" strike="noStrike" baseline="0" dirty="0" err="1">
                <a:latin typeface="Bookman Old Style" panose="02050604050505020204" pitchFamily="18" charset="0"/>
              </a:rPr>
              <a:t>readline</a:t>
            </a:r>
            <a:r>
              <a:rPr lang="en-IN" sz="1800" b="0" i="0" u="none" strike="noStrike" baseline="0" dirty="0">
                <a:latin typeface="Bookman Old Style" panose="02050604050505020204" pitchFamily="18" charset="0"/>
              </a:rPr>
              <a:t>(), we can use a loop. This process is known as looping/ iterating over a file object. It returns an empty string when EOF is reached. </a:t>
            </a:r>
            <a:endParaRPr lang="en-IN" dirty="0"/>
          </a:p>
        </p:txBody>
      </p:sp>
    </p:spTree>
    <p:extLst>
      <p:ext uri="{BB962C8B-B14F-4D97-AF65-F5344CB8AC3E}">
        <p14:creationId xmlns:p14="http://schemas.microsoft.com/office/powerpoint/2010/main" val="1400819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0D1DC-B368-438E-9FC2-26690BAFCEEA}"/>
              </a:ext>
            </a:extLst>
          </p:cNvPr>
          <p:cNvSpPr>
            <a:spLocks noGrp="1"/>
          </p:cNvSpPr>
          <p:nvPr>
            <p:ph idx="1"/>
          </p:nvPr>
        </p:nvSpPr>
        <p:spPr>
          <a:xfrm>
            <a:off x="225468" y="263047"/>
            <a:ext cx="11611628" cy="6400800"/>
          </a:xfrm>
        </p:spPr>
        <p:txBody>
          <a:bodyPr/>
          <a:lstStyle/>
          <a:p>
            <a:r>
              <a:rPr lang="en-IN" sz="1800" b="1" i="0" u="none" strike="noStrike" baseline="0" dirty="0">
                <a:latin typeface="Bookman Old Style" panose="02050604050505020204" pitchFamily="18" charset="0"/>
              </a:rPr>
              <a:t>The </a:t>
            </a:r>
            <a:r>
              <a:rPr lang="en-IN" sz="1800" b="1" i="0" u="none" strike="noStrike" baseline="0" dirty="0" err="1">
                <a:latin typeface="Bookman Old Style" panose="02050604050505020204" pitchFamily="18" charset="0"/>
              </a:rPr>
              <a:t>readlines</a:t>
            </a:r>
            <a:r>
              <a:rPr lang="en-IN" sz="1800" b="1" i="0" u="none" strike="noStrike" baseline="0" dirty="0">
                <a:latin typeface="Bookman Old Style" panose="02050604050505020204" pitchFamily="18" charset="0"/>
              </a:rPr>
              <a:t>() method </a:t>
            </a:r>
            <a:endParaRPr lang="en-IN" sz="1800" b="0" i="0" u="none" strike="noStrike" baseline="0" dirty="0">
              <a:latin typeface="Bookman Old Style" panose="02050604050505020204" pitchFamily="18" charset="0"/>
            </a:endParaRPr>
          </a:p>
          <a:p>
            <a:pPr algn="just"/>
            <a:r>
              <a:rPr lang="en-IN" sz="1800" b="0" i="0" u="none" strike="noStrike" baseline="0" dirty="0">
                <a:latin typeface="Bookman Old Style" panose="02050604050505020204" pitchFamily="18" charset="0"/>
              </a:rPr>
              <a:t>The method reads all the lines and returns the lines along with newline as a list of strings. The following example uses </a:t>
            </a:r>
            <a:r>
              <a:rPr lang="en-IN" sz="1800" b="0" i="0" u="none" strike="noStrike" baseline="0" dirty="0" err="1">
                <a:latin typeface="Bookman Old Style" panose="02050604050505020204" pitchFamily="18" charset="0"/>
              </a:rPr>
              <a:t>readlines</a:t>
            </a:r>
            <a:r>
              <a:rPr lang="en-IN" sz="1800" b="0" i="0" u="none" strike="noStrike" baseline="0" dirty="0">
                <a:latin typeface="Bookman Old Style" panose="02050604050505020204" pitchFamily="18" charset="0"/>
              </a:rPr>
              <a:t>() to read data from the text file </a:t>
            </a:r>
            <a:r>
              <a:rPr lang="en-IN" sz="1800" b="0" i="1" u="none" strike="noStrike" baseline="0" dirty="0">
                <a:latin typeface="Bookman Old Style" panose="02050604050505020204" pitchFamily="18" charset="0"/>
              </a:rPr>
              <a:t>myfile.txt</a:t>
            </a:r>
            <a:r>
              <a:rPr lang="en-IN" sz="1800" b="0" i="0" u="none" strike="noStrike" baseline="0" dirty="0">
                <a:latin typeface="Bookman Old Style" panose="02050604050505020204" pitchFamily="18" charset="0"/>
              </a:rPr>
              <a:t>. </a:t>
            </a:r>
          </a:p>
          <a:p>
            <a:r>
              <a:rPr lang="en-IN" sz="1800" b="0" i="0" u="none" strike="noStrike" baseline="0" dirty="0">
                <a:latin typeface="Courier New" panose="02070309020205020404" pitchFamily="49" charset="0"/>
              </a:rPr>
              <a:t>&gt;&gt;&gt; </a:t>
            </a:r>
            <a:r>
              <a:rPr lang="en-IN" sz="1800" b="0" i="0" u="none" strike="noStrike" baseline="0" dirty="0" err="1">
                <a:latin typeface="Courier New" panose="02070309020205020404" pitchFamily="49" charset="0"/>
              </a:rPr>
              <a:t>myobject</a:t>
            </a:r>
            <a:r>
              <a:rPr lang="en-IN" sz="1800" b="0" i="0" u="none" strike="noStrike" baseline="0" dirty="0">
                <a:latin typeface="Courier New" panose="02070309020205020404" pitchFamily="49" charset="0"/>
              </a:rPr>
              <a:t>=open("myfile.txt", 'r') </a:t>
            </a:r>
          </a:p>
          <a:p>
            <a:r>
              <a:rPr lang="en-IN" sz="1800" b="0" i="0" u="none" strike="noStrike" baseline="0" dirty="0">
                <a:latin typeface="Courier New" panose="02070309020205020404" pitchFamily="49" charset="0"/>
              </a:rPr>
              <a:t>&gt;&gt;&gt; print(</a:t>
            </a:r>
            <a:r>
              <a:rPr lang="en-IN" sz="1800" b="0" i="0" u="none" strike="noStrike" baseline="0" dirty="0" err="1">
                <a:latin typeface="Courier New" panose="02070309020205020404" pitchFamily="49" charset="0"/>
              </a:rPr>
              <a:t>myobject.readlines</a:t>
            </a:r>
            <a:r>
              <a:rPr lang="en-IN" sz="1800" b="0" i="0" u="none" strike="noStrike" baseline="0" dirty="0">
                <a:latin typeface="Courier New" panose="02070309020205020404" pitchFamily="49" charset="0"/>
              </a:rPr>
              <a:t>()) </a:t>
            </a:r>
          </a:p>
          <a:p>
            <a:r>
              <a:rPr lang="en-IN" sz="1800" b="0" i="0" u="none" strike="noStrike" baseline="0" dirty="0">
                <a:latin typeface="Courier New" panose="02070309020205020404" pitchFamily="49" charset="0"/>
              </a:rPr>
              <a:t>['Hello everyone\n', 'Writing multiline strings\n', 'This is the third line'] </a:t>
            </a:r>
          </a:p>
          <a:p>
            <a:r>
              <a:rPr lang="en-IN" sz="1800" b="0" i="0" u="none" strike="noStrike" baseline="0" dirty="0">
                <a:latin typeface="Courier New" panose="02070309020205020404" pitchFamily="49" charset="0"/>
              </a:rPr>
              <a:t>&gt;&gt;&gt; </a:t>
            </a:r>
            <a:r>
              <a:rPr lang="en-IN" sz="1800" b="0" i="0" u="none" strike="noStrike" baseline="0" dirty="0" err="1">
                <a:latin typeface="Courier New" panose="02070309020205020404" pitchFamily="49" charset="0"/>
              </a:rPr>
              <a:t>myobject.close</a:t>
            </a:r>
            <a:r>
              <a:rPr lang="en-IN" sz="1800" b="0" i="0" u="none" strike="noStrike" baseline="0" dirty="0">
                <a:latin typeface="Courier New" panose="02070309020205020404" pitchFamily="49" charset="0"/>
              </a:rPr>
              <a:t>() </a:t>
            </a:r>
          </a:p>
          <a:p>
            <a:pPr algn="just"/>
            <a:r>
              <a:rPr lang="en-IN" sz="1800" b="0" i="0" u="none" strike="noStrike" baseline="0" dirty="0">
                <a:latin typeface="Bookman Old Style" panose="02050604050505020204" pitchFamily="18" charset="0"/>
              </a:rPr>
              <a:t>As shown in the above output, when we read a file using </a:t>
            </a:r>
            <a:r>
              <a:rPr lang="en-IN" sz="1800" b="0" i="0" u="none" strike="noStrike" baseline="0" dirty="0" err="1">
                <a:latin typeface="Bookman Old Style" panose="02050604050505020204" pitchFamily="18" charset="0"/>
              </a:rPr>
              <a:t>readlines</a:t>
            </a:r>
            <a:r>
              <a:rPr lang="en-IN" sz="1800" b="0" i="0" u="none" strike="noStrike" baseline="0" dirty="0">
                <a:latin typeface="Bookman Old Style" panose="02050604050505020204" pitchFamily="18" charset="0"/>
              </a:rPr>
              <a:t>() function, lines in the file become members of a list, where each list element ends with a newline character (‘\n’). </a:t>
            </a:r>
          </a:p>
          <a:p>
            <a:pPr algn="just"/>
            <a:r>
              <a:rPr lang="en-IN" sz="1800" b="0" i="0" u="none" strike="noStrike" baseline="0" dirty="0">
                <a:latin typeface="Bookman Old Style" panose="02050604050505020204" pitchFamily="18" charset="0"/>
              </a:rPr>
              <a:t>In case we want to display each word of a line separately as an element of a list, then we can use split() function. The following code demonstrates the use of split() function. </a:t>
            </a:r>
          </a:p>
          <a:p>
            <a:r>
              <a:rPr lang="en-IN" sz="1800" b="0" i="0" u="none" strike="noStrike" baseline="0" dirty="0">
                <a:latin typeface="Courier New" panose="02070309020205020404" pitchFamily="49" charset="0"/>
              </a:rPr>
              <a:t>&gt;&gt;&gt; </a:t>
            </a:r>
            <a:r>
              <a:rPr lang="en-IN" sz="1800" b="0" i="0" u="none" strike="noStrike" baseline="0" dirty="0" err="1">
                <a:latin typeface="Courier New" panose="02070309020205020404" pitchFamily="49" charset="0"/>
              </a:rPr>
              <a:t>myobject</a:t>
            </a:r>
            <a:r>
              <a:rPr lang="en-IN" sz="1800" b="0" i="0" u="none" strike="noStrike" baseline="0" dirty="0">
                <a:latin typeface="Courier New" panose="02070309020205020404" pitchFamily="49" charset="0"/>
              </a:rPr>
              <a:t>=open("</a:t>
            </a:r>
            <a:r>
              <a:rPr lang="en-IN" sz="1800" b="0" i="0" u="none" strike="noStrike" baseline="0" dirty="0" err="1">
                <a:latin typeface="Courier New" panose="02070309020205020404" pitchFamily="49" charset="0"/>
              </a:rPr>
              <a:t>myfile.txt",'r</a:t>
            </a:r>
            <a:r>
              <a:rPr lang="en-IN" sz="1800" b="0" i="0" u="none" strike="noStrike" baseline="0" dirty="0">
                <a:latin typeface="Courier New" panose="02070309020205020404" pitchFamily="49" charset="0"/>
              </a:rPr>
              <a:t>') </a:t>
            </a:r>
          </a:p>
          <a:p>
            <a:r>
              <a:rPr lang="en-IN" sz="1800" b="0" i="0" u="none" strike="noStrike" baseline="0" dirty="0">
                <a:latin typeface="Courier New" panose="02070309020205020404" pitchFamily="49" charset="0"/>
              </a:rPr>
              <a:t>&gt;&gt;&gt; d=</a:t>
            </a:r>
            <a:r>
              <a:rPr lang="en-IN" sz="1800" b="0" i="0" u="none" strike="noStrike" baseline="0" dirty="0" err="1">
                <a:latin typeface="Courier New" panose="02070309020205020404" pitchFamily="49" charset="0"/>
              </a:rPr>
              <a:t>myobject.readlines</a:t>
            </a:r>
            <a:r>
              <a:rPr lang="en-IN" sz="1800" b="0" i="0" u="none" strike="noStrike" baseline="0" dirty="0">
                <a:latin typeface="Courier New" panose="02070309020205020404" pitchFamily="49" charset="0"/>
              </a:rPr>
              <a:t>() </a:t>
            </a:r>
            <a:endParaRPr lang="en-IN" dirty="0"/>
          </a:p>
        </p:txBody>
      </p:sp>
    </p:spTree>
    <p:extLst>
      <p:ext uri="{BB962C8B-B14F-4D97-AF65-F5344CB8AC3E}">
        <p14:creationId xmlns:p14="http://schemas.microsoft.com/office/powerpoint/2010/main" val="1106700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B65D19-D4A2-4770-9586-04B9FA7DCD27}"/>
              </a:ext>
            </a:extLst>
          </p:cNvPr>
          <p:cNvSpPr>
            <a:spLocks noGrp="1"/>
          </p:cNvSpPr>
          <p:nvPr>
            <p:ph idx="1"/>
          </p:nvPr>
        </p:nvSpPr>
        <p:spPr>
          <a:xfrm>
            <a:off x="350729" y="288098"/>
            <a:ext cx="11386159" cy="6087649"/>
          </a:xfrm>
        </p:spPr>
        <p:txBody>
          <a:bodyPr/>
          <a:lstStyle/>
          <a:p>
            <a:r>
              <a:rPr lang="en-IN" sz="1800" b="0" i="0" u="none" strike="noStrike" baseline="0" dirty="0">
                <a:latin typeface="Courier New" panose="02070309020205020404" pitchFamily="49" charset="0"/>
              </a:rPr>
              <a:t>&gt;&gt;&gt; for line in d: </a:t>
            </a:r>
          </a:p>
          <a:p>
            <a:r>
              <a:rPr lang="en-IN" sz="1800" b="0" i="0" u="none" strike="noStrike" baseline="0" dirty="0">
                <a:latin typeface="Courier New" panose="02070309020205020404" pitchFamily="49" charset="0"/>
              </a:rPr>
              <a:t>words=</a:t>
            </a:r>
            <a:r>
              <a:rPr lang="en-IN" sz="1800" b="0" i="0" u="none" strike="noStrike" baseline="0" dirty="0" err="1">
                <a:latin typeface="Courier New" panose="02070309020205020404" pitchFamily="49" charset="0"/>
              </a:rPr>
              <a:t>line.split</a:t>
            </a:r>
            <a:r>
              <a:rPr lang="en-IN" sz="1800" b="0" i="0" u="none" strike="noStrike" baseline="0" dirty="0">
                <a:latin typeface="Courier New" panose="02070309020205020404" pitchFamily="49" charset="0"/>
              </a:rPr>
              <a:t>() </a:t>
            </a:r>
          </a:p>
          <a:p>
            <a:r>
              <a:rPr lang="en-IN" sz="1800" b="0" i="0" u="none" strike="noStrike" baseline="0" dirty="0">
                <a:latin typeface="Courier New" panose="02070309020205020404" pitchFamily="49" charset="0"/>
              </a:rPr>
              <a:t>print(words) </a:t>
            </a:r>
          </a:p>
          <a:p>
            <a:r>
              <a:rPr lang="en-IN" sz="1800" b="0" i="0" u="none" strike="noStrike" baseline="0" dirty="0">
                <a:latin typeface="Courier New" panose="02070309020205020404" pitchFamily="49" charset="0"/>
              </a:rPr>
              <a:t>['Hello', 'everyone'] </a:t>
            </a:r>
          </a:p>
          <a:p>
            <a:r>
              <a:rPr lang="en-IN" sz="1800" b="0" i="0" u="none" strike="noStrike" baseline="0" dirty="0">
                <a:latin typeface="Courier New" panose="02070309020205020404" pitchFamily="49" charset="0"/>
              </a:rPr>
              <a:t>['Writing', 'multiline', 'strings'] </a:t>
            </a:r>
          </a:p>
          <a:p>
            <a:r>
              <a:rPr lang="en-IN" sz="1800" b="0" i="0" u="none" strike="noStrike" baseline="0" dirty="0">
                <a:latin typeface="Courier New" panose="02070309020205020404" pitchFamily="49" charset="0"/>
              </a:rPr>
              <a:t>['This', 'is', 'the', 'third', 'line'] </a:t>
            </a:r>
          </a:p>
          <a:p>
            <a:pPr algn="just"/>
            <a:r>
              <a:rPr lang="en-IN" sz="1800" b="0" i="0" u="none" strike="noStrike" baseline="0" dirty="0">
                <a:latin typeface="Bookman Old Style" panose="02050604050505020204" pitchFamily="18" charset="0"/>
              </a:rPr>
              <a:t>In the output, each string is returned as elements of a list. However, if </a:t>
            </a:r>
            <a:r>
              <a:rPr lang="en-IN" sz="1800" b="0" i="1" u="none" strike="noStrike" baseline="0" dirty="0" err="1">
                <a:latin typeface="Bookman Old Style" panose="02050604050505020204" pitchFamily="18" charset="0"/>
              </a:rPr>
              <a:t>splitlines</a:t>
            </a:r>
            <a:r>
              <a:rPr lang="en-IN" sz="1800" b="0" i="1" u="none" strike="noStrike" baseline="0" dirty="0">
                <a:latin typeface="Bookman Old Style" panose="02050604050505020204" pitchFamily="18" charset="0"/>
              </a:rPr>
              <a:t>() </a:t>
            </a:r>
            <a:r>
              <a:rPr lang="en-IN" sz="1800" b="0" i="0" u="none" strike="noStrike" baseline="0" dirty="0">
                <a:latin typeface="Bookman Old Style" panose="02050604050505020204" pitchFamily="18" charset="0"/>
              </a:rPr>
              <a:t>is used instead of split(), then each line is returned as element of a list, as shown in the output below: </a:t>
            </a:r>
          </a:p>
          <a:p>
            <a:r>
              <a:rPr lang="en-IN" sz="1800" b="0" i="0" u="none" strike="noStrike" baseline="0" dirty="0">
                <a:latin typeface="Courier New" panose="02070309020205020404" pitchFamily="49" charset="0"/>
              </a:rPr>
              <a:t>&gt;&gt;&gt; for line in d: </a:t>
            </a:r>
          </a:p>
          <a:p>
            <a:r>
              <a:rPr lang="en-IN" sz="1800" b="0" i="0" u="none" strike="noStrike" baseline="0" dirty="0">
                <a:latin typeface="Courier New" panose="02070309020205020404" pitchFamily="49" charset="0"/>
              </a:rPr>
              <a:t>words=</a:t>
            </a:r>
            <a:r>
              <a:rPr lang="en-IN" sz="1800" b="0" i="0" u="none" strike="noStrike" baseline="0" dirty="0" err="1">
                <a:latin typeface="Courier New" panose="02070309020205020404" pitchFamily="49" charset="0"/>
              </a:rPr>
              <a:t>line.splitlines</a:t>
            </a:r>
            <a:r>
              <a:rPr lang="en-IN" sz="1800" b="0" i="0" u="none" strike="noStrike" baseline="0" dirty="0">
                <a:latin typeface="Courier New" panose="02070309020205020404" pitchFamily="49" charset="0"/>
              </a:rPr>
              <a:t>() </a:t>
            </a:r>
          </a:p>
          <a:p>
            <a:r>
              <a:rPr lang="en-IN" sz="1800" b="0" i="0" u="none" strike="noStrike" baseline="0" dirty="0">
                <a:latin typeface="Courier New" panose="02070309020205020404" pitchFamily="49" charset="0"/>
              </a:rPr>
              <a:t>print(words) </a:t>
            </a:r>
          </a:p>
          <a:p>
            <a:r>
              <a:rPr lang="en-IN" sz="1800" b="0" i="0" u="none" strike="noStrike" baseline="0" dirty="0">
                <a:latin typeface="Courier New" panose="02070309020205020404" pitchFamily="49" charset="0"/>
              </a:rPr>
              <a:t>['Hello everyone'] </a:t>
            </a:r>
          </a:p>
          <a:p>
            <a:r>
              <a:rPr lang="en-IN" sz="1800" b="0" i="0" u="none" strike="noStrike" baseline="0" dirty="0">
                <a:latin typeface="Courier New" panose="02070309020205020404" pitchFamily="49" charset="0"/>
              </a:rPr>
              <a:t>['Writing multiline strings'] </a:t>
            </a:r>
          </a:p>
          <a:p>
            <a:r>
              <a:rPr lang="en-IN" sz="1800" b="0" i="0" u="none" strike="noStrike" baseline="0" dirty="0">
                <a:latin typeface="Courier New" panose="02070309020205020404" pitchFamily="49" charset="0"/>
              </a:rPr>
              <a:t>['This is the third line'] </a:t>
            </a:r>
            <a:endParaRPr lang="en-IN" dirty="0"/>
          </a:p>
        </p:txBody>
      </p:sp>
    </p:spTree>
    <p:extLst>
      <p:ext uri="{BB962C8B-B14F-4D97-AF65-F5344CB8AC3E}">
        <p14:creationId xmlns:p14="http://schemas.microsoft.com/office/powerpoint/2010/main" val="1252260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801ADE-A0E1-4128-BC9E-0DABFE5C4689}"/>
              </a:ext>
            </a:extLst>
          </p:cNvPr>
          <p:cNvSpPr>
            <a:spLocks noGrp="1"/>
          </p:cNvSpPr>
          <p:nvPr>
            <p:ph idx="1"/>
          </p:nvPr>
        </p:nvSpPr>
        <p:spPr>
          <a:xfrm>
            <a:off x="363255" y="100208"/>
            <a:ext cx="11298477" cy="6526059"/>
          </a:xfrm>
        </p:spPr>
        <p:txBody>
          <a:bodyPr/>
          <a:lstStyle/>
          <a:p>
            <a:pPr algn="just"/>
            <a:r>
              <a:rPr lang="en-IN" sz="1800" b="0" i="0" u="none" strike="noStrike" baseline="0" dirty="0">
                <a:latin typeface="Bookman Old Style" panose="02050604050505020204" pitchFamily="18" charset="0"/>
              </a:rPr>
              <a:t>Let us now write a program that accepts a string from the user and writes it to a text file. Thereafter, the same program reads the text file and displays it on the screen. </a:t>
            </a:r>
          </a:p>
          <a:p>
            <a:pPr algn="l"/>
            <a:endParaRPr lang="en-IN" sz="1800" b="0" i="0" u="none" strike="noStrike" baseline="0" dirty="0">
              <a:solidFill>
                <a:srgbClr val="000000"/>
              </a:solidFill>
              <a:latin typeface="Courier New" panose="02070309020205020404" pitchFamily="49" charset="0"/>
            </a:endParaRPr>
          </a:p>
          <a:p>
            <a:r>
              <a:rPr lang="en-IN" sz="1800" b="0" i="0" u="none" strike="noStrike" baseline="0" dirty="0" err="1">
                <a:latin typeface="Courier New" panose="02070309020205020404" pitchFamily="49" charset="0"/>
              </a:rPr>
              <a:t>fobject</a:t>
            </a:r>
            <a:r>
              <a:rPr lang="en-IN" sz="1800" b="0" i="0" u="none" strike="noStrike" baseline="0" dirty="0">
                <a:latin typeface="Courier New" panose="02070309020205020404" pitchFamily="49" charset="0"/>
              </a:rPr>
              <a:t>=open("</a:t>
            </a:r>
            <a:r>
              <a:rPr lang="en-IN" sz="1800" b="0" i="0" u="none" strike="noStrike" baseline="0" dirty="0" err="1">
                <a:latin typeface="Courier New" panose="02070309020205020404" pitchFamily="49" charset="0"/>
              </a:rPr>
              <a:t>testfile.txt","w</a:t>
            </a:r>
            <a:r>
              <a:rPr lang="en-IN" sz="1800" b="0" i="0" u="none" strike="noStrike" baseline="0" dirty="0">
                <a:latin typeface="Courier New" panose="02070309020205020404" pitchFamily="49" charset="0"/>
              </a:rPr>
              <a:t>") # creating a data file </a:t>
            </a:r>
          </a:p>
          <a:p>
            <a:r>
              <a:rPr lang="en-IN" sz="1800" b="0" i="0" u="none" strike="noStrike" baseline="0" dirty="0">
                <a:latin typeface="Courier New" panose="02070309020205020404" pitchFamily="49" charset="0"/>
              </a:rPr>
              <a:t>sentence=input("Enter the contents to be written in the file: ") </a:t>
            </a:r>
          </a:p>
          <a:p>
            <a:r>
              <a:rPr lang="en-IN" sz="1800" b="0" i="0" u="none" strike="noStrike" baseline="0" dirty="0" err="1">
                <a:latin typeface="Courier New" panose="02070309020205020404" pitchFamily="49" charset="0"/>
              </a:rPr>
              <a:t>fobject.write</a:t>
            </a:r>
            <a:r>
              <a:rPr lang="en-IN" sz="1800" b="0" i="0" u="none" strike="noStrike" baseline="0" dirty="0">
                <a:latin typeface="Courier New" panose="02070309020205020404" pitchFamily="49" charset="0"/>
              </a:rPr>
              <a:t>(sentence) # Writing data to the file </a:t>
            </a:r>
          </a:p>
          <a:p>
            <a:r>
              <a:rPr lang="en-IN" sz="1800" b="0" i="0" u="none" strike="noStrike" baseline="0" dirty="0" err="1">
                <a:latin typeface="Courier New" panose="02070309020205020404" pitchFamily="49" charset="0"/>
              </a:rPr>
              <a:t>fobject.close</a:t>
            </a:r>
            <a:r>
              <a:rPr lang="en-IN" sz="1800" b="0" i="0" u="none" strike="noStrike" baseline="0" dirty="0">
                <a:latin typeface="Courier New" panose="02070309020205020404" pitchFamily="49" charset="0"/>
              </a:rPr>
              <a:t>() # Closing a file </a:t>
            </a:r>
          </a:p>
          <a:p>
            <a:r>
              <a:rPr lang="en-IN" sz="1800" b="0" i="0" u="none" strike="noStrike" baseline="0" dirty="0">
                <a:latin typeface="Courier New" panose="02070309020205020404" pitchFamily="49" charset="0"/>
              </a:rPr>
              <a:t>print("Now reading the contents of the file: ") </a:t>
            </a:r>
          </a:p>
          <a:p>
            <a:r>
              <a:rPr lang="en-IN" sz="1800" b="0" i="0" u="none" strike="noStrike" baseline="0" dirty="0" err="1">
                <a:latin typeface="Courier New" panose="02070309020205020404" pitchFamily="49" charset="0"/>
              </a:rPr>
              <a:t>fobject</a:t>
            </a:r>
            <a:r>
              <a:rPr lang="en-IN" sz="1800" b="0" i="0" u="none" strike="noStrike" baseline="0" dirty="0">
                <a:latin typeface="Courier New" panose="02070309020205020404" pitchFamily="49" charset="0"/>
              </a:rPr>
              <a:t>=open("</a:t>
            </a:r>
            <a:r>
              <a:rPr lang="en-IN" sz="1800" b="0" i="0" u="none" strike="noStrike" baseline="0" dirty="0" err="1">
                <a:latin typeface="Courier New" panose="02070309020205020404" pitchFamily="49" charset="0"/>
              </a:rPr>
              <a:t>testfile.txt","r</a:t>
            </a:r>
            <a:r>
              <a:rPr lang="en-IN" sz="1800" b="0" i="0" u="none" strike="noStrike" baseline="0" dirty="0">
                <a:latin typeface="Courier New" panose="02070309020205020404" pitchFamily="49" charset="0"/>
              </a:rPr>
              <a:t>") </a:t>
            </a:r>
          </a:p>
          <a:p>
            <a:r>
              <a:rPr lang="en-IN" sz="1800" b="0" i="0" u="none" strike="noStrike" baseline="0" dirty="0">
                <a:latin typeface="Courier New" panose="02070309020205020404" pitchFamily="49" charset="0"/>
              </a:rPr>
              <a:t>#looping over the file object to read the file </a:t>
            </a:r>
          </a:p>
          <a:p>
            <a:r>
              <a:rPr lang="en-IN" sz="1800" b="0" i="0" u="none" strike="noStrike" baseline="0" dirty="0">
                <a:latin typeface="Courier New" panose="02070309020205020404" pitchFamily="49" charset="0"/>
              </a:rPr>
              <a:t>for str in </a:t>
            </a:r>
            <a:r>
              <a:rPr lang="en-IN" sz="1800" b="0" i="0" u="none" strike="noStrike" baseline="0" dirty="0" err="1">
                <a:latin typeface="Courier New" panose="02070309020205020404" pitchFamily="49" charset="0"/>
              </a:rPr>
              <a:t>fobject</a:t>
            </a:r>
            <a:r>
              <a:rPr lang="en-IN" sz="1800" b="0" i="0" u="none" strike="noStrike" baseline="0" dirty="0">
                <a:latin typeface="Courier New" panose="02070309020205020404" pitchFamily="49" charset="0"/>
              </a:rPr>
              <a:t>: </a:t>
            </a:r>
          </a:p>
          <a:p>
            <a:r>
              <a:rPr lang="en-IN" sz="1800" b="0" i="0" u="none" strike="noStrike" baseline="0" dirty="0">
                <a:latin typeface="Courier New" panose="02070309020205020404" pitchFamily="49" charset="0"/>
              </a:rPr>
              <a:t>print(str) </a:t>
            </a:r>
          </a:p>
          <a:p>
            <a:r>
              <a:rPr lang="en-IN" sz="1800" b="0" i="0" u="none" strike="noStrike" baseline="0" dirty="0" err="1">
                <a:latin typeface="Courier New" panose="02070309020205020404" pitchFamily="49" charset="0"/>
              </a:rPr>
              <a:t>fobject.close</a:t>
            </a:r>
            <a:r>
              <a:rPr lang="en-IN" sz="1800" b="0" i="0" u="none" strike="noStrike" baseline="0" dirty="0">
                <a:latin typeface="Courier New" panose="02070309020205020404" pitchFamily="49" charset="0"/>
              </a:rPr>
              <a:t>() </a:t>
            </a:r>
            <a:endParaRPr lang="en-IN" sz="1800" dirty="0">
              <a:latin typeface="Bookman Old Style" panose="02050604050505020204" pitchFamily="18" charset="0"/>
            </a:endParaRPr>
          </a:p>
          <a:p>
            <a:pPr algn="l"/>
            <a:endParaRPr lang="en-IN" sz="1800" b="0" i="0" u="none" strike="noStrike" baseline="0" dirty="0">
              <a:solidFill>
                <a:srgbClr val="000000"/>
              </a:solidFill>
              <a:latin typeface="Bookman Old Style" panose="02050604050505020204" pitchFamily="18" charset="0"/>
            </a:endParaRPr>
          </a:p>
          <a:p>
            <a:pPr algn="just"/>
            <a:r>
              <a:rPr lang="en-IN" sz="1800" b="0" i="0" u="none" strike="noStrike" baseline="0" dirty="0">
                <a:latin typeface="Bookman Old Style" panose="02050604050505020204" pitchFamily="18" charset="0"/>
              </a:rPr>
              <a:t>the file named </a:t>
            </a:r>
            <a:r>
              <a:rPr lang="en-IN" sz="1800" b="0" i="1" u="none" strike="noStrike" baseline="0" dirty="0">
                <a:latin typeface="Bookman Old Style" panose="02050604050505020204" pitchFamily="18" charset="0"/>
              </a:rPr>
              <a:t>testfile.txt </a:t>
            </a:r>
            <a:r>
              <a:rPr lang="en-IN" sz="1800" b="0" i="0" u="none" strike="noStrike" baseline="0" dirty="0">
                <a:latin typeface="Bookman Old Style" panose="02050604050505020204" pitchFamily="18" charset="0"/>
              </a:rPr>
              <a:t>is opened in write mode and the file handle named </a:t>
            </a:r>
            <a:r>
              <a:rPr lang="en-IN" sz="1800" b="0" i="1" u="none" strike="noStrike" baseline="0" dirty="0" err="1">
                <a:latin typeface="Bookman Old Style" panose="02050604050505020204" pitchFamily="18" charset="0"/>
              </a:rPr>
              <a:t>fobject</a:t>
            </a:r>
            <a:r>
              <a:rPr lang="en-IN" sz="1800" b="0" i="1" u="none" strike="noStrike" baseline="0" dirty="0">
                <a:latin typeface="Bookman Old Style" panose="02050604050505020204" pitchFamily="18" charset="0"/>
              </a:rPr>
              <a:t> </a:t>
            </a:r>
            <a:r>
              <a:rPr lang="en-IN" sz="1800" b="0" i="0" u="none" strike="noStrike" baseline="0" dirty="0">
                <a:latin typeface="Bookman Old Style" panose="02050604050505020204" pitchFamily="18" charset="0"/>
              </a:rPr>
              <a:t>is returned. The string is accepted from the user and written in the file using write(). Then the file is closed and again opened in read mode. Data is read from the file and displayed till the end of file is reached. </a:t>
            </a:r>
            <a:endParaRPr lang="en-IN" dirty="0"/>
          </a:p>
        </p:txBody>
      </p:sp>
    </p:spTree>
    <p:extLst>
      <p:ext uri="{BB962C8B-B14F-4D97-AF65-F5344CB8AC3E}">
        <p14:creationId xmlns:p14="http://schemas.microsoft.com/office/powerpoint/2010/main" val="864263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996321-44BC-4B51-83B4-ECC7E59E8FD0}"/>
              </a:ext>
            </a:extLst>
          </p:cNvPr>
          <p:cNvSpPr>
            <a:spLocks noGrp="1"/>
          </p:cNvSpPr>
          <p:nvPr>
            <p:ph idx="1"/>
          </p:nvPr>
        </p:nvSpPr>
        <p:spPr>
          <a:xfrm>
            <a:off x="425885" y="112734"/>
            <a:ext cx="11348581" cy="6475955"/>
          </a:xfrm>
        </p:spPr>
        <p:txBody>
          <a:bodyPr>
            <a:normAutofit/>
          </a:bodyPr>
          <a:lstStyle/>
          <a:p>
            <a:pPr algn="l"/>
            <a:r>
              <a:rPr lang="en-IN" sz="2000" b="1" u="sng" dirty="0"/>
              <a:t>The Pickle Module </a:t>
            </a:r>
            <a:r>
              <a:rPr lang="en-IN" sz="2000" dirty="0"/>
              <a:t>- </a:t>
            </a:r>
            <a:r>
              <a:rPr lang="en-IN" sz="2000" b="0" i="0" u="none" strike="noStrike" baseline="0" dirty="0">
                <a:latin typeface="Bookman Old Style" panose="02050604050505020204" pitchFamily="18" charset="0"/>
              </a:rPr>
              <a:t>We know that Python considers everything as an object. So, all data types including list, tuple, dictionary, etc. are also considered as objects. During execution of a program, we may require to store current state of variables so that we can retrieve them later to its present state. Suppose you are playing a video game, and after some time, you want to close it. So, the program should be able to store the current state of the game, including current level/stage, your score, etc. as a Python object. Likewise, you may like to store a Python dictionary as an object, to be able to retrieve later. To save any object structure along with data, Python provides a module called Pickle. The module Pickle is used for serializing and de-serializing any Python object structure. </a:t>
            </a:r>
            <a:endParaRPr lang="en-IN" sz="1800" b="0" i="0" u="none" strike="noStrike" baseline="0" dirty="0">
              <a:solidFill>
                <a:srgbClr val="000000"/>
              </a:solidFill>
              <a:latin typeface="Bookman Old Style" panose="02050604050505020204" pitchFamily="18" charset="0"/>
            </a:endParaRPr>
          </a:p>
          <a:p>
            <a:pPr algn="just"/>
            <a:r>
              <a:rPr lang="en-IN" sz="1800" b="0" i="0" u="none" strike="noStrike" baseline="0" dirty="0">
                <a:latin typeface="Bookman Old Style" panose="02050604050505020204" pitchFamily="18" charset="0"/>
              </a:rPr>
              <a:t>Pickling is a method of preserving food items by placing them in some solution, which increases the shelf life. In other words, it is a method to store food items for later consumption. </a:t>
            </a:r>
          </a:p>
          <a:p>
            <a:pPr algn="just"/>
            <a:r>
              <a:rPr lang="en-IN" sz="1800" b="0" i="0" u="none" strike="noStrike" baseline="0" dirty="0">
                <a:latin typeface="Bookman Old Style" panose="02050604050505020204" pitchFamily="18" charset="0"/>
              </a:rPr>
              <a:t>Serialization is the process of transforming data or an object in memory (RAM) to a stream of bytes called byte streams. These byte streams in a binary file can then be stored in a disk or in a database or sent through a network. Serialization process is also called pickling. </a:t>
            </a:r>
          </a:p>
          <a:p>
            <a:pPr algn="just"/>
            <a:r>
              <a:rPr lang="en-IN" sz="1800" b="0" i="0" u="none" strike="noStrike" baseline="0" dirty="0">
                <a:latin typeface="Bookman Old Style" panose="02050604050505020204" pitchFamily="18" charset="0"/>
              </a:rPr>
              <a:t>De-serialization or unpickling is the inverse of pickling process where a byte stream is converted back to Python object. </a:t>
            </a:r>
          </a:p>
          <a:p>
            <a:pPr algn="just"/>
            <a:r>
              <a:rPr lang="en-IN" sz="1800" b="0" i="0" u="none" strike="noStrike" baseline="0" dirty="0">
                <a:latin typeface="Bookman Old Style" panose="02050604050505020204" pitchFamily="18" charset="0"/>
              </a:rPr>
              <a:t>The pickle module deals with binary files. Here, data are not written but dumped and similarly, data are not read but loaded. The Pickle Module must be imported to load and dump data. The pickle module provides two methods - dump() and load() to work with binary files for pickling and unpickling, respectively. </a:t>
            </a:r>
            <a:endParaRPr lang="en-IN" sz="2000" dirty="0"/>
          </a:p>
          <a:p>
            <a:endParaRPr lang="en-IN" dirty="0"/>
          </a:p>
        </p:txBody>
      </p:sp>
    </p:spTree>
    <p:extLst>
      <p:ext uri="{BB962C8B-B14F-4D97-AF65-F5344CB8AC3E}">
        <p14:creationId xmlns:p14="http://schemas.microsoft.com/office/powerpoint/2010/main" val="2630358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5BA847-B4E2-4D0F-A264-0617566C1A72}"/>
              </a:ext>
            </a:extLst>
          </p:cNvPr>
          <p:cNvSpPr>
            <a:spLocks noGrp="1"/>
          </p:cNvSpPr>
          <p:nvPr>
            <p:ph idx="1"/>
          </p:nvPr>
        </p:nvSpPr>
        <p:spPr>
          <a:xfrm>
            <a:off x="300625" y="225468"/>
            <a:ext cx="11548997" cy="6425853"/>
          </a:xfrm>
        </p:spPr>
        <p:txBody>
          <a:bodyPr>
            <a:normAutofit lnSpcReduction="10000"/>
          </a:bodyPr>
          <a:lstStyle/>
          <a:p>
            <a:r>
              <a:rPr lang="en-IN" sz="2400" b="1" i="0" u="none" strike="noStrike" baseline="0" dirty="0">
                <a:latin typeface="Bookman Old Style" panose="02050604050505020204" pitchFamily="18" charset="0"/>
              </a:rPr>
              <a:t>The dump() method </a:t>
            </a:r>
            <a:endParaRPr lang="en-IN" sz="2400" b="0" i="0" u="none" strike="noStrike" baseline="0" dirty="0">
              <a:latin typeface="Bookman Old Style" panose="02050604050505020204" pitchFamily="18" charset="0"/>
            </a:endParaRPr>
          </a:p>
          <a:p>
            <a:pPr algn="just"/>
            <a:r>
              <a:rPr lang="en-IN" sz="2400" b="0" i="0" u="none" strike="noStrike" baseline="0" dirty="0">
                <a:latin typeface="Bookman Old Style" panose="02050604050505020204" pitchFamily="18" charset="0"/>
              </a:rPr>
              <a:t>This method is used to convert (pickling) Python objects for writing data in a binary file. The file in which data are to be dumped, needs to be opened in binary write mode (</a:t>
            </a:r>
            <a:r>
              <a:rPr lang="en-IN" sz="2400" b="0" i="0" u="none" strike="noStrike" baseline="0" dirty="0" err="1">
                <a:latin typeface="Bookman Old Style" panose="02050604050505020204" pitchFamily="18" charset="0"/>
              </a:rPr>
              <a:t>wb</a:t>
            </a:r>
            <a:r>
              <a:rPr lang="en-IN" sz="2400" b="0" i="0" u="none" strike="noStrike" baseline="0" dirty="0">
                <a:latin typeface="Bookman Old Style" panose="02050604050505020204" pitchFamily="18" charset="0"/>
              </a:rPr>
              <a:t>). </a:t>
            </a:r>
          </a:p>
          <a:p>
            <a:pPr algn="just"/>
            <a:r>
              <a:rPr lang="en-IN" sz="2400" b="0" i="0" u="none" strike="noStrike" baseline="0" dirty="0">
                <a:latin typeface="Bookman Old Style" panose="02050604050505020204" pitchFamily="18" charset="0"/>
              </a:rPr>
              <a:t>Syntax of </a:t>
            </a:r>
            <a:r>
              <a:rPr lang="en-IN" sz="2400" b="0" i="0" u="none" strike="noStrike" baseline="0" dirty="0">
                <a:latin typeface="Courier New" panose="02070309020205020404" pitchFamily="49" charset="0"/>
              </a:rPr>
              <a:t>dump</a:t>
            </a:r>
            <a:r>
              <a:rPr lang="en-IN" sz="2400" b="0" i="0" u="none" strike="noStrike" baseline="0" dirty="0">
                <a:latin typeface="Bookman Old Style" panose="02050604050505020204" pitchFamily="18" charset="0"/>
              </a:rPr>
              <a:t>() is as follows: </a:t>
            </a:r>
          </a:p>
          <a:p>
            <a:r>
              <a:rPr lang="en-IN" sz="2400" b="0" i="0" u="none" strike="noStrike" baseline="0" dirty="0">
                <a:latin typeface="Courier New" panose="02070309020205020404" pitchFamily="49" charset="0"/>
              </a:rPr>
              <a:t>dump(</a:t>
            </a:r>
            <a:r>
              <a:rPr lang="en-IN" sz="2400" b="0" i="0" u="none" strike="noStrike" baseline="0" dirty="0" err="1">
                <a:latin typeface="Courier New" panose="02070309020205020404" pitchFamily="49" charset="0"/>
              </a:rPr>
              <a:t>data_object</a:t>
            </a:r>
            <a:r>
              <a:rPr lang="en-IN" sz="2400" b="0" i="0" u="none" strike="noStrike" baseline="0" dirty="0">
                <a:latin typeface="Courier New" panose="02070309020205020404" pitchFamily="49" charset="0"/>
              </a:rPr>
              <a:t>, </a:t>
            </a:r>
            <a:r>
              <a:rPr lang="en-IN" sz="2400" b="0" i="0" u="none" strike="noStrike" baseline="0" dirty="0" err="1">
                <a:latin typeface="Courier New" panose="02070309020205020404" pitchFamily="49" charset="0"/>
              </a:rPr>
              <a:t>file_object</a:t>
            </a:r>
            <a:r>
              <a:rPr lang="en-IN" sz="2400" b="0" i="0" u="none" strike="noStrike" baseline="0" dirty="0">
                <a:latin typeface="Courier New" panose="02070309020205020404" pitchFamily="49" charset="0"/>
              </a:rPr>
              <a:t>) </a:t>
            </a:r>
          </a:p>
          <a:p>
            <a:pPr algn="l"/>
            <a:r>
              <a:rPr lang="en-IN" sz="2400" b="0" i="0" u="none" strike="noStrike" baseline="0" dirty="0">
                <a:latin typeface="Bookman Old Style" panose="02050604050505020204" pitchFamily="18" charset="0"/>
              </a:rPr>
              <a:t>where </a:t>
            </a:r>
            <a:r>
              <a:rPr lang="en-IN" sz="2400" b="0" i="0" u="none" strike="noStrike" baseline="0" dirty="0" err="1">
                <a:latin typeface="Courier New" panose="02070309020205020404" pitchFamily="49" charset="0"/>
              </a:rPr>
              <a:t>data_object</a:t>
            </a:r>
            <a:r>
              <a:rPr lang="en-IN" sz="2400" b="0" i="0" u="none" strike="noStrike" baseline="0" dirty="0">
                <a:latin typeface="Courier New" panose="02070309020205020404" pitchFamily="49" charset="0"/>
              </a:rPr>
              <a:t> </a:t>
            </a:r>
            <a:r>
              <a:rPr lang="en-IN" sz="2400" b="0" i="0" u="none" strike="noStrike" baseline="0" dirty="0">
                <a:latin typeface="Bookman Old Style" panose="02050604050505020204" pitchFamily="18" charset="0"/>
              </a:rPr>
              <a:t>is the object that has to be dumped to the file with the file handle named </a:t>
            </a:r>
            <a:r>
              <a:rPr lang="en-IN" sz="2400" b="0" i="0" u="none" strike="noStrike" baseline="0" dirty="0" err="1">
                <a:latin typeface="Courier New" panose="02070309020205020404" pitchFamily="49" charset="0"/>
              </a:rPr>
              <a:t>file_object</a:t>
            </a:r>
            <a:r>
              <a:rPr lang="en-IN" sz="2400" b="0" i="0" u="none" strike="noStrike" baseline="0" dirty="0">
                <a:latin typeface="Bookman Old Style" panose="02050604050505020204" pitchFamily="18" charset="0"/>
              </a:rPr>
              <a:t>. For example, Program 2-6 writes the record of a student (</a:t>
            </a:r>
            <a:r>
              <a:rPr lang="en-IN" sz="2400" b="0" i="0" u="none" strike="noStrike" baseline="0" dirty="0" err="1">
                <a:latin typeface="Bookman Old Style" panose="02050604050505020204" pitchFamily="18" charset="0"/>
              </a:rPr>
              <a:t>roll_no</a:t>
            </a:r>
            <a:r>
              <a:rPr lang="en-IN" sz="2400" b="0" i="0" u="none" strike="noStrike" baseline="0" dirty="0">
                <a:latin typeface="Bookman Old Style" panose="02050604050505020204" pitchFamily="18" charset="0"/>
              </a:rPr>
              <a:t>, name, gender and marks) in the binary file named mybinary.dat using the dump(). We need to close the file after pickling. </a:t>
            </a:r>
          </a:p>
          <a:p>
            <a:pPr marL="0" indent="0" algn="l">
              <a:buNone/>
            </a:pPr>
            <a:r>
              <a:rPr lang="en-IN" sz="2400" dirty="0">
                <a:latin typeface="Bookman Old Style" panose="02050604050505020204" pitchFamily="18" charset="0"/>
              </a:rPr>
              <a:t>import pickle</a:t>
            </a:r>
          </a:p>
          <a:p>
            <a:pPr marL="0" indent="0" algn="l">
              <a:buNone/>
            </a:pPr>
            <a:r>
              <a:rPr lang="en-IN" sz="2400" dirty="0" err="1">
                <a:latin typeface="Bookman Old Style" panose="02050604050505020204" pitchFamily="18" charset="0"/>
              </a:rPr>
              <a:t>listvalues</a:t>
            </a:r>
            <a:r>
              <a:rPr lang="en-IN" sz="2400" dirty="0">
                <a:latin typeface="Bookman Old Style" panose="02050604050505020204" pitchFamily="18" charset="0"/>
              </a:rPr>
              <a:t>=[1,"Geetika",'F', 50]</a:t>
            </a:r>
          </a:p>
          <a:p>
            <a:pPr marL="0" indent="0" algn="l">
              <a:buNone/>
            </a:pPr>
            <a:r>
              <a:rPr lang="en-IN" sz="2400" dirty="0" err="1">
                <a:latin typeface="Bookman Old Style" panose="02050604050505020204" pitchFamily="18" charset="0"/>
              </a:rPr>
              <a:t>fileobject</a:t>
            </a:r>
            <a:r>
              <a:rPr lang="en-IN" sz="2400" dirty="0">
                <a:latin typeface="Bookman Old Style" panose="02050604050505020204" pitchFamily="18" charset="0"/>
              </a:rPr>
              <a:t>=open("mybinary.dat", "</a:t>
            </a:r>
            <a:r>
              <a:rPr lang="en-IN" sz="2400" dirty="0" err="1">
                <a:latin typeface="Bookman Old Style" panose="02050604050505020204" pitchFamily="18" charset="0"/>
              </a:rPr>
              <a:t>wb</a:t>
            </a:r>
            <a:r>
              <a:rPr lang="en-IN" sz="2400" dirty="0">
                <a:latin typeface="Bookman Old Style" panose="02050604050505020204" pitchFamily="18" charset="0"/>
              </a:rPr>
              <a:t>")</a:t>
            </a:r>
          </a:p>
          <a:p>
            <a:pPr marL="0" indent="0" algn="l">
              <a:buNone/>
            </a:pPr>
            <a:r>
              <a:rPr lang="en-IN" sz="2400" dirty="0" err="1">
                <a:latin typeface="Bookman Old Style" panose="02050604050505020204" pitchFamily="18" charset="0"/>
              </a:rPr>
              <a:t>pickle.dump</a:t>
            </a:r>
            <a:r>
              <a:rPr lang="en-IN" sz="2400" dirty="0">
                <a:latin typeface="Bookman Old Style" panose="02050604050505020204" pitchFamily="18" charset="0"/>
              </a:rPr>
              <a:t>(</a:t>
            </a:r>
            <a:r>
              <a:rPr lang="en-IN" sz="2400" dirty="0" err="1">
                <a:latin typeface="Bookman Old Style" panose="02050604050505020204" pitchFamily="18" charset="0"/>
              </a:rPr>
              <a:t>listvalues,fileobject</a:t>
            </a:r>
            <a:r>
              <a:rPr lang="en-IN" sz="2400" dirty="0">
                <a:latin typeface="Bookman Old Style" panose="02050604050505020204" pitchFamily="18" charset="0"/>
              </a:rPr>
              <a:t>)</a:t>
            </a:r>
          </a:p>
          <a:p>
            <a:pPr marL="0" indent="0" algn="l">
              <a:buNone/>
            </a:pPr>
            <a:r>
              <a:rPr lang="en-IN" sz="2400" dirty="0" err="1">
                <a:latin typeface="Bookman Old Style" panose="02050604050505020204" pitchFamily="18" charset="0"/>
              </a:rPr>
              <a:t>fileobject.close</a:t>
            </a:r>
            <a:r>
              <a:rPr lang="en-IN" sz="2400" dirty="0">
                <a:latin typeface="Bookman Old Style" panose="02050604050505020204" pitchFamily="18" charset="0"/>
              </a:rPr>
              <a:t>()</a:t>
            </a:r>
          </a:p>
        </p:txBody>
      </p:sp>
    </p:spTree>
    <p:extLst>
      <p:ext uri="{BB962C8B-B14F-4D97-AF65-F5344CB8AC3E}">
        <p14:creationId xmlns:p14="http://schemas.microsoft.com/office/powerpoint/2010/main" val="1962958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E17188-E082-42CD-9903-0D5961C1977C}"/>
              </a:ext>
            </a:extLst>
          </p:cNvPr>
          <p:cNvSpPr>
            <a:spLocks noGrp="1"/>
          </p:cNvSpPr>
          <p:nvPr>
            <p:ph idx="1"/>
          </p:nvPr>
        </p:nvSpPr>
        <p:spPr>
          <a:xfrm>
            <a:off x="338203" y="200416"/>
            <a:ext cx="11586575" cy="6488483"/>
          </a:xfrm>
        </p:spPr>
        <p:txBody>
          <a:bodyPr>
            <a:normAutofit/>
          </a:bodyPr>
          <a:lstStyle/>
          <a:p>
            <a:r>
              <a:rPr lang="en-IN" sz="2400" b="1" i="0" u="none" strike="noStrike" baseline="0" dirty="0">
                <a:latin typeface="Bookman Old Style" panose="02050604050505020204" pitchFamily="18" charset="0"/>
              </a:rPr>
              <a:t>The load() method </a:t>
            </a:r>
            <a:endParaRPr lang="en-IN" sz="2400" b="0" i="0" u="none" strike="noStrike" baseline="0" dirty="0">
              <a:latin typeface="Bookman Old Style" panose="02050604050505020204" pitchFamily="18" charset="0"/>
            </a:endParaRPr>
          </a:p>
          <a:p>
            <a:pPr algn="just"/>
            <a:r>
              <a:rPr lang="en-IN" sz="2400" b="0" i="0" u="none" strike="noStrike" baseline="0" dirty="0">
                <a:latin typeface="Bookman Old Style" panose="02050604050505020204" pitchFamily="18" charset="0"/>
              </a:rPr>
              <a:t>This method is used to load (unpickling) data from a binary file. The file to be loaded is opened in binary read (</a:t>
            </a:r>
            <a:r>
              <a:rPr lang="en-IN" sz="2400" b="0" i="0" u="none" strike="noStrike" baseline="0" dirty="0" err="1">
                <a:latin typeface="Bookman Old Style" panose="02050604050505020204" pitchFamily="18" charset="0"/>
              </a:rPr>
              <a:t>rb</a:t>
            </a:r>
            <a:r>
              <a:rPr lang="en-IN" sz="2400" b="0" i="0" u="none" strike="noStrike" baseline="0" dirty="0">
                <a:latin typeface="Bookman Old Style" panose="02050604050505020204" pitchFamily="18" charset="0"/>
              </a:rPr>
              <a:t>) mode. Syntax of load() is as follows: </a:t>
            </a:r>
          </a:p>
          <a:p>
            <a:pPr algn="just"/>
            <a:r>
              <a:rPr lang="en-IN" sz="2400" b="0" i="0" u="none" strike="noStrike" baseline="0" dirty="0">
                <a:latin typeface="Bookman Old Style" panose="02050604050505020204" pitchFamily="18" charset="0"/>
              </a:rPr>
              <a:t>Store_object = load(</a:t>
            </a:r>
            <a:r>
              <a:rPr lang="en-IN" sz="2400" b="0" i="0" u="none" strike="noStrike" baseline="0" dirty="0" err="1">
                <a:latin typeface="Bookman Old Style" panose="02050604050505020204" pitchFamily="18" charset="0"/>
              </a:rPr>
              <a:t>file_object</a:t>
            </a:r>
            <a:r>
              <a:rPr lang="en-IN" sz="2400" b="0" i="0" u="none" strike="noStrike" baseline="0" dirty="0">
                <a:latin typeface="Bookman Old Style" panose="02050604050505020204" pitchFamily="18" charset="0"/>
              </a:rPr>
              <a:t>) </a:t>
            </a:r>
          </a:p>
          <a:p>
            <a:pPr algn="just"/>
            <a:r>
              <a:rPr lang="en-IN" sz="2400" b="0" i="0" u="none" strike="noStrike" baseline="0" dirty="0">
                <a:latin typeface="Bookman Old Style" panose="02050604050505020204" pitchFamily="18" charset="0"/>
              </a:rPr>
              <a:t>Here, the pickled Python object is loaded from the file having a file handle named </a:t>
            </a:r>
            <a:r>
              <a:rPr lang="en-IN" sz="2400" b="0" i="0" u="none" strike="noStrike" baseline="0" dirty="0">
                <a:latin typeface="Courier New" panose="02070309020205020404" pitchFamily="49" charset="0"/>
              </a:rPr>
              <a:t>file_object </a:t>
            </a:r>
            <a:r>
              <a:rPr lang="en-IN" sz="2400" b="0" i="0" u="none" strike="noStrike" baseline="0" dirty="0">
                <a:latin typeface="Bookman Old Style" panose="02050604050505020204" pitchFamily="18" charset="0"/>
              </a:rPr>
              <a:t>and is stored in a new file handle called </a:t>
            </a:r>
            <a:r>
              <a:rPr lang="en-IN" sz="2400" b="0" i="0" u="none" strike="noStrike" baseline="0" dirty="0">
                <a:latin typeface="Courier New" panose="02070309020205020404" pitchFamily="49" charset="0"/>
              </a:rPr>
              <a:t>store_object</a:t>
            </a:r>
            <a:r>
              <a:rPr lang="en-IN" sz="2400" b="0" i="0" u="none" strike="noStrike" baseline="0" dirty="0">
                <a:latin typeface="Bookman Old Style" panose="02050604050505020204" pitchFamily="18" charset="0"/>
              </a:rPr>
              <a:t>. The program 2-7 demonstrates how to read data from the file </a:t>
            </a:r>
            <a:r>
              <a:rPr lang="en-IN" sz="2400" b="0" i="1" u="none" strike="noStrike" baseline="0" dirty="0">
                <a:latin typeface="Bookman Old Style" panose="02050604050505020204" pitchFamily="18" charset="0"/>
              </a:rPr>
              <a:t>mybinary.dat </a:t>
            </a:r>
            <a:r>
              <a:rPr lang="en-IN" sz="2400" b="0" i="0" u="none" strike="noStrike" baseline="0" dirty="0">
                <a:latin typeface="Bookman Old Style" panose="02050604050505020204" pitchFamily="18" charset="0"/>
              </a:rPr>
              <a:t>using the load(). </a:t>
            </a:r>
          </a:p>
          <a:p>
            <a:pPr marL="0" indent="0">
              <a:buNone/>
            </a:pPr>
            <a:r>
              <a:rPr lang="en-IN" sz="2400" b="0" i="0" u="none" strike="noStrike" baseline="0" dirty="0">
                <a:latin typeface="Courier New" panose="02070309020205020404" pitchFamily="49" charset="0"/>
              </a:rPr>
              <a:t>import pickle </a:t>
            </a:r>
          </a:p>
          <a:p>
            <a:pPr marL="0" indent="0">
              <a:buNone/>
            </a:pPr>
            <a:r>
              <a:rPr lang="en-IN" sz="2400" b="0" i="0" u="none" strike="noStrike" baseline="0" dirty="0">
                <a:latin typeface="Courier New" panose="02070309020205020404" pitchFamily="49" charset="0"/>
              </a:rPr>
              <a:t>print("The data that were stored in file are: ") </a:t>
            </a:r>
          </a:p>
          <a:p>
            <a:pPr marL="0" indent="0">
              <a:buNone/>
            </a:pPr>
            <a:r>
              <a:rPr lang="en-IN" sz="2400" b="0" i="0" u="none" strike="noStrike" baseline="0" dirty="0" err="1">
                <a:latin typeface="Courier New" panose="02070309020205020404" pitchFamily="49" charset="0"/>
              </a:rPr>
              <a:t>fileobject</a:t>
            </a:r>
            <a:r>
              <a:rPr lang="en-IN" sz="2400" b="0" i="0" u="none" strike="noStrike" baseline="0" dirty="0">
                <a:latin typeface="Courier New" panose="02070309020205020404" pitchFamily="49" charset="0"/>
              </a:rPr>
              <a:t>=open("mybinary.</a:t>
            </a:r>
            <a:r>
              <a:rPr lang="en-IN" sz="2400" b="0" i="0" u="none" strike="noStrike" baseline="0" dirty="0" err="1">
                <a:latin typeface="Courier New" panose="02070309020205020404" pitchFamily="49" charset="0"/>
              </a:rPr>
              <a:t>dat</a:t>
            </a:r>
            <a:r>
              <a:rPr lang="en-IN" sz="2400" b="0" i="0" u="none" strike="noStrike" baseline="0" dirty="0">
                <a:latin typeface="Courier New" panose="02070309020205020404" pitchFamily="49" charset="0"/>
              </a:rPr>
              <a:t>","</a:t>
            </a:r>
            <a:r>
              <a:rPr lang="en-IN" sz="2400" b="0" i="0" u="none" strike="noStrike" baseline="0" dirty="0" err="1">
                <a:latin typeface="Courier New" panose="02070309020205020404" pitchFamily="49" charset="0"/>
              </a:rPr>
              <a:t>rb</a:t>
            </a:r>
            <a:r>
              <a:rPr lang="en-IN" sz="2400" b="0" i="0" u="none" strike="noStrike" baseline="0" dirty="0">
                <a:latin typeface="Courier New" panose="02070309020205020404" pitchFamily="49" charset="0"/>
              </a:rPr>
              <a:t>") </a:t>
            </a:r>
          </a:p>
          <a:p>
            <a:pPr marL="0" indent="0">
              <a:buNone/>
            </a:pPr>
            <a:r>
              <a:rPr lang="en-IN" sz="2400" b="0" i="0" u="none" strike="noStrike" baseline="0" dirty="0" err="1">
                <a:latin typeface="Courier New" panose="02070309020205020404" pitchFamily="49" charset="0"/>
              </a:rPr>
              <a:t>objectvar</a:t>
            </a:r>
            <a:r>
              <a:rPr lang="en-IN" sz="2400" b="0" i="0" u="none" strike="noStrike" baseline="0" dirty="0">
                <a:latin typeface="Courier New" panose="02070309020205020404" pitchFamily="49" charset="0"/>
              </a:rPr>
              <a:t>=</a:t>
            </a:r>
            <a:r>
              <a:rPr lang="en-IN" sz="2400" b="0" i="0" u="none" strike="noStrike" baseline="0" dirty="0" err="1">
                <a:latin typeface="Courier New" panose="02070309020205020404" pitchFamily="49" charset="0"/>
              </a:rPr>
              <a:t>pickle.load</a:t>
            </a:r>
            <a:r>
              <a:rPr lang="en-IN" sz="2400" b="0" i="0" u="none" strike="noStrike" baseline="0" dirty="0">
                <a:latin typeface="Courier New" panose="02070309020205020404" pitchFamily="49" charset="0"/>
              </a:rPr>
              <a:t>(</a:t>
            </a:r>
            <a:r>
              <a:rPr lang="en-IN" sz="2400" b="0" i="0" u="none" strike="noStrike" baseline="0" dirty="0" err="1">
                <a:latin typeface="Courier New" panose="02070309020205020404" pitchFamily="49" charset="0"/>
              </a:rPr>
              <a:t>fileobject</a:t>
            </a:r>
            <a:r>
              <a:rPr lang="en-IN" sz="2400" b="0" i="0" u="none" strike="noStrike" baseline="0" dirty="0">
                <a:latin typeface="Courier New" panose="02070309020205020404" pitchFamily="49" charset="0"/>
              </a:rPr>
              <a:t>) </a:t>
            </a:r>
          </a:p>
          <a:p>
            <a:pPr marL="0" indent="0">
              <a:buNone/>
            </a:pPr>
            <a:r>
              <a:rPr lang="en-IN" sz="2400" b="0" i="0" u="none" strike="noStrike" baseline="0" dirty="0" err="1">
                <a:latin typeface="Courier New" panose="02070309020205020404" pitchFamily="49" charset="0"/>
              </a:rPr>
              <a:t>fileobject.close</a:t>
            </a:r>
            <a:r>
              <a:rPr lang="en-IN" sz="2400" b="0" i="0" u="none" strike="noStrike" baseline="0" dirty="0">
                <a:latin typeface="Courier New" panose="02070309020205020404" pitchFamily="49" charset="0"/>
              </a:rPr>
              <a:t>() </a:t>
            </a:r>
          </a:p>
          <a:p>
            <a:pPr marL="0" indent="0">
              <a:buNone/>
            </a:pPr>
            <a:r>
              <a:rPr lang="en-IN" sz="2400" b="0" i="0" u="none" strike="noStrike" baseline="0" dirty="0">
                <a:latin typeface="Courier New" panose="02070309020205020404" pitchFamily="49" charset="0"/>
              </a:rPr>
              <a:t>print(</a:t>
            </a:r>
            <a:r>
              <a:rPr lang="en-IN" sz="2400" b="0" i="0" u="none" strike="noStrike" baseline="0" dirty="0" err="1">
                <a:latin typeface="Courier New" panose="02070309020205020404" pitchFamily="49" charset="0"/>
              </a:rPr>
              <a:t>objectvar</a:t>
            </a:r>
            <a:r>
              <a:rPr lang="en-IN" sz="2400" b="0" i="0" u="none" strike="noStrike" baseline="0" dirty="0">
                <a:latin typeface="Courier New" panose="02070309020205020404" pitchFamily="49" charset="0"/>
              </a:rPr>
              <a:t>) </a:t>
            </a:r>
            <a:endParaRPr lang="en-IN" sz="3600" dirty="0"/>
          </a:p>
        </p:txBody>
      </p:sp>
    </p:spTree>
    <p:extLst>
      <p:ext uri="{BB962C8B-B14F-4D97-AF65-F5344CB8AC3E}">
        <p14:creationId xmlns:p14="http://schemas.microsoft.com/office/powerpoint/2010/main" val="4205664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1693E0-3ECE-43EB-B66B-0C75E10E9488}"/>
              </a:ext>
            </a:extLst>
          </p:cNvPr>
          <p:cNvSpPr>
            <a:spLocks noGrp="1"/>
          </p:cNvSpPr>
          <p:nvPr>
            <p:ph idx="1"/>
          </p:nvPr>
        </p:nvSpPr>
        <p:spPr>
          <a:xfrm>
            <a:off x="288099" y="263047"/>
            <a:ext cx="11599101" cy="6400800"/>
          </a:xfrm>
        </p:spPr>
        <p:txBody>
          <a:bodyPr>
            <a:normAutofit lnSpcReduction="10000"/>
          </a:bodyPr>
          <a:lstStyle/>
          <a:p>
            <a:r>
              <a:rPr lang="en-IN" sz="1800" b="0" i="0" u="none" strike="noStrike" baseline="0" dirty="0">
                <a:latin typeface="Bookman Old Style" panose="02050604050505020204" pitchFamily="18" charset="0"/>
              </a:rPr>
              <a:t>S</a:t>
            </a:r>
            <a:r>
              <a:rPr lang="en-IN" sz="1800" b="1" i="0" u="none" strike="noStrike" baseline="0" dirty="0">
                <a:latin typeface="Bookman Old Style" panose="02050604050505020204" pitchFamily="18" charset="0"/>
              </a:rPr>
              <a:t>etting </a:t>
            </a:r>
            <a:r>
              <a:rPr lang="en-IN" sz="1800" b="0" i="0" u="none" strike="noStrike" baseline="0" dirty="0">
                <a:latin typeface="Bookman Old Style" panose="02050604050505020204" pitchFamily="18" charset="0"/>
              </a:rPr>
              <a:t>O</a:t>
            </a:r>
            <a:r>
              <a:rPr lang="en-IN" sz="1800" b="1" i="0" u="none" strike="noStrike" baseline="0" dirty="0">
                <a:latin typeface="Bookman Old Style" panose="02050604050505020204" pitchFamily="18" charset="0"/>
              </a:rPr>
              <a:t>ffsets in a File </a:t>
            </a:r>
            <a:endParaRPr lang="en-IN" sz="1800" b="0" i="0" u="none" strike="noStrike" baseline="0" dirty="0">
              <a:latin typeface="Bookman Old Style" panose="02050604050505020204" pitchFamily="18" charset="0"/>
            </a:endParaRPr>
          </a:p>
          <a:p>
            <a:pPr algn="just"/>
            <a:r>
              <a:rPr lang="en-IN" sz="1800" b="0" i="0" u="none" strike="noStrike" baseline="0" dirty="0">
                <a:latin typeface="Bookman Old Style" panose="02050604050505020204" pitchFamily="18" charset="0"/>
              </a:rPr>
              <a:t>The functions that we have learnt till now are used to access the data sequentially from a file. But if we want to access data in a random fashion, then Python gives us seek() and tell() functions to do so. </a:t>
            </a:r>
          </a:p>
          <a:p>
            <a:r>
              <a:rPr lang="en-IN" sz="1800" b="1" i="0" u="none" strike="noStrike" baseline="0" dirty="0">
                <a:latin typeface="Bookman Old Style" panose="02050604050505020204" pitchFamily="18" charset="0"/>
              </a:rPr>
              <a:t>The tell() method </a:t>
            </a:r>
            <a:endParaRPr lang="en-IN" sz="1800" b="0" i="0" u="none" strike="noStrike" baseline="0" dirty="0">
              <a:latin typeface="Bookman Old Style" panose="02050604050505020204" pitchFamily="18" charset="0"/>
            </a:endParaRPr>
          </a:p>
          <a:p>
            <a:pPr algn="just"/>
            <a:r>
              <a:rPr lang="en-IN" sz="1800" b="0" i="0" u="none" strike="noStrike" baseline="0" dirty="0">
                <a:latin typeface="Bookman Old Style" panose="02050604050505020204" pitchFamily="18" charset="0"/>
              </a:rPr>
              <a:t>This function returns an integer that specifies the current position of the file object in the file. The position so specified is the byte position from the beginning of the file till the current position of the file object. The syntax of using tell() is: </a:t>
            </a:r>
          </a:p>
          <a:p>
            <a:r>
              <a:rPr lang="en-IN" sz="1800" b="0" i="0" u="none" strike="noStrike" baseline="0" dirty="0" err="1">
                <a:latin typeface="Courier New" panose="02070309020205020404" pitchFamily="49" charset="0"/>
              </a:rPr>
              <a:t>file_object.tell</a:t>
            </a:r>
            <a:r>
              <a:rPr lang="en-IN" sz="1800" b="0" i="0" u="none" strike="noStrike" baseline="0" dirty="0">
                <a:latin typeface="Courier New" panose="02070309020205020404" pitchFamily="49" charset="0"/>
              </a:rPr>
              <a:t>()</a:t>
            </a:r>
          </a:p>
          <a:p>
            <a:pPr algn="l"/>
            <a:endParaRPr lang="en-IN" sz="1800" b="0" i="0" u="none" strike="noStrike" baseline="0" dirty="0">
              <a:solidFill>
                <a:srgbClr val="000000"/>
              </a:solidFill>
              <a:latin typeface="Bookman Old Style" panose="02050604050505020204" pitchFamily="18" charset="0"/>
            </a:endParaRPr>
          </a:p>
          <a:p>
            <a:r>
              <a:rPr lang="en-IN" sz="1800" b="1" i="0" u="none" strike="noStrike" baseline="0" dirty="0">
                <a:latin typeface="Bookman Old Style" panose="02050604050505020204" pitchFamily="18" charset="0"/>
              </a:rPr>
              <a:t>The seek() method </a:t>
            </a:r>
            <a:endParaRPr lang="en-IN" sz="1800" b="0" i="0" u="none" strike="noStrike" baseline="0" dirty="0">
              <a:latin typeface="Bookman Old Style" panose="02050604050505020204" pitchFamily="18" charset="0"/>
            </a:endParaRPr>
          </a:p>
          <a:p>
            <a:pPr algn="just"/>
            <a:r>
              <a:rPr lang="en-IN" sz="1800" b="0" i="0" u="none" strike="noStrike" baseline="0" dirty="0">
                <a:latin typeface="Bookman Old Style" panose="02050604050505020204" pitchFamily="18" charset="0"/>
              </a:rPr>
              <a:t>This method is used to position the file object at a particular position in a file. The syntax of seek() is: </a:t>
            </a:r>
          </a:p>
          <a:p>
            <a:pPr algn="ctr"/>
            <a:r>
              <a:rPr lang="en-IN" sz="1800" b="0" i="0" u="none" strike="noStrike" baseline="0" dirty="0" err="1">
                <a:latin typeface="Courier New" panose="02070309020205020404" pitchFamily="49" charset="0"/>
              </a:rPr>
              <a:t>file_object.seek</a:t>
            </a:r>
            <a:r>
              <a:rPr lang="en-IN" sz="1800" b="0" i="0" u="none" strike="noStrike" baseline="0" dirty="0">
                <a:latin typeface="Courier New" panose="02070309020205020404" pitchFamily="49" charset="0"/>
              </a:rPr>
              <a:t>(offset [, </a:t>
            </a:r>
            <a:r>
              <a:rPr lang="en-IN" sz="1800" b="0" i="0" u="none" strike="noStrike" baseline="0" dirty="0" err="1">
                <a:latin typeface="Courier New" panose="02070309020205020404" pitchFamily="49" charset="0"/>
              </a:rPr>
              <a:t>reference_point</a:t>
            </a:r>
            <a:r>
              <a:rPr lang="en-IN" sz="1800" b="0" i="0" u="none" strike="noStrike" baseline="0" dirty="0">
                <a:latin typeface="Courier New" panose="02070309020205020404" pitchFamily="49" charset="0"/>
              </a:rPr>
              <a:t>]) </a:t>
            </a:r>
          </a:p>
          <a:p>
            <a:pPr algn="just"/>
            <a:r>
              <a:rPr lang="en-IN" sz="1800" b="0" i="0" u="none" strike="noStrike" baseline="0" dirty="0">
                <a:latin typeface="Bookman Old Style" panose="02050604050505020204" pitchFamily="18" charset="0"/>
              </a:rPr>
              <a:t>In the above syntax, offset is the number of bytes by which the file object is to be moved. </a:t>
            </a:r>
            <a:r>
              <a:rPr lang="en-IN" sz="1800" b="0" i="0" u="none" strike="noStrike" baseline="0" dirty="0" err="1">
                <a:latin typeface="Courier New" panose="02070309020205020404" pitchFamily="49" charset="0"/>
              </a:rPr>
              <a:t>reference_point</a:t>
            </a:r>
            <a:r>
              <a:rPr lang="en-IN" sz="1800" b="0" i="0" u="none" strike="noStrike" baseline="0" dirty="0">
                <a:latin typeface="Courier New" panose="02070309020205020404" pitchFamily="49" charset="0"/>
              </a:rPr>
              <a:t> </a:t>
            </a:r>
            <a:r>
              <a:rPr lang="en-IN" sz="1800" b="0" i="0" u="none" strike="noStrike" baseline="0" dirty="0">
                <a:latin typeface="Bookman Old Style" panose="02050604050505020204" pitchFamily="18" charset="0"/>
              </a:rPr>
              <a:t>indicates the starting position of the file object. That is, with reference to which position, the offset has to be counted. It can have any of the following values: </a:t>
            </a:r>
          </a:p>
          <a:p>
            <a:pPr algn="just"/>
            <a:r>
              <a:rPr lang="en-IN" sz="1800" b="0" i="0" u="none" strike="noStrike" baseline="0" dirty="0">
                <a:latin typeface="Bookman Old Style" panose="02050604050505020204" pitchFamily="18" charset="0"/>
              </a:rPr>
              <a:t>0 - beginning of the file </a:t>
            </a:r>
          </a:p>
          <a:p>
            <a:pPr algn="just"/>
            <a:r>
              <a:rPr lang="en-IN" sz="1800" b="0" i="0" u="none" strike="noStrike" baseline="0" dirty="0">
                <a:latin typeface="Bookman Old Style" panose="02050604050505020204" pitchFamily="18" charset="0"/>
              </a:rPr>
              <a:t>1 - current position of the file </a:t>
            </a:r>
          </a:p>
          <a:p>
            <a:pPr algn="just"/>
            <a:r>
              <a:rPr lang="en-IN" sz="1800" b="0" i="0" u="none" strike="noStrike" baseline="0" dirty="0">
                <a:latin typeface="Bookman Old Style" panose="02050604050505020204" pitchFamily="18" charset="0"/>
              </a:rPr>
              <a:t>2 - end of file </a:t>
            </a:r>
            <a:r>
              <a:rPr lang="en-IN" sz="1800" b="0" i="0" u="none" strike="noStrike" baseline="0" dirty="0">
                <a:latin typeface="Courier New" panose="02070309020205020404" pitchFamily="49" charset="0"/>
              </a:rPr>
              <a:t> </a:t>
            </a:r>
            <a:endParaRPr lang="en-IN" dirty="0"/>
          </a:p>
        </p:txBody>
      </p:sp>
    </p:spTree>
    <p:extLst>
      <p:ext uri="{BB962C8B-B14F-4D97-AF65-F5344CB8AC3E}">
        <p14:creationId xmlns:p14="http://schemas.microsoft.com/office/powerpoint/2010/main" val="1597880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3071F9-4E91-492D-9843-58EB04056A83}"/>
              </a:ext>
            </a:extLst>
          </p:cNvPr>
          <p:cNvSpPr>
            <a:spLocks noGrp="1"/>
          </p:cNvSpPr>
          <p:nvPr>
            <p:ph idx="1"/>
          </p:nvPr>
        </p:nvSpPr>
        <p:spPr>
          <a:xfrm>
            <a:off x="475989" y="187890"/>
            <a:ext cx="11486367" cy="6363222"/>
          </a:xfrm>
        </p:spPr>
        <p:txBody>
          <a:bodyPr>
            <a:normAutofit/>
          </a:bodyPr>
          <a:lstStyle/>
          <a:p>
            <a:pPr algn="just"/>
            <a:r>
              <a:rPr lang="en-IN" sz="1800" b="0" i="0" u="none" strike="noStrike" baseline="0" dirty="0">
                <a:latin typeface="Bookman Old Style" panose="02050604050505020204" pitchFamily="18" charset="0"/>
              </a:rPr>
              <a:t> </a:t>
            </a:r>
            <a:r>
              <a:rPr lang="en-IN" sz="2000" b="0" i="0" u="none" strike="noStrike" baseline="0" dirty="0">
                <a:latin typeface="Arial" panose="020B0604020202020204" pitchFamily="34" charset="0"/>
                <a:cs typeface="Arial" panose="020B0604020202020204" pitchFamily="34" charset="0"/>
              </a:rPr>
              <a:t>We have so far created programs in Python that accept the input, manipulate it and display the output. But that output is available only during execution of the program and input is to be entered through the keyboard. This is because the variables used in a program have a lifetime that lasts till the time the program is under execution. </a:t>
            </a:r>
          </a:p>
          <a:p>
            <a:pPr algn="just"/>
            <a:r>
              <a:rPr lang="en-IN" sz="2000" b="0" i="0" u="none" strike="noStrike" baseline="0" dirty="0">
                <a:latin typeface="Arial" panose="020B0604020202020204" pitchFamily="34" charset="0"/>
                <a:cs typeface="Arial" panose="020B0604020202020204" pitchFamily="34" charset="0"/>
              </a:rPr>
              <a:t>What if we want to store the data that were input as well as the generated output permanently so that we can reuse it later? Usually, organisations would want to permanently store information about employees, inventory, sales, etc. to avoid repetitive tasks of entering the same data. Hence, data are stored permanently on secondary storage devices for reusability. We store Python programs written in script mode with a .</a:t>
            </a:r>
            <a:r>
              <a:rPr lang="en-IN" sz="2000" b="0" i="0" u="none" strike="noStrike" baseline="0" dirty="0" err="1">
                <a:latin typeface="Arial" panose="020B0604020202020204" pitchFamily="34" charset="0"/>
                <a:cs typeface="Arial" panose="020B0604020202020204" pitchFamily="34" charset="0"/>
              </a:rPr>
              <a:t>py</a:t>
            </a:r>
            <a:r>
              <a:rPr lang="en-IN" sz="2000" b="0" i="0" u="none" strike="noStrike" baseline="0" dirty="0">
                <a:latin typeface="Arial" panose="020B0604020202020204" pitchFamily="34" charset="0"/>
                <a:cs typeface="Arial" panose="020B0604020202020204" pitchFamily="34" charset="0"/>
              </a:rPr>
              <a:t> extension. Each program is stored on the secondary device as a file. Likewise, the data entered, and the output can be stored permanently into a file.</a:t>
            </a:r>
          </a:p>
          <a:p>
            <a:pPr algn="just"/>
            <a:r>
              <a:rPr lang="en-IN" sz="2000" b="0" i="0" u="none" strike="noStrike" baseline="0" dirty="0">
                <a:solidFill>
                  <a:srgbClr val="000000"/>
                </a:solidFill>
                <a:latin typeface="Arial" panose="020B0604020202020204" pitchFamily="34" charset="0"/>
                <a:cs typeface="Arial" panose="020B0604020202020204" pitchFamily="34" charset="0"/>
              </a:rPr>
              <a:t>So, what is a file? A file is a named location on a secondary storage media where data are permanently stored for later access. </a:t>
            </a:r>
          </a:p>
          <a:p>
            <a:pPr algn="just"/>
            <a:r>
              <a:rPr lang="en-IN" sz="2000" b="0" i="0" dirty="0">
                <a:effectLst/>
                <a:latin typeface="Arial" panose="020B0604020202020204" pitchFamily="34" charset="0"/>
                <a:cs typeface="Arial" panose="020B0604020202020204" pitchFamily="34" charset="0"/>
              </a:rPr>
              <a:t>Python too supports file handling and allows users to handle files i.e., to read and write files, along with many other file handling options, to operate on files. Python treats file differently as text or binary and this is important.</a:t>
            </a:r>
            <a:endParaRPr lang="en-IN" sz="2000" b="0" i="0" u="none" strike="noStrike" baseline="0" dirty="0">
              <a:latin typeface="Arial" panose="020B0604020202020204" pitchFamily="34" charset="0"/>
              <a:cs typeface="Arial" panose="020B0604020202020204" pitchFamily="34" charset="0"/>
            </a:endParaRPr>
          </a:p>
          <a:p>
            <a:pPr algn="just"/>
            <a:r>
              <a:rPr lang="en-IN" sz="2000" b="1" i="0" u="none" strike="noStrike" baseline="0" dirty="0">
                <a:solidFill>
                  <a:srgbClr val="000000"/>
                </a:solidFill>
                <a:latin typeface="Arial" panose="020B0604020202020204" pitchFamily="34" charset="0"/>
                <a:cs typeface="Arial" panose="020B0604020202020204" pitchFamily="34" charset="0"/>
              </a:rPr>
              <a:t>Types of files </a:t>
            </a:r>
            <a:r>
              <a:rPr lang="en-IN" sz="2000" b="0" i="0" u="none" strike="noStrike" baseline="0" dirty="0">
                <a:solidFill>
                  <a:srgbClr val="000000"/>
                </a:solidFill>
                <a:latin typeface="Arial" panose="020B0604020202020204" pitchFamily="34" charset="0"/>
                <a:cs typeface="Arial" panose="020B0604020202020204" pitchFamily="34" charset="0"/>
              </a:rPr>
              <a:t>Computers store every file as a collection of 0s and 1s i.e., in binary form. Therefore, every file is basically just a series of bytes stored one after the other. There are mainly two types of data files — text file and binary file. A text file consists of human readable characters, which can be opened by any text editor. On the other hand, binary files are made up of non-human readable characters and symbols, which require specific programs to access its contents.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7371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41276B-E6FA-4915-A1C7-B76ABAFCC3C5}"/>
              </a:ext>
            </a:extLst>
          </p:cNvPr>
          <p:cNvSpPr>
            <a:spLocks noGrp="1"/>
          </p:cNvSpPr>
          <p:nvPr>
            <p:ph idx="1"/>
          </p:nvPr>
        </p:nvSpPr>
        <p:spPr>
          <a:xfrm>
            <a:off x="313151" y="300626"/>
            <a:ext cx="11536471" cy="6288064"/>
          </a:xfrm>
        </p:spPr>
        <p:txBody>
          <a:bodyPr/>
          <a:lstStyle/>
          <a:p>
            <a:pPr algn="just"/>
            <a:r>
              <a:rPr lang="en-IN" sz="1800" b="0" i="0" u="none" strike="noStrike" baseline="0" dirty="0">
                <a:latin typeface="Bookman Old Style" panose="02050604050505020204" pitchFamily="18" charset="0"/>
              </a:rPr>
              <a:t>By default, the value of </a:t>
            </a:r>
            <a:r>
              <a:rPr lang="en-IN" sz="1800" b="0" i="0" u="none" strike="noStrike" baseline="0" dirty="0" err="1">
                <a:latin typeface="Courier New" panose="02070309020205020404" pitchFamily="49" charset="0"/>
              </a:rPr>
              <a:t>reference_point</a:t>
            </a:r>
            <a:r>
              <a:rPr lang="en-IN" sz="1800" b="0" i="0" u="none" strike="noStrike" baseline="0" dirty="0">
                <a:latin typeface="Courier New" panose="02070309020205020404" pitchFamily="49" charset="0"/>
              </a:rPr>
              <a:t> </a:t>
            </a:r>
            <a:r>
              <a:rPr lang="en-IN" sz="1800" b="0" i="0" u="none" strike="noStrike" baseline="0" dirty="0">
                <a:latin typeface="Bookman Old Style" panose="02050604050505020204" pitchFamily="18" charset="0"/>
              </a:rPr>
              <a:t>is 0, i.e. the offset is counted from the beginning of the file. For example, the statement </a:t>
            </a:r>
            <a:r>
              <a:rPr lang="en-IN" sz="1800" b="0" i="0" u="none" strike="noStrike" baseline="0" dirty="0" err="1">
                <a:latin typeface="Courier New" panose="02070309020205020404" pitchFamily="49" charset="0"/>
              </a:rPr>
              <a:t>fileObject.seek</a:t>
            </a:r>
            <a:r>
              <a:rPr lang="en-IN" sz="1800" b="0" i="0" u="none" strike="noStrike" baseline="0" dirty="0">
                <a:latin typeface="Courier New" panose="02070309020205020404" pitchFamily="49" charset="0"/>
              </a:rPr>
              <a:t>(5,0) </a:t>
            </a:r>
            <a:r>
              <a:rPr lang="en-IN" sz="1800" b="0" i="0" u="none" strike="noStrike" baseline="0" dirty="0">
                <a:latin typeface="Bookman Old Style" panose="02050604050505020204" pitchFamily="18" charset="0"/>
              </a:rPr>
              <a:t>will position the file object at 5</a:t>
            </a:r>
            <a:r>
              <a:rPr lang="en-IN" sz="1800" b="0" i="0" u="none" strike="noStrike" baseline="30000" dirty="0">
                <a:latin typeface="Bookman Old Style" panose="02050604050505020204" pitchFamily="18" charset="0"/>
              </a:rPr>
              <a:t>th </a:t>
            </a:r>
            <a:r>
              <a:rPr lang="en-IN" sz="1800" b="0" i="0" u="none" strike="noStrike" baseline="0" dirty="0">
                <a:latin typeface="Bookman Old Style" panose="02050604050505020204" pitchFamily="18" charset="0"/>
              </a:rPr>
              <a:t>byte position from the beginning of the file. The code below demonstrates the usage of seek() and tell(). </a:t>
            </a:r>
          </a:p>
          <a:p>
            <a:pPr algn="l"/>
            <a:endParaRPr lang="en-IN" sz="1800" b="0" i="0" u="none" strike="noStrike" baseline="0" dirty="0">
              <a:solidFill>
                <a:srgbClr val="000000"/>
              </a:solidFill>
              <a:latin typeface="Courier New" panose="02070309020205020404" pitchFamily="49" charset="0"/>
            </a:endParaRPr>
          </a:p>
          <a:p>
            <a:r>
              <a:rPr lang="en-IN" sz="1800" b="0" i="0" u="none" strike="noStrike" baseline="0" dirty="0">
                <a:latin typeface="Courier New" panose="02070309020205020404" pitchFamily="49" charset="0"/>
              </a:rPr>
              <a:t>print("Learning to move the file object") </a:t>
            </a:r>
          </a:p>
          <a:p>
            <a:r>
              <a:rPr lang="en-IN" sz="1800" b="0" i="0" u="none" strike="noStrike" baseline="0" dirty="0" err="1">
                <a:latin typeface="Courier New" panose="02070309020205020404" pitchFamily="49" charset="0"/>
              </a:rPr>
              <a:t>fileobject</a:t>
            </a:r>
            <a:r>
              <a:rPr lang="en-IN" sz="1800" b="0" i="0" u="none" strike="noStrike" baseline="0" dirty="0">
                <a:latin typeface="Courier New" panose="02070309020205020404" pitchFamily="49" charset="0"/>
              </a:rPr>
              <a:t>=open("</a:t>
            </a:r>
            <a:r>
              <a:rPr lang="en-IN" sz="1800" b="0" i="0" u="none" strike="noStrike" baseline="0" dirty="0" err="1">
                <a:latin typeface="Courier New" panose="02070309020205020404" pitchFamily="49" charset="0"/>
              </a:rPr>
              <a:t>testfile.txt","r</a:t>
            </a:r>
            <a:r>
              <a:rPr lang="en-IN" sz="1800" b="0" i="0" u="none" strike="noStrike" baseline="0" dirty="0">
                <a:latin typeface="Courier New" panose="02070309020205020404" pitchFamily="49" charset="0"/>
              </a:rPr>
              <a:t>+") </a:t>
            </a:r>
          </a:p>
          <a:p>
            <a:r>
              <a:rPr lang="en-IN" sz="1800" b="0" i="0" u="none" strike="noStrike" baseline="0" dirty="0">
                <a:latin typeface="Courier New" panose="02070309020205020404" pitchFamily="49" charset="0"/>
              </a:rPr>
              <a:t>str=</a:t>
            </a:r>
            <a:r>
              <a:rPr lang="en-IN" sz="1800" b="0" i="0" u="none" strike="noStrike" baseline="0" dirty="0" err="1">
                <a:latin typeface="Courier New" panose="02070309020205020404" pitchFamily="49" charset="0"/>
              </a:rPr>
              <a:t>fileobject.read</a:t>
            </a:r>
            <a:r>
              <a:rPr lang="en-IN" sz="1800" b="0" i="0" u="none" strike="noStrike" baseline="0" dirty="0">
                <a:latin typeface="Courier New" panose="02070309020205020404" pitchFamily="49" charset="0"/>
              </a:rPr>
              <a:t>() </a:t>
            </a:r>
          </a:p>
          <a:p>
            <a:r>
              <a:rPr lang="en-IN" sz="1800" b="0" i="0" u="none" strike="noStrike" baseline="0" dirty="0">
                <a:latin typeface="Courier New" panose="02070309020205020404" pitchFamily="49" charset="0"/>
              </a:rPr>
              <a:t>print(str) </a:t>
            </a:r>
          </a:p>
          <a:p>
            <a:r>
              <a:rPr lang="en-IN" sz="1800" b="0" i="0" u="none" strike="noStrike" baseline="0" dirty="0">
                <a:latin typeface="Courier New" panose="02070309020205020404" pitchFamily="49" charset="0"/>
              </a:rPr>
              <a:t>print("Initially, the position of the file object is: ",</a:t>
            </a:r>
            <a:r>
              <a:rPr lang="en-IN" sz="1800" b="0" i="0" u="none" strike="noStrike" baseline="0" dirty="0" err="1">
                <a:latin typeface="Courier New" panose="02070309020205020404" pitchFamily="49" charset="0"/>
              </a:rPr>
              <a:t>fileobject</a:t>
            </a:r>
            <a:r>
              <a:rPr lang="en-IN" sz="1800" b="0" i="0" u="none" strike="noStrike" baseline="0" dirty="0">
                <a:latin typeface="Courier New" panose="02070309020205020404" pitchFamily="49" charset="0"/>
              </a:rPr>
              <a:t>. tell()) </a:t>
            </a:r>
          </a:p>
          <a:p>
            <a:r>
              <a:rPr lang="en-IN" sz="1800" b="0" i="0" u="none" strike="noStrike" baseline="0" dirty="0" err="1">
                <a:latin typeface="Courier New" panose="02070309020205020404" pitchFamily="49" charset="0"/>
              </a:rPr>
              <a:t>fileobject.seek</a:t>
            </a:r>
            <a:r>
              <a:rPr lang="en-IN" sz="1800" b="0" i="0" u="none" strike="noStrike" baseline="0" dirty="0">
                <a:latin typeface="Courier New" panose="02070309020205020404" pitchFamily="49" charset="0"/>
              </a:rPr>
              <a:t>(0) </a:t>
            </a:r>
          </a:p>
          <a:p>
            <a:r>
              <a:rPr lang="en-IN" sz="1800" b="0" i="0" u="none" strike="noStrike" baseline="0" dirty="0">
                <a:latin typeface="Courier New" panose="02070309020205020404" pitchFamily="49" charset="0"/>
              </a:rPr>
              <a:t>print("Now the file object is at the beginning of the file: ",</a:t>
            </a:r>
            <a:r>
              <a:rPr lang="en-IN" sz="1800" b="0" i="0" u="none" strike="noStrike" baseline="0" dirty="0" err="1">
                <a:latin typeface="Courier New" panose="02070309020205020404" pitchFamily="49" charset="0"/>
              </a:rPr>
              <a:t>fileobject.tell</a:t>
            </a:r>
            <a:r>
              <a:rPr lang="en-IN" sz="1800" b="0" i="0" u="none" strike="noStrike" baseline="0" dirty="0">
                <a:latin typeface="Courier New" panose="02070309020205020404" pitchFamily="49" charset="0"/>
              </a:rPr>
              <a:t>()) </a:t>
            </a:r>
          </a:p>
          <a:p>
            <a:r>
              <a:rPr lang="en-IN" sz="1800" b="0" i="0" u="none" strike="noStrike" baseline="0" dirty="0" err="1">
                <a:latin typeface="Courier New" panose="02070309020205020404" pitchFamily="49" charset="0"/>
              </a:rPr>
              <a:t>fileobject.seek</a:t>
            </a:r>
            <a:r>
              <a:rPr lang="en-IN" sz="1800" b="0" i="0" u="none" strike="noStrike" baseline="0" dirty="0">
                <a:latin typeface="Courier New" panose="02070309020205020404" pitchFamily="49" charset="0"/>
              </a:rPr>
              <a:t>(5) </a:t>
            </a:r>
          </a:p>
          <a:p>
            <a:r>
              <a:rPr lang="en-IN" sz="1800" b="0" i="0" u="none" strike="noStrike" baseline="0" dirty="0">
                <a:latin typeface="Courier New" panose="02070309020205020404" pitchFamily="49" charset="0"/>
              </a:rPr>
              <a:t>print("We are moving to 10th byte position from the beginning of file") </a:t>
            </a:r>
          </a:p>
          <a:p>
            <a:r>
              <a:rPr lang="en-IN" sz="1800" b="0" i="0" u="none" strike="noStrike" baseline="0" dirty="0">
                <a:latin typeface="Courier New" panose="02070309020205020404" pitchFamily="49" charset="0"/>
              </a:rPr>
              <a:t>print("The position of the file object is at", </a:t>
            </a:r>
            <a:r>
              <a:rPr lang="en-IN" sz="1800" b="0" i="0" u="none" strike="noStrike" baseline="0" dirty="0" err="1">
                <a:latin typeface="Courier New" panose="02070309020205020404" pitchFamily="49" charset="0"/>
              </a:rPr>
              <a:t>fileobject.tell</a:t>
            </a:r>
            <a:r>
              <a:rPr lang="en-IN" sz="1800" b="0" i="0" u="none" strike="noStrike" baseline="0" dirty="0">
                <a:latin typeface="Courier New" panose="02070309020205020404" pitchFamily="49" charset="0"/>
              </a:rPr>
              <a:t>()) </a:t>
            </a:r>
          </a:p>
          <a:p>
            <a:r>
              <a:rPr lang="en-IN" sz="1800" b="0" i="0" u="none" strike="noStrike" baseline="0" dirty="0">
                <a:latin typeface="Courier New" panose="02070309020205020404" pitchFamily="49" charset="0"/>
              </a:rPr>
              <a:t>str=</a:t>
            </a:r>
            <a:r>
              <a:rPr lang="en-IN" sz="1800" b="0" i="0" u="none" strike="noStrike" baseline="0" dirty="0" err="1">
                <a:latin typeface="Courier New" panose="02070309020205020404" pitchFamily="49" charset="0"/>
              </a:rPr>
              <a:t>fileobject.read</a:t>
            </a:r>
            <a:r>
              <a:rPr lang="en-IN" sz="1800" b="0" i="0" u="none" strike="noStrike" baseline="0" dirty="0">
                <a:latin typeface="Courier New" panose="02070309020205020404" pitchFamily="49" charset="0"/>
              </a:rPr>
              <a:t>() </a:t>
            </a:r>
          </a:p>
          <a:p>
            <a:r>
              <a:rPr lang="en-IN" sz="1800" b="0" i="0" u="none" strike="noStrike" baseline="0" dirty="0">
                <a:latin typeface="Courier New" panose="02070309020205020404" pitchFamily="49" charset="0"/>
              </a:rPr>
              <a:t>print(str) </a:t>
            </a:r>
            <a:endParaRPr lang="en-IN" sz="1800" b="0" i="0" u="none" strike="noStrike" baseline="0" dirty="0">
              <a:latin typeface="Bookman Old Style" panose="02050604050505020204" pitchFamily="18" charset="0"/>
            </a:endParaRPr>
          </a:p>
          <a:p>
            <a:pPr algn="just"/>
            <a:endParaRPr lang="en-IN" dirty="0"/>
          </a:p>
        </p:txBody>
      </p:sp>
    </p:spTree>
    <p:extLst>
      <p:ext uri="{BB962C8B-B14F-4D97-AF65-F5344CB8AC3E}">
        <p14:creationId xmlns:p14="http://schemas.microsoft.com/office/powerpoint/2010/main" val="2341108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A9F21D-1EEA-45F3-9C36-4EF50C7F17D4}"/>
              </a:ext>
            </a:extLst>
          </p:cNvPr>
          <p:cNvSpPr>
            <a:spLocks noGrp="1"/>
          </p:cNvSpPr>
          <p:nvPr>
            <p:ph idx="1"/>
          </p:nvPr>
        </p:nvSpPr>
        <p:spPr>
          <a:xfrm>
            <a:off x="275573" y="162838"/>
            <a:ext cx="11448789" cy="6475957"/>
          </a:xfrm>
        </p:spPr>
        <p:txBody>
          <a:bodyPr>
            <a:normAutofit/>
          </a:bodyPr>
          <a:lstStyle/>
          <a:p>
            <a:r>
              <a:rPr lang="en-IN" sz="2400" b="0" i="0" u="none" strike="noStrike" baseline="0" dirty="0">
                <a:latin typeface="Bookman Old Style" panose="02050604050505020204" pitchFamily="18" charset="0"/>
              </a:rPr>
              <a:t>C</a:t>
            </a:r>
            <a:r>
              <a:rPr lang="en-IN" sz="2400" b="1" i="0" u="none" strike="noStrike" baseline="0" dirty="0">
                <a:latin typeface="Bookman Old Style" panose="02050604050505020204" pitchFamily="18" charset="0"/>
              </a:rPr>
              <a:t>reating and </a:t>
            </a:r>
            <a:r>
              <a:rPr lang="en-IN" sz="2400" b="0" i="0" u="none" strike="noStrike" baseline="0" dirty="0">
                <a:latin typeface="Bookman Old Style" panose="02050604050505020204" pitchFamily="18" charset="0"/>
              </a:rPr>
              <a:t>T</a:t>
            </a:r>
            <a:r>
              <a:rPr lang="en-IN" sz="2400" b="1" i="0" u="none" strike="noStrike" baseline="0" dirty="0">
                <a:latin typeface="Bookman Old Style" panose="02050604050505020204" pitchFamily="18" charset="0"/>
              </a:rPr>
              <a:t>raversing a </a:t>
            </a:r>
            <a:r>
              <a:rPr lang="en-IN" sz="2400" b="0" i="0" u="none" strike="noStrike" baseline="0" dirty="0">
                <a:latin typeface="Bookman Old Style" panose="02050604050505020204" pitchFamily="18" charset="0"/>
              </a:rPr>
              <a:t>T</a:t>
            </a:r>
            <a:r>
              <a:rPr lang="en-IN" sz="2400" b="1" i="0" u="none" strike="noStrike" baseline="0" dirty="0">
                <a:latin typeface="Bookman Old Style" panose="02050604050505020204" pitchFamily="18" charset="0"/>
              </a:rPr>
              <a:t>ext File </a:t>
            </a:r>
            <a:endParaRPr lang="en-IN" sz="2400" b="0" i="0" u="none" strike="noStrike" baseline="0" dirty="0">
              <a:latin typeface="Bookman Old Style" panose="02050604050505020204" pitchFamily="18" charset="0"/>
            </a:endParaRPr>
          </a:p>
          <a:p>
            <a:pPr algn="just"/>
            <a:r>
              <a:rPr lang="en-IN" sz="2400" b="0" i="0" u="none" strike="noStrike" baseline="0" dirty="0">
                <a:latin typeface="Bookman Old Style" panose="02050604050505020204" pitchFamily="18" charset="0"/>
              </a:rPr>
              <a:t>Having learnt various methods that help us to open and close a file, read and write data in a text file, find the position of the file object and move the file object at a desired location, let us now perform some basic operations on a text file. To perform these operations, let us assume that we will be working with practice.txt. </a:t>
            </a:r>
          </a:p>
          <a:p>
            <a:pPr algn="l"/>
            <a:endParaRPr lang="en-IN" sz="2400" b="0" i="0" u="none" strike="noStrike" baseline="0" dirty="0">
              <a:solidFill>
                <a:srgbClr val="000000"/>
              </a:solidFill>
              <a:latin typeface="Bookman Old Style" panose="02050604050505020204" pitchFamily="18" charset="0"/>
            </a:endParaRPr>
          </a:p>
          <a:p>
            <a:r>
              <a:rPr lang="en-IN" sz="2400" b="1" i="0" u="none" strike="noStrike" baseline="0" dirty="0">
                <a:latin typeface="Bookman Old Style" panose="02050604050505020204" pitchFamily="18" charset="0"/>
              </a:rPr>
              <a:t>Creating a file and writing data </a:t>
            </a:r>
            <a:endParaRPr lang="en-IN" sz="2400" b="0" i="0" u="none" strike="noStrike" baseline="0" dirty="0">
              <a:latin typeface="Bookman Old Style" panose="02050604050505020204" pitchFamily="18" charset="0"/>
            </a:endParaRPr>
          </a:p>
          <a:p>
            <a:pPr algn="l"/>
            <a:r>
              <a:rPr lang="en-IN" sz="2400" b="0" i="0" u="none" strike="noStrike" baseline="0" dirty="0">
                <a:latin typeface="Bookman Old Style" panose="02050604050505020204" pitchFamily="18" charset="0"/>
              </a:rPr>
              <a:t>To create a text file, we use the </a:t>
            </a:r>
            <a:r>
              <a:rPr lang="en-IN" sz="2400" b="0" i="0" u="none" strike="noStrike" baseline="0" dirty="0">
                <a:latin typeface="Courier New" panose="02070309020205020404" pitchFamily="49" charset="0"/>
              </a:rPr>
              <a:t>open(</a:t>
            </a:r>
            <a:r>
              <a:rPr lang="en-IN" sz="2400" b="0" i="0" u="none" strike="noStrike" baseline="0" dirty="0">
                <a:latin typeface="Bookman Old Style" panose="02050604050505020204" pitchFamily="18" charset="0"/>
              </a:rPr>
              <a:t>) method and provide the filename and the mode. If the file already exists with the same name, the </a:t>
            </a:r>
            <a:r>
              <a:rPr lang="en-IN" sz="2400" b="0" i="0" u="none" strike="noStrike" baseline="0" dirty="0">
                <a:latin typeface="Courier New" panose="02070309020205020404" pitchFamily="49" charset="0"/>
              </a:rPr>
              <a:t>open() </a:t>
            </a:r>
            <a:r>
              <a:rPr lang="en-IN" sz="2400" b="0" i="0" u="none" strike="noStrike" baseline="0" dirty="0">
                <a:latin typeface="Bookman Old Style" panose="02050604050505020204" pitchFamily="18" charset="0"/>
              </a:rPr>
              <a:t>function will behave differently depending on the mode (write or append) used. If it is in write mode (w), then all the existing contents of file will be lost, and an empty file will be created with the same name. But, if the file is created in append mode (a), then the new data will be written after the existing data. In both cases, if the file does not exist, then a new empty file will be created. </a:t>
            </a:r>
            <a:r>
              <a:rPr lang="en-IN" sz="2400" dirty="0">
                <a:solidFill>
                  <a:srgbClr val="000000"/>
                </a:solidFill>
                <a:latin typeface="Bookman Old Style" panose="02050604050505020204" pitchFamily="18" charset="0"/>
              </a:rPr>
              <a:t>A</a:t>
            </a:r>
            <a:r>
              <a:rPr lang="en-IN" sz="2400" b="0" i="0" u="none" strike="noStrike" baseline="0" dirty="0">
                <a:latin typeface="Bookman Old Style" panose="02050604050505020204" pitchFamily="18" charset="0"/>
              </a:rPr>
              <a:t> file, </a:t>
            </a:r>
            <a:r>
              <a:rPr lang="en-IN" sz="2400" b="0" i="1" u="none" strike="noStrike" baseline="0" dirty="0">
                <a:latin typeface="Bookman Old Style" panose="02050604050505020204" pitchFamily="18" charset="0"/>
              </a:rPr>
              <a:t>practice.txt </a:t>
            </a:r>
            <a:r>
              <a:rPr lang="en-IN" sz="2400" b="0" i="0" u="none" strike="noStrike" baseline="0" dirty="0">
                <a:latin typeface="Bookman Old Style" panose="02050604050505020204" pitchFamily="18" charset="0"/>
              </a:rPr>
              <a:t>is opened in write (w) mode and three sentences are stored in it.</a:t>
            </a:r>
            <a:endParaRPr lang="en-IN" sz="3600" dirty="0"/>
          </a:p>
        </p:txBody>
      </p:sp>
    </p:spTree>
    <p:extLst>
      <p:ext uri="{BB962C8B-B14F-4D97-AF65-F5344CB8AC3E}">
        <p14:creationId xmlns:p14="http://schemas.microsoft.com/office/powerpoint/2010/main" val="2567509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D58A29-7AD6-4F62-BD13-38AE0224A191}"/>
              </a:ext>
            </a:extLst>
          </p:cNvPr>
          <p:cNvSpPr>
            <a:spLocks noGrp="1"/>
          </p:cNvSpPr>
          <p:nvPr>
            <p:ph idx="1"/>
          </p:nvPr>
        </p:nvSpPr>
        <p:spPr>
          <a:xfrm>
            <a:off x="375781" y="275572"/>
            <a:ext cx="11486367" cy="6275539"/>
          </a:xfrm>
        </p:spPr>
        <p:txBody>
          <a:bodyPr/>
          <a:lstStyle/>
          <a:p>
            <a:pPr algn="l"/>
            <a:endParaRPr lang="en-IN" sz="1800" b="0" i="0" u="none" strike="noStrike" baseline="0" dirty="0">
              <a:solidFill>
                <a:srgbClr val="000000"/>
              </a:solidFill>
              <a:latin typeface="Courier New" panose="02070309020205020404" pitchFamily="49" charset="0"/>
            </a:endParaRPr>
          </a:p>
          <a:p>
            <a:pPr marL="0" indent="0">
              <a:buNone/>
            </a:pPr>
            <a:r>
              <a:rPr lang="en-IN" sz="1800" b="0" i="0" u="none" strike="noStrike" baseline="0" dirty="0">
                <a:latin typeface="Courier New" panose="02070309020205020404" pitchFamily="49" charset="0"/>
              </a:rPr>
              <a:t># program to create a text file and add data</a:t>
            </a:r>
          </a:p>
          <a:p>
            <a:pPr marL="0" indent="0">
              <a:buNone/>
            </a:pPr>
            <a:r>
              <a:rPr lang="en-IN" sz="1800" b="0" i="0" u="none" strike="noStrike" baseline="0" dirty="0" err="1">
                <a:latin typeface="Courier New" panose="02070309020205020404" pitchFamily="49" charset="0"/>
              </a:rPr>
              <a:t>fileobject</a:t>
            </a:r>
            <a:r>
              <a:rPr lang="en-IN" sz="1800" b="0" i="0" u="none" strike="noStrike" baseline="0" dirty="0">
                <a:latin typeface="Courier New" panose="02070309020205020404" pitchFamily="49" charset="0"/>
              </a:rPr>
              <a:t>=open("</a:t>
            </a:r>
            <a:r>
              <a:rPr lang="en-IN" sz="1800" b="0" i="0" u="none" strike="noStrike" baseline="0" dirty="0" err="1">
                <a:latin typeface="Courier New" panose="02070309020205020404" pitchFamily="49" charset="0"/>
              </a:rPr>
              <a:t>practice.txt","w</a:t>
            </a:r>
            <a:r>
              <a:rPr lang="en-IN" sz="1800" b="0" i="0" u="none" strike="noStrike" baseline="0" dirty="0">
                <a:latin typeface="Courier New" panose="02070309020205020404" pitchFamily="49" charset="0"/>
              </a:rPr>
              <a:t>+")</a:t>
            </a:r>
          </a:p>
          <a:p>
            <a:pPr marL="0" indent="0">
              <a:buNone/>
            </a:pPr>
            <a:r>
              <a:rPr lang="en-IN" sz="1800" b="0" i="0" u="none" strike="noStrike" baseline="0" dirty="0">
                <a:latin typeface="Courier New" panose="02070309020205020404" pitchFamily="49" charset="0"/>
              </a:rPr>
              <a:t>while True:</a:t>
            </a:r>
          </a:p>
          <a:p>
            <a:pPr marL="0" indent="0">
              <a:buNone/>
            </a:pPr>
            <a:r>
              <a:rPr lang="en-IN" sz="1800" b="0" i="0" u="none" strike="noStrike" baseline="0" dirty="0">
                <a:latin typeface="Courier New" panose="02070309020205020404" pitchFamily="49" charset="0"/>
              </a:rPr>
              <a:t>    data= input("Enter data to save in the text file: ")</a:t>
            </a:r>
          </a:p>
          <a:p>
            <a:pPr marL="0" indent="0">
              <a:buNone/>
            </a:pPr>
            <a:r>
              <a:rPr lang="en-IN" sz="1800" b="0" i="0" u="none" strike="noStrike" baseline="0" dirty="0">
                <a:latin typeface="Courier New" panose="02070309020205020404" pitchFamily="49" charset="0"/>
              </a:rPr>
              <a:t>    </a:t>
            </a:r>
            <a:r>
              <a:rPr lang="en-IN" sz="1800" b="0" i="0" u="none" strike="noStrike" baseline="0" dirty="0" err="1">
                <a:latin typeface="Courier New" panose="02070309020205020404" pitchFamily="49" charset="0"/>
              </a:rPr>
              <a:t>fileobject.write</a:t>
            </a:r>
            <a:r>
              <a:rPr lang="en-IN" sz="1800" b="0" i="0" u="none" strike="noStrike" baseline="0" dirty="0">
                <a:latin typeface="Courier New" panose="02070309020205020404" pitchFamily="49" charset="0"/>
              </a:rPr>
              <a:t>(data)</a:t>
            </a:r>
          </a:p>
          <a:p>
            <a:pPr marL="0" indent="0">
              <a:buNone/>
            </a:pPr>
            <a:r>
              <a:rPr lang="en-IN" sz="1800" b="0" i="0" u="none" strike="noStrike" baseline="0" dirty="0">
                <a:latin typeface="Courier New" panose="02070309020205020404" pitchFamily="49" charset="0"/>
              </a:rPr>
              <a:t>    </a:t>
            </a:r>
            <a:r>
              <a:rPr lang="en-IN" sz="1800" b="0" i="0" u="none" strike="noStrike" baseline="0" dirty="0" err="1">
                <a:latin typeface="Courier New" panose="02070309020205020404" pitchFamily="49" charset="0"/>
              </a:rPr>
              <a:t>ans</a:t>
            </a:r>
            <a:r>
              <a:rPr lang="en-IN" sz="1800" b="0" i="0" u="none" strike="noStrike" baseline="0" dirty="0">
                <a:latin typeface="Courier New" panose="02070309020205020404" pitchFamily="49" charset="0"/>
              </a:rPr>
              <a:t>=input("Do you wish to enter more data?(y/n): ")</a:t>
            </a:r>
          </a:p>
          <a:p>
            <a:pPr marL="0" indent="0">
              <a:buNone/>
            </a:pPr>
            <a:r>
              <a:rPr lang="en-IN" sz="1800" b="0" i="0" u="none" strike="noStrike" baseline="0" dirty="0">
                <a:latin typeface="Courier New" panose="02070309020205020404" pitchFamily="49" charset="0"/>
              </a:rPr>
              <a:t>    if </a:t>
            </a:r>
            <a:r>
              <a:rPr lang="en-IN" sz="1800" b="0" i="0" u="none" strike="noStrike" baseline="0" dirty="0" err="1">
                <a:latin typeface="Courier New" panose="02070309020205020404" pitchFamily="49" charset="0"/>
              </a:rPr>
              <a:t>ans</a:t>
            </a:r>
            <a:r>
              <a:rPr lang="en-IN" sz="1800" b="0" i="0" u="none" strike="noStrike" baseline="0" dirty="0">
                <a:latin typeface="Courier New" panose="02070309020205020404" pitchFamily="49" charset="0"/>
              </a:rPr>
              <a:t>=='n':</a:t>
            </a:r>
          </a:p>
          <a:p>
            <a:pPr marL="0" indent="0">
              <a:buNone/>
            </a:pPr>
            <a:r>
              <a:rPr lang="en-IN" sz="1800" b="0" i="0" u="none" strike="noStrike" baseline="0" dirty="0">
                <a:latin typeface="Courier New" panose="02070309020205020404" pitchFamily="49" charset="0"/>
              </a:rPr>
              <a:t>        break</a:t>
            </a:r>
          </a:p>
          <a:p>
            <a:pPr marL="0" indent="0">
              <a:buNone/>
            </a:pPr>
            <a:r>
              <a:rPr lang="en-IN" sz="1800" b="0" i="0" u="none" strike="noStrike" baseline="0" dirty="0" err="1">
                <a:latin typeface="Courier New" panose="02070309020205020404" pitchFamily="49" charset="0"/>
              </a:rPr>
              <a:t>fileobject.close</a:t>
            </a:r>
            <a:r>
              <a:rPr lang="en-IN" sz="1800" b="0" i="0" u="none" strike="noStrike" baseline="0" dirty="0">
                <a:latin typeface="Courier New" panose="02070309020205020404" pitchFamily="49" charset="0"/>
              </a:rPr>
              <a:t>()</a:t>
            </a:r>
            <a:endParaRPr lang="en-IN" dirty="0"/>
          </a:p>
        </p:txBody>
      </p:sp>
    </p:spTree>
    <p:extLst>
      <p:ext uri="{BB962C8B-B14F-4D97-AF65-F5344CB8AC3E}">
        <p14:creationId xmlns:p14="http://schemas.microsoft.com/office/powerpoint/2010/main" val="3882750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7E7E84-7CB9-40CB-910B-BB29A188F078}"/>
              </a:ext>
            </a:extLst>
          </p:cNvPr>
          <p:cNvSpPr>
            <a:spLocks noGrp="1"/>
          </p:cNvSpPr>
          <p:nvPr>
            <p:ph idx="1"/>
          </p:nvPr>
        </p:nvSpPr>
        <p:spPr>
          <a:xfrm>
            <a:off x="300625" y="237994"/>
            <a:ext cx="11599101" cy="6338169"/>
          </a:xfrm>
        </p:spPr>
        <p:txBody>
          <a:bodyPr/>
          <a:lstStyle/>
          <a:p>
            <a:pPr marL="0" indent="0">
              <a:buNone/>
            </a:pPr>
            <a:r>
              <a:rPr lang="en-IN" sz="1800" b="1" i="0" u="none" strike="noStrike" baseline="0" dirty="0">
                <a:latin typeface="Bookman Old Style" panose="02050604050505020204" pitchFamily="18" charset="0"/>
              </a:rPr>
              <a:t>Traversing a file and displaying data </a:t>
            </a:r>
            <a:endParaRPr lang="en-IN" sz="1800" b="0" i="0" u="none" strike="noStrike" baseline="0" dirty="0">
              <a:latin typeface="Bookman Old Style" panose="02050604050505020204" pitchFamily="18" charset="0"/>
            </a:endParaRPr>
          </a:p>
          <a:p>
            <a:pPr algn="just"/>
            <a:r>
              <a:rPr lang="en-IN" sz="1800" b="0" i="0" u="none" strike="noStrike" baseline="0" dirty="0">
                <a:latin typeface="Bookman Old Style" panose="02050604050505020204" pitchFamily="18" charset="0"/>
              </a:rPr>
              <a:t>To read and display data that is stored in a text file, we will refer to the previous example where we have created the file </a:t>
            </a:r>
            <a:r>
              <a:rPr lang="en-IN" sz="1800" b="0" i="1" u="none" strike="noStrike" baseline="0" dirty="0">
                <a:latin typeface="Bookman Old Style" panose="02050604050505020204" pitchFamily="18" charset="0"/>
              </a:rPr>
              <a:t>practice.txt. </a:t>
            </a:r>
            <a:r>
              <a:rPr lang="en-IN" sz="1800" b="0" i="0" u="none" strike="noStrike" baseline="0" dirty="0">
                <a:latin typeface="Bookman Old Style" panose="02050604050505020204" pitchFamily="18" charset="0"/>
              </a:rPr>
              <a:t>The file will be opened in read mode and reading will begin from the beginning of the file. </a:t>
            </a:r>
          </a:p>
          <a:p>
            <a:pPr algn="l"/>
            <a:endParaRPr lang="en-IN" sz="1800" b="0" i="0" u="none" strike="noStrike" baseline="0" dirty="0">
              <a:solidFill>
                <a:srgbClr val="000000"/>
              </a:solidFill>
              <a:latin typeface="Courier New" panose="02070309020205020404" pitchFamily="49" charset="0"/>
            </a:endParaRPr>
          </a:p>
          <a:p>
            <a:pPr marL="0" indent="0">
              <a:buNone/>
            </a:pPr>
            <a:r>
              <a:rPr lang="en-IN" sz="1800" b="0" i="0" u="none" strike="noStrike" baseline="0" dirty="0" err="1">
                <a:latin typeface="Courier New" panose="02070309020205020404" pitchFamily="49" charset="0"/>
              </a:rPr>
              <a:t>fileobject</a:t>
            </a:r>
            <a:r>
              <a:rPr lang="en-IN" sz="1800" b="0" i="0" u="none" strike="noStrike" baseline="0" dirty="0">
                <a:latin typeface="Courier New" panose="02070309020205020404" pitchFamily="49" charset="0"/>
              </a:rPr>
              <a:t>=open("</a:t>
            </a:r>
            <a:r>
              <a:rPr lang="en-IN" sz="1800" b="0" i="0" u="none" strike="noStrike" baseline="0" dirty="0" err="1">
                <a:latin typeface="Courier New" panose="02070309020205020404" pitchFamily="49" charset="0"/>
              </a:rPr>
              <a:t>practice.txt","r</a:t>
            </a:r>
            <a:r>
              <a:rPr lang="en-IN" sz="1800" b="0" i="0" u="none" strike="noStrike" baseline="0" dirty="0">
                <a:latin typeface="Courier New" panose="02070309020205020404" pitchFamily="49" charset="0"/>
              </a:rPr>
              <a:t>")</a:t>
            </a:r>
          </a:p>
          <a:p>
            <a:pPr marL="0" indent="0">
              <a:buNone/>
            </a:pPr>
            <a:r>
              <a:rPr lang="en-IN" sz="1800" b="0" i="0" u="none" strike="noStrike" baseline="0" dirty="0">
                <a:latin typeface="Courier New" panose="02070309020205020404" pitchFamily="49" charset="0"/>
              </a:rPr>
              <a:t>str = </a:t>
            </a:r>
            <a:r>
              <a:rPr lang="en-IN" sz="1800" b="0" i="0" u="none" strike="noStrike" baseline="0" dirty="0" err="1">
                <a:latin typeface="Courier New" panose="02070309020205020404" pitchFamily="49" charset="0"/>
              </a:rPr>
              <a:t>fileobject.readline</a:t>
            </a:r>
            <a:r>
              <a:rPr lang="en-IN" sz="1800" b="0" i="0" u="none" strike="noStrike" baseline="0" dirty="0">
                <a:latin typeface="Courier New" panose="02070309020205020404" pitchFamily="49" charset="0"/>
              </a:rPr>
              <a:t>()</a:t>
            </a:r>
          </a:p>
          <a:p>
            <a:pPr marL="0" indent="0">
              <a:buNone/>
            </a:pPr>
            <a:r>
              <a:rPr lang="en-IN" sz="1800" b="0" i="0" u="none" strike="noStrike" baseline="0" dirty="0">
                <a:latin typeface="Courier New" panose="02070309020205020404" pitchFamily="49" charset="0"/>
              </a:rPr>
              <a:t>while str:</a:t>
            </a:r>
          </a:p>
          <a:p>
            <a:pPr marL="0" indent="0">
              <a:buNone/>
            </a:pPr>
            <a:r>
              <a:rPr lang="en-IN" sz="1800" b="0" i="0" u="none" strike="noStrike" baseline="0" dirty="0">
                <a:latin typeface="Courier New" panose="02070309020205020404" pitchFamily="49" charset="0"/>
              </a:rPr>
              <a:t>    print(str)</a:t>
            </a:r>
          </a:p>
          <a:p>
            <a:pPr marL="0" indent="0">
              <a:buNone/>
            </a:pPr>
            <a:r>
              <a:rPr lang="en-IN" sz="1800" b="0" i="0" u="none" strike="noStrike" baseline="0" dirty="0">
                <a:latin typeface="Courier New" panose="02070309020205020404" pitchFamily="49" charset="0"/>
              </a:rPr>
              <a:t>    str=</a:t>
            </a:r>
            <a:r>
              <a:rPr lang="en-IN" sz="1800" b="0" i="0" u="none" strike="noStrike" baseline="0" dirty="0" err="1">
                <a:latin typeface="Courier New" panose="02070309020205020404" pitchFamily="49" charset="0"/>
              </a:rPr>
              <a:t>fileobject.readline</a:t>
            </a:r>
            <a:r>
              <a:rPr lang="en-IN" sz="1800" b="0" i="0" u="none" strike="noStrike" baseline="0" dirty="0">
                <a:latin typeface="Courier New" panose="02070309020205020404" pitchFamily="49" charset="0"/>
              </a:rPr>
              <a:t>()</a:t>
            </a:r>
            <a:r>
              <a:rPr lang="en-IN" sz="1800" b="0" i="0" u="none" strike="noStrike" baseline="0" dirty="0" err="1">
                <a:latin typeface="Courier New" panose="02070309020205020404" pitchFamily="49" charset="0"/>
              </a:rPr>
              <a:t>fileobject.close</a:t>
            </a:r>
            <a:r>
              <a:rPr lang="en-IN" sz="1800" b="0" i="0" u="none" strike="noStrike" baseline="0" dirty="0">
                <a:latin typeface="Courier New" panose="02070309020205020404" pitchFamily="49" charset="0"/>
              </a:rPr>
              <a:t>() </a:t>
            </a:r>
          </a:p>
          <a:p>
            <a:pPr marL="0" indent="0">
              <a:buNone/>
            </a:pPr>
            <a:r>
              <a:rPr lang="en-IN" sz="1800" dirty="0" err="1">
                <a:latin typeface="Courier New" panose="02070309020205020404" pitchFamily="49" charset="0"/>
              </a:rPr>
              <a:t>fileobject.close</a:t>
            </a:r>
            <a:r>
              <a:rPr lang="en-IN" sz="1800" dirty="0">
                <a:latin typeface="Courier New" panose="02070309020205020404" pitchFamily="49" charset="0"/>
              </a:rPr>
              <a:t>()</a:t>
            </a:r>
          </a:p>
          <a:p>
            <a:pPr algn="l"/>
            <a:endParaRPr lang="en-IN" sz="1800" b="0" i="0" u="none" strike="noStrike" baseline="0" dirty="0">
              <a:solidFill>
                <a:srgbClr val="000000"/>
              </a:solidFill>
              <a:latin typeface="Bookman Old Style" panose="02050604050505020204" pitchFamily="18" charset="0"/>
            </a:endParaRPr>
          </a:p>
          <a:p>
            <a:pPr algn="just"/>
            <a:r>
              <a:rPr lang="en-IN" sz="1800" b="0" i="0" u="none" strike="noStrike" baseline="0" dirty="0">
                <a:latin typeface="Bookman Old Style" panose="02050604050505020204" pitchFamily="18" charset="0"/>
              </a:rPr>
              <a:t>the </a:t>
            </a:r>
            <a:r>
              <a:rPr lang="en-IN" sz="1800" b="0" i="0" u="none" strike="noStrike" baseline="0" dirty="0" err="1">
                <a:latin typeface="Bookman Old Style" panose="02050604050505020204" pitchFamily="18" charset="0"/>
              </a:rPr>
              <a:t>readline</a:t>
            </a:r>
            <a:r>
              <a:rPr lang="en-IN" sz="1800" b="0" i="0" u="none" strike="noStrike" baseline="0" dirty="0">
                <a:latin typeface="Bookman Old Style" panose="02050604050505020204" pitchFamily="18" charset="0"/>
              </a:rPr>
              <a:t>() is used in the while loop to read the data line by line from the text file. The lines are displayed using the print(). As the end of file is reached, the </a:t>
            </a:r>
            <a:r>
              <a:rPr lang="en-IN" sz="1800" b="0" i="0" u="none" strike="noStrike" baseline="0" dirty="0" err="1">
                <a:latin typeface="Bookman Old Style" panose="02050604050505020204" pitchFamily="18" charset="0"/>
              </a:rPr>
              <a:t>readline</a:t>
            </a:r>
            <a:r>
              <a:rPr lang="en-IN" sz="1800" b="0" i="0" u="none" strike="noStrike" baseline="0" dirty="0">
                <a:latin typeface="Bookman Old Style" panose="02050604050505020204" pitchFamily="18" charset="0"/>
              </a:rPr>
              <a:t>() will return an empty string. Finally, the file is closed using the close(). </a:t>
            </a:r>
            <a:endParaRPr lang="en-IN" dirty="0"/>
          </a:p>
        </p:txBody>
      </p:sp>
    </p:spTree>
    <p:extLst>
      <p:ext uri="{BB962C8B-B14F-4D97-AF65-F5344CB8AC3E}">
        <p14:creationId xmlns:p14="http://schemas.microsoft.com/office/powerpoint/2010/main" val="337620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694D54-1C32-4CAD-A0C8-429D76CC3731}"/>
              </a:ext>
            </a:extLst>
          </p:cNvPr>
          <p:cNvSpPr>
            <a:spLocks noGrp="1"/>
          </p:cNvSpPr>
          <p:nvPr>
            <p:ph idx="1"/>
          </p:nvPr>
        </p:nvSpPr>
        <p:spPr>
          <a:xfrm>
            <a:off x="225469" y="125260"/>
            <a:ext cx="11774466" cy="6576165"/>
          </a:xfrm>
        </p:spPr>
        <p:txBody>
          <a:bodyPr>
            <a:normAutofit fontScale="85000" lnSpcReduction="20000"/>
          </a:bodyPr>
          <a:lstStyle/>
          <a:p>
            <a:pPr algn="just"/>
            <a:r>
              <a:rPr lang="en-IN" sz="2100" b="0" i="0" u="none" strike="noStrike" baseline="0" dirty="0">
                <a:latin typeface="Bookman Old Style" panose="02050604050505020204" pitchFamily="18" charset="0"/>
              </a:rPr>
              <a:t>Now let us create one single program to read and write data using a single file object. Since both the operations have to be performed using a single file object, the file will be opened in w+ mode. </a:t>
            </a:r>
          </a:p>
          <a:p>
            <a:pPr marL="0" indent="0" algn="just">
              <a:buNone/>
            </a:pPr>
            <a:r>
              <a:rPr lang="en-IN" dirty="0" err="1"/>
              <a:t>fileobject</a:t>
            </a:r>
            <a:r>
              <a:rPr lang="en-IN" dirty="0"/>
              <a:t>=open("report.txt", "w+")</a:t>
            </a:r>
          </a:p>
          <a:p>
            <a:pPr marL="0" indent="0" algn="just">
              <a:buNone/>
            </a:pPr>
            <a:r>
              <a:rPr lang="en-IN" dirty="0"/>
              <a:t>print ("WRITING DATA IN THE FILE")</a:t>
            </a:r>
          </a:p>
          <a:p>
            <a:pPr marL="0" indent="0" algn="just">
              <a:buNone/>
            </a:pPr>
            <a:r>
              <a:rPr lang="en-IN" dirty="0"/>
              <a:t>print() # to display a blank line</a:t>
            </a:r>
          </a:p>
          <a:p>
            <a:pPr marL="0" indent="0" algn="just">
              <a:buNone/>
            </a:pPr>
            <a:r>
              <a:rPr lang="en-IN" dirty="0"/>
              <a:t>while True:</a:t>
            </a:r>
          </a:p>
          <a:p>
            <a:pPr marL="0" indent="0" algn="just">
              <a:buNone/>
            </a:pPr>
            <a:r>
              <a:rPr lang="en-IN" dirty="0"/>
              <a:t>    line= input("Enter a sentence ")</a:t>
            </a:r>
          </a:p>
          <a:p>
            <a:pPr marL="0" indent="0" algn="just">
              <a:buNone/>
            </a:pPr>
            <a:r>
              <a:rPr lang="en-IN" dirty="0"/>
              <a:t>    </a:t>
            </a:r>
            <a:r>
              <a:rPr lang="en-IN" dirty="0" err="1"/>
              <a:t>fileobject.write</a:t>
            </a:r>
            <a:r>
              <a:rPr lang="en-IN" dirty="0"/>
              <a:t>(line)</a:t>
            </a:r>
          </a:p>
          <a:p>
            <a:pPr marL="0" indent="0" algn="just">
              <a:buNone/>
            </a:pPr>
            <a:r>
              <a:rPr lang="en-IN" dirty="0"/>
              <a:t>    </a:t>
            </a:r>
            <a:r>
              <a:rPr lang="en-IN" dirty="0" err="1"/>
              <a:t>fileobject.write</a:t>
            </a:r>
            <a:r>
              <a:rPr lang="en-IN" dirty="0"/>
              <a:t>('\n')</a:t>
            </a:r>
          </a:p>
          <a:p>
            <a:pPr marL="0" indent="0" algn="just">
              <a:buNone/>
            </a:pPr>
            <a:r>
              <a:rPr lang="en-IN" dirty="0"/>
              <a:t>    choice=input("Do you wish to enter more data? (y/n): ")</a:t>
            </a:r>
          </a:p>
          <a:p>
            <a:pPr marL="0" indent="0" algn="just">
              <a:buNone/>
            </a:pPr>
            <a:r>
              <a:rPr lang="en-IN" dirty="0"/>
              <a:t>    if choice in ('</a:t>
            </a:r>
            <a:r>
              <a:rPr lang="en-IN" dirty="0" err="1"/>
              <a:t>n','N</a:t>
            </a:r>
            <a:r>
              <a:rPr lang="en-IN" dirty="0"/>
              <a:t>'): break</a:t>
            </a:r>
          </a:p>
          <a:p>
            <a:pPr marL="0" indent="0" algn="just">
              <a:buNone/>
            </a:pPr>
            <a:r>
              <a:rPr lang="en-IN" dirty="0"/>
              <a:t>print("The byte position of file object is ",</a:t>
            </a:r>
            <a:r>
              <a:rPr lang="en-IN" dirty="0" err="1"/>
              <a:t>fileobject.tell</a:t>
            </a:r>
            <a:r>
              <a:rPr lang="en-IN" dirty="0"/>
              <a:t>())</a:t>
            </a:r>
          </a:p>
          <a:p>
            <a:pPr marL="0" indent="0" algn="just">
              <a:buNone/>
            </a:pPr>
            <a:r>
              <a:rPr lang="en-IN" dirty="0" err="1"/>
              <a:t>fileobject.seek</a:t>
            </a:r>
            <a:r>
              <a:rPr lang="en-IN" dirty="0"/>
              <a:t>(0) #places file object at beginning of file</a:t>
            </a:r>
          </a:p>
          <a:p>
            <a:pPr marL="0" indent="0" algn="just">
              <a:buNone/>
            </a:pPr>
            <a:r>
              <a:rPr lang="en-IN" dirty="0"/>
              <a:t>print()</a:t>
            </a:r>
          </a:p>
          <a:p>
            <a:pPr marL="0" indent="0" algn="just">
              <a:buNone/>
            </a:pPr>
            <a:r>
              <a:rPr lang="en-IN" dirty="0"/>
              <a:t>print("READING DATA FROM THE FILE")</a:t>
            </a:r>
          </a:p>
          <a:p>
            <a:pPr marL="0" indent="0" algn="just">
              <a:buNone/>
            </a:pPr>
            <a:r>
              <a:rPr lang="en-IN" dirty="0"/>
              <a:t>str=</a:t>
            </a:r>
            <a:r>
              <a:rPr lang="en-IN" dirty="0" err="1"/>
              <a:t>fileobject.read</a:t>
            </a:r>
            <a:r>
              <a:rPr lang="en-IN" dirty="0"/>
              <a:t>()</a:t>
            </a:r>
          </a:p>
          <a:p>
            <a:pPr marL="0" indent="0" algn="just">
              <a:buNone/>
            </a:pPr>
            <a:r>
              <a:rPr lang="en-IN" dirty="0"/>
              <a:t>print(str)</a:t>
            </a:r>
          </a:p>
        </p:txBody>
      </p:sp>
    </p:spTree>
    <p:extLst>
      <p:ext uri="{BB962C8B-B14F-4D97-AF65-F5344CB8AC3E}">
        <p14:creationId xmlns:p14="http://schemas.microsoft.com/office/powerpoint/2010/main" val="1234210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0E1398-3D22-480C-B55E-B3C30E9AD357}"/>
              </a:ext>
            </a:extLst>
          </p:cNvPr>
          <p:cNvSpPr>
            <a:spLocks noGrp="1"/>
          </p:cNvSpPr>
          <p:nvPr>
            <p:ph idx="1"/>
          </p:nvPr>
        </p:nvSpPr>
        <p:spPr>
          <a:xfrm>
            <a:off x="363255" y="263047"/>
            <a:ext cx="11273424" cy="6375748"/>
          </a:xfrm>
        </p:spPr>
        <p:txBody>
          <a:bodyPr>
            <a:normAutofit/>
          </a:bodyPr>
          <a:lstStyle/>
          <a:p>
            <a:r>
              <a:rPr lang="en-IN" sz="2000" b="1" i="0" u="none" strike="noStrike" baseline="0" dirty="0">
                <a:latin typeface="Arial" panose="020B0604020202020204" pitchFamily="34" charset="0"/>
                <a:cs typeface="Arial" panose="020B0604020202020204" pitchFamily="34" charset="0"/>
              </a:rPr>
              <a:t>Text file </a:t>
            </a:r>
            <a:r>
              <a:rPr lang="en-IN" sz="2000" b="0" i="0" u="none" strike="noStrike" baseline="0" dirty="0">
                <a:latin typeface="Arial" panose="020B0604020202020204" pitchFamily="34" charset="0"/>
                <a:cs typeface="Arial" panose="020B0604020202020204" pitchFamily="34" charset="0"/>
              </a:rPr>
              <a:t>A text file can be understood as a sequence of characters consisting of alphabets, numbers and other special symbols. Files with extensions like .txt, .</a:t>
            </a:r>
            <a:r>
              <a:rPr lang="en-IN" sz="2000" b="0" i="0" u="none" strike="noStrike" baseline="0" dirty="0" err="1">
                <a:latin typeface="Arial" panose="020B0604020202020204" pitchFamily="34" charset="0"/>
                <a:cs typeface="Arial" panose="020B0604020202020204" pitchFamily="34" charset="0"/>
              </a:rPr>
              <a:t>py</a:t>
            </a:r>
            <a:r>
              <a:rPr lang="en-IN" sz="2000" b="0" i="0" u="none" strike="noStrike" baseline="0" dirty="0">
                <a:latin typeface="Arial" panose="020B0604020202020204" pitchFamily="34" charset="0"/>
                <a:cs typeface="Arial" panose="020B0604020202020204" pitchFamily="34" charset="0"/>
              </a:rPr>
              <a:t>, .csv, etc. are some examples of text files. When we open a text file using a text editor (e.g., Notepad), we see several lines of text. However, the file contents are not stored in such a way internally. Rather, they are stored in sequence of bytes consisting of 0s and 1s. In ASCII, UNICODE or any other encoding scheme, the value of each character of the text file is stored as bytes. So, while opening a text file, the text editor translates each ASCII value and shows us the equivalent character that is readable by the human being. For example, the ASCII value 65 (binary equivalent 1000001) will be displayed by a text editor as the letter ‘A’ since the number 65 in ASCII character set represents ‘A’. </a:t>
            </a:r>
          </a:p>
          <a:p>
            <a:r>
              <a:rPr lang="en-IN" sz="2000" b="0" i="0" dirty="0">
                <a:effectLst/>
                <a:latin typeface="Arial" panose="020B0604020202020204" pitchFamily="34" charset="0"/>
                <a:cs typeface="Arial" panose="020B0604020202020204" pitchFamily="34" charset="0"/>
              </a:rPr>
              <a:t>Each line of code includes a sequence of characters and they form text file. Each line of a file is terminated with a special character, called the EOL or End of Line characters like comma {,} or newline character. It ends the current line and tells the interpreter a new one has begun.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0963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778FB2-0C1A-4E25-850F-B5273EF4275F}"/>
              </a:ext>
            </a:extLst>
          </p:cNvPr>
          <p:cNvSpPr>
            <a:spLocks noGrp="1"/>
          </p:cNvSpPr>
          <p:nvPr>
            <p:ph idx="1"/>
          </p:nvPr>
        </p:nvSpPr>
        <p:spPr>
          <a:xfrm>
            <a:off x="425885" y="338203"/>
            <a:ext cx="11373633" cy="6325644"/>
          </a:xfrm>
        </p:spPr>
        <p:txBody>
          <a:bodyPr/>
          <a:lstStyle/>
          <a:p>
            <a:pPr algn="l"/>
            <a:endParaRPr lang="en-IN" sz="1800" b="0" i="0" u="none" strike="noStrike" baseline="0" dirty="0">
              <a:solidFill>
                <a:srgbClr val="000000"/>
              </a:solidFill>
              <a:latin typeface="Bookman Old Style" panose="02050604050505020204" pitchFamily="18" charset="0"/>
            </a:endParaRPr>
          </a:p>
          <a:p>
            <a:r>
              <a:rPr lang="en-IN" sz="2000" b="1" i="0" u="none" strike="noStrike" baseline="0" dirty="0">
                <a:latin typeface="Arial" panose="020B0604020202020204" pitchFamily="34" charset="0"/>
                <a:cs typeface="Arial" panose="020B0604020202020204" pitchFamily="34" charset="0"/>
              </a:rPr>
              <a:t>Binary Files </a:t>
            </a:r>
            <a:endParaRPr lang="en-IN" sz="2000" b="0" i="0" u="none" strike="noStrike" baseline="0" dirty="0">
              <a:latin typeface="Arial" panose="020B0604020202020204" pitchFamily="34" charset="0"/>
              <a:cs typeface="Arial" panose="020B0604020202020204" pitchFamily="34" charset="0"/>
            </a:endParaRPr>
          </a:p>
          <a:p>
            <a:pPr algn="just"/>
            <a:r>
              <a:rPr lang="en-IN" sz="2000" b="0" i="0" u="none" strike="noStrike" baseline="0" dirty="0">
                <a:latin typeface="Arial" panose="020B0604020202020204" pitchFamily="34" charset="0"/>
                <a:cs typeface="Arial" panose="020B0604020202020204" pitchFamily="34" charset="0"/>
              </a:rPr>
              <a:t>Binary files are also stored in terms of bytes (0s and 1s), but unlike text files, these bytes do not represent the ASCII values of characters. Rather, they represent the actual content such as image, audio, video, compressed versions of other files, executable files, etc. These files are not human readable. Thus, trying to open a binary file using a text editor will show some garbage values. We need specific software to read or write the contents of a binary file. </a:t>
            </a:r>
          </a:p>
          <a:p>
            <a:pPr algn="just"/>
            <a:r>
              <a:rPr lang="en-IN" sz="2000" b="0" i="0" u="none" strike="noStrike" baseline="0" dirty="0">
                <a:latin typeface="Arial" panose="020B0604020202020204" pitchFamily="34" charset="0"/>
                <a:cs typeface="Arial" panose="020B0604020202020204" pitchFamily="34" charset="0"/>
              </a:rPr>
              <a:t>Binary files are stored in a computer in a sequence of bytes. Even a single bit change can corrupt the file and make it unreadable to the supporting application. Also, it is difficult to remove any error which may occur in the binary file as the stored contents are not human readable. We can read and write both text and binary files through Python programs.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0301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1DBF46-71DB-47F3-AEE4-85FB5DF2A8BC}"/>
              </a:ext>
            </a:extLst>
          </p:cNvPr>
          <p:cNvSpPr>
            <a:spLocks noGrp="1"/>
          </p:cNvSpPr>
          <p:nvPr>
            <p:ph idx="1"/>
          </p:nvPr>
        </p:nvSpPr>
        <p:spPr>
          <a:xfrm>
            <a:off x="162838" y="175364"/>
            <a:ext cx="11824569" cy="6450903"/>
          </a:xfrm>
        </p:spPr>
        <p:txBody>
          <a:bodyPr>
            <a:normAutofit/>
          </a:bodyPr>
          <a:lstStyle/>
          <a:p>
            <a:pPr algn="just"/>
            <a:r>
              <a:rPr lang="en-IN" sz="1800" b="0" i="0" u="none" strike="noStrike" baseline="0" dirty="0">
                <a:latin typeface="Arial" panose="020B0604020202020204" pitchFamily="34" charset="0"/>
                <a:cs typeface="Arial" panose="020B0604020202020204" pitchFamily="34" charset="0"/>
              </a:rPr>
              <a:t>To open a file in Python, we use the open() function. The syntax of open() is as follows: </a:t>
            </a:r>
          </a:p>
          <a:p>
            <a:pPr algn="just"/>
            <a:r>
              <a:rPr lang="en-IN" sz="1800" b="0" i="0" u="none" strike="noStrike" baseline="0" dirty="0" err="1">
                <a:latin typeface="Arial" panose="020B0604020202020204" pitchFamily="34" charset="0"/>
                <a:cs typeface="Arial" panose="020B0604020202020204" pitchFamily="34" charset="0"/>
              </a:rPr>
              <a:t>file_object</a:t>
            </a:r>
            <a:r>
              <a:rPr lang="en-IN" sz="1800" b="0" i="0" u="none" strike="noStrike" baseline="0" dirty="0">
                <a:latin typeface="Arial" panose="020B0604020202020204" pitchFamily="34" charset="0"/>
                <a:cs typeface="Arial" panose="020B0604020202020204" pitchFamily="34" charset="0"/>
              </a:rPr>
              <a:t>= open(</a:t>
            </a:r>
            <a:r>
              <a:rPr lang="en-IN" sz="1800" b="0" i="0" u="none" strike="noStrike" baseline="0" dirty="0" err="1">
                <a:latin typeface="Arial" panose="020B0604020202020204" pitchFamily="34" charset="0"/>
                <a:cs typeface="Arial" panose="020B0604020202020204" pitchFamily="34" charset="0"/>
              </a:rPr>
              <a:t>file_name</a:t>
            </a:r>
            <a:r>
              <a:rPr lang="en-IN" sz="1800" b="0" i="0" u="none" strike="noStrike" baseline="0" dirty="0">
                <a:latin typeface="Arial" panose="020B0604020202020204" pitchFamily="34" charset="0"/>
                <a:cs typeface="Arial" panose="020B0604020202020204" pitchFamily="34" charset="0"/>
              </a:rPr>
              <a:t>, </a:t>
            </a:r>
            <a:r>
              <a:rPr lang="en-IN" sz="1800" b="0" i="0" u="none" strike="noStrike" baseline="0" dirty="0" err="1">
                <a:latin typeface="Arial" panose="020B0604020202020204" pitchFamily="34" charset="0"/>
                <a:cs typeface="Arial" panose="020B0604020202020204" pitchFamily="34" charset="0"/>
              </a:rPr>
              <a:t>access_mode</a:t>
            </a:r>
            <a:r>
              <a:rPr lang="en-IN" sz="1800" b="0" i="0" u="none" strike="noStrike" baseline="0" dirty="0">
                <a:latin typeface="Arial" panose="020B0604020202020204" pitchFamily="34" charset="0"/>
                <a:cs typeface="Arial" panose="020B0604020202020204" pitchFamily="34" charset="0"/>
              </a:rPr>
              <a:t>) </a:t>
            </a:r>
          </a:p>
          <a:p>
            <a:pPr algn="just"/>
            <a:r>
              <a:rPr lang="en-IN" sz="1800" b="0" i="0" u="none" strike="noStrike" baseline="0" dirty="0">
                <a:latin typeface="Arial" panose="020B0604020202020204" pitchFamily="34" charset="0"/>
                <a:cs typeface="Arial" panose="020B0604020202020204" pitchFamily="34" charset="0"/>
              </a:rPr>
              <a:t>This function returns a file object called file handle which is stored in the variable </a:t>
            </a:r>
            <a:r>
              <a:rPr lang="en-IN" sz="1800" b="0" i="0" u="none" strike="noStrike" baseline="0" dirty="0" err="1">
                <a:latin typeface="Arial" panose="020B0604020202020204" pitchFamily="34" charset="0"/>
                <a:cs typeface="Arial" panose="020B0604020202020204" pitchFamily="34" charset="0"/>
              </a:rPr>
              <a:t>file_object</a:t>
            </a:r>
            <a:r>
              <a:rPr lang="en-IN" sz="1800" b="0" i="0" u="none" strike="noStrike" baseline="0" dirty="0">
                <a:latin typeface="Arial" panose="020B0604020202020204" pitchFamily="34" charset="0"/>
                <a:cs typeface="Arial" panose="020B0604020202020204" pitchFamily="34" charset="0"/>
              </a:rPr>
              <a:t>. We can use this variable to transfer data to and from the file (read and write) by calling the functions defined in the Python’s io module. If the file does not exist, the above statement creates a new empty file and assigns it the name we specify in the statement. </a:t>
            </a:r>
          </a:p>
          <a:p>
            <a:pPr algn="just"/>
            <a:r>
              <a:rPr lang="en-IN" sz="1800" b="0" i="0" u="none" strike="noStrike" baseline="0" dirty="0">
                <a:latin typeface="Arial" panose="020B0604020202020204" pitchFamily="34" charset="0"/>
                <a:cs typeface="Arial" panose="020B0604020202020204" pitchFamily="34" charset="0"/>
              </a:rPr>
              <a:t>The </a:t>
            </a:r>
            <a:r>
              <a:rPr lang="en-IN" sz="1800" b="0" i="0" u="none" strike="noStrike" baseline="0" dirty="0" err="1">
                <a:latin typeface="Arial" panose="020B0604020202020204" pitchFamily="34" charset="0"/>
                <a:cs typeface="Arial" panose="020B0604020202020204" pitchFamily="34" charset="0"/>
              </a:rPr>
              <a:t>file_object</a:t>
            </a:r>
            <a:r>
              <a:rPr lang="en-IN" sz="1800" b="0" i="0" u="none" strike="noStrike" baseline="0" dirty="0">
                <a:latin typeface="Arial" panose="020B0604020202020204" pitchFamily="34" charset="0"/>
                <a:cs typeface="Arial" panose="020B0604020202020204" pitchFamily="34" charset="0"/>
              </a:rPr>
              <a:t> has certain attributes that tells us basic information about the file, such as: </a:t>
            </a:r>
          </a:p>
          <a:p>
            <a:r>
              <a:rPr lang="en-IN" sz="1800" b="0" i="0" u="none" strike="noStrike" baseline="0" dirty="0">
                <a:latin typeface="Arial" panose="020B0604020202020204" pitchFamily="34" charset="0"/>
                <a:cs typeface="Arial" panose="020B0604020202020204" pitchFamily="34" charset="0"/>
              </a:rPr>
              <a:t>&lt;</a:t>
            </a:r>
            <a:r>
              <a:rPr lang="en-IN" sz="1800" b="0" i="0" u="none" strike="noStrike" baseline="0" dirty="0" err="1">
                <a:latin typeface="Arial" panose="020B0604020202020204" pitchFamily="34" charset="0"/>
                <a:cs typeface="Arial" panose="020B0604020202020204" pitchFamily="34" charset="0"/>
              </a:rPr>
              <a:t>file.closed</a:t>
            </a:r>
            <a:r>
              <a:rPr lang="en-IN" sz="1800" b="0" i="0" u="none" strike="noStrike" baseline="0" dirty="0">
                <a:latin typeface="Arial" panose="020B0604020202020204" pitchFamily="34" charset="0"/>
                <a:cs typeface="Arial" panose="020B0604020202020204" pitchFamily="34" charset="0"/>
              </a:rPr>
              <a:t>&gt; returns true if the file is closed and false otherwise. </a:t>
            </a:r>
          </a:p>
          <a:p>
            <a:r>
              <a:rPr lang="en-IN" sz="1800" b="0" i="0" u="none" strike="noStrike" baseline="0" dirty="0">
                <a:latin typeface="Arial" panose="020B0604020202020204" pitchFamily="34" charset="0"/>
                <a:cs typeface="Arial" panose="020B0604020202020204" pitchFamily="34" charset="0"/>
              </a:rPr>
              <a:t>&lt;</a:t>
            </a:r>
            <a:r>
              <a:rPr lang="en-IN" sz="1800" b="0" i="0" u="none" strike="noStrike" baseline="0" dirty="0" err="1">
                <a:latin typeface="Arial" panose="020B0604020202020204" pitchFamily="34" charset="0"/>
                <a:cs typeface="Arial" panose="020B0604020202020204" pitchFamily="34" charset="0"/>
              </a:rPr>
              <a:t>file.mode</a:t>
            </a:r>
            <a:r>
              <a:rPr lang="en-IN" sz="1800" b="0" i="0" u="none" strike="noStrike" baseline="0" dirty="0">
                <a:latin typeface="Arial" panose="020B0604020202020204" pitchFamily="34" charset="0"/>
                <a:cs typeface="Arial" panose="020B0604020202020204" pitchFamily="34" charset="0"/>
              </a:rPr>
              <a:t>&gt; returns the access mode in which the file was opened. </a:t>
            </a:r>
          </a:p>
          <a:p>
            <a:r>
              <a:rPr lang="en-IN" sz="1800" b="0" i="0" u="none" strike="noStrike" baseline="0" dirty="0">
                <a:latin typeface="Arial" panose="020B0604020202020204" pitchFamily="34" charset="0"/>
                <a:cs typeface="Arial" panose="020B0604020202020204" pitchFamily="34" charset="0"/>
              </a:rPr>
              <a:t>• &lt;file.name&gt; returns the name of the file. </a:t>
            </a:r>
          </a:p>
          <a:p>
            <a:pPr algn="just"/>
            <a:r>
              <a:rPr lang="en-IN" sz="1800" b="0" i="0" u="none" strike="noStrike" baseline="0" dirty="0">
                <a:latin typeface="Arial" panose="020B0604020202020204" pitchFamily="34" charset="0"/>
                <a:cs typeface="Arial" panose="020B0604020202020204" pitchFamily="34" charset="0"/>
              </a:rPr>
              <a:t>The </a:t>
            </a:r>
            <a:r>
              <a:rPr lang="en-IN" sz="1800" b="0" i="0" u="none" strike="noStrike" baseline="0" dirty="0" err="1">
                <a:latin typeface="Arial" panose="020B0604020202020204" pitchFamily="34" charset="0"/>
                <a:cs typeface="Arial" panose="020B0604020202020204" pitchFamily="34" charset="0"/>
              </a:rPr>
              <a:t>file_name</a:t>
            </a:r>
            <a:r>
              <a:rPr lang="en-IN" sz="1800" b="0" i="0" u="none" strike="noStrike" baseline="0" dirty="0">
                <a:latin typeface="Arial" panose="020B0604020202020204" pitchFamily="34" charset="0"/>
                <a:cs typeface="Arial" panose="020B0604020202020204" pitchFamily="34" charset="0"/>
              </a:rPr>
              <a:t> should be the name of the file that has to be opened. If the file is not in the current working directory, then we need to specify the complete path of the file along with its name. </a:t>
            </a:r>
          </a:p>
          <a:p>
            <a:pPr algn="l"/>
            <a:r>
              <a:rPr lang="en-IN" sz="1800" b="0" i="0" u="none" strike="noStrike" baseline="0" dirty="0">
                <a:latin typeface="Arial" panose="020B0604020202020204" pitchFamily="34" charset="0"/>
                <a:cs typeface="Arial" panose="020B0604020202020204" pitchFamily="34" charset="0"/>
              </a:rPr>
              <a:t>The </a:t>
            </a:r>
            <a:r>
              <a:rPr lang="en-IN" sz="1800" b="0" i="0" u="none" strike="noStrike" baseline="0" dirty="0" err="1">
                <a:latin typeface="Arial" panose="020B0604020202020204" pitchFamily="34" charset="0"/>
                <a:cs typeface="Arial" panose="020B0604020202020204" pitchFamily="34" charset="0"/>
              </a:rPr>
              <a:t>access_mode</a:t>
            </a:r>
            <a:r>
              <a:rPr lang="en-IN" sz="1800" b="0" i="0" u="none" strike="noStrike" baseline="0" dirty="0">
                <a:latin typeface="Arial" panose="020B0604020202020204" pitchFamily="34" charset="0"/>
                <a:cs typeface="Arial" panose="020B0604020202020204" pitchFamily="34" charset="0"/>
              </a:rPr>
              <a:t> is an optional argument that represents the mode in which the file has to be accessed by the program. It is also referred to as processing mode. Here mode means the operation for which the file has to be opened like &lt;r&gt; for reading, &lt;w&gt; for writing, &lt;+&gt; for both reading and writing, &lt;a&gt; for appending at the end of an existing file. The default is the read mode. In addition, we can specify whether the file will be handled as binary (&lt;b&gt;) or text mode. By default, files are opened in text mode that means strings can be read or written. Files containing non-textual data are opened in binary </a:t>
            </a:r>
            <a:endParaRPr lang="en-IN" sz="1800" b="0" i="0" u="none" strike="noStrike" baseline="0" dirty="0">
              <a:solidFill>
                <a:srgbClr val="000000"/>
              </a:solidFill>
              <a:latin typeface="Arial" panose="020B0604020202020204" pitchFamily="34" charset="0"/>
              <a:cs typeface="Arial" panose="020B0604020202020204" pitchFamily="34" charset="0"/>
            </a:endParaRPr>
          </a:p>
          <a:p>
            <a:pPr algn="just"/>
            <a:r>
              <a:rPr lang="en-IN" sz="1800" b="0" i="0" u="none" strike="noStrike" baseline="0" dirty="0">
                <a:latin typeface="Arial" panose="020B0604020202020204" pitchFamily="34" charset="0"/>
                <a:cs typeface="Arial" panose="020B0604020202020204" pitchFamily="34" charset="0"/>
              </a:rPr>
              <a:t>mode that means read/write are performed in terms of bytes. Table 2.1 lists various file access modes that can be used with the open() method. The file offset position in the table refers to the position of the file object when the file is opened in a particular mode. </a:t>
            </a:r>
          </a:p>
          <a:p>
            <a:endParaRPr lang="en-IN" dirty="0"/>
          </a:p>
        </p:txBody>
      </p:sp>
    </p:spTree>
    <p:extLst>
      <p:ext uri="{BB962C8B-B14F-4D97-AF65-F5344CB8AC3E}">
        <p14:creationId xmlns:p14="http://schemas.microsoft.com/office/powerpoint/2010/main" val="3527831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E60CBE-54C9-49D8-8C13-A53E23B5E9E8}"/>
              </a:ext>
            </a:extLst>
          </p:cNvPr>
          <p:cNvSpPr>
            <a:spLocks noGrp="1"/>
          </p:cNvSpPr>
          <p:nvPr>
            <p:ph idx="1"/>
          </p:nvPr>
        </p:nvSpPr>
        <p:spPr>
          <a:xfrm>
            <a:off x="438411" y="150312"/>
            <a:ext cx="11486367" cy="6350695"/>
          </a:xfrm>
        </p:spPr>
        <p:txBody>
          <a:bodyPr>
            <a:noAutofit/>
          </a:bodyPr>
          <a:lstStyle/>
          <a:p>
            <a:pPr marL="0" indent="0">
              <a:buNone/>
            </a:pPr>
            <a:r>
              <a:rPr lang="en-IN" sz="2400" b="1" u="sng" dirty="0">
                <a:latin typeface="Arial" panose="020B0604020202020204" pitchFamily="34" charset="0"/>
                <a:cs typeface="Arial" panose="020B0604020202020204" pitchFamily="34" charset="0"/>
              </a:rPr>
              <a:t>FILE MODE – DESCRIPTION – FILE OFFSET POSITION</a:t>
            </a:r>
          </a:p>
          <a:p>
            <a:pPr marL="0" indent="0">
              <a:buNone/>
            </a:pPr>
            <a:r>
              <a:rPr lang="en-IN" sz="2400" dirty="0">
                <a:latin typeface="Arial" panose="020B0604020202020204" pitchFamily="34" charset="0"/>
                <a:cs typeface="Arial" panose="020B0604020202020204" pitchFamily="34" charset="0"/>
              </a:rPr>
              <a:t>1) &lt;r&gt;  Opens the file in read-only mode. &lt;Beginning of the file&gt;</a:t>
            </a:r>
          </a:p>
          <a:p>
            <a:pPr marL="0" indent="0">
              <a:buNone/>
            </a:pPr>
            <a:r>
              <a:rPr lang="en-IN" sz="2400" dirty="0">
                <a:latin typeface="Arial" panose="020B0604020202020204" pitchFamily="34" charset="0"/>
                <a:cs typeface="Arial" panose="020B0604020202020204" pitchFamily="34" charset="0"/>
              </a:rPr>
              <a:t>2) &lt;</a:t>
            </a:r>
            <a:r>
              <a:rPr lang="en-IN" sz="2400" dirty="0" err="1">
                <a:latin typeface="Arial" panose="020B0604020202020204" pitchFamily="34" charset="0"/>
                <a:cs typeface="Arial" panose="020B0604020202020204" pitchFamily="34" charset="0"/>
              </a:rPr>
              <a:t>rb</a:t>
            </a:r>
            <a:r>
              <a:rPr lang="en-IN" sz="2400" dirty="0">
                <a:latin typeface="Arial" panose="020B0604020202020204" pitchFamily="34" charset="0"/>
                <a:cs typeface="Arial" panose="020B0604020202020204" pitchFamily="34" charset="0"/>
              </a:rPr>
              <a:t>&gt; Opens the file in binary and read-only mode. &lt;Beginning of the file&gt;</a:t>
            </a:r>
          </a:p>
          <a:p>
            <a:pPr marL="0" indent="0">
              <a:buNone/>
            </a:pPr>
            <a:r>
              <a:rPr lang="en-IN" sz="2400" dirty="0">
                <a:latin typeface="Arial" panose="020B0604020202020204" pitchFamily="34" charset="0"/>
                <a:cs typeface="Arial" panose="020B0604020202020204" pitchFamily="34" charset="0"/>
              </a:rPr>
              <a:t>3) &lt;r+&gt; or &lt;+r&gt; Opens the file in both read and write mode. &lt;Beginning of the file&gt;</a:t>
            </a:r>
          </a:p>
          <a:p>
            <a:pPr marL="0" indent="0">
              <a:buNone/>
            </a:pPr>
            <a:r>
              <a:rPr lang="en-IN" sz="2400" dirty="0">
                <a:latin typeface="Arial" panose="020B0604020202020204" pitchFamily="34" charset="0"/>
                <a:cs typeface="Arial" panose="020B0604020202020204" pitchFamily="34" charset="0"/>
              </a:rPr>
              <a:t>4) &lt;w&gt; Opens the file in write mode. If the file already exists, all the contents will be overwritten. If the file doesn’t exist, then a new file will be created. &lt;Beginning of the file&gt;</a:t>
            </a:r>
          </a:p>
          <a:p>
            <a:pPr marL="0" indent="0">
              <a:buNone/>
            </a:pPr>
            <a:r>
              <a:rPr lang="en-IN" sz="2400" dirty="0">
                <a:latin typeface="Arial" panose="020B0604020202020204" pitchFamily="34" charset="0"/>
                <a:cs typeface="Arial" panose="020B0604020202020204" pitchFamily="34" charset="0"/>
              </a:rPr>
              <a:t>5) &lt;</a:t>
            </a:r>
            <a:r>
              <a:rPr lang="en-IN" sz="2400" dirty="0" err="1">
                <a:latin typeface="Arial" panose="020B0604020202020204" pitchFamily="34" charset="0"/>
                <a:cs typeface="Arial" panose="020B0604020202020204" pitchFamily="34" charset="0"/>
              </a:rPr>
              <a:t>wb</a:t>
            </a:r>
            <a:r>
              <a:rPr lang="en-IN" sz="2400" dirty="0">
                <a:latin typeface="Arial" panose="020B0604020202020204" pitchFamily="34" charset="0"/>
                <a:cs typeface="Arial" panose="020B0604020202020204" pitchFamily="34" charset="0"/>
              </a:rPr>
              <a:t>+&gt; or &lt;+</a:t>
            </a:r>
            <a:r>
              <a:rPr lang="en-IN" sz="2400" dirty="0" err="1">
                <a:latin typeface="Arial" panose="020B0604020202020204" pitchFamily="34" charset="0"/>
                <a:cs typeface="Arial" panose="020B0604020202020204" pitchFamily="34" charset="0"/>
              </a:rPr>
              <a:t>wb</a:t>
            </a:r>
            <a:r>
              <a:rPr lang="en-IN" sz="2400" dirty="0">
                <a:latin typeface="Arial" panose="020B0604020202020204" pitchFamily="34" charset="0"/>
                <a:cs typeface="Arial" panose="020B0604020202020204" pitchFamily="34" charset="0"/>
              </a:rPr>
              <a:t>&gt; Opens the file in read, write and binary mode. If the file already exists, the contents will be overwritten. If the file doesn’t exist, then a new file will be created. &lt;Beginning of the file&gt;</a:t>
            </a:r>
          </a:p>
          <a:p>
            <a:pPr marL="0" indent="0">
              <a:buNone/>
            </a:pPr>
            <a:r>
              <a:rPr lang="en-IN" sz="2400" dirty="0">
                <a:latin typeface="Arial" panose="020B0604020202020204" pitchFamily="34" charset="0"/>
                <a:cs typeface="Arial" panose="020B0604020202020204" pitchFamily="34" charset="0"/>
              </a:rPr>
              <a:t>6) &lt;a&gt; Opens the file in append mode. If the file doesn’t exist, then a new file will be created. &lt;End of the file&gt;</a:t>
            </a:r>
          </a:p>
          <a:p>
            <a:pPr marL="0" indent="0">
              <a:buNone/>
            </a:pPr>
            <a:r>
              <a:rPr lang="en-IN" sz="2400" dirty="0">
                <a:latin typeface="Arial" panose="020B0604020202020204" pitchFamily="34" charset="0"/>
                <a:cs typeface="Arial" panose="020B0604020202020204" pitchFamily="34" charset="0"/>
              </a:rPr>
              <a:t>7) &lt;a+&gt; or &lt;+a&gt; Opens the file in append and read mode. If the file doesn’t exist, then it will create a new file. &lt;End of the file&gt;</a:t>
            </a:r>
          </a:p>
        </p:txBody>
      </p:sp>
    </p:spTree>
    <p:extLst>
      <p:ext uri="{BB962C8B-B14F-4D97-AF65-F5344CB8AC3E}">
        <p14:creationId xmlns:p14="http://schemas.microsoft.com/office/powerpoint/2010/main" val="1722955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EA1EB4-287D-49D5-BF6E-1D3E556592DD}"/>
              </a:ext>
            </a:extLst>
          </p:cNvPr>
          <p:cNvSpPr>
            <a:spLocks noGrp="1"/>
          </p:cNvSpPr>
          <p:nvPr>
            <p:ph idx="1"/>
          </p:nvPr>
        </p:nvSpPr>
        <p:spPr>
          <a:xfrm>
            <a:off x="838200" y="363255"/>
            <a:ext cx="10515600" cy="5813708"/>
          </a:xfrm>
        </p:spPr>
        <p:txBody>
          <a:bodyPr/>
          <a:lstStyle/>
          <a:p>
            <a:pPr algn="l"/>
            <a:endParaRPr lang="en-IN" sz="1800" b="0" i="0" u="none" strike="noStrike" baseline="0" dirty="0">
              <a:solidFill>
                <a:srgbClr val="000000"/>
              </a:solidFill>
              <a:latin typeface="Bookman Old Style" panose="02050604050505020204" pitchFamily="18" charset="0"/>
            </a:endParaRPr>
          </a:p>
          <a:p>
            <a:pPr algn="just"/>
            <a:r>
              <a:rPr lang="en-IN" sz="1800" b="0" i="0" u="none" strike="noStrike" baseline="0" dirty="0">
                <a:latin typeface="Bookman Old Style" panose="02050604050505020204" pitchFamily="18" charset="0"/>
              </a:rPr>
              <a:t>Consider the following example. </a:t>
            </a:r>
          </a:p>
          <a:p>
            <a:r>
              <a:rPr lang="en-IN" sz="1800" b="0" i="0" u="none" strike="noStrike" baseline="0" dirty="0" err="1">
                <a:latin typeface="Courier New" panose="02070309020205020404" pitchFamily="49" charset="0"/>
              </a:rPr>
              <a:t>myObject</a:t>
            </a:r>
            <a:r>
              <a:rPr lang="en-IN" sz="1800" b="0" i="0" u="none" strike="noStrike" baseline="0" dirty="0">
                <a:latin typeface="Courier New" panose="02070309020205020404" pitchFamily="49" charset="0"/>
              </a:rPr>
              <a:t>=open(“myfile.txt”, “a+”) </a:t>
            </a:r>
          </a:p>
          <a:p>
            <a:pPr marL="0" indent="0">
              <a:buNone/>
            </a:pPr>
            <a:endParaRPr lang="en-IN" sz="1800" b="0" i="0" u="none" strike="noStrike" baseline="0" dirty="0">
              <a:latin typeface="Courier New" panose="02070309020205020404" pitchFamily="49" charset="0"/>
            </a:endParaRPr>
          </a:p>
          <a:p>
            <a:pPr algn="just"/>
            <a:r>
              <a:rPr lang="en-IN" sz="1800" b="0" i="0" u="none" strike="noStrike" baseline="0" dirty="0">
                <a:latin typeface="Bookman Old Style" panose="02050604050505020204" pitchFamily="18" charset="0"/>
              </a:rPr>
              <a:t>In the above statement ,the file </a:t>
            </a:r>
            <a:r>
              <a:rPr lang="en-IN" sz="1800" b="0" i="1" u="none" strike="noStrike" baseline="0" dirty="0">
                <a:latin typeface="Bookman Old Style" panose="02050604050505020204" pitchFamily="18" charset="0"/>
              </a:rPr>
              <a:t>myfile.txt </a:t>
            </a:r>
            <a:r>
              <a:rPr lang="en-IN" sz="1800" b="0" i="0" u="none" strike="noStrike" baseline="0" dirty="0">
                <a:latin typeface="Bookman Old Style" panose="02050604050505020204" pitchFamily="18" charset="0"/>
              </a:rPr>
              <a:t>is open in append and read mode .The file object will be at the end of the file. That means we can write data at the end of the file and at the same time we can also read data from the file using the file object named </a:t>
            </a:r>
            <a:r>
              <a:rPr lang="en-IN" sz="1800" b="0" i="1" u="none" strike="noStrike" baseline="0" dirty="0" err="1">
                <a:latin typeface="Bookman Old Style" panose="02050604050505020204" pitchFamily="18" charset="0"/>
              </a:rPr>
              <a:t>myObject</a:t>
            </a:r>
            <a:r>
              <a:rPr lang="en-IN" sz="1800" b="0" i="0" u="none" strike="noStrike" baseline="0" dirty="0">
                <a:latin typeface="Bookman Old Style" panose="02050604050505020204" pitchFamily="18" charset="0"/>
              </a:rPr>
              <a:t>. </a:t>
            </a:r>
            <a:endParaRPr lang="en-IN" dirty="0"/>
          </a:p>
        </p:txBody>
      </p:sp>
    </p:spTree>
    <p:extLst>
      <p:ext uri="{BB962C8B-B14F-4D97-AF65-F5344CB8AC3E}">
        <p14:creationId xmlns:p14="http://schemas.microsoft.com/office/powerpoint/2010/main" val="1253178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3697D7-8927-4CC0-B830-D8304098F690}"/>
              </a:ext>
            </a:extLst>
          </p:cNvPr>
          <p:cNvSpPr>
            <a:spLocks noGrp="1"/>
          </p:cNvSpPr>
          <p:nvPr>
            <p:ph idx="1"/>
          </p:nvPr>
        </p:nvSpPr>
        <p:spPr>
          <a:xfrm>
            <a:off x="838200" y="350728"/>
            <a:ext cx="10515600" cy="6225435"/>
          </a:xfrm>
        </p:spPr>
        <p:txBody>
          <a:bodyPr>
            <a:normAutofit/>
          </a:bodyPr>
          <a:lstStyle/>
          <a:p>
            <a:pPr marL="0" indent="0">
              <a:buNone/>
            </a:pPr>
            <a:r>
              <a:rPr lang="en-IN"/>
              <a:t>Closing a File - </a:t>
            </a:r>
          </a:p>
          <a:p>
            <a:r>
              <a:rPr lang="en-IN" dirty="0"/>
              <a:t>Once we are done with the read/write operations on a file, it is a good practice to close the file. Python provides a close() method to do so. While closing a file, the system frees the memory allocated to it. The syntax of close() is:</a:t>
            </a:r>
          </a:p>
          <a:p>
            <a:pPr marL="0" indent="0">
              <a:buNone/>
            </a:pPr>
            <a:r>
              <a:rPr lang="en-IN" dirty="0"/>
              <a:t>	</a:t>
            </a:r>
            <a:r>
              <a:rPr lang="en-IN" dirty="0" err="1"/>
              <a:t>file_object.close</a:t>
            </a:r>
            <a:r>
              <a:rPr lang="en-IN" dirty="0"/>
              <a:t>()</a:t>
            </a:r>
          </a:p>
          <a:p>
            <a:r>
              <a:rPr lang="en-IN" dirty="0"/>
              <a:t>Here, </a:t>
            </a:r>
            <a:r>
              <a:rPr lang="en-IN" dirty="0" err="1"/>
              <a:t>file_object</a:t>
            </a:r>
            <a:r>
              <a:rPr lang="en-IN" dirty="0"/>
              <a:t> is the object that was returned while opening the file.</a:t>
            </a:r>
          </a:p>
          <a:p>
            <a:r>
              <a:rPr lang="en-IN" dirty="0"/>
              <a:t>Python makes sure that any unwritten or unsaved data is flushed off (written) to the file before it is closed.</a:t>
            </a:r>
          </a:p>
          <a:p>
            <a:r>
              <a:rPr lang="en-IN" dirty="0"/>
              <a:t>Hence, it is always advised to close the file once our work is done. Also, if the file object is re-assigned to some other file, the previous file is automatically closed.</a:t>
            </a:r>
          </a:p>
        </p:txBody>
      </p:sp>
    </p:spTree>
    <p:extLst>
      <p:ext uri="{BB962C8B-B14F-4D97-AF65-F5344CB8AC3E}">
        <p14:creationId xmlns:p14="http://schemas.microsoft.com/office/powerpoint/2010/main" val="1717130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310E87A-EF9B-41F0-9AD2-DC8A1F2E4587}"/>
              </a:ext>
            </a:extLst>
          </p:cNvPr>
          <p:cNvSpPr>
            <a:spLocks noGrp="1"/>
          </p:cNvSpPr>
          <p:nvPr>
            <p:ph idx="1"/>
          </p:nvPr>
        </p:nvSpPr>
        <p:spPr>
          <a:xfrm>
            <a:off x="175364" y="125260"/>
            <a:ext cx="11786992" cy="6513535"/>
          </a:xfrm>
        </p:spPr>
        <p:txBody>
          <a:bodyPr>
            <a:normAutofit fontScale="92500" lnSpcReduction="20000"/>
          </a:bodyPr>
          <a:lstStyle/>
          <a:p>
            <a:pPr>
              <a:lnSpc>
                <a:spcPct val="107000"/>
              </a:lnSpc>
              <a:spcBef>
                <a:spcPts val="1860"/>
              </a:spcBef>
              <a:spcAft>
                <a:spcPts val="800"/>
              </a:spcAft>
            </a:pPr>
            <a:r>
              <a:rPr lang="en-IN" sz="18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The syntax for reading and writing files in Python is similar to programming languages like C, C++, Java, Perl, and others but a lot easier to handle. We will start with writing a file. We have a string which contains part of the definition of a general file from Wikipedia:</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definition </a:t>
            </a:r>
            <a:r>
              <a:rPr lang="en-IN" sz="1800" dirty="0">
                <a:solidFill>
                  <a:srgbClr val="666666"/>
                </a:solidFill>
                <a:effectLst/>
                <a:latin typeface="Arial" panose="020B0604020202020204" pitchFamily="34" charset="0"/>
                <a:ea typeface="Times New Roman" panose="02020603050405020304" pitchFamily="18" charset="0"/>
                <a:cs typeface="Arial" panose="020B0604020202020204" pitchFamily="34" charset="0"/>
              </a:rPr>
              <a:t>=</a:t>
            </a:r>
            <a:r>
              <a:rPr lang="en-IN"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a:t>
            </a:r>
            <a:r>
              <a:rPr lang="en-IN" sz="1800" dirty="0">
                <a:solidFill>
                  <a:srgbClr val="BA2121"/>
                </a:solidFill>
                <a:effectLst/>
                <a:latin typeface="Arial" panose="020B0604020202020204" pitchFamily="34" charset="0"/>
                <a:ea typeface="Times New Roman" panose="02020603050405020304" pitchFamily="18" charset="0"/>
                <a:cs typeface="Arial" panose="020B0604020202020204" pitchFamily="34" charset="0"/>
              </a:rPr>
              <a:t>"""</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0" indent="0" latinLnBrk="1">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BA2121"/>
                </a:solidFill>
                <a:effectLst/>
                <a:latin typeface="Arial" panose="020B0604020202020204" pitchFamily="34" charset="0"/>
                <a:ea typeface="Times New Roman" panose="02020603050405020304" pitchFamily="18" charset="0"/>
                <a:cs typeface="Arial" panose="020B0604020202020204" pitchFamily="34" charset="0"/>
              </a:rPr>
              <a:t>A computer file is a computer resource for recording data discretely in a</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0" indent="0" latinLnBrk="1">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BA2121"/>
                </a:solidFill>
                <a:effectLst/>
                <a:latin typeface="Arial" panose="020B0604020202020204" pitchFamily="34" charset="0"/>
                <a:ea typeface="Times New Roman" panose="02020603050405020304" pitchFamily="18" charset="0"/>
                <a:cs typeface="Arial" panose="020B0604020202020204" pitchFamily="34" charset="0"/>
              </a:rPr>
              <a:t>computer storage device. Just as words can be written </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0" indent="0" latinLnBrk="1">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BA2121"/>
                </a:solidFill>
                <a:effectLst/>
                <a:latin typeface="Arial" panose="020B0604020202020204" pitchFamily="34" charset="0"/>
                <a:ea typeface="Times New Roman" panose="02020603050405020304" pitchFamily="18" charset="0"/>
                <a:cs typeface="Arial" panose="020B0604020202020204" pitchFamily="34" charset="0"/>
              </a:rPr>
              <a:t>to paper, so can information be written to a computer</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0" indent="0" latinLnBrk="1">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BA2121"/>
                </a:solidFill>
                <a:effectLst/>
                <a:latin typeface="Arial" panose="020B0604020202020204" pitchFamily="34" charset="0"/>
                <a:ea typeface="Times New Roman" panose="02020603050405020304" pitchFamily="18" charset="0"/>
                <a:cs typeface="Arial" panose="020B0604020202020204" pitchFamily="34" charset="0"/>
              </a:rPr>
              <a:t>file. Files can be edited and transferred through the </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0" indent="0" latinLnBrk="1">
              <a:lnSpc>
                <a:spcPct val="107000"/>
              </a:lnSpc>
              <a:spcAft>
                <a:spcPts val="48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BA2121"/>
                </a:solidFill>
                <a:effectLst/>
                <a:latin typeface="Arial" panose="020B0604020202020204" pitchFamily="34" charset="0"/>
                <a:ea typeface="Times New Roman" panose="02020603050405020304" pitchFamily="18" charset="0"/>
                <a:cs typeface="Arial" panose="020B0604020202020204" pitchFamily="34" charset="0"/>
              </a:rPr>
              <a:t>internet on that particular computer system."""</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We will write this into a file with the name </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file_definition.txt</a:t>
            </a:r>
            <a:r>
              <a:rPr lang="en-IN" sz="18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0" indent="0" latinLnBrk="1">
              <a:lnSpc>
                <a:spcPct val="107000"/>
              </a:lnSpc>
              <a:spcAft>
                <a:spcPts val="48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rPr>
              <a:t>open</a:t>
            </a:r>
            <a:r>
              <a:rPr lang="en-IN"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a:t>
            </a:r>
            <a:r>
              <a:rPr lang="en-IN" sz="1800" dirty="0">
                <a:solidFill>
                  <a:srgbClr val="BA2121"/>
                </a:solidFill>
                <a:effectLst/>
                <a:latin typeface="Arial" panose="020B0604020202020204" pitchFamily="34" charset="0"/>
                <a:ea typeface="Times New Roman" panose="02020603050405020304" pitchFamily="18" charset="0"/>
                <a:cs typeface="Arial" panose="020B0604020202020204" pitchFamily="34" charset="0"/>
              </a:rPr>
              <a:t>"file_definition.txt"</a:t>
            </a:r>
            <a:r>
              <a:rPr lang="en-IN"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a:t>
            </a:r>
            <a:r>
              <a:rPr lang="en-IN" sz="1800" dirty="0">
                <a:solidFill>
                  <a:srgbClr val="BA2121"/>
                </a:solidFill>
                <a:effectLst/>
                <a:latin typeface="Arial" panose="020B0604020202020204" pitchFamily="34" charset="0"/>
                <a:ea typeface="Times New Roman" panose="02020603050405020304" pitchFamily="18" charset="0"/>
                <a:cs typeface="Arial" panose="020B0604020202020204" pitchFamily="34" charset="0"/>
              </a:rPr>
              <a:t>"w"</a:t>
            </a:r>
            <a:r>
              <a:rPr lang="en-IN"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a:t>
            </a:r>
            <a:r>
              <a:rPr lang="en-IN" sz="1800" dirty="0">
                <a:solidFill>
                  <a:srgbClr val="666666"/>
                </a:solidFill>
                <a:effectLst/>
                <a:latin typeface="Arial" panose="020B0604020202020204" pitchFamily="34" charset="0"/>
                <a:ea typeface="Times New Roman" panose="02020603050405020304" pitchFamily="18" charset="0"/>
                <a:cs typeface="Arial" panose="020B0604020202020204" pitchFamily="34" charset="0"/>
              </a:rPr>
              <a:t>.</a:t>
            </a:r>
            <a:r>
              <a:rPr lang="en-IN"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write(definition)</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en-IN" sz="18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If you check in your file browser, you will see a file with this name. The file will look like this: </a:t>
            </a:r>
            <a:r>
              <a:rPr lang="en-IN" sz="1800" u="sng" dirty="0">
                <a:solidFill>
                  <a:srgbClr val="F17C0B"/>
                </a:solidFill>
                <a:effectLst/>
                <a:latin typeface="Arial" panose="020B0604020202020204" pitchFamily="34" charset="0"/>
                <a:ea typeface="Times New Roman" panose="02020603050405020304" pitchFamily="18" charset="0"/>
                <a:cs typeface="Arial" panose="020B0604020202020204" pitchFamily="34" charset="0"/>
                <a:hlinkClick r:id="rId2"/>
              </a:rPr>
              <a:t>file_definition.txt</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en-IN" sz="18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We successfully created and have written to a text file. Now, we want to see how to read this file from Python. We can read the whole text file into one string, as you can see in the following code:</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0" indent="0" latinLnBrk="1">
              <a:lnSpc>
                <a:spcPct val="107000"/>
              </a:lnSpc>
              <a:spcAft>
                <a:spcPts val="48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text </a:t>
            </a:r>
            <a:r>
              <a:rPr lang="en-IN" sz="1800" dirty="0">
                <a:solidFill>
                  <a:srgbClr val="666666"/>
                </a:solidFill>
                <a:effectLst/>
                <a:latin typeface="Arial" panose="020B0604020202020204" pitchFamily="34" charset="0"/>
                <a:ea typeface="Times New Roman" panose="02020603050405020304" pitchFamily="18" charset="0"/>
                <a:cs typeface="Arial" panose="020B0604020202020204" pitchFamily="34" charset="0"/>
              </a:rPr>
              <a:t>=</a:t>
            </a:r>
            <a:r>
              <a:rPr lang="en-IN"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a:t>
            </a:r>
            <a:r>
              <a:rPr lang="en-IN" sz="18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rPr>
              <a:t>open</a:t>
            </a:r>
            <a:r>
              <a:rPr lang="en-IN"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a:t>
            </a:r>
            <a:r>
              <a:rPr lang="en-IN" sz="1800" dirty="0">
                <a:solidFill>
                  <a:srgbClr val="BA2121"/>
                </a:solidFill>
                <a:effectLst/>
                <a:latin typeface="Arial" panose="020B0604020202020204" pitchFamily="34" charset="0"/>
                <a:ea typeface="Times New Roman" panose="02020603050405020304" pitchFamily="18" charset="0"/>
                <a:cs typeface="Arial" panose="020B0604020202020204" pitchFamily="34" charset="0"/>
              </a:rPr>
              <a:t>"file_definition.txt"</a:t>
            </a:r>
            <a:r>
              <a:rPr lang="en-IN"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a:t>
            </a:r>
            <a:r>
              <a:rPr lang="en-IN" sz="1800" dirty="0">
                <a:solidFill>
                  <a:srgbClr val="666666"/>
                </a:solidFill>
                <a:effectLst/>
                <a:latin typeface="Arial" panose="020B0604020202020204" pitchFamily="34" charset="0"/>
                <a:ea typeface="Times New Roman" panose="02020603050405020304" pitchFamily="18" charset="0"/>
                <a:cs typeface="Arial" panose="020B0604020202020204" pitchFamily="34" charset="0"/>
              </a:rPr>
              <a:t>.</a:t>
            </a:r>
            <a:r>
              <a:rPr lang="en-IN"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read()</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en-IN" sz="18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If you call </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print(text)</a:t>
            </a:r>
            <a:r>
              <a:rPr lang="en-IN" sz="18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 you will see the text from above again.</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4273449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950</TotalTime>
  <Words>4368</Words>
  <Application>Microsoft Office PowerPoint</Application>
  <PresentationFormat>Widescreen</PresentationFormat>
  <Paragraphs>223</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Agency FB</vt:lpstr>
      <vt:lpstr>Arial</vt:lpstr>
      <vt:lpstr>Bookman Old Style</vt:lpstr>
      <vt:lpstr>Calibri</vt:lpstr>
      <vt:lpstr>Calibri Light</vt:lpstr>
      <vt:lpstr>Courier New</vt:lpstr>
      <vt:lpstr>Times New Roman</vt:lpstr>
      <vt:lpstr>Office Theme</vt:lpstr>
      <vt:lpstr>   File Handling in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File Handling in Python</dc:title>
  <dc:creator>bageshree deo</dc:creator>
  <cp:lastModifiedBy>Admin</cp:lastModifiedBy>
  <cp:revision>23</cp:revision>
  <dcterms:created xsi:type="dcterms:W3CDTF">2022-01-29T11:59:16Z</dcterms:created>
  <dcterms:modified xsi:type="dcterms:W3CDTF">2023-02-08T14:53:10Z</dcterms:modified>
</cp:coreProperties>
</file>