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59" r:id="rId7"/>
    <p:sldId id="296" r:id="rId8"/>
    <p:sldId id="297" r:id="rId9"/>
    <p:sldId id="298" r:id="rId10"/>
    <p:sldId id="260" r:id="rId11"/>
    <p:sldId id="266" r:id="rId12"/>
    <p:sldId id="267" r:id="rId13"/>
    <p:sldId id="268" r:id="rId14"/>
    <p:sldId id="269" r:id="rId15"/>
    <p:sldId id="276" r:id="rId16"/>
    <p:sldId id="289" r:id="rId17"/>
    <p:sldId id="277" r:id="rId18"/>
    <p:sldId id="278" r:id="rId19"/>
    <p:sldId id="281" r:id="rId20"/>
    <p:sldId id="280" r:id="rId21"/>
    <p:sldId id="279" r:id="rId22"/>
    <p:sldId id="282" r:id="rId23"/>
    <p:sldId id="261" r:id="rId24"/>
    <p:sldId id="262" r:id="rId25"/>
    <p:sldId id="263" r:id="rId26"/>
    <p:sldId id="270" r:id="rId27"/>
    <p:sldId id="271" r:id="rId28"/>
    <p:sldId id="272" r:id="rId29"/>
    <p:sldId id="273" r:id="rId30"/>
    <p:sldId id="274" r:id="rId31"/>
    <p:sldId id="275" r:id="rId32"/>
    <p:sldId id="283" r:id="rId33"/>
    <p:sldId id="288" r:id="rId34"/>
    <p:sldId id="284" r:id="rId35"/>
    <p:sldId id="285" r:id="rId36"/>
    <p:sldId id="286" r:id="rId37"/>
    <p:sldId id="287" r:id="rId38"/>
    <p:sldId id="290" r:id="rId39"/>
    <p:sldId id="291" r:id="rId40"/>
    <p:sldId id="292" r:id="rId41"/>
    <p:sldId id="293" r:id="rId42"/>
    <p:sldId id="294" r:id="rId43"/>
    <p:sldId id="295"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660"/>
  </p:normalViewPr>
  <p:slideViewPr>
    <p:cSldViewPr snapToGrid="0">
      <p:cViewPr varScale="1">
        <p:scale>
          <a:sx n="87" d="100"/>
          <a:sy n="87"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6759-270C-4BED-A63F-0D923A8EB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D44584-2A96-4735-9813-74747E5DAE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F4C2A8-A63C-4732-BAF5-021252A519DB}"/>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5" name="Footer Placeholder 4">
            <a:extLst>
              <a:ext uri="{FF2B5EF4-FFF2-40B4-BE49-F238E27FC236}">
                <a16:creationId xmlns:a16="http://schemas.microsoft.com/office/drawing/2014/main" id="{5D1B1C41-E356-4BFC-B208-674CDC270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98601-A64E-4316-A8DF-C58521269425}"/>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83834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2CA2-8813-4A25-9F64-BAE3838AFD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CCC98A-3EB3-48C5-87ED-C8332664A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C8630-0B4F-41DF-B067-A01DEF22991A}"/>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5" name="Footer Placeholder 4">
            <a:extLst>
              <a:ext uri="{FF2B5EF4-FFF2-40B4-BE49-F238E27FC236}">
                <a16:creationId xmlns:a16="http://schemas.microsoft.com/office/drawing/2014/main" id="{7B7AB1E4-1B2E-4316-BAE5-FEBBB011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579160-C3D0-4CB1-AF04-B70D53888A1B}"/>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146960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54BA0-7C5B-4780-912A-DF5716A001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175DB2-80CB-4AE2-AB4C-FFEBDAFBF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F774E-19B6-4E0D-8BF8-47153B1A5905}"/>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5" name="Footer Placeholder 4">
            <a:extLst>
              <a:ext uri="{FF2B5EF4-FFF2-40B4-BE49-F238E27FC236}">
                <a16:creationId xmlns:a16="http://schemas.microsoft.com/office/drawing/2014/main" id="{D216F46B-AC70-4E1D-808C-B3086151B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C8324-AD6C-408E-A8B1-94E35CED2702}"/>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320069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8487-EE0D-4CF3-88A1-0A894513B5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0F1808-B2BF-4680-AB00-3F2D9CC191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3040D-C13E-4335-AD06-75ECC5CE447C}"/>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5" name="Footer Placeholder 4">
            <a:extLst>
              <a:ext uri="{FF2B5EF4-FFF2-40B4-BE49-F238E27FC236}">
                <a16:creationId xmlns:a16="http://schemas.microsoft.com/office/drawing/2014/main" id="{48D9D060-888F-41C9-8DFA-A4BE5073E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CDBD2-A841-48AB-AB79-20FE107A26ED}"/>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52794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C50D-E651-43CC-9A9F-5D3015750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9E9E85-A107-4868-862A-FCA88A5FA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5BB04-2053-44C2-8AE9-4CB22D747AEC}"/>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5" name="Footer Placeholder 4">
            <a:extLst>
              <a:ext uri="{FF2B5EF4-FFF2-40B4-BE49-F238E27FC236}">
                <a16:creationId xmlns:a16="http://schemas.microsoft.com/office/drawing/2014/main" id="{0DE4DE79-B18F-4BC5-B40C-61587D3B4D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CCF9A9-8CD0-45A8-9592-C05790359956}"/>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18062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B66F-F9E8-4E64-980B-8D3D46FD7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D8C968-9E55-44CE-9428-F7940216C1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9BD62F-0C7E-47EB-BFA7-B99B1A57D3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E8FF37-95EF-411E-B48C-10BAA5840128}"/>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6" name="Footer Placeholder 5">
            <a:extLst>
              <a:ext uri="{FF2B5EF4-FFF2-40B4-BE49-F238E27FC236}">
                <a16:creationId xmlns:a16="http://schemas.microsoft.com/office/drawing/2014/main" id="{AD985D83-7006-4EC1-AC39-E5ABC74575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F9EF6-CD77-4501-9C88-65C4210AAE3F}"/>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118698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2A3D-B69A-4152-96A6-4227005EFF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5A176-894C-4D5E-A8C3-EE937662E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3D2DDF-77AD-4FF1-A0E0-3FE11377A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2FC491-BE80-49A5-B21A-6CB0A96BC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C2B41-15AA-43AB-857D-8313C790A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707188-4EDE-4AE6-99F7-ADE90521B048}"/>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8" name="Footer Placeholder 7">
            <a:extLst>
              <a:ext uri="{FF2B5EF4-FFF2-40B4-BE49-F238E27FC236}">
                <a16:creationId xmlns:a16="http://schemas.microsoft.com/office/drawing/2014/main" id="{015AB8CC-4DE3-49B9-9042-9B1F1942FD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4B2E16-DAFF-4538-ABF7-05D48B7BAF12}"/>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203829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B476-9C2F-4E01-B966-195D5BEAC5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54E454-D6BC-4E06-A582-302C0A993332}"/>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4" name="Footer Placeholder 3">
            <a:extLst>
              <a:ext uri="{FF2B5EF4-FFF2-40B4-BE49-F238E27FC236}">
                <a16:creationId xmlns:a16="http://schemas.microsoft.com/office/drawing/2014/main" id="{8464EB4B-BCA4-4BF8-BD94-39A1165C13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D2617A-8814-4D25-A135-63BB272616CB}"/>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135535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F4535-8B9A-45D8-9402-6E09C038364A}"/>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3" name="Footer Placeholder 2">
            <a:extLst>
              <a:ext uri="{FF2B5EF4-FFF2-40B4-BE49-F238E27FC236}">
                <a16:creationId xmlns:a16="http://schemas.microsoft.com/office/drawing/2014/main" id="{74061B73-1FCC-4466-9307-10765F1189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44AA63-C247-405E-990E-7C2C9C91D080}"/>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256060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9975-8810-40C1-96A2-7486EE235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BF0E29-8E8E-4F38-A88C-05486E1E7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11DB89-5DF2-4CB9-8BE0-486ADAA8F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5E3A4-9C09-44BF-97EA-77D7F6449F22}"/>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6" name="Footer Placeholder 5">
            <a:extLst>
              <a:ext uri="{FF2B5EF4-FFF2-40B4-BE49-F238E27FC236}">
                <a16:creationId xmlns:a16="http://schemas.microsoft.com/office/drawing/2014/main" id="{B96AF141-7384-4DA1-BF1F-A786E3F2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4EFA68-D647-473A-A452-68755CE3F445}"/>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183258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C97D-0100-4106-BB64-95572F48A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58D376-8B73-49D0-8EA4-C07003294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7454E2-E46D-49ED-8521-492150532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90556-31C3-4A1A-B05A-90FCB91E9FD5}"/>
              </a:ext>
            </a:extLst>
          </p:cNvPr>
          <p:cNvSpPr>
            <a:spLocks noGrp="1"/>
          </p:cNvSpPr>
          <p:nvPr>
            <p:ph type="dt" sz="half" idx="10"/>
          </p:nvPr>
        </p:nvSpPr>
        <p:spPr/>
        <p:txBody>
          <a:bodyPr/>
          <a:lstStyle/>
          <a:p>
            <a:fld id="{D7E965E1-6EFB-415E-AD9D-03D543B8ED52}" type="datetimeFigureOut">
              <a:rPr lang="en-IN" smtClean="0"/>
              <a:t>12-02-2023</a:t>
            </a:fld>
            <a:endParaRPr lang="en-IN"/>
          </a:p>
        </p:txBody>
      </p:sp>
      <p:sp>
        <p:nvSpPr>
          <p:cNvPr id="6" name="Footer Placeholder 5">
            <a:extLst>
              <a:ext uri="{FF2B5EF4-FFF2-40B4-BE49-F238E27FC236}">
                <a16:creationId xmlns:a16="http://schemas.microsoft.com/office/drawing/2014/main" id="{5FE4DB12-46F7-46A1-8B6E-2CA13875B1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F488FA-B3D7-4F01-B557-7034156F3743}"/>
              </a:ext>
            </a:extLst>
          </p:cNvPr>
          <p:cNvSpPr>
            <a:spLocks noGrp="1"/>
          </p:cNvSpPr>
          <p:nvPr>
            <p:ph type="sldNum" sz="quarter" idx="12"/>
          </p:nvPr>
        </p:nvSpPr>
        <p:spPr/>
        <p:txBody>
          <a:bodyPr/>
          <a:lstStyle/>
          <a:p>
            <a:fld id="{CA4AF664-1AFE-438A-9008-E19C4C4969B8}" type="slidenum">
              <a:rPr lang="en-IN" smtClean="0"/>
              <a:t>‹#›</a:t>
            </a:fld>
            <a:endParaRPr lang="en-IN"/>
          </a:p>
        </p:txBody>
      </p:sp>
    </p:spTree>
    <p:extLst>
      <p:ext uri="{BB962C8B-B14F-4D97-AF65-F5344CB8AC3E}">
        <p14:creationId xmlns:p14="http://schemas.microsoft.com/office/powerpoint/2010/main" val="382567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4BC9F-2DD6-4C7C-A19F-64D1283916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9E66A-01EB-4BD9-B302-71F73FFFB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0D895-8DB4-45E4-B835-2FECB5F7D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965E1-6EFB-415E-AD9D-03D543B8ED52}" type="datetimeFigureOut">
              <a:rPr lang="en-IN" smtClean="0"/>
              <a:t>12-02-2023</a:t>
            </a:fld>
            <a:endParaRPr lang="en-IN"/>
          </a:p>
        </p:txBody>
      </p:sp>
      <p:sp>
        <p:nvSpPr>
          <p:cNvPr id="5" name="Footer Placeholder 4">
            <a:extLst>
              <a:ext uri="{FF2B5EF4-FFF2-40B4-BE49-F238E27FC236}">
                <a16:creationId xmlns:a16="http://schemas.microsoft.com/office/drawing/2014/main" id="{B65BCA10-E599-437D-97EF-ED3AC6E57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72F9DC-56E5-456F-BAA1-9EF3C037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AF664-1AFE-438A-9008-E19C4C4969B8}" type="slidenum">
              <a:rPr lang="en-IN" smtClean="0"/>
              <a:t>‹#›</a:t>
            </a:fld>
            <a:endParaRPr lang="en-IN"/>
          </a:p>
        </p:txBody>
      </p:sp>
    </p:spTree>
    <p:extLst>
      <p:ext uri="{BB962C8B-B14F-4D97-AF65-F5344CB8AC3E}">
        <p14:creationId xmlns:p14="http://schemas.microsoft.com/office/powerpoint/2010/main" val="2269774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E519-0875-4958-B11E-EF434BC8F2C4}"/>
              </a:ext>
            </a:extLst>
          </p:cNvPr>
          <p:cNvSpPr>
            <a:spLocks noGrp="1"/>
          </p:cNvSpPr>
          <p:nvPr>
            <p:ph type="ctrTitle"/>
          </p:nvPr>
        </p:nvSpPr>
        <p:spPr/>
        <p:txBody>
          <a:bodyPr/>
          <a:lstStyle/>
          <a:p>
            <a:r>
              <a:rPr lang="en-IN" dirty="0"/>
              <a:t>Functions in Python</a:t>
            </a:r>
          </a:p>
        </p:txBody>
      </p:sp>
    </p:spTree>
    <p:extLst>
      <p:ext uri="{BB962C8B-B14F-4D97-AF65-F5344CB8AC3E}">
        <p14:creationId xmlns:p14="http://schemas.microsoft.com/office/powerpoint/2010/main" val="329833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57418-3CAB-42DC-88BF-4F5E87327FA0}"/>
              </a:ext>
            </a:extLst>
          </p:cNvPr>
          <p:cNvSpPr>
            <a:spLocks noGrp="1"/>
          </p:cNvSpPr>
          <p:nvPr>
            <p:ph idx="1"/>
          </p:nvPr>
        </p:nvSpPr>
        <p:spPr>
          <a:xfrm>
            <a:off x="228600" y="123092"/>
            <a:ext cx="11473962" cy="6655777"/>
          </a:xfrm>
        </p:spPr>
        <p:txBody>
          <a:bodyPr>
            <a:noAutofit/>
          </a:bodyPr>
          <a:lstStyle/>
          <a:p>
            <a:pPr marL="0" indent="0">
              <a:buNone/>
            </a:pPr>
            <a:r>
              <a:rPr lang="en-US" sz="1400" dirty="0" err="1">
                <a:latin typeface="Arial" panose="020B0604020202020204" pitchFamily="34" charset="0"/>
                <a:cs typeface="Arial" panose="020B0604020202020204" pitchFamily="34" charset="0"/>
              </a:rPr>
              <a:t>def</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my_fun</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x = 10</a:t>
            </a:r>
          </a:p>
          <a:p>
            <a:pPr marL="0" indent="0">
              <a:buNone/>
            </a:pPr>
            <a:r>
              <a:rPr lang="en-US" sz="1400" dirty="0">
                <a:latin typeface="Arial" panose="020B0604020202020204" pitchFamily="34" charset="0"/>
                <a:cs typeface="Arial" panose="020B0604020202020204" pitchFamily="34" charset="0"/>
              </a:rPr>
              <a:t>    global y</a:t>
            </a:r>
          </a:p>
          <a:p>
            <a:pPr marL="0" indent="0">
              <a:buNone/>
            </a:pPr>
            <a:r>
              <a:rPr lang="en-US" sz="1400" dirty="0">
                <a:latin typeface="Arial" panose="020B0604020202020204" pitchFamily="34" charset="0"/>
                <a:cs typeface="Arial" panose="020B0604020202020204" pitchFamily="34" charset="0"/>
              </a:rPr>
              <a:t>    y = 20</a:t>
            </a:r>
          </a:p>
          <a:p>
            <a:pPr marL="0" indent="0">
              <a:buNone/>
            </a:pPr>
            <a:r>
              <a:rPr lang="en-US" sz="1400" dirty="0">
                <a:latin typeface="Arial" panose="020B0604020202020204" pitchFamily="34" charset="0"/>
                <a:cs typeface="Arial" panose="020B0604020202020204" pitchFamily="34" charset="0"/>
              </a:rPr>
              <a:t>    print("Value of x inside </a:t>
            </a:r>
            <a:r>
              <a:rPr lang="en-US" sz="1400" dirty="0" err="1">
                <a:latin typeface="Arial" panose="020B0604020202020204" pitchFamily="34" charset="0"/>
                <a:cs typeface="Arial" panose="020B0604020202020204" pitchFamily="34" charset="0"/>
              </a:rPr>
              <a:t>function:",x</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print("Value of y inside </a:t>
            </a:r>
            <a:r>
              <a:rPr lang="en-US" sz="1400" dirty="0" err="1">
                <a:latin typeface="Arial" panose="020B0604020202020204" pitchFamily="34" charset="0"/>
                <a:cs typeface="Arial" panose="020B0604020202020204" pitchFamily="34" charset="0"/>
              </a:rPr>
              <a:t>function:",y</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x = 20</a:t>
            </a:r>
          </a:p>
          <a:p>
            <a:pPr marL="0" indent="0">
              <a:buNone/>
            </a:pPr>
            <a:r>
              <a:rPr lang="en-US" sz="1400" dirty="0">
                <a:latin typeface="Arial" panose="020B0604020202020204" pitchFamily="34" charset="0"/>
                <a:cs typeface="Arial" panose="020B0604020202020204" pitchFamily="34" charset="0"/>
              </a:rPr>
              <a:t>y = 10</a:t>
            </a:r>
          </a:p>
          <a:p>
            <a:pPr marL="0" indent="0">
              <a:buNone/>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my_fun</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print("Value of x outside </a:t>
            </a:r>
            <a:r>
              <a:rPr lang="en-US" sz="1400" dirty="0" err="1">
                <a:latin typeface="Arial" panose="020B0604020202020204" pitchFamily="34" charset="0"/>
                <a:cs typeface="Arial" panose="020B0604020202020204" pitchFamily="34" charset="0"/>
              </a:rPr>
              <a:t>function:",x</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print("Value of y outside </a:t>
            </a:r>
            <a:r>
              <a:rPr lang="en-US" sz="1400" dirty="0" err="1">
                <a:latin typeface="Arial" panose="020B0604020202020204" pitchFamily="34" charset="0"/>
                <a:cs typeface="Arial" panose="020B0604020202020204" pitchFamily="34" charset="0"/>
              </a:rPr>
              <a:t>function:",y</a:t>
            </a:r>
            <a:r>
              <a:rPr lang="en-US" sz="1400" dirty="0">
                <a:latin typeface="Arial" panose="020B0604020202020204" pitchFamily="34" charset="0"/>
                <a:cs typeface="Arial" panose="020B0604020202020204" pitchFamily="34" charset="0"/>
              </a:rPr>
              <a:t>)</a:t>
            </a:r>
          </a:p>
          <a:p>
            <a:pPr marL="0" indent="0">
              <a:buNone/>
            </a:pPr>
            <a:r>
              <a:rPr lang="en-US" sz="1400" dirty="0" err="1">
                <a:latin typeface="Arial" panose="020B0604020202020204" pitchFamily="34" charset="0"/>
                <a:cs typeface="Arial" panose="020B0604020202020204" pitchFamily="34" charset="0"/>
              </a:rPr>
              <a:t>my_fun</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print("Value of x outside </a:t>
            </a:r>
            <a:r>
              <a:rPr lang="en-US" sz="1400" dirty="0" err="1">
                <a:latin typeface="Arial" panose="020B0604020202020204" pitchFamily="34" charset="0"/>
                <a:cs typeface="Arial" panose="020B0604020202020204" pitchFamily="34" charset="0"/>
              </a:rPr>
              <a:t>function:",x</a:t>
            </a: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print("Value of y outside </a:t>
            </a:r>
            <a:r>
              <a:rPr lang="en-US" sz="1400" dirty="0" err="1">
                <a:latin typeface="Arial" panose="020B0604020202020204" pitchFamily="34" charset="0"/>
                <a:cs typeface="Arial" panose="020B0604020202020204" pitchFamily="34" charset="0"/>
              </a:rPr>
              <a:t>function:",y</a:t>
            </a:r>
            <a:r>
              <a:rPr lang="en-US" sz="1400" dirty="0">
                <a:latin typeface="Arial" panose="020B0604020202020204" pitchFamily="34" charset="0"/>
                <a:cs typeface="Arial" panose="020B0604020202020204" pitchFamily="34" charset="0"/>
              </a:rPr>
              <a:t>)</a:t>
            </a:r>
          </a:p>
          <a:p>
            <a:pPr marL="0" indent="0">
              <a:buNone/>
            </a:pPr>
            <a:r>
              <a:rPr lang="en-IN" sz="1400" dirty="0" smtClean="0">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Output</a:t>
            </a:r>
          </a:p>
          <a:p>
            <a:r>
              <a:rPr lang="en-US" sz="1400" dirty="0">
                <a:latin typeface="Arial" panose="020B0604020202020204" pitchFamily="34" charset="0"/>
                <a:cs typeface="Arial" panose="020B0604020202020204" pitchFamily="34" charset="0"/>
              </a:rPr>
              <a:t>Value of x outside function: 20</a:t>
            </a:r>
          </a:p>
          <a:p>
            <a:r>
              <a:rPr lang="en-US" sz="1400" dirty="0">
                <a:latin typeface="Arial" panose="020B0604020202020204" pitchFamily="34" charset="0"/>
                <a:cs typeface="Arial" panose="020B0604020202020204" pitchFamily="34" charset="0"/>
              </a:rPr>
              <a:t>Value of y outside function: 10</a:t>
            </a:r>
          </a:p>
          <a:p>
            <a:r>
              <a:rPr lang="en-US" sz="1400" dirty="0">
                <a:latin typeface="Arial" panose="020B0604020202020204" pitchFamily="34" charset="0"/>
                <a:cs typeface="Arial" panose="020B0604020202020204" pitchFamily="34" charset="0"/>
              </a:rPr>
              <a:t>Value of x inside function: 10</a:t>
            </a:r>
          </a:p>
          <a:p>
            <a:r>
              <a:rPr lang="en-US" sz="1400" dirty="0">
                <a:latin typeface="Arial" panose="020B0604020202020204" pitchFamily="34" charset="0"/>
                <a:cs typeface="Arial" panose="020B0604020202020204" pitchFamily="34" charset="0"/>
              </a:rPr>
              <a:t>Value of y inside function: 20</a:t>
            </a:r>
          </a:p>
          <a:p>
            <a:r>
              <a:rPr lang="en-US" sz="1400" dirty="0">
                <a:latin typeface="Arial" panose="020B0604020202020204" pitchFamily="34" charset="0"/>
                <a:cs typeface="Arial" panose="020B0604020202020204" pitchFamily="34" charset="0"/>
              </a:rPr>
              <a:t>Value of x outside function: 20</a:t>
            </a:r>
          </a:p>
          <a:p>
            <a:r>
              <a:rPr lang="en-US" sz="1400" dirty="0">
                <a:latin typeface="Arial" panose="020B0604020202020204" pitchFamily="34" charset="0"/>
                <a:cs typeface="Arial" panose="020B0604020202020204" pitchFamily="34" charset="0"/>
              </a:rPr>
              <a:t>Value of y outside function: 20</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24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886EF-2BDA-4958-AA96-08A4F9135320}"/>
              </a:ext>
            </a:extLst>
          </p:cNvPr>
          <p:cNvSpPr>
            <a:spLocks noGrp="1"/>
          </p:cNvSpPr>
          <p:nvPr>
            <p:ph idx="1"/>
          </p:nvPr>
        </p:nvSpPr>
        <p:spPr>
          <a:xfrm>
            <a:off x="838200" y="210065"/>
            <a:ext cx="10515600" cy="6339016"/>
          </a:xfrm>
        </p:spPr>
        <p:txBody>
          <a:bodyPr>
            <a:normAutofit fontScale="85000" lnSpcReduction="20000"/>
          </a:bodyPr>
          <a:lstStyle/>
          <a:p>
            <a:r>
              <a:rPr lang="en-IN" b="1" dirty="0"/>
              <a:t>Pass by reference vs value</a:t>
            </a:r>
          </a:p>
          <a:p>
            <a:r>
              <a:rPr lang="en-IN" dirty="0"/>
              <a:t>All parameters </a:t>
            </a:r>
            <a:r>
              <a:rPr lang="en-IN" i="1" dirty="0"/>
              <a:t>arguments </a:t>
            </a:r>
            <a:r>
              <a:rPr lang="en-IN" dirty="0"/>
              <a:t>in the Python language are passed by reference. It means if you change what a parameter refers to within a function, the change also reflects back in the calling function.</a:t>
            </a:r>
          </a:p>
          <a:p>
            <a:r>
              <a:rPr lang="en-IN" dirty="0"/>
              <a:t>For example −</a:t>
            </a:r>
          </a:p>
          <a:p>
            <a:pPr marL="0" indent="0">
              <a:buNone/>
            </a:pPr>
            <a:r>
              <a:rPr lang="en-IN" dirty="0"/>
              <a:t>#!/</a:t>
            </a:r>
            <a:r>
              <a:rPr lang="en-IN" dirty="0" err="1"/>
              <a:t>usr</a:t>
            </a:r>
            <a:r>
              <a:rPr lang="en-IN" dirty="0"/>
              <a:t>/bin/python</a:t>
            </a:r>
          </a:p>
          <a:p>
            <a:pPr marL="0" indent="0">
              <a:buNone/>
            </a:pPr>
            <a:r>
              <a:rPr lang="en-IN" dirty="0"/>
              <a:t># Function definition is here</a:t>
            </a:r>
          </a:p>
          <a:p>
            <a:pPr marL="0" indent="0">
              <a:buNone/>
            </a:pPr>
            <a:r>
              <a:rPr lang="en-IN" dirty="0"/>
              <a:t>def </a:t>
            </a:r>
            <a:r>
              <a:rPr lang="en-IN" dirty="0" err="1"/>
              <a:t>changeme</a:t>
            </a:r>
            <a:r>
              <a:rPr lang="en-IN" dirty="0"/>
              <a:t>(</a:t>
            </a:r>
            <a:r>
              <a:rPr lang="en-IN" dirty="0" err="1"/>
              <a:t>mylist</a:t>
            </a:r>
            <a:r>
              <a:rPr lang="en-IN" dirty="0"/>
              <a:t> ):</a:t>
            </a:r>
          </a:p>
          <a:p>
            <a:pPr marL="0" indent="0">
              <a:buNone/>
            </a:pPr>
            <a:r>
              <a:rPr lang="en-IN" dirty="0"/>
              <a:t>#This changes a passed list into this function</a:t>
            </a:r>
          </a:p>
          <a:p>
            <a:pPr marL="0" indent="0">
              <a:buNone/>
            </a:pPr>
            <a:r>
              <a:rPr lang="en-IN" dirty="0"/>
              <a:t>	</a:t>
            </a:r>
            <a:r>
              <a:rPr lang="en-IN" dirty="0" err="1"/>
              <a:t>mylist.append</a:t>
            </a:r>
            <a:r>
              <a:rPr lang="en-IN" dirty="0"/>
              <a:t>([1,2,3,4])</a:t>
            </a:r>
          </a:p>
          <a:p>
            <a:pPr marL="0" indent="0">
              <a:buNone/>
            </a:pPr>
            <a:r>
              <a:rPr lang="en-IN" dirty="0"/>
              <a:t>	print "Values inside the function: ", </a:t>
            </a:r>
            <a:r>
              <a:rPr lang="en-IN" dirty="0" err="1"/>
              <a:t>mylist</a:t>
            </a:r>
            <a:endParaRPr lang="en-IN" dirty="0"/>
          </a:p>
          <a:p>
            <a:pPr marL="0" indent="0">
              <a:buNone/>
            </a:pPr>
            <a:r>
              <a:rPr lang="en-IN" dirty="0"/>
              <a:t>	return</a:t>
            </a:r>
          </a:p>
          <a:p>
            <a:pPr marL="0" indent="0">
              <a:buNone/>
            </a:pPr>
            <a:r>
              <a:rPr lang="en-IN" dirty="0"/>
              <a:t># Now you can call </a:t>
            </a:r>
            <a:r>
              <a:rPr lang="en-IN" dirty="0" err="1"/>
              <a:t>changeme</a:t>
            </a:r>
            <a:r>
              <a:rPr lang="en-IN" dirty="0"/>
              <a:t> function</a:t>
            </a:r>
          </a:p>
          <a:p>
            <a:pPr marL="0" indent="0">
              <a:buNone/>
            </a:pPr>
            <a:r>
              <a:rPr lang="en-IN" dirty="0"/>
              <a:t>	</a:t>
            </a:r>
            <a:r>
              <a:rPr lang="en-IN" dirty="0" err="1"/>
              <a:t>mylist</a:t>
            </a:r>
            <a:r>
              <a:rPr lang="en-IN" dirty="0"/>
              <a:t> = [10,20,30];</a:t>
            </a:r>
          </a:p>
          <a:p>
            <a:pPr marL="0" indent="0">
              <a:buNone/>
            </a:pPr>
            <a:r>
              <a:rPr lang="en-IN" dirty="0"/>
              <a:t>	</a:t>
            </a:r>
            <a:r>
              <a:rPr lang="en-IN" dirty="0" err="1"/>
              <a:t>changeme</a:t>
            </a:r>
            <a:r>
              <a:rPr lang="en-IN" dirty="0"/>
              <a:t>(</a:t>
            </a:r>
            <a:r>
              <a:rPr lang="en-IN" dirty="0" err="1"/>
              <a:t>mylist</a:t>
            </a:r>
            <a:r>
              <a:rPr lang="en-IN" dirty="0"/>
              <a:t>);</a:t>
            </a:r>
          </a:p>
          <a:p>
            <a:pPr marL="0" indent="0">
              <a:buNone/>
            </a:pPr>
            <a:r>
              <a:rPr lang="en-IN" dirty="0"/>
              <a:t>	print "Values outside the function: ", </a:t>
            </a:r>
            <a:r>
              <a:rPr lang="en-IN" dirty="0" err="1"/>
              <a:t>mylist</a:t>
            </a:r>
            <a:endParaRPr lang="en-IN" dirty="0"/>
          </a:p>
        </p:txBody>
      </p:sp>
    </p:spTree>
    <p:extLst>
      <p:ext uri="{BB962C8B-B14F-4D97-AF65-F5344CB8AC3E}">
        <p14:creationId xmlns:p14="http://schemas.microsoft.com/office/powerpoint/2010/main" val="429278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19AEB-F394-4847-BDE7-316AC939038A}"/>
              </a:ext>
            </a:extLst>
          </p:cNvPr>
          <p:cNvSpPr>
            <a:spLocks noGrp="1"/>
          </p:cNvSpPr>
          <p:nvPr>
            <p:ph idx="1"/>
          </p:nvPr>
        </p:nvSpPr>
        <p:spPr>
          <a:xfrm>
            <a:off x="617838" y="259492"/>
            <a:ext cx="11133438" cy="6363730"/>
          </a:xfrm>
        </p:spPr>
        <p:txBody>
          <a:bodyPr/>
          <a:lstStyle/>
          <a:p>
            <a:r>
              <a:rPr lang="en-IN" dirty="0"/>
              <a:t>Here, we are maintaining reference of the passed object and appending values in the same object.</a:t>
            </a:r>
          </a:p>
          <a:p>
            <a:pPr marL="0" indent="0">
              <a:buNone/>
            </a:pPr>
            <a:r>
              <a:rPr lang="en-IN" dirty="0"/>
              <a:t>So, this would produce the following result −</a:t>
            </a:r>
          </a:p>
          <a:p>
            <a:r>
              <a:rPr lang="en-IN" dirty="0"/>
              <a:t>Values inside the function: [10, 20, 30, [1, 2, 3, 4]]</a:t>
            </a:r>
          </a:p>
          <a:p>
            <a:r>
              <a:rPr lang="en-IN" dirty="0"/>
              <a:t>Values outside the function: [10, 20, 30, [1, 2, 3, 4]]</a:t>
            </a:r>
          </a:p>
        </p:txBody>
      </p:sp>
    </p:spTree>
    <p:extLst>
      <p:ext uri="{BB962C8B-B14F-4D97-AF65-F5344CB8AC3E}">
        <p14:creationId xmlns:p14="http://schemas.microsoft.com/office/powerpoint/2010/main" val="8561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5140D-2EAF-4D3B-8D89-F96C789FB853}"/>
              </a:ext>
            </a:extLst>
          </p:cNvPr>
          <p:cNvSpPr>
            <a:spLocks noGrp="1"/>
          </p:cNvSpPr>
          <p:nvPr>
            <p:ph idx="1"/>
          </p:nvPr>
        </p:nvSpPr>
        <p:spPr>
          <a:xfrm>
            <a:off x="838200" y="308919"/>
            <a:ext cx="10515600" cy="5868044"/>
          </a:xfrm>
        </p:spPr>
        <p:txBody>
          <a:bodyPr>
            <a:normAutofit fontScale="92500" lnSpcReduction="10000"/>
          </a:bodyPr>
          <a:lstStyle/>
          <a:p>
            <a:r>
              <a:rPr lang="en-IN" dirty="0"/>
              <a:t>There is one more example where argument is being passed by reference and the reference is being overwritten inside the called function.</a:t>
            </a:r>
          </a:p>
          <a:p>
            <a:r>
              <a:rPr lang="en-IN" dirty="0"/>
              <a:t>#!/</a:t>
            </a:r>
            <a:r>
              <a:rPr lang="en-IN" dirty="0" err="1"/>
              <a:t>usr</a:t>
            </a:r>
            <a:r>
              <a:rPr lang="en-IN" dirty="0"/>
              <a:t>/bin/python</a:t>
            </a:r>
          </a:p>
          <a:p>
            <a:r>
              <a:rPr lang="en-IN" dirty="0"/>
              <a:t># Function definition is here</a:t>
            </a:r>
          </a:p>
          <a:p>
            <a:pPr marL="0" indent="0">
              <a:buNone/>
            </a:pPr>
            <a:r>
              <a:rPr lang="en-IN" dirty="0"/>
              <a:t>def </a:t>
            </a:r>
            <a:r>
              <a:rPr lang="en-IN" dirty="0" err="1"/>
              <a:t>changeme</a:t>
            </a:r>
            <a:r>
              <a:rPr lang="en-IN" dirty="0"/>
              <a:t>(</a:t>
            </a:r>
            <a:r>
              <a:rPr lang="en-IN" dirty="0" err="1"/>
              <a:t>mylist</a:t>
            </a:r>
            <a:r>
              <a:rPr lang="en-IN" dirty="0"/>
              <a:t>):</a:t>
            </a:r>
          </a:p>
          <a:p>
            <a:pPr marL="0" indent="0">
              <a:buNone/>
            </a:pPr>
            <a:r>
              <a:rPr lang="en-IN" dirty="0"/>
              <a:t>#This changes a passed list into this function"</a:t>
            </a:r>
          </a:p>
          <a:p>
            <a:pPr marL="0" indent="0">
              <a:buNone/>
            </a:pPr>
            <a:r>
              <a:rPr lang="en-IN" dirty="0"/>
              <a:t>	</a:t>
            </a:r>
            <a:r>
              <a:rPr lang="en-IN" dirty="0" err="1"/>
              <a:t>mylist</a:t>
            </a:r>
            <a:r>
              <a:rPr lang="en-IN" dirty="0"/>
              <a:t> = [1,2,3,4]; # This would assig new reference in </a:t>
            </a:r>
            <a:r>
              <a:rPr lang="en-IN" dirty="0" err="1"/>
              <a:t>mylist</a:t>
            </a:r>
            <a:endParaRPr lang="en-IN" dirty="0"/>
          </a:p>
          <a:p>
            <a:pPr marL="0" indent="0">
              <a:buNone/>
            </a:pPr>
            <a:r>
              <a:rPr lang="en-IN" dirty="0"/>
              <a:t>	print "Values inside the function: ", </a:t>
            </a:r>
            <a:r>
              <a:rPr lang="en-IN" dirty="0" err="1"/>
              <a:t>mylist</a:t>
            </a:r>
            <a:endParaRPr lang="en-IN" dirty="0"/>
          </a:p>
          <a:p>
            <a:pPr marL="0" indent="0">
              <a:buNone/>
            </a:pPr>
            <a:r>
              <a:rPr lang="en-IN" dirty="0"/>
              <a:t>	return</a:t>
            </a:r>
          </a:p>
          <a:p>
            <a:r>
              <a:rPr lang="en-IN" dirty="0"/>
              <a:t># Now you can call </a:t>
            </a:r>
            <a:r>
              <a:rPr lang="en-IN" dirty="0" err="1"/>
              <a:t>changeme</a:t>
            </a:r>
            <a:r>
              <a:rPr lang="en-IN" dirty="0"/>
              <a:t> function</a:t>
            </a:r>
          </a:p>
          <a:p>
            <a:pPr marL="0" indent="0">
              <a:buNone/>
            </a:pPr>
            <a:r>
              <a:rPr lang="en-IN" dirty="0"/>
              <a:t>	</a:t>
            </a:r>
            <a:r>
              <a:rPr lang="en-IN" dirty="0" err="1"/>
              <a:t>mylist</a:t>
            </a:r>
            <a:r>
              <a:rPr lang="en-IN" dirty="0"/>
              <a:t> = [10,20,30];</a:t>
            </a:r>
          </a:p>
          <a:p>
            <a:pPr marL="0" indent="0">
              <a:buNone/>
            </a:pPr>
            <a:r>
              <a:rPr lang="en-IN" dirty="0"/>
              <a:t>	</a:t>
            </a:r>
            <a:r>
              <a:rPr lang="en-IN" dirty="0" err="1"/>
              <a:t>changeme</a:t>
            </a:r>
            <a:r>
              <a:rPr lang="en-IN" dirty="0"/>
              <a:t>(</a:t>
            </a:r>
            <a:r>
              <a:rPr lang="en-IN" dirty="0" err="1"/>
              <a:t>mylist</a:t>
            </a:r>
            <a:r>
              <a:rPr lang="en-IN" dirty="0"/>
              <a:t>);</a:t>
            </a:r>
          </a:p>
          <a:p>
            <a:pPr marL="0" indent="0">
              <a:buNone/>
            </a:pPr>
            <a:r>
              <a:rPr lang="en-IN" dirty="0"/>
              <a:t>	print "Values outside the function: ", </a:t>
            </a:r>
            <a:r>
              <a:rPr lang="en-IN" dirty="0" err="1"/>
              <a:t>mylist</a:t>
            </a:r>
            <a:endParaRPr lang="en-IN" dirty="0"/>
          </a:p>
        </p:txBody>
      </p:sp>
    </p:spTree>
    <p:extLst>
      <p:ext uri="{BB962C8B-B14F-4D97-AF65-F5344CB8AC3E}">
        <p14:creationId xmlns:p14="http://schemas.microsoft.com/office/powerpoint/2010/main" val="371940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76219-A3B7-4351-8DDD-EA2AE73E772F}"/>
              </a:ext>
            </a:extLst>
          </p:cNvPr>
          <p:cNvSpPr>
            <a:spLocks noGrp="1"/>
          </p:cNvSpPr>
          <p:nvPr>
            <p:ph idx="1"/>
          </p:nvPr>
        </p:nvSpPr>
        <p:spPr>
          <a:xfrm>
            <a:off x="838199" y="296562"/>
            <a:ext cx="11160211" cy="6227806"/>
          </a:xfrm>
        </p:spPr>
        <p:txBody>
          <a:bodyPr/>
          <a:lstStyle/>
          <a:p>
            <a:r>
              <a:rPr lang="en-IN" dirty="0"/>
              <a:t>The parameter </a:t>
            </a:r>
            <a:r>
              <a:rPr lang="en-IN" i="1" dirty="0" err="1"/>
              <a:t>mylist</a:t>
            </a:r>
            <a:r>
              <a:rPr lang="en-IN" i="1" dirty="0"/>
              <a:t> </a:t>
            </a:r>
            <a:r>
              <a:rPr lang="en-IN" dirty="0"/>
              <a:t>is local to the function </a:t>
            </a:r>
            <a:r>
              <a:rPr lang="en-IN" dirty="0" err="1"/>
              <a:t>changeme</a:t>
            </a:r>
            <a:r>
              <a:rPr lang="en-IN" dirty="0"/>
              <a:t>. Changing </a:t>
            </a:r>
            <a:r>
              <a:rPr lang="en-IN" dirty="0" err="1"/>
              <a:t>mylist</a:t>
            </a:r>
            <a:r>
              <a:rPr lang="en-IN" dirty="0"/>
              <a:t> within the function does not affect </a:t>
            </a:r>
            <a:r>
              <a:rPr lang="en-IN" i="1" dirty="0" err="1"/>
              <a:t>mylist</a:t>
            </a:r>
            <a:r>
              <a:rPr lang="en-IN" dirty="0"/>
              <a:t>. The function accomplishes nothing and finally this would produce the following result:</a:t>
            </a:r>
          </a:p>
          <a:p>
            <a:r>
              <a:rPr lang="en-IN" dirty="0"/>
              <a:t>Values inside the function: [1, 2, 3, 4]</a:t>
            </a:r>
          </a:p>
          <a:p>
            <a:r>
              <a:rPr lang="en-IN" dirty="0"/>
              <a:t>Values outside the function: [10, 20, 30]</a:t>
            </a:r>
          </a:p>
          <a:p>
            <a:pPr marL="0" indent="0">
              <a:buNone/>
            </a:pPr>
            <a:r>
              <a:rPr lang="en-IN" dirty="0"/>
              <a:t>---------------------------</a:t>
            </a:r>
          </a:p>
          <a:p>
            <a:pPr marL="0" indent="0">
              <a:buNone/>
            </a:pPr>
            <a:r>
              <a:rPr lang="en-IN" dirty="0"/>
              <a:t>def fun():</a:t>
            </a:r>
          </a:p>
          <a:p>
            <a:pPr marL="0" indent="0">
              <a:buNone/>
            </a:pPr>
            <a:r>
              <a:rPr lang="en-IN" dirty="0"/>
              <a:t>    for </a:t>
            </a:r>
            <a:r>
              <a:rPr lang="en-IN" dirty="0" err="1"/>
              <a:t>i</a:t>
            </a:r>
            <a:r>
              <a:rPr lang="en-IN" dirty="0"/>
              <a:t> in range(4):</a:t>
            </a:r>
          </a:p>
          <a:p>
            <a:pPr marL="0" indent="0">
              <a:buNone/>
            </a:pPr>
            <a:r>
              <a:rPr lang="en-IN" dirty="0"/>
              <a:t>        print("Hello world")</a:t>
            </a:r>
          </a:p>
          <a:p>
            <a:pPr marL="0" indent="0">
              <a:buNone/>
            </a:pPr>
            <a:r>
              <a:rPr lang="en-IN" dirty="0"/>
              <a:t>fun()</a:t>
            </a:r>
          </a:p>
        </p:txBody>
      </p:sp>
    </p:spTree>
    <p:extLst>
      <p:ext uri="{BB962C8B-B14F-4D97-AF65-F5344CB8AC3E}">
        <p14:creationId xmlns:p14="http://schemas.microsoft.com/office/powerpoint/2010/main" val="305459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B4931-AD33-4837-A9CF-84C72F841D3B}"/>
              </a:ext>
            </a:extLst>
          </p:cNvPr>
          <p:cNvSpPr>
            <a:spLocks noGrp="1"/>
          </p:cNvSpPr>
          <p:nvPr>
            <p:ph idx="1"/>
          </p:nvPr>
        </p:nvSpPr>
        <p:spPr>
          <a:xfrm>
            <a:off x="838199" y="259492"/>
            <a:ext cx="10838935" cy="6400800"/>
          </a:xfrm>
        </p:spPr>
        <p:txBody>
          <a:bodyPr/>
          <a:lstStyle/>
          <a:p>
            <a:pPr marL="0" indent="0">
              <a:buNone/>
            </a:pPr>
            <a:r>
              <a:rPr lang="en-IN" dirty="0"/>
              <a:t>def fun(</a:t>
            </a:r>
            <a:r>
              <a:rPr lang="en-IN" dirty="0" err="1"/>
              <a:t>i</a:t>
            </a:r>
            <a:r>
              <a:rPr lang="en-IN" dirty="0"/>
              <a:t>):</a:t>
            </a:r>
          </a:p>
          <a:p>
            <a:pPr marL="0" indent="0">
              <a:buNone/>
            </a:pPr>
            <a:r>
              <a:rPr lang="en-IN" dirty="0"/>
              <a:t>      print("Hello world",</a:t>
            </a:r>
            <a:r>
              <a:rPr lang="en-IN" dirty="0" err="1"/>
              <a:t>i</a:t>
            </a:r>
            <a:r>
              <a:rPr lang="en-IN" dirty="0"/>
              <a:t>)  # print("Hello world“+</a:t>
            </a:r>
            <a:r>
              <a:rPr lang="en-IN" dirty="0" err="1"/>
              <a:t>i</a:t>
            </a:r>
            <a:r>
              <a:rPr lang="en-IN" dirty="0"/>
              <a:t>) will give datatype     	mismatch error </a:t>
            </a:r>
            <a:r>
              <a:rPr lang="en-IN" dirty="0" err="1"/>
              <a:t>TypeError</a:t>
            </a:r>
            <a:r>
              <a:rPr lang="en-IN" dirty="0"/>
              <a:t>: can only concatenate str (not "int") to 	str</a:t>
            </a:r>
          </a:p>
          <a:p>
            <a:pPr marL="0" indent="0">
              <a:buNone/>
            </a:pPr>
            <a:r>
              <a:rPr lang="en-IN" dirty="0"/>
              <a:t>j=10</a:t>
            </a:r>
          </a:p>
          <a:p>
            <a:pPr marL="0" indent="0">
              <a:buNone/>
            </a:pPr>
            <a:r>
              <a:rPr lang="en-IN" dirty="0"/>
              <a:t>fun(j)</a:t>
            </a:r>
          </a:p>
          <a:p>
            <a:pPr marL="0" indent="0">
              <a:buNone/>
            </a:pPr>
            <a:r>
              <a:rPr lang="en-IN" dirty="0"/>
              <a:t>---------------------------------------------------</a:t>
            </a:r>
          </a:p>
          <a:p>
            <a:pPr marL="0" indent="0">
              <a:buNone/>
            </a:pPr>
            <a:r>
              <a:rPr lang="en-IN" dirty="0"/>
              <a:t>def fun(</a:t>
            </a:r>
            <a:r>
              <a:rPr lang="en-IN" dirty="0" err="1"/>
              <a:t>i</a:t>
            </a:r>
            <a:r>
              <a:rPr lang="en-IN" dirty="0"/>
              <a:t>):</a:t>
            </a:r>
          </a:p>
          <a:p>
            <a:pPr marL="0" indent="0">
              <a:buNone/>
            </a:pPr>
            <a:r>
              <a:rPr lang="en-IN" dirty="0"/>
              <a:t>    print("Hello World",</a:t>
            </a:r>
            <a:r>
              <a:rPr lang="en-IN" dirty="0" err="1"/>
              <a:t>i</a:t>
            </a:r>
            <a:r>
              <a:rPr lang="en-IN" dirty="0"/>
              <a:t>)</a:t>
            </a:r>
          </a:p>
          <a:p>
            <a:pPr marL="0" indent="0">
              <a:buNone/>
            </a:pPr>
            <a:r>
              <a:rPr lang="en-IN" dirty="0"/>
              <a:t>fun(5+2*3)  # arguments may be passed in the form of expressions to the                             	called function</a:t>
            </a:r>
          </a:p>
        </p:txBody>
      </p:sp>
    </p:spTree>
    <p:extLst>
      <p:ext uri="{BB962C8B-B14F-4D97-AF65-F5344CB8AC3E}">
        <p14:creationId xmlns:p14="http://schemas.microsoft.com/office/powerpoint/2010/main" val="206671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334CB-740A-4BBE-A9E6-5B1AC57C879C}"/>
              </a:ext>
            </a:extLst>
          </p:cNvPr>
          <p:cNvSpPr>
            <a:spLocks noGrp="1"/>
          </p:cNvSpPr>
          <p:nvPr>
            <p:ph idx="1"/>
          </p:nvPr>
        </p:nvSpPr>
        <p:spPr>
          <a:xfrm>
            <a:off x="563671" y="263046"/>
            <a:ext cx="11323529" cy="6313117"/>
          </a:xfrm>
        </p:spPr>
        <p:txBody>
          <a:bodyPr>
            <a:normAutofit fontScale="92500" lnSpcReduction="10000"/>
          </a:bodyPr>
          <a:lstStyle/>
          <a:p>
            <a:r>
              <a:rPr lang="en-IN" b="0" i="0" dirty="0">
                <a:solidFill>
                  <a:srgbClr val="40424E"/>
                </a:solidFill>
                <a:effectLst/>
                <a:latin typeface="urw-din"/>
              </a:rPr>
              <a:t>Python utilizes a system, which is known as “Call by Object Reference” or “Call by assignment”. In the event that you pass arguments like whole numbers, strings or tuples to a function, the passing is like call-by-value because you can not change the value of the immutable objects being passed to the function. Whereas passing mutable objects can be considered as call by reference because when their values are changed inside the function, then it will also be reflected outside the function.</a:t>
            </a:r>
          </a:p>
          <a:p>
            <a:pPr marL="0" indent="0">
              <a:buNone/>
            </a:pPr>
            <a:r>
              <a:rPr lang="en-IN" dirty="0"/>
              <a:t># Python code to demonstrate </a:t>
            </a:r>
          </a:p>
          <a:p>
            <a:pPr marL="0" indent="0">
              <a:buNone/>
            </a:pPr>
            <a:r>
              <a:rPr lang="en-IN" dirty="0"/>
              <a:t># call by value </a:t>
            </a:r>
          </a:p>
          <a:p>
            <a:pPr marL="0" indent="0">
              <a:buNone/>
            </a:pPr>
            <a:r>
              <a:rPr lang="en-IN" dirty="0"/>
              <a:t>string = “Roses"</a:t>
            </a:r>
          </a:p>
          <a:p>
            <a:pPr marL="0" indent="0">
              <a:buNone/>
            </a:pPr>
            <a:r>
              <a:rPr lang="en-IN" dirty="0"/>
              <a:t>def test(string): 	</a:t>
            </a:r>
          </a:p>
          <a:p>
            <a:pPr marL="0" indent="0">
              <a:buNone/>
            </a:pPr>
            <a:r>
              <a:rPr lang="en-IN" dirty="0"/>
              <a:t>	string = “Roses are Red"</a:t>
            </a:r>
          </a:p>
          <a:p>
            <a:pPr marL="0" indent="0">
              <a:buNone/>
            </a:pPr>
            <a:r>
              <a:rPr lang="en-IN" dirty="0"/>
              <a:t>	print("Inside Function:", string) </a:t>
            </a:r>
          </a:p>
          <a:p>
            <a:pPr marL="0" indent="0">
              <a:buNone/>
            </a:pPr>
            <a:r>
              <a:rPr lang="en-IN" dirty="0"/>
              <a:t># Driver's code </a:t>
            </a:r>
          </a:p>
          <a:p>
            <a:pPr marL="0" indent="0">
              <a:buNone/>
            </a:pPr>
            <a:r>
              <a:rPr lang="en-IN" dirty="0"/>
              <a:t>test(string) </a:t>
            </a:r>
          </a:p>
          <a:p>
            <a:pPr marL="0" indent="0">
              <a:buNone/>
            </a:pPr>
            <a:r>
              <a:rPr lang="en-IN" dirty="0"/>
              <a:t>print("Outside Function:", string) </a:t>
            </a:r>
          </a:p>
          <a:p>
            <a:endParaRPr lang="en-IN" dirty="0"/>
          </a:p>
        </p:txBody>
      </p:sp>
    </p:spTree>
    <p:extLst>
      <p:ext uri="{BB962C8B-B14F-4D97-AF65-F5344CB8AC3E}">
        <p14:creationId xmlns:p14="http://schemas.microsoft.com/office/powerpoint/2010/main" val="588438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F226-B22A-49C9-B213-F16E0C94A5E6}"/>
              </a:ext>
            </a:extLst>
          </p:cNvPr>
          <p:cNvSpPr>
            <a:spLocks noGrp="1"/>
          </p:cNvSpPr>
          <p:nvPr>
            <p:ph type="title"/>
          </p:nvPr>
        </p:nvSpPr>
        <p:spPr>
          <a:xfrm>
            <a:off x="838200" y="0"/>
            <a:ext cx="10515600" cy="889686"/>
          </a:xfrm>
        </p:spPr>
        <p:txBody>
          <a:bodyPr/>
          <a:lstStyle/>
          <a:p>
            <a:r>
              <a:rPr lang="en-IN" dirty="0"/>
              <a:t>Local and Global variables</a:t>
            </a:r>
          </a:p>
        </p:txBody>
      </p:sp>
      <p:sp>
        <p:nvSpPr>
          <p:cNvPr id="3" name="Content Placeholder 2">
            <a:extLst>
              <a:ext uri="{FF2B5EF4-FFF2-40B4-BE49-F238E27FC236}">
                <a16:creationId xmlns:a16="http://schemas.microsoft.com/office/drawing/2014/main" id="{662FC2FA-074D-45EC-ABF3-86CD05FA7D19}"/>
              </a:ext>
            </a:extLst>
          </p:cNvPr>
          <p:cNvSpPr>
            <a:spLocks noGrp="1"/>
          </p:cNvSpPr>
          <p:nvPr>
            <p:ph idx="1"/>
          </p:nvPr>
        </p:nvSpPr>
        <p:spPr>
          <a:xfrm>
            <a:off x="580292" y="756138"/>
            <a:ext cx="11122270" cy="5794131"/>
          </a:xfrm>
        </p:spPr>
        <p:txBody>
          <a:bodyPr/>
          <a:lstStyle/>
          <a:p>
            <a:pPr marL="0" indent="0">
              <a:buNone/>
            </a:pPr>
            <a:r>
              <a:rPr lang="en-US" dirty="0"/>
              <a:t>n</a:t>
            </a:r>
            <a:r>
              <a:rPr lang="en-US" dirty="0" smtClean="0"/>
              <a:t>um1=10</a:t>
            </a:r>
            <a:endParaRPr lang="en-IN" dirty="0" smtClean="0"/>
          </a:p>
          <a:p>
            <a:pPr marL="0" indent="0">
              <a:buNone/>
            </a:pPr>
            <a:r>
              <a:rPr lang="en-IN" dirty="0" smtClean="0"/>
              <a:t>print</a:t>
            </a:r>
            <a:r>
              <a:rPr lang="en-IN" dirty="0"/>
              <a:t>("Global variable",num1)</a:t>
            </a:r>
          </a:p>
          <a:p>
            <a:pPr marL="0" indent="0">
              <a:buNone/>
            </a:pPr>
            <a:r>
              <a:rPr lang="en-IN" dirty="0"/>
              <a:t>def fun(num2):</a:t>
            </a:r>
          </a:p>
          <a:p>
            <a:pPr marL="0" indent="0">
              <a:buNone/>
            </a:pPr>
            <a:r>
              <a:rPr lang="en-IN" dirty="0"/>
              <a:t>    	print("In function - Local variable num2",num2)</a:t>
            </a:r>
          </a:p>
          <a:p>
            <a:pPr marL="0" indent="0">
              <a:buNone/>
            </a:pPr>
            <a:r>
              <a:rPr lang="en-IN" dirty="0"/>
              <a:t>    	num3=30</a:t>
            </a:r>
          </a:p>
          <a:p>
            <a:pPr marL="0" indent="0">
              <a:buNone/>
            </a:pPr>
            <a:r>
              <a:rPr lang="en-IN" dirty="0"/>
              <a:t># global num3</a:t>
            </a:r>
          </a:p>
          <a:p>
            <a:pPr marL="0" indent="0">
              <a:buNone/>
            </a:pPr>
            <a:r>
              <a:rPr lang="en-IN" dirty="0"/>
              <a:t># num3=30 can be declared.</a:t>
            </a:r>
          </a:p>
          <a:p>
            <a:pPr marL="0" indent="0">
              <a:buNone/>
            </a:pPr>
            <a:r>
              <a:rPr lang="en-IN" dirty="0"/>
              <a:t>    	print("In function - Local variable num3",num3)</a:t>
            </a:r>
          </a:p>
          <a:p>
            <a:pPr marL="0" indent="0">
              <a:buNone/>
            </a:pPr>
            <a:r>
              <a:rPr lang="en-IN" dirty="0"/>
              <a:t>fun(20)</a:t>
            </a:r>
          </a:p>
          <a:p>
            <a:pPr marL="0" indent="0">
              <a:buNone/>
            </a:pPr>
            <a:r>
              <a:rPr lang="en-IN" dirty="0"/>
              <a:t>print("num1 again = ",num1)</a:t>
            </a:r>
          </a:p>
          <a:p>
            <a:pPr marL="0" indent="0">
              <a:buNone/>
            </a:pPr>
            <a:r>
              <a:rPr lang="en-IN" dirty="0"/>
              <a:t>print("num3 outside function",num3)#error num3 not defined</a:t>
            </a:r>
          </a:p>
          <a:p>
            <a:endParaRPr lang="en-IN" dirty="0"/>
          </a:p>
        </p:txBody>
      </p:sp>
    </p:spTree>
    <p:extLst>
      <p:ext uri="{BB962C8B-B14F-4D97-AF65-F5344CB8AC3E}">
        <p14:creationId xmlns:p14="http://schemas.microsoft.com/office/powerpoint/2010/main" val="2341513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2C125-3083-44EF-8D84-1BD7675F9E29}"/>
              </a:ext>
            </a:extLst>
          </p:cNvPr>
          <p:cNvSpPr>
            <a:spLocks noGrp="1"/>
          </p:cNvSpPr>
          <p:nvPr>
            <p:ph idx="1"/>
          </p:nvPr>
        </p:nvSpPr>
        <p:spPr>
          <a:xfrm>
            <a:off x="358346" y="420130"/>
            <a:ext cx="11467070" cy="6116594"/>
          </a:xfrm>
        </p:spPr>
        <p:txBody>
          <a:bodyPr>
            <a:normAutofit/>
          </a:bodyPr>
          <a:lstStyle/>
          <a:p>
            <a:r>
              <a:rPr lang="en-IN" b="1" dirty="0"/>
              <a:t>Global variables </a:t>
            </a:r>
            <a:r>
              <a:rPr lang="en-IN" dirty="0"/>
              <a:t>are those which are defined in the main body of the program file. They are visible throughout the program file. As a good programming habit, you must try to avoid the use of global variables because they may get altered by mistake and then the result is erroneous. Global variables should be declared in the global section of the program .</a:t>
            </a:r>
            <a:r>
              <a:rPr lang="en-IN" dirty="0" err="1"/>
              <a:t>ie</a:t>
            </a:r>
            <a:r>
              <a:rPr lang="en-IN" dirty="0"/>
              <a:t>. above any other function or line of code.</a:t>
            </a:r>
          </a:p>
          <a:p>
            <a:r>
              <a:rPr lang="en-IN" dirty="0"/>
              <a:t>To define a variable defined inside a function as global, you must use the global statement. This declares the local or inner variable of the function to have module scope.</a:t>
            </a:r>
          </a:p>
          <a:p>
            <a:r>
              <a:rPr lang="en-IN" b="1" dirty="0"/>
              <a:t>Local variables </a:t>
            </a:r>
            <a:r>
              <a:rPr lang="en-IN" dirty="0"/>
              <a:t>are those which are defined within a function and is local to that function. A local variable can be accessed from the point of its definition until the end of the function in which it is defined. It exists as long as the function is executing. Function parameters behave like local variables in the function.</a:t>
            </a:r>
          </a:p>
        </p:txBody>
      </p:sp>
    </p:spTree>
    <p:extLst>
      <p:ext uri="{BB962C8B-B14F-4D97-AF65-F5344CB8AC3E}">
        <p14:creationId xmlns:p14="http://schemas.microsoft.com/office/powerpoint/2010/main" val="193106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E575C-0801-404B-BA5C-BCD44DB92C3A}"/>
              </a:ext>
            </a:extLst>
          </p:cNvPr>
          <p:cNvSpPr>
            <a:spLocks noGrp="1"/>
          </p:cNvSpPr>
          <p:nvPr>
            <p:ph idx="1"/>
          </p:nvPr>
        </p:nvSpPr>
        <p:spPr>
          <a:xfrm>
            <a:off x="593124" y="111211"/>
            <a:ext cx="10760676" cy="6660292"/>
          </a:xfrm>
        </p:spPr>
        <p:txBody>
          <a:bodyPr>
            <a:normAutofit fontScale="85000" lnSpcReduction="20000"/>
          </a:bodyPr>
          <a:lstStyle/>
          <a:p>
            <a:pPr marL="0" indent="0">
              <a:buNone/>
            </a:pPr>
            <a:r>
              <a:rPr lang="en-IN" dirty="0"/>
              <a:t>def f():</a:t>
            </a:r>
          </a:p>
          <a:p>
            <a:pPr marL="0" indent="0">
              <a:buNone/>
            </a:pPr>
            <a:r>
              <a:rPr lang="en-IN" dirty="0"/>
              <a:t>    print (str) #global variable</a:t>
            </a:r>
          </a:p>
          <a:p>
            <a:pPr marL="0" indent="0">
              <a:buNone/>
            </a:pPr>
            <a:r>
              <a:rPr lang="en-IN" dirty="0"/>
              <a:t>    str="hello world“ #local variable</a:t>
            </a:r>
          </a:p>
          <a:p>
            <a:pPr marL="0" indent="0">
              <a:buNone/>
            </a:pPr>
            <a:r>
              <a:rPr lang="en-IN" dirty="0"/>
              <a:t>    print(str)</a:t>
            </a:r>
          </a:p>
          <a:p>
            <a:pPr marL="0" indent="0">
              <a:buNone/>
            </a:pPr>
            <a:r>
              <a:rPr lang="en-IN" dirty="0"/>
              <a:t>str="Welcome to Python"</a:t>
            </a:r>
          </a:p>
          <a:p>
            <a:pPr marL="0" indent="0">
              <a:buNone/>
            </a:pPr>
            <a:r>
              <a:rPr lang="en-IN" dirty="0"/>
              <a:t>f()</a:t>
            </a:r>
          </a:p>
          <a:p>
            <a:pPr marL="0" indent="0">
              <a:buNone/>
            </a:pPr>
            <a:r>
              <a:rPr lang="en-IN" dirty="0"/>
              <a:t>o/p - </a:t>
            </a:r>
            <a:r>
              <a:rPr lang="en-IN" dirty="0" err="1"/>
              <a:t>UnboundLocalError</a:t>
            </a:r>
            <a:r>
              <a:rPr lang="en-IN" dirty="0"/>
              <a:t>: local variable 'str' referenced before assignment</a:t>
            </a:r>
          </a:p>
          <a:p>
            <a:pPr marL="0" indent="0">
              <a:buNone/>
            </a:pPr>
            <a:r>
              <a:rPr lang="en-IN" dirty="0"/>
              <a:t>------------------------------------</a:t>
            </a:r>
          </a:p>
          <a:p>
            <a:pPr marL="0" indent="0">
              <a:buNone/>
            </a:pPr>
            <a:r>
              <a:rPr lang="en-IN" dirty="0"/>
              <a:t>If you want to use the same name for local and global variable, then you must use the global statement.</a:t>
            </a:r>
          </a:p>
          <a:p>
            <a:pPr marL="0" indent="0">
              <a:buNone/>
            </a:pPr>
            <a:r>
              <a:rPr lang="en-IN" dirty="0"/>
              <a:t>def f():</a:t>
            </a:r>
          </a:p>
          <a:p>
            <a:pPr marL="0" indent="0">
              <a:buNone/>
            </a:pPr>
            <a:r>
              <a:rPr lang="en-IN" dirty="0"/>
              <a:t>    global str</a:t>
            </a:r>
          </a:p>
          <a:p>
            <a:pPr marL="0" indent="0">
              <a:buNone/>
            </a:pPr>
            <a:r>
              <a:rPr lang="en-IN" dirty="0"/>
              <a:t>    print (str)</a:t>
            </a:r>
          </a:p>
          <a:p>
            <a:pPr marL="0" indent="0">
              <a:buNone/>
            </a:pPr>
            <a:r>
              <a:rPr lang="en-IN" dirty="0"/>
              <a:t>    str="hello world"</a:t>
            </a:r>
          </a:p>
          <a:p>
            <a:pPr marL="0" indent="0">
              <a:buNone/>
            </a:pPr>
            <a:r>
              <a:rPr lang="en-IN" dirty="0"/>
              <a:t>    print(str)</a:t>
            </a:r>
          </a:p>
          <a:p>
            <a:pPr marL="0" indent="0">
              <a:buNone/>
            </a:pPr>
            <a:r>
              <a:rPr lang="en-IN" dirty="0"/>
              <a:t>str="Welcome to Python"</a:t>
            </a:r>
          </a:p>
          <a:p>
            <a:pPr marL="0" indent="0">
              <a:buNone/>
            </a:pPr>
            <a:r>
              <a:rPr lang="en-IN" dirty="0"/>
              <a:t>f()</a:t>
            </a:r>
          </a:p>
        </p:txBody>
      </p:sp>
    </p:spTree>
    <p:extLst>
      <p:ext uri="{BB962C8B-B14F-4D97-AF65-F5344CB8AC3E}">
        <p14:creationId xmlns:p14="http://schemas.microsoft.com/office/powerpoint/2010/main" val="60476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2AD619-5824-4AEA-AD54-B847BA1A0823}"/>
              </a:ext>
            </a:extLst>
          </p:cNvPr>
          <p:cNvSpPr>
            <a:spLocks noGrp="1"/>
          </p:cNvSpPr>
          <p:nvPr>
            <p:ph idx="1"/>
          </p:nvPr>
        </p:nvSpPr>
        <p:spPr>
          <a:xfrm>
            <a:off x="407773" y="420130"/>
            <a:ext cx="11405286" cy="6104238"/>
          </a:xfrm>
        </p:spPr>
        <p:txBody>
          <a:bodyPr/>
          <a:lstStyle/>
          <a:p>
            <a:r>
              <a:rPr lang="en-IN" dirty="0"/>
              <a:t>FUNCTION IS A GROUP OF RELATED STATEMENTS THAT PERFORM A SPECIFIC TASK</a:t>
            </a:r>
          </a:p>
          <a:p>
            <a:r>
              <a:rPr lang="en-IN" dirty="0"/>
              <a:t>FUNCTIONS HELP BREAK OUR PROGRAM INTO SMALLER AND MODULAR CHUNKS</a:t>
            </a:r>
          </a:p>
          <a:p>
            <a:r>
              <a:rPr lang="en-IN" dirty="0"/>
              <a:t>A function is a block of organized, reusable code that is used to perform a single, related action.</a:t>
            </a:r>
          </a:p>
          <a:p>
            <a:r>
              <a:rPr lang="en-IN" dirty="0"/>
              <a:t>Functions provide better modularity for your application and a high degree of code reusing. Python gives you many built-in functions like print, etc. but you can also create your own functions. These functions are called </a:t>
            </a:r>
            <a:r>
              <a:rPr lang="en-IN" i="1" dirty="0"/>
              <a:t>user-defined functions.</a:t>
            </a:r>
            <a:endParaRPr lang="en-IN" dirty="0"/>
          </a:p>
        </p:txBody>
      </p:sp>
    </p:spTree>
    <p:extLst>
      <p:ext uri="{BB962C8B-B14F-4D97-AF65-F5344CB8AC3E}">
        <p14:creationId xmlns:p14="http://schemas.microsoft.com/office/powerpoint/2010/main" val="41233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2EBF0E7-6493-4CAF-8C55-07FC810FD31F}"/>
              </a:ext>
            </a:extLst>
          </p:cNvPr>
          <p:cNvGraphicFramePr>
            <a:graphicFrameLocks noGrp="1"/>
          </p:cNvGraphicFramePr>
          <p:nvPr>
            <p:ph idx="1"/>
            <p:extLst>
              <p:ext uri="{D42A27DB-BD31-4B8C-83A1-F6EECF244321}">
                <p14:modId xmlns:p14="http://schemas.microsoft.com/office/powerpoint/2010/main" val="1403665230"/>
              </p:ext>
            </p:extLst>
          </p:nvPr>
        </p:nvGraphicFramePr>
        <p:xfrm>
          <a:off x="838200" y="1825625"/>
          <a:ext cx="10515600" cy="2565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7469841"/>
                    </a:ext>
                  </a:extLst>
                </a:gridCol>
                <a:gridCol w="5257800">
                  <a:extLst>
                    <a:ext uri="{9D8B030D-6E8A-4147-A177-3AD203B41FA5}">
                      <a16:colId xmlns:a16="http://schemas.microsoft.com/office/drawing/2014/main" val="2671803108"/>
                    </a:ext>
                  </a:extLst>
                </a:gridCol>
              </a:tblGrid>
              <a:tr h="370840">
                <a:tc>
                  <a:txBody>
                    <a:bodyPr/>
                    <a:lstStyle/>
                    <a:p>
                      <a:r>
                        <a:rPr lang="en-IN" dirty="0"/>
                        <a:t>Global Variables</a:t>
                      </a:r>
                    </a:p>
                  </a:txBody>
                  <a:tcPr/>
                </a:tc>
                <a:tc>
                  <a:txBody>
                    <a:bodyPr/>
                    <a:lstStyle/>
                    <a:p>
                      <a:r>
                        <a:rPr lang="en-IN" dirty="0"/>
                        <a:t>Local Variables</a:t>
                      </a:r>
                    </a:p>
                  </a:txBody>
                  <a:tcPr/>
                </a:tc>
                <a:extLst>
                  <a:ext uri="{0D108BD9-81ED-4DB2-BD59-A6C34878D82A}">
                    <a16:rowId xmlns:a16="http://schemas.microsoft.com/office/drawing/2014/main" val="3010075600"/>
                  </a:ext>
                </a:extLst>
              </a:tr>
              <a:tr h="370840">
                <a:tc>
                  <a:txBody>
                    <a:bodyPr/>
                    <a:lstStyle/>
                    <a:p>
                      <a:r>
                        <a:rPr lang="en-IN" dirty="0"/>
                        <a:t>1. They are defined in the main body of the program file</a:t>
                      </a:r>
                    </a:p>
                  </a:txBody>
                  <a:tcPr/>
                </a:tc>
                <a:tc>
                  <a:txBody>
                    <a:bodyPr/>
                    <a:lstStyle/>
                    <a:p>
                      <a:r>
                        <a:rPr lang="en-IN" dirty="0"/>
                        <a:t>1. They are defined within a function and is local to that function</a:t>
                      </a:r>
                    </a:p>
                  </a:txBody>
                  <a:tcPr/>
                </a:tc>
                <a:extLst>
                  <a:ext uri="{0D108BD9-81ED-4DB2-BD59-A6C34878D82A}">
                    <a16:rowId xmlns:a16="http://schemas.microsoft.com/office/drawing/2014/main" val="318617212"/>
                  </a:ext>
                </a:extLst>
              </a:tr>
              <a:tr h="370840">
                <a:tc>
                  <a:txBody>
                    <a:bodyPr/>
                    <a:lstStyle/>
                    <a:p>
                      <a:r>
                        <a:rPr lang="en-IN" dirty="0"/>
                        <a:t>2. They can be accessed throughout the program file</a:t>
                      </a:r>
                    </a:p>
                  </a:txBody>
                  <a:tcPr/>
                </a:tc>
                <a:tc>
                  <a:txBody>
                    <a:bodyPr/>
                    <a:lstStyle/>
                    <a:p>
                      <a:r>
                        <a:rPr lang="en-IN" dirty="0"/>
                        <a:t>2. They can be accessed from the point of its definition until the end of the block in which it is defined</a:t>
                      </a:r>
                    </a:p>
                  </a:txBody>
                  <a:tcPr/>
                </a:tc>
                <a:extLst>
                  <a:ext uri="{0D108BD9-81ED-4DB2-BD59-A6C34878D82A}">
                    <a16:rowId xmlns:a16="http://schemas.microsoft.com/office/drawing/2014/main" val="829759407"/>
                  </a:ext>
                </a:extLst>
              </a:tr>
              <a:tr h="370840">
                <a:tc>
                  <a:txBody>
                    <a:bodyPr/>
                    <a:lstStyle/>
                    <a:p>
                      <a:r>
                        <a:rPr lang="en-IN" dirty="0"/>
                        <a:t>3. Global variables are accessible to all functions in the program</a:t>
                      </a:r>
                    </a:p>
                  </a:txBody>
                  <a:tcPr/>
                </a:tc>
                <a:tc>
                  <a:txBody>
                    <a:bodyPr/>
                    <a:lstStyle/>
                    <a:p>
                      <a:r>
                        <a:rPr lang="en-IN" dirty="0"/>
                        <a:t>3. They are not related in any way to other variables with the same names used outside the function.</a:t>
                      </a:r>
                    </a:p>
                  </a:txBody>
                  <a:tcPr/>
                </a:tc>
                <a:extLst>
                  <a:ext uri="{0D108BD9-81ED-4DB2-BD59-A6C34878D82A}">
                    <a16:rowId xmlns:a16="http://schemas.microsoft.com/office/drawing/2014/main" val="1372007567"/>
                  </a:ext>
                </a:extLst>
              </a:tr>
            </a:tbl>
          </a:graphicData>
        </a:graphic>
      </p:graphicFrame>
    </p:spTree>
    <p:extLst>
      <p:ext uri="{BB962C8B-B14F-4D97-AF65-F5344CB8AC3E}">
        <p14:creationId xmlns:p14="http://schemas.microsoft.com/office/powerpoint/2010/main" val="101216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E38DA-2A25-46F4-9BB1-629929017133}"/>
              </a:ext>
            </a:extLst>
          </p:cNvPr>
          <p:cNvSpPr>
            <a:spLocks noGrp="1"/>
          </p:cNvSpPr>
          <p:nvPr>
            <p:ph idx="1"/>
          </p:nvPr>
        </p:nvSpPr>
        <p:spPr>
          <a:xfrm>
            <a:off x="506627" y="296562"/>
            <a:ext cx="10847173" cy="6264876"/>
          </a:xfrm>
        </p:spPr>
        <p:txBody>
          <a:bodyPr>
            <a:normAutofit fontScale="92500" lnSpcReduction="10000"/>
          </a:bodyPr>
          <a:lstStyle/>
          <a:p>
            <a:r>
              <a:rPr lang="en-IN" dirty="0"/>
              <a:t>Return statement – Every function has an implicit return statement as the last instruction in the function body. The implicit return statement returns nothing to its caller, so it is said to return none.</a:t>
            </a:r>
          </a:p>
          <a:p>
            <a:pPr marL="0" indent="0">
              <a:buNone/>
            </a:pPr>
            <a:r>
              <a:rPr lang="en-IN" dirty="0"/>
              <a:t>return[expression]</a:t>
            </a:r>
          </a:p>
          <a:p>
            <a:pPr marL="0" indent="0">
              <a:buNone/>
            </a:pPr>
            <a:r>
              <a:rPr lang="en-IN" dirty="0"/>
              <a:t>def </a:t>
            </a:r>
            <a:r>
              <a:rPr lang="en-IN" dirty="0" err="1"/>
              <a:t>disp</a:t>
            </a:r>
            <a:r>
              <a:rPr lang="en-IN" dirty="0"/>
              <a:t>(str):</a:t>
            </a:r>
          </a:p>
          <a:p>
            <a:pPr marL="0" indent="0">
              <a:buNone/>
            </a:pPr>
            <a:r>
              <a:rPr lang="en-IN" dirty="0"/>
              <a:t>    print(str)</a:t>
            </a:r>
          </a:p>
          <a:p>
            <a:pPr marL="0" indent="0">
              <a:buNone/>
            </a:pPr>
            <a:r>
              <a:rPr lang="en-IN" dirty="0"/>
              <a:t>x=</a:t>
            </a:r>
            <a:r>
              <a:rPr lang="en-IN" dirty="0" err="1"/>
              <a:t>disp</a:t>
            </a:r>
            <a:r>
              <a:rPr lang="en-IN" dirty="0"/>
              <a:t>("Hello world") #assigning return value to another variable</a:t>
            </a:r>
          </a:p>
          <a:p>
            <a:pPr marL="0" indent="0">
              <a:buNone/>
            </a:pPr>
            <a:r>
              <a:rPr lang="en-IN" dirty="0"/>
              <a:t>print(x)</a:t>
            </a:r>
          </a:p>
          <a:p>
            <a:pPr marL="0" indent="0">
              <a:buNone/>
            </a:pPr>
            <a:r>
              <a:rPr lang="en-IN" dirty="0"/>
              <a:t>print(</a:t>
            </a:r>
            <a:r>
              <a:rPr lang="en-IN" dirty="0" err="1"/>
              <a:t>disp</a:t>
            </a:r>
            <a:r>
              <a:rPr lang="en-IN" dirty="0"/>
              <a:t>("Hello again"))</a:t>
            </a:r>
          </a:p>
          <a:p>
            <a:pPr marL="0" indent="0">
              <a:buNone/>
            </a:pPr>
            <a:endParaRPr lang="en-IN" dirty="0"/>
          </a:p>
          <a:p>
            <a:pPr marL="0" indent="0">
              <a:buNone/>
            </a:pPr>
            <a:r>
              <a:rPr lang="en-IN" dirty="0"/>
              <a:t>O/p - Hello world</a:t>
            </a:r>
          </a:p>
          <a:p>
            <a:pPr marL="0" indent="0">
              <a:buNone/>
            </a:pPr>
            <a:r>
              <a:rPr lang="en-IN" dirty="0"/>
              <a:t>None</a:t>
            </a:r>
          </a:p>
          <a:p>
            <a:pPr marL="0" indent="0">
              <a:buNone/>
            </a:pPr>
            <a:r>
              <a:rPr lang="en-IN" dirty="0"/>
              <a:t>Hello again</a:t>
            </a:r>
          </a:p>
          <a:p>
            <a:pPr marL="0" indent="0">
              <a:buNone/>
            </a:pPr>
            <a:r>
              <a:rPr lang="en-IN" dirty="0"/>
              <a:t>None</a:t>
            </a:r>
          </a:p>
          <a:p>
            <a:pPr marL="0" indent="0">
              <a:buNone/>
            </a:pPr>
            <a:endParaRPr lang="en-IN" dirty="0"/>
          </a:p>
        </p:txBody>
      </p:sp>
    </p:spTree>
    <p:extLst>
      <p:ext uri="{BB962C8B-B14F-4D97-AF65-F5344CB8AC3E}">
        <p14:creationId xmlns:p14="http://schemas.microsoft.com/office/powerpoint/2010/main" val="2239558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56816-7B38-43AC-B1AF-21139427760E}"/>
              </a:ext>
            </a:extLst>
          </p:cNvPr>
          <p:cNvSpPr>
            <a:spLocks noGrp="1"/>
          </p:cNvSpPr>
          <p:nvPr>
            <p:ph idx="1"/>
          </p:nvPr>
        </p:nvSpPr>
        <p:spPr>
          <a:xfrm>
            <a:off x="395417" y="197708"/>
            <a:ext cx="11442356" cy="6450227"/>
          </a:xfrm>
        </p:spPr>
        <p:txBody>
          <a:bodyPr/>
          <a:lstStyle/>
          <a:p>
            <a:pPr marL="0" indent="0">
              <a:buNone/>
            </a:pPr>
            <a:r>
              <a:rPr lang="en-IN" dirty="0"/>
              <a:t>def cube(x):</a:t>
            </a:r>
          </a:p>
          <a:p>
            <a:pPr marL="0" indent="0">
              <a:buNone/>
            </a:pPr>
            <a:r>
              <a:rPr lang="en-IN" dirty="0"/>
              <a:t>    return (x*x*x)</a:t>
            </a:r>
          </a:p>
          <a:p>
            <a:pPr marL="0" indent="0">
              <a:buNone/>
            </a:pPr>
            <a:r>
              <a:rPr lang="en-IN" dirty="0" err="1"/>
              <a:t>num</a:t>
            </a:r>
            <a:r>
              <a:rPr lang="en-IN" dirty="0"/>
              <a:t>=10</a:t>
            </a:r>
          </a:p>
          <a:p>
            <a:pPr marL="0" indent="0">
              <a:buNone/>
            </a:pPr>
            <a:r>
              <a:rPr lang="en-IN" dirty="0"/>
              <a:t>result=cube(</a:t>
            </a:r>
            <a:r>
              <a:rPr lang="en-IN" dirty="0" err="1"/>
              <a:t>num</a:t>
            </a:r>
            <a:r>
              <a:rPr lang="en-IN" dirty="0"/>
              <a:t>)</a:t>
            </a:r>
          </a:p>
          <a:p>
            <a:pPr marL="0" indent="0">
              <a:buNone/>
            </a:pPr>
            <a:r>
              <a:rPr lang="en-IN" dirty="0"/>
              <a:t>print("Cube of",</a:t>
            </a:r>
            <a:r>
              <a:rPr lang="en-IN" dirty="0" err="1"/>
              <a:t>num</a:t>
            </a:r>
            <a:r>
              <a:rPr lang="en-IN" dirty="0"/>
              <a:t>,"=",result)</a:t>
            </a:r>
          </a:p>
          <a:p>
            <a:pPr marL="0" indent="0">
              <a:buNone/>
            </a:pPr>
            <a:endParaRPr lang="en-IN" dirty="0"/>
          </a:p>
          <a:p>
            <a:pPr marL="0" indent="0">
              <a:buNone/>
            </a:pPr>
            <a:r>
              <a:rPr lang="en-IN" dirty="0"/>
              <a:t>o/p - Cube of 10 = 1000</a:t>
            </a:r>
          </a:p>
        </p:txBody>
      </p:sp>
    </p:spTree>
    <p:extLst>
      <p:ext uri="{BB962C8B-B14F-4D97-AF65-F5344CB8AC3E}">
        <p14:creationId xmlns:p14="http://schemas.microsoft.com/office/powerpoint/2010/main" val="4272027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72DE-FEA3-4316-9EBB-D19FE966DD87}"/>
              </a:ext>
            </a:extLst>
          </p:cNvPr>
          <p:cNvSpPr>
            <a:spLocks noGrp="1"/>
          </p:cNvSpPr>
          <p:nvPr>
            <p:ph type="title"/>
          </p:nvPr>
        </p:nvSpPr>
        <p:spPr>
          <a:xfrm>
            <a:off x="838200" y="222423"/>
            <a:ext cx="10515600" cy="790831"/>
          </a:xfrm>
        </p:spPr>
        <p:txBody>
          <a:bodyPr/>
          <a:lstStyle/>
          <a:p>
            <a:r>
              <a:rPr lang="en-IN" dirty="0"/>
              <a:t>Types of Functions</a:t>
            </a:r>
          </a:p>
        </p:txBody>
      </p:sp>
      <p:sp>
        <p:nvSpPr>
          <p:cNvPr id="3" name="Content Placeholder 2">
            <a:extLst>
              <a:ext uri="{FF2B5EF4-FFF2-40B4-BE49-F238E27FC236}">
                <a16:creationId xmlns:a16="http://schemas.microsoft.com/office/drawing/2014/main" id="{1BD327D1-A654-46FC-8E94-ECCE380908E6}"/>
              </a:ext>
            </a:extLst>
          </p:cNvPr>
          <p:cNvSpPr>
            <a:spLocks noGrp="1"/>
          </p:cNvSpPr>
          <p:nvPr>
            <p:ph idx="1"/>
          </p:nvPr>
        </p:nvSpPr>
        <p:spPr>
          <a:xfrm>
            <a:off x="838200" y="1013254"/>
            <a:ext cx="10515600" cy="5523470"/>
          </a:xfrm>
        </p:spPr>
        <p:txBody>
          <a:bodyPr/>
          <a:lstStyle/>
          <a:p>
            <a:r>
              <a:rPr lang="en-IN" dirty="0">
                <a:solidFill>
                  <a:srgbClr val="000000"/>
                </a:solidFill>
                <a:latin typeface="Constantia" panose="02030602050306030303" pitchFamily="18" charset="0"/>
              </a:rPr>
              <a:t>THERE ARE TWO TYPES OF FUNCTION IN PYTHON</a:t>
            </a:r>
          </a:p>
          <a:p>
            <a:r>
              <a:rPr lang="en-IN" dirty="0">
                <a:solidFill>
                  <a:srgbClr val="0BD1DA"/>
                </a:solidFill>
                <a:latin typeface="Wingdings 2" panose="05020102010507070707" pitchFamily="18" charset="2"/>
              </a:rPr>
              <a:t> </a:t>
            </a:r>
            <a:r>
              <a:rPr lang="en-IN" dirty="0">
                <a:solidFill>
                  <a:srgbClr val="000000"/>
                </a:solidFill>
                <a:latin typeface="Constantia" panose="02030602050306030303" pitchFamily="18" charset="0"/>
              </a:rPr>
              <a:t>BUILT-IN FUNCTION</a:t>
            </a:r>
          </a:p>
          <a:p>
            <a:r>
              <a:rPr lang="en-IN" dirty="0">
                <a:solidFill>
                  <a:srgbClr val="00B150"/>
                </a:solidFill>
                <a:latin typeface="Constantia" panose="02030602050306030303" pitchFamily="18" charset="0"/>
              </a:rPr>
              <a:t>Example: </a:t>
            </a:r>
            <a:r>
              <a:rPr lang="en-IN" dirty="0">
                <a:solidFill>
                  <a:srgbClr val="FF0000"/>
                </a:solidFill>
                <a:latin typeface="Constantia" panose="02030602050306030303" pitchFamily="18" charset="0"/>
              </a:rPr>
              <a:t>print(), input(), eval().</a:t>
            </a:r>
          </a:p>
          <a:p>
            <a:r>
              <a:rPr lang="en-IN" dirty="0">
                <a:solidFill>
                  <a:srgbClr val="0BD1DA"/>
                </a:solidFill>
                <a:latin typeface="Wingdings 2" panose="05020102010507070707" pitchFamily="18" charset="2"/>
              </a:rPr>
              <a:t> </a:t>
            </a:r>
            <a:r>
              <a:rPr lang="en-IN" dirty="0">
                <a:solidFill>
                  <a:srgbClr val="000000"/>
                </a:solidFill>
                <a:latin typeface="Constantia" panose="02030602050306030303" pitchFamily="18" charset="0"/>
              </a:rPr>
              <a:t>USERDEFINE FUNCTION</a:t>
            </a:r>
          </a:p>
          <a:p>
            <a:r>
              <a:rPr lang="en-IN" dirty="0">
                <a:solidFill>
                  <a:srgbClr val="00B150"/>
                </a:solidFill>
                <a:latin typeface="Constantia" panose="02030602050306030303" pitchFamily="18" charset="0"/>
              </a:rPr>
              <a:t>Example: </a:t>
            </a:r>
          </a:p>
          <a:p>
            <a:pPr marL="0" indent="0">
              <a:buNone/>
            </a:pPr>
            <a:r>
              <a:rPr lang="en-IN" dirty="0">
                <a:solidFill>
                  <a:srgbClr val="FF0000"/>
                </a:solidFill>
                <a:latin typeface="Constantia" panose="02030602050306030303" pitchFamily="18" charset="0"/>
              </a:rPr>
              <a:t>def </a:t>
            </a:r>
            <a:r>
              <a:rPr lang="en-IN" dirty="0" err="1">
                <a:solidFill>
                  <a:srgbClr val="00B150"/>
                </a:solidFill>
                <a:latin typeface="Constantia" panose="02030602050306030303" pitchFamily="18" charset="0"/>
              </a:rPr>
              <a:t>my_addition</a:t>
            </a:r>
            <a:r>
              <a:rPr lang="en-IN" dirty="0">
                <a:solidFill>
                  <a:srgbClr val="00B150"/>
                </a:solidFill>
                <a:latin typeface="Constantia" panose="02030602050306030303" pitchFamily="18" charset="0"/>
              </a:rPr>
              <a:t>(</a:t>
            </a:r>
            <a:r>
              <a:rPr lang="en-IN" dirty="0" err="1">
                <a:solidFill>
                  <a:srgbClr val="00B150"/>
                </a:solidFill>
                <a:latin typeface="Constantia" panose="02030602050306030303" pitchFamily="18" charset="0"/>
              </a:rPr>
              <a:t>x,y</a:t>
            </a:r>
            <a:r>
              <a:rPr lang="en-IN" dirty="0">
                <a:solidFill>
                  <a:srgbClr val="00B150"/>
                </a:solidFill>
                <a:latin typeface="Constantia" panose="02030602050306030303" pitchFamily="18" charset="0"/>
              </a:rPr>
              <a:t>):</a:t>
            </a:r>
          </a:p>
          <a:p>
            <a:pPr marL="0" indent="0">
              <a:buNone/>
            </a:pPr>
            <a:r>
              <a:rPr lang="en-IN" dirty="0">
                <a:solidFill>
                  <a:srgbClr val="00B150"/>
                </a:solidFill>
                <a:latin typeface="Constantia" panose="02030602050306030303" pitchFamily="18" charset="0"/>
              </a:rPr>
              <a:t>	sum = x + y</a:t>
            </a:r>
          </a:p>
          <a:p>
            <a:pPr marL="0" indent="0">
              <a:buNone/>
            </a:pPr>
            <a:r>
              <a:rPr lang="en-IN" dirty="0">
                <a:solidFill>
                  <a:srgbClr val="00B150"/>
                </a:solidFill>
                <a:latin typeface="Constantia" panose="02030602050306030303" pitchFamily="18" charset="0"/>
              </a:rPr>
              <a:t>	return sum</a:t>
            </a:r>
            <a:endParaRPr lang="en-IN" dirty="0"/>
          </a:p>
        </p:txBody>
      </p:sp>
    </p:spTree>
    <p:extLst>
      <p:ext uri="{BB962C8B-B14F-4D97-AF65-F5344CB8AC3E}">
        <p14:creationId xmlns:p14="http://schemas.microsoft.com/office/powerpoint/2010/main" val="1749591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08E71-8021-4C03-8EFF-73EFE4E3D81C}"/>
              </a:ext>
            </a:extLst>
          </p:cNvPr>
          <p:cNvSpPr>
            <a:spLocks noGrp="1"/>
          </p:cNvSpPr>
          <p:nvPr>
            <p:ph idx="1"/>
          </p:nvPr>
        </p:nvSpPr>
        <p:spPr>
          <a:xfrm>
            <a:off x="838200" y="271848"/>
            <a:ext cx="10515600" cy="6289589"/>
          </a:xfrm>
        </p:spPr>
        <p:txBody>
          <a:bodyPr/>
          <a:lstStyle/>
          <a:p>
            <a:pPr fontAlgn="base"/>
            <a:r>
              <a:rPr lang="en-IN" b="1" dirty="0"/>
              <a:t>eval() Parameters</a:t>
            </a:r>
          </a:p>
          <a:p>
            <a:pPr marL="0" indent="0" fontAlgn="base">
              <a:buNone/>
            </a:pPr>
            <a:r>
              <a:rPr lang="en-IN" dirty="0"/>
              <a:t>The eval() takes three parameters:</a:t>
            </a:r>
          </a:p>
          <a:p>
            <a:pPr fontAlgn="base"/>
            <a:r>
              <a:rPr lang="en-IN" b="1" dirty="0"/>
              <a:t>expression</a:t>
            </a:r>
            <a:r>
              <a:rPr lang="en-IN" dirty="0"/>
              <a:t> - this string as parsed and evaluated as a Python expression</a:t>
            </a:r>
          </a:p>
          <a:p>
            <a:pPr fontAlgn="base"/>
            <a:r>
              <a:rPr lang="en-IN" b="1" dirty="0" err="1"/>
              <a:t>globals</a:t>
            </a:r>
            <a:r>
              <a:rPr lang="en-IN" dirty="0"/>
              <a:t> (optional) - a dictionary</a:t>
            </a:r>
          </a:p>
          <a:p>
            <a:pPr fontAlgn="base"/>
            <a:r>
              <a:rPr lang="en-IN" b="1" dirty="0"/>
              <a:t>locals </a:t>
            </a:r>
            <a:r>
              <a:rPr lang="en-IN" dirty="0"/>
              <a:t>(optional)- a mapping object. Dictionary is the standard and commonly used mapping type in Python.</a:t>
            </a:r>
          </a:p>
          <a:p>
            <a:pPr marL="0" indent="0">
              <a:buNone/>
            </a:pPr>
            <a:r>
              <a:rPr lang="en-IN" dirty="0"/>
              <a:t>x = 1</a:t>
            </a:r>
          </a:p>
          <a:p>
            <a:pPr marL="0" indent="0">
              <a:buNone/>
            </a:pPr>
            <a:r>
              <a:rPr lang="en-IN" dirty="0"/>
              <a:t>print(eval('x + 1’))</a:t>
            </a:r>
          </a:p>
          <a:p>
            <a:pPr marL="0" indent="0">
              <a:buNone/>
            </a:pPr>
            <a:r>
              <a:rPr lang="en-IN" dirty="0"/>
              <a:t>o/p - 2</a:t>
            </a:r>
          </a:p>
        </p:txBody>
      </p:sp>
    </p:spTree>
    <p:extLst>
      <p:ext uri="{BB962C8B-B14F-4D97-AF65-F5344CB8AC3E}">
        <p14:creationId xmlns:p14="http://schemas.microsoft.com/office/powerpoint/2010/main" val="774137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A9E66-0D2C-442B-9152-7988EC7EE08E}"/>
              </a:ext>
            </a:extLst>
          </p:cNvPr>
          <p:cNvSpPr>
            <a:spLocks noGrp="1"/>
          </p:cNvSpPr>
          <p:nvPr>
            <p:ph idx="1"/>
          </p:nvPr>
        </p:nvSpPr>
        <p:spPr>
          <a:xfrm>
            <a:off x="838199" y="345989"/>
            <a:ext cx="11123141" cy="6240162"/>
          </a:xfrm>
        </p:spPr>
        <p:txBody>
          <a:bodyPr>
            <a:normAutofit/>
          </a:bodyPr>
          <a:lstStyle/>
          <a:p>
            <a:r>
              <a:rPr lang="en-IN" b="1" dirty="0"/>
              <a:t>Function Arguments</a:t>
            </a:r>
          </a:p>
          <a:p>
            <a:r>
              <a:rPr lang="en-IN" dirty="0"/>
              <a:t>You can call a function by using the following types of formal arguments:</a:t>
            </a:r>
          </a:p>
          <a:p>
            <a:r>
              <a:rPr lang="en-IN" dirty="0"/>
              <a:t>Required arguments</a:t>
            </a:r>
          </a:p>
          <a:p>
            <a:r>
              <a:rPr lang="en-IN" dirty="0"/>
              <a:t>Keyword arguments</a:t>
            </a:r>
          </a:p>
          <a:p>
            <a:r>
              <a:rPr lang="en-IN" dirty="0"/>
              <a:t>Default arguments</a:t>
            </a:r>
          </a:p>
          <a:p>
            <a:r>
              <a:rPr lang="en-IN" dirty="0"/>
              <a:t>Variable-length arguments</a:t>
            </a:r>
          </a:p>
          <a:p>
            <a:r>
              <a:rPr lang="en-IN" dirty="0"/>
              <a:t>When we call a function with some values, these values get assigned to the arguments according to their position .</a:t>
            </a:r>
          </a:p>
          <a:p>
            <a:r>
              <a:rPr lang="en-IN" dirty="0"/>
              <a:t>Keyword arguments follows positional argument.</a:t>
            </a:r>
          </a:p>
        </p:txBody>
      </p:sp>
    </p:spTree>
    <p:extLst>
      <p:ext uri="{BB962C8B-B14F-4D97-AF65-F5344CB8AC3E}">
        <p14:creationId xmlns:p14="http://schemas.microsoft.com/office/powerpoint/2010/main" val="3058907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C1C261-A13E-4041-B7FE-3F3AF049EC6A}"/>
              </a:ext>
            </a:extLst>
          </p:cNvPr>
          <p:cNvSpPr>
            <a:spLocks noGrp="1"/>
          </p:cNvSpPr>
          <p:nvPr>
            <p:ph idx="1"/>
          </p:nvPr>
        </p:nvSpPr>
        <p:spPr>
          <a:xfrm>
            <a:off x="506627" y="268284"/>
            <a:ext cx="11368216" cy="6400800"/>
          </a:xfrm>
        </p:spPr>
        <p:txBody>
          <a:bodyPr>
            <a:normAutofit lnSpcReduction="10000"/>
          </a:bodyPr>
          <a:lstStyle/>
          <a:p>
            <a:r>
              <a:rPr lang="en-IN" b="1" dirty="0"/>
              <a:t>Required arguments</a:t>
            </a:r>
          </a:p>
          <a:p>
            <a:r>
              <a:rPr lang="en-IN" dirty="0"/>
              <a:t>Required arguments are the arguments passed to a function in correct positional order. Here, the number of arguments in the function call should match exactly with the function definition.</a:t>
            </a:r>
          </a:p>
          <a:p>
            <a:r>
              <a:rPr lang="en-IN" dirty="0"/>
              <a:t>To call the function </a:t>
            </a:r>
            <a:r>
              <a:rPr lang="en-IN" i="1" dirty="0" err="1"/>
              <a:t>printme</a:t>
            </a:r>
            <a:r>
              <a:rPr lang="en-IN" dirty="0"/>
              <a:t>, you definitely need to pass one argument, otherwise it gives a syntax error as follows −</a:t>
            </a:r>
          </a:p>
          <a:p>
            <a:pPr marL="0" indent="0">
              <a:buNone/>
            </a:pPr>
            <a:r>
              <a:rPr lang="en-IN" dirty="0"/>
              <a:t>#!/</a:t>
            </a:r>
            <a:r>
              <a:rPr lang="en-IN" dirty="0" err="1"/>
              <a:t>usr</a:t>
            </a:r>
            <a:r>
              <a:rPr lang="en-IN" dirty="0"/>
              <a:t>/bin/python</a:t>
            </a:r>
          </a:p>
          <a:p>
            <a:pPr marL="0" indent="0">
              <a:buNone/>
            </a:pPr>
            <a:r>
              <a:rPr lang="en-IN" dirty="0"/>
              <a:t># Function definition is here</a:t>
            </a:r>
          </a:p>
          <a:p>
            <a:pPr marL="0" indent="0">
              <a:buNone/>
            </a:pPr>
            <a:r>
              <a:rPr lang="en-IN" dirty="0"/>
              <a:t>def </a:t>
            </a:r>
            <a:r>
              <a:rPr lang="en-IN" dirty="0" err="1"/>
              <a:t>printme</a:t>
            </a:r>
            <a:r>
              <a:rPr lang="en-IN" dirty="0"/>
              <a:t>( str ):</a:t>
            </a:r>
          </a:p>
          <a:p>
            <a:pPr marL="0" indent="0">
              <a:buNone/>
            </a:pPr>
            <a:r>
              <a:rPr lang="en-IN" dirty="0"/>
              <a:t>	"This prints a passed string into this function"</a:t>
            </a:r>
          </a:p>
          <a:p>
            <a:pPr marL="0" indent="0">
              <a:buNone/>
            </a:pPr>
            <a:r>
              <a:rPr lang="en-IN" dirty="0"/>
              <a:t>	print str</a:t>
            </a:r>
          </a:p>
          <a:p>
            <a:pPr marL="0" indent="0">
              <a:buNone/>
            </a:pPr>
            <a:r>
              <a:rPr lang="en-IN" dirty="0"/>
              <a:t>	return;</a:t>
            </a:r>
          </a:p>
          <a:p>
            <a:pPr marL="0" indent="0">
              <a:buNone/>
            </a:pPr>
            <a:r>
              <a:rPr lang="en-IN" dirty="0"/>
              <a:t># Now you can call </a:t>
            </a:r>
            <a:r>
              <a:rPr lang="en-IN" dirty="0" err="1"/>
              <a:t>printme</a:t>
            </a:r>
            <a:r>
              <a:rPr lang="en-IN" dirty="0"/>
              <a:t> function</a:t>
            </a:r>
          </a:p>
          <a:p>
            <a:pPr marL="0" indent="0">
              <a:buNone/>
            </a:pPr>
            <a:r>
              <a:rPr lang="en-IN" dirty="0" err="1"/>
              <a:t>printme</a:t>
            </a:r>
            <a:r>
              <a:rPr lang="en-IN" dirty="0"/>
              <a:t>()</a:t>
            </a:r>
          </a:p>
          <a:p>
            <a:endParaRPr lang="en-IN" dirty="0"/>
          </a:p>
        </p:txBody>
      </p:sp>
    </p:spTree>
    <p:extLst>
      <p:ext uri="{BB962C8B-B14F-4D97-AF65-F5344CB8AC3E}">
        <p14:creationId xmlns:p14="http://schemas.microsoft.com/office/powerpoint/2010/main" val="1070021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494BD-0645-4796-9694-F83671CF1E1B}"/>
              </a:ext>
            </a:extLst>
          </p:cNvPr>
          <p:cNvSpPr>
            <a:spLocks noGrp="1"/>
          </p:cNvSpPr>
          <p:nvPr>
            <p:ph idx="1"/>
          </p:nvPr>
        </p:nvSpPr>
        <p:spPr>
          <a:xfrm>
            <a:off x="518983" y="308918"/>
            <a:ext cx="11294075" cy="6252519"/>
          </a:xfrm>
        </p:spPr>
        <p:txBody>
          <a:bodyPr/>
          <a:lstStyle/>
          <a:p>
            <a:r>
              <a:rPr lang="en-IN" dirty="0"/>
              <a:t>When the above code is executed, it produces the following result:</a:t>
            </a:r>
          </a:p>
          <a:p>
            <a:pPr marL="0" indent="0">
              <a:buNone/>
            </a:pPr>
            <a:r>
              <a:rPr lang="en-IN" dirty="0"/>
              <a:t>Traceback (most recent call last):</a:t>
            </a:r>
          </a:p>
          <a:p>
            <a:pPr marL="0" indent="0">
              <a:buNone/>
            </a:pPr>
            <a:r>
              <a:rPr lang="en-IN" dirty="0"/>
              <a:t>File "test.py", line 11, in &lt;module&gt;</a:t>
            </a:r>
          </a:p>
          <a:p>
            <a:pPr marL="0" indent="0">
              <a:buNone/>
            </a:pPr>
            <a:r>
              <a:rPr lang="en-IN" dirty="0"/>
              <a:t>	</a:t>
            </a:r>
            <a:r>
              <a:rPr lang="en-IN" dirty="0" err="1"/>
              <a:t>printme</a:t>
            </a:r>
            <a:r>
              <a:rPr lang="en-IN" dirty="0"/>
              <a:t>();</a:t>
            </a:r>
          </a:p>
          <a:p>
            <a:pPr marL="0" indent="0">
              <a:buNone/>
            </a:pPr>
            <a:r>
              <a:rPr lang="en-IN" dirty="0" err="1"/>
              <a:t>TypeError</a:t>
            </a:r>
            <a:r>
              <a:rPr lang="en-IN" dirty="0"/>
              <a:t>: </a:t>
            </a:r>
            <a:r>
              <a:rPr lang="en-IN" dirty="0" err="1"/>
              <a:t>printme</a:t>
            </a:r>
            <a:r>
              <a:rPr lang="en-IN" dirty="0"/>
              <a:t>() takes exactly 1 argument (0 given)</a:t>
            </a:r>
          </a:p>
        </p:txBody>
      </p:sp>
    </p:spTree>
    <p:extLst>
      <p:ext uri="{BB962C8B-B14F-4D97-AF65-F5344CB8AC3E}">
        <p14:creationId xmlns:p14="http://schemas.microsoft.com/office/powerpoint/2010/main" val="3109709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06036-01F9-4EF7-B5A5-6ED18D53AF01}"/>
              </a:ext>
            </a:extLst>
          </p:cNvPr>
          <p:cNvSpPr>
            <a:spLocks noGrp="1"/>
          </p:cNvSpPr>
          <p:nvPr>
            <p:ph idx="1"/>
          </p:nvPr>
        </p:nvSpPr>
        <p:spPr>
          <a:xfrm>
            <a:off x="358346" y="210065"/>
            <a:ext cx="11528854" cy="6462584"/>
          </a:xfrm>
        </p:spPr>
        <p:txBody>
          <a:bodyPr>
            <a:normAutofit fontScale="92500" lnSpcReduction="10000"/>
          </a:bodyPr>
          <a:lstStyle/>
          <a:p>
            <a:r>
              <a:rPr lang="en-IN" b="1" dirty="0"/>
              <a:t>Keyword arguments</a:t>
            </a:r>
          </a:p>
          <a:p>
            <a:r>
              <a:rPr lang="en-IN" dirty="0"/>
              <a:t>Keyword arguments are related to the function calls. When you use keyword arguments in a function call, the caller identifies the arguments by the parameter name.</a:t>
            </a:r>
          </a:p>
          <a:p>
            <a:r>
              <a:rPr lang="en-IN" dirty="0"/>
              <a:t>This allows you to skip arguments or place them out of order because the Python interpreter is able to use the keywords provided to match the values with parameters. You can also make keyword calls to the </a:t>
            </a:r>
            <a:r>
              <a:rPr lang="en-IN" i="1" dirty="0" err="1"/>
              <a:t>printme</a:t>
            </a:r>
            <a:r>
              <a:rPr lang="en-IN" i="1" dirty="0"/>
              <a:t> </a:t>
            </a:r>
            <a:r>
              <a:rPr lang="en-IN" dirty="0"/>
              <a:t>function in the following ways −</a:t>
            </a:r>
          </a:p>
          <a:p>
            <a:pPr marL="0" indent="0">
              <a:buNone/>
            </a:pPr>
            <a:r>
              <a:rPr lang="en-IN" dirty="0"/>
              <a:t>#!/</a:t>
            </a:r>
            <a:r>
              <a:rPr lang="en-IN" dirty="0" err="1"/>
              <a:t>usr</a:t>
            </a:r>
            <a:r>
              <a:rPr lang="en-IN" dirty="0"/>
              <a:t>/bin/python</a:t>
            </a:r>
          </a:p>
          <a:p>
            <a:pPr marL="0" indent="0">
              <a:buNone/>
            </a:pPr>
            <a:r>
              <a:rPr lang="en-IN" dirty="0"/>
              <a:t># Function definition is here</a:t>
            </a:r>
          </a:p>
          <a:p>
            <a:pPr marL="0" indent="0">
              <a:buNone/>
            </a:pPr>
            <a:r>
              <a:rPr lang="en-IN" dirty="0"/>
              <a:t>def </a:t>
            </a:r>
            <a:r>
              <a:rPr lang="en-IN" dirty="0" err="1"/>
              <a:t>printme</a:t>
            </a:r>
            <a:r>
              <a:rPr lang="en-IN" dirty="0"/>
              <a:t>( str ):</a:t>
            </a:r>
          </a:p>
          <a:p>
            <a:pPr marL="0" indent="0">
              <a:buNone/>
            </a:pPr>
            <a:r>
              <a:rPr lang="en-IN" dirty="0"/>
              <a:t>	"This prints a passed string into this function"</a:t>
            </a:r>
          </a:p>
          <a:p>
            <a:pPr marL="0" indent="0">
              <a:buNone/>
            </a:pPr>
            <a:r>
              <a:rPr lang="en-IN" dirty="0"/>
              <a:t>	print str</a:t>
            </a:r>
          </a:p>
          <a:p>
            <a:pPr marL="0" indent="0">
              <a:buNone/>
            </a:pPr>
            <a:r>
              <a:rPr lang="en-IN" dirty="0"/>
              <a:t>	return;</a:t>
            </a:r>
          </a:p>
          <a:p>
            <a:pPr marL="0" indent="0">
              <a:buNone/>
            </a:pPr>
            <a:r>
              <a:rPr lang="en-IN" dirty="0"/>
              <a:t># Now you can call </a:t>
            </a:r>
            <a:r>
              <a:rPr lang="en-IN" dirty="0" err="1"/>
              <a:t>printm</a:t>
            </a:r>
            <a:r>
              <a:rPr lang="en-IN" dirty="0"/>
              <a:t> e function</a:t>
            </a:r>
          </a:p>
          <a:p>
            <a:pPr marL="0" indent="0">
              <a:buNone/>
            </a:pPr>
            <a:r>
              <a:rPr lang="en-IN" dirty="0" err="1"/>
              <a:t>printme</a:t>
            </a:r>
            <a:r>
              <a:rPr lang="en-IN" dirty="0"/>
              <a:t>( str = "My string")</a:t>
            </a:r>
          </a:p>
        </p:txBody>
      </p:sp>
    </p:spTree>
    <p:extLst>
      <p:ext uri="{BB962C8B-B14F-4D97-AF65-F5344CB8AC3E}">
        <p14:creationId xmlns:p14="http://schemas.microsoft.com/office/powerpoint/2010/main" val="263001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4CD3CE-31D7-4DB4-B0CD-4B488199BF14}"/>
              </a:ext>
            </a:extLst>
          </p:cNvPr>
          <p:cNvSpPr>
            <a:spLocks noGrp="1"/>
          </p:cNvSpPr>
          <p:nvPr>
            <p:ph idx="1"/>
          </p:nvPr>
        </p:nvSpPr>
        <p:spPr>
          <a:xfrm>
            <a:off x="605481" y="370703"/>
            <a:ext cx="11158151" cy="6178378"/>
          </a:xfrm>
        </p:spPr>
        <p:txBody>
          <a:bodyPr>
            <a:normAutofit fontScale="92500" lnSpcReduction="10000"/>
          </a:bodyPr>
          <a:lstStyle/>
          <a:p>
            <a:r>
              <a:rPr lang="en-IN" dirty="0"/>
              <a:t>When the above code is executed, it produces the following result −</a:t>
            </a:r>
          </a:p>
          <a:p>
            <a:pPr marL="0" indent="0">
              <a:buNone/>
            </a:pPr>
            <a:r>
              <a:rPr lang="en-IN" dirty="0"/>
              <a:t>My string</a:t>
            </a:r>
          </a:p>
          <a:p>
            <a:pPr marL="0" indent="0">
              <a:buNone/>
            </a:pPr>
            <a:r>
              <a:rPr lang="en-IN" dirty="0"/>
              <a:t>---------------------------------------------------</a:t>
            </a:r>
          </a:p>
          <a:p>
            <a:r>
              <a:rPr lang="en-IN" dirty="0"/>
              <a:t>The following example gives more clear picture. Note that the order of parameters does not matter.</a:t>
            </a:r>
          </a:p>
          <a:p>
            <a:pPr marL="0" indent="0">
              <a:buNone/>
            </a:pPr>
            <a:r>
              <a:rPr lang="en-IN" dirty="0"/>
              <a:t>#!/</a:t>
            </a:r>
            <a:r>
              <a:rPr lang="en-IN" dirty="0" err="1"/>
              <a:t>usr</a:t>
            </a:r>
            <a:r>
              <a:rPr lang="en-IN" dirty="0"/>
              <a:t>/bin/python</a:t>
            </a:r>
          </a:p>
          <a:p>
            <a:pPr marL="0" indent="0">
              <a:buNone/>
            </a:pPr>
            <a:r>
              <a:rPr lang="en-IN" dirty="0"/>
              <a:t># Function definition is here</a:t>
            </a:r>
          </a:p>
          <a:p>
            <a:pPr marL="0" indent="0">
              <a:buNone/>
            </a:pPr>
            <a:r>
              <a:rPr lang="en-IN" dirty="0"/>
              <a:t>def </a:t>
            </a:r>
            <a:r>
              <a:rPr lang="en-IN" dirty="0" err="1"/>
              <a:t>printinfo</a:t>
            </a:r>
            <a:r>
              <a:rPr lang="en-IN" dirty="0"/>
              <a:t>(name, age ):</a:t>
            </a:r>
          </a:p>
          <a:p>
            <a:pPr marL="0" indent="0">
              <a:buNone/>
            </a:pPr>
            <a:r>
              <a:rPr lang="en-IN" dirty="0"/>
              <a:t>	"This prints a passed info into this function"</a:t>
            </a:r>
          </a:p>
          <a:p>
            <a:pPr marL="0" indent="0">
              <a:buNone/>
            </a:pPr>
            <a:r>
              <a:rPr lang="pt-BR" dirty="0"/>
              <a:t>	print("Name: ", name)</a:t>
            </a:r>
          </a:p>
          <a:p>
            <a:pPr marL="0" indent="0">
              <a:buNone/>
            </a:pPr>
            <a:r>
              <a:rPr lang="en-IN" dirty="0"/>
              <a:t>	print("Age ", age)</a:t>
            </a:r>
          </a:p>
          <a:p>
            <a:pPr marL="0" indent="0">
              <a:buNone/>
            </a:pPr>
            <a:r>
              <a:rPr lang="en-IN" dirty="0"/>
              <a:t>	return;</a:t>
            </a:r>
          </a:p>
          <a:p>
            <a:pPr marL="0" indent="0">
              <a:buNone/>
            </a:pPr>
            <a:r>
              <a:rPr lang="en-IN" dirty="0"/>
              <a:t># Now you can call </a:t>
            </a:r>
            <a:r>
              <a:rPr lang="en-IN" dirty="0" err="1"/>
              <a:t>printinfo</a:t>
            </a:r>
            <a:r>
              <a:rPr lang="en-IN" dirty="0"/>
              <a:t> function</a:t>
            </a:r>
          </a:p>
          <a:p>
            <a:pPr marL="0" indent="0">
              <a:buNone/>
            </a:pPr>
            <a:r>
              <a:rPr lang="en-IN" dirty="0" err="1"/>
              <a:t>printinfo</a:t>
            </a:r>
            <a:r>
              <a:rPr lang="en-IN" dirty="0"/>
              <a:t>( age=50, name="</a:t>
            </a:r>
            <a:r>
              <a:rPr lang="en-IN" dirty="0" err="1"/>
              <a:t>miki</a:t>
            </a:r>
            <a:r>
              <a:rPr lang="en-IN" dirty="0"/>
              <a:t>" )</a:t>
            </a:r>
          </a:p>
          <a:p>
            <a:pPr marL="0" indent="0">
              <a:buNone/>
            </a:pPr>
            <a:endParaRPr lang="en-IN" dirty="0"/>
          </a:p>
        </p:txBody>
      </p:sp>
    </p:spTree>
    <p:extLst>
      <p:ext uri="{BB962C8B-B14F-4D97-AF65-F5344CB8AC3E}">
        <p14:creationId xmlns:p14="http://schemas.microsoft.com/office/powerpoint/2010/main" val="121769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EB83FF-1A47-4963-A21E-3A2BF01DFF30}"/>
              </a:ext>
            </a:extLst>
          </p:cNvPr>
          <p:cNvSpPr>
            <a:spLocks noGrp="1"/>
          </p:cNvSpPr>
          <p:nvPr>
            <p:ph idx="1"/>
          </p:nvPr>
        </p:nvSpPr>
        <p:spPr>
          <a:xfrm>
            <a:off x="518983" y="160638"/>
            <a:ext cx="11158151" cy="6573794"/>
          </a:xfrm>
        </p:spPr>
        <p:txBody>
          <a:bodyPr>
            <a:normAutofit/>
          </a:bodyPr>
          <a:lstStyle/>
          <a:p>
            <a:r>
              <a:rPr lang="en-IN" b="1" dirty="0"/>
              <a:t>Defining a Function</a:t>
            </a:r>
          </a:p>
          <a:p>
            <a:r>
              <a:rPr lang="en-IN" dirty="0"/>
              <a:t>You can define functions to provide the required functionality. Here are simple rules to define a function in Python.</a:t>
            </a:r>
          </a:p>
          <a:p>
            <a:r>
              <a:rPr lang="en-IN" dirty="0"/>
              <a:t>Function blocks begin with the keyword </a:t>
            </a:r>
            <a:r>
              <a:rPr lang="en-IN" b="1" dirty="0"/>
              <a:t>def </a:t>
            </a:r>
            <a:r>
              <a:rPr lang="en-IN" dirty="0"/>
              <a:t>followed by the function name and parentheses ( ).</a:t>
            </a:r>
          </a:p>
          <a:p>
            <a:r>
              <a:rPr lang="en-IN" dirty="0"/>
              <a:t>Any input parameters or arguments should be placed within these parentheses. You can also define parameters inside these parentheses.</a:t>
            </a:r>
          </a:p>
          <a:p>
            <a:r>
              <a:rPr lang="en-IN" dirty="0"/>
              <a:t>The first statement of a function can be an optional statement - the documentation string of the function or </a:t>
            </a:r>
            <a:r>
              <a:rPr lang="en-IN" i="1" dirty="0"/>
              <a:t>docstring</a:t>
            </a:r>
            <a:r>
              <a:rPr lang="en-IN" dirty="0"/>
              <a:t>.</a:t>
            </a:r>
          </a:p>
          <a:p>
            <a:r>
              <a:rPr lang="en-IN" dirty="0"/>
              <a:t>The code block within every function starts with a function name and ends with a colon : and is indented.</a:t>
            </a:r>
          </a:p>
          <a:p>
            <a:r>
              <a:rPr lang="en-IN" dirty="0"/>
              <a:t>The statement return [expression] exits a function, optionally passing back an expression to the caller. A return statement with no arguments is the same as return None.</a:t>
            </a:r>
          </a:p>
        </p:txBody>
      </p:sp>
    </p:spTree>
    <p:extLst>
      <p:ext uri="{BB962C8B-B14F-4D97-AF65-F5344CB8AC3E}">
        <p14:creationId xmlns:p14="http://schemas.microsoft.com/office/powerpoint/2010/main" val="95718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CDE40-94F0-497B-9A25-F16AE9A6D81E}"/>
              </a:ext>
            </a:extLst>
          </p:cNvPr>
          <p:cNvSpPr>
            <a:spLocks noGrp="1"/>
          </p:cNvSpPr>
          <p:nvPr>
            <p:ph idx="1"/>
          </p:nvPr>
        </p:nvSpPr>
        <p:spPr>
          <a:xfrm>
            <a:off x="296562" y="172995"/>
            <a:ext cx="11615352" cy="6400800"/>
          </a:xfrm>
        </p:spPr>
        <p:txBody>
          <a:bodyPr/>
          <a:lstStyle/>
          <a:p>
            <a:r>
              <a:rPr lang="en-IN" dirty="0"/>
              <a:t>When the above code is executed, it produces the following result −</a:t>
            </a:r>
          </a:p>
          <a:p>
            <a:r>
              <a:rPr lang="en-IN" dirty="0"/>
              <a:t>Name: </a:t>
            </a:r>
            <a:r>
              <a:rPr lang="en-IN" dirty="0" err="1"/>
              <a:t>miki</a:t>
            </a:r>
            <a:endParaRPr lang="en-IN" dirty="0"/>
          </a:p>
          <a:p>
            <a:r>
              <a:rPr lang="en-IN" dirty="0"/>
              <a:t>Age 50</a:t>
            </a:r>
          </a:p>
          <a:p>
            <a:pPr marL="0" indent="0">
              <a:buNone/>
            </a:pPr>
            <a:r>
              <a:rPr lang="en-IN" dirty="0"/>
              <a:t>---------------------------------</a:t>
            </a:r>
          </a:p>
          <a:p>
            <a:r>
              <a:rPr lang="en-IN" b="1" dirty="0"/>
              <a:t>Default arguments</a:t>
            </a:r>
          </a:p>
          <a:p>
            <a:r>
              <a:rPr lang="en-IN" dirty="0"/>
              <a:t>A default argument is an argument that assumes a default value if a value is not provided in the function call for that argument. The following example gives an idea on default arguments, it prints default age if it is not passed −</a:t>
            </a:r>
          </a:p>
          <a:p>
            <a:endParaRPr lang="en-IN" dirty="0"/>
          </a:p>
        </p:txBody>
      </p:sp>
    </p:spTree>
    <p:extLst>
      <p:ext uri="{BB962C8B-B14F-4D97-AF65-F5344CB8AC3E}">
        <p14:creationId xmlns:p14="http://schemas.microsoft.com/office/powerpoint/2010/main" val="3828876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74FD9-4F4B-4272-949B-50FA300ED625}"/>
              </a:ext>
            </a:extLst>
          </p:cNvPr>
          <p:cNvSpPr>
            <a:spLocks noGrp="1"/>
          </p:cNvSpPr>
          <p:nvPr>
            <p:ph idx="1"/>
          </p:nvPr>
        </p:nvSpPr>
        <p:spPr>
          <a:xfrm>
            <a:off x="838199" y="234778"/>
            <a:ext cx="10876005" cy="6314303"/>
          </a:xfrm>
        </p:spPr>
        <p:txBody>
          <a:bodyPr>
            <a:normAutofit fontScale="92500" lnSpcReduction="20000"/>
          </a:bodyPr>
          <a:lstStyle/>
          <a:p>
            <a:pPr marL="0" indent="0">
              <a:buNone/>
            </a:pPr>
            <a:r>
              <a:rPr lang="en-IN" dirty="0"/>
              <a:t>#!/</a:t>
            </a:r>
            <a:r>
              <a:rPr lang="en-IN" dirty="0" err="1"/>
              <a:t>usr</a:t>
            </a:r>
            <a:r>
              <a:rPr lang="en-IN" dirty="0"/>
              <a:t>/bin/python</a:t>
            </a:r>
          </a:p>
          <a:p>
            <a:pPr marL="0" indent="0">
              <a:buNone/>
            </a:pPr>
            <a:r>
              <a:rPr lang="en-IN" dirty="0"/>
              <a:t># Function definition is here</a:t>
            </a:r>
          </a:p>
          <a:p>
            <a:pPr marL="0" indent="0">
              <a:buNone/>
            </a:pPr>
            <a:r>
              <a:rPr lang="en-IN" dirty="0"/>
              <a:t>def </a:t>
            </a:r>
            <a:r>
              <a:rPr lang="en-IN" dirty="0" err="1"/>
              <a:t>printinfo</a:t>
            </a:r>
            <a:r>
              <a:rPr lang="en-IN" dirty="0"/>
              <a:t>( name, age = 35 ):</a:t>
            </a:r>
          </a:p>
          <a:p>
            <a:pPr marL="0" indent="0">
              <a:buNone/>
            </a:pPr>
            <a:r>
              <a:rPr lang="en-IN" dirty="0"/>
              <a:t>	"This prints a passed info into this function"</a:t>
            </a:r>
          </a:p>
          <a:p>
            <a:pPr marL="0" indent="0">
              <a:buNone/>
            </a:pPr>
            <a:r>
              <a:rPr lang="pt-BR" dirty="0"/>
              <a:t>	print("Name: ", name)</a:t>
            </a:r>
          </a:p>
          <a:p>
            <a:pPr marL="0" indent="0">
              <a:buNone/>
            </a:pPr>
            <a:r>
              <a:rPr lang="en-IN" dirty="0"/>
              <a:t>	print("Age ", age)</a:t>
            </a:r>
          </a:p>
          <a:p>
            <a:pPr marL="0" indent="0">
              <a:buNone/>
            </a:pPr>
            <a:r>
              <a:rPr lang="en-IN" dirty="0"/>
              <a:t>	return;</a:t>
            </a:r>
          </a:p>
          <a:p>
            <a:pPr marL="0" indent="0">
              <a:buNone/>
            </a:pPr>
            <a:r>
              <a:rPr lang="en-IN" dirty="0"/>
              <a:t># Now you can call </a:t>
            </a:r>
            <a:r>
              <a:rPr lang="en-IN" dirty="0" err="1"/>
              <a:t>printinfo</a:t>
            </a:r>
            <a:r>
              <a:rPr lang="en-IN" dirty="0"/>
              <a:t> function</a:t>
            </a:r>
          </a:p>
          <a:p>
            <a:pPr marL="0" indent="0">
              <a:buNone/>
            </a:pPr>
            <a:r>
              <a:rPr lang="en-IN" dirty="0" err="1"/>
              <a:t>printinfo</a:t>
            </a:r>
            <a:r>
              <a:rPr lang="en-IN" dirty="0"/>
              <a:t>( age=50, name="</a:t>
            </a:r>
            <a:r>
              <a:rPr lang="en-IN" dirty="0" err="1"/>
              <a:t>miki</a:t>
            </a:r>
            <a:r>
              <a:rPr lang="en-IN" dirty="0"/>
              <a:t>" )</a:t>
            </a:r>
          </a:p>
          <a:p>
            <a:pPr marL="0" indent="0">
              <a:buNone/>
            </a:pPr>
            <a:r>
              <a:rPr lang="en-IN" dirty="0" err="1"/>
              <a:t>printinfo</a:t>
            </a:r>
            <a:r>
              <a:rPr lang="en-IN" dirty="0"/>
              <a:t>( name="</a:t>
            </a:r>
            <a:r>
              <a:rPr lang="en-IN" dirty="0" err="1"/>
              <a:t>miki</a:t>
            </a:r>
            <a:r>
              <a:rPr lang="en-IN" dirty="0"/>
              <a:t>" )</a:t>
            </a:r>
          </a:p>
          <a:p>
            <a:pPr marL="0" indent="0">
              <a:buNone/>
            </a:pPr>
            <a:r>
              <a:rPr lang="en-IN" dirty="0"/>
              <a:t>When the above code is executed, it produces the following result −</a:t>
            </a:r>
          </a:p>
          <a:p>
            <a:pPr marL="0" indent="0">
              <a:buNone/>
            </a:pPr>
            <a:r>
              <a:rPr lang="en-IN" dirty="0"/>
              <a:t>Name: </a:t>
            </a:r>
            <a:r>
              <a:rPr lang="en-IN" dirty="0" err="1"/>
              <a:t>miki</a:t>
            </a:r>
            <a:endParaRPr lang="en-IN" dirty="0"/>
          </a:p>
          <a:p>
            <a:pPr marL="0" indent="0">
              <a:buNone/>
            </a:pPr>
            <a:r>
              <a:rPr lang="en-IN" dirty="0"/>
              <a:t>Age 50</a:t>
            </a:r>
          </a:p>
          <a:p>
            <a:pPr marL="0" indent="0">
              <a:buNone/>
            </a:pPr>
            <a:r>
              <a:rPr lang="en-IN" dirty="0"/>
              <a:t>Name: </a:t>
            </a:r>
            <a:r>
              <a:rPr lang="en-IN" dirty="0" err="1"/>
              <a:t>miki</a:t>
            </a:r>
            <a:endParaRPr lang="en-IN" dirty="0"/>
          </a:p>
          <a:p>
            <a:pPr marL="0" indent="0">
              <a:buNone/>
            </a:pPr>
            <a:r>
              <a:rPr lang="en-IN" dirty="0"/>
              <a:t>Age 35</a:t>
            </a:r>
          </a:p>
        </p:txBody>
      </p:sp>
    </p:spTree>
    <p:extLst>
      <p:ext uri="{BB962C8B-B14F-4D97-AF65-F5344CB8AC3E}">
        <p14:creationId xmlns:p14="http://schemas.microsoft.com/office/powerpoint/2010/main" val="2799100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80392-B46A-4070-B227-9EF82B0E2A9D}"/>
              </a:ext>
            </a:extLst>
          </p:cNvPr>
          <p:cNvSpPr>
            <a:spLocks noGrp="1"/>
          </p:cNvSpPr>
          <p:nvPr>
            <p:ph idx="1"/>
          </p:nvPr>
        </p:nvSpPr>
        <p:spPr>
          <a:xfrm>
            <a:off x="407773" y="123568"/>
            <a:ext cx="11467070" cy="6524367"/>
          </a:xfrm>
        </p:spPr>
        <p:txBody>
          <a:bodyPr/>
          <a:lstStyle/>
          <a:p>
            <a:r>
              <a:rPr lang="en-IN" b="1" dirty="0"/>
              <a:t>Variable-length arguments</a:t>
            </a:r>
          </a:p>
          <a:p>
            <a:pPr marL="0" indent="0">
              <a:buNone/>
            </a:pPr>
            <a:r>
              <a:rPr lang="en-IN" dirty="0"/>
              <a:t>You may need to process a function for more arguments than you specified while defining the function. These arguments are called </a:t>
            </a:r>
            <a:r>
              <a:rPr lang="en-IN" i="1" dirty="0"/>
              <a:t>variable-length </a:t>
            </a:r>
            <a:r>
              <a:rPr lang="en-IN" dirty="0"/>
              <a:t>arguments and are not named in the function definition, unlike required and default arguments.</a:t>
            </a:r>
          </a:p>
          <a:p>
            <a:r>
              <a:rPr lang="en-IN" dirty="0"/>
              <a:t>Syntax for a function with non-keyword variable arguments is this −</a:t>
            </a:r>
          </a:p>
          <a:p>
            <a:pPr marL="0" indent="0">
              <a:buNone/>
            </a:pPr>
            <a:r>
              <a:rPr lang="en-IN" dirty="0"/>
              <a:t>def </a:t>
            </a:r>
            <a:r>
              <a:rPr lang="en-IN" dirty="0" err="1"/>
              <a:t>functionname</a:t>
            </a:r>
            <a:r>
              <a:rPr lang="en-IN" dirty="0"/>
              <a:t>([</a:t>
            </a:r>
            <a:r>
              <a:rPr lang="en-IN" dirty="0" err="1"/>
              <a:t>formal_args</a:t>
            </a:r>
            <a:r>
              <a:rPr lang="en-IN" dirty="0"/>
              <a:t>,] * </a:t>
            </a:r>
            <a:r>
              <a:rPr lang="en-IN" dirty="0" err="1"/>
              <a:t>var_args_tuple</a:t>
            </a:r>
            <a:r>
              <a:rPr lang="en-IN" dirty="0"/>
              <a:t> ):</a:t>
            </a:r>
          </a:p>
          <a:p>
            <a:pPr marL="0" indent="0">
              <a:buNone/>
            </a:pPr>
            <a:r>
              <a:rPr lang="en-IN" dirty="0"/>
              <a:t>	"</a:t>
            </a:r>
            <a:r>
              <a:rPr lang="en-IN" dirty="0" err="1"/>
              <a:t>function_docstring</a:t>
            </a:r>
            <a:r>
              <a:rPr lang="en-IN" dirty="0"/>
              <a:t>"</a:t>
            </a:r>
          </a:p>
          <a:p>
            <a:pPr marL="0" indent="0">
              <a:buNone/>
            </a:pPr>
            <a:r>
              <a:rPr lang="en-IN" dirty="0"/>
              <a:t>	</a:t>
            </a:r>
            <a:r>
              <a:rPr lang="en-IN" dirty="0" err="1"/>
              <a:t>function_suite</a:t>
            </a:r>
            <a:endParaRPr lang="en-IN" dirty="0"/>
          </a:p>
          <a:p>
            <a:pPr marL="0" indent="0">
              <a:buNone/>
            </a:pPr>
            <a:r>
              <a:rPr lang="en-IN" dirty="0"/>
              <a:t>	return [expression]</a:t>
            </a:r>
          </a:p>
        </p:txBody>
      </p:sp>
    </p:spTree>
    <p:extLst>
      <p:ext uri="{BB962C8B-B14F-4D97-AF65-F5344CB8AC3E}">
        <p14:creationId xmlns:p14="http://schemas.microsoft.com/office/powerpoint/2010/main" val="2616682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B078D-CA51-4C6E-9901-245C3C7869F0}"/>
              </a:ext>
            </a:extLst>
          </p:cNvPr>
          <p:cNvSpPr>
            <a:spLocks noGrp="1"/>
          </p:cNvSpPr>
          <p:nvPr>
            <p:ph idx="1"/>
          </p:nvPr>
        </p:nvSpPr>
        <p:spPr>
          <a:xfrm>
            <a:off x="395416" y="222422"/>
            <a:ext cx="10958384" cy="6388443"/>
          </a:xfrm>
        </p:spPr>
        <p:txBody>
          <a:bodyPr/>
          <a:lstStyle/>
          <a:p>
            <a:pPr marL="0" indent="0">
              <a:buNone/>
            </a:pPr>
            <a:r>
              <a:rPr lang="en-IN" dirty="0"/>
              <a:t>def </a:t>
            </a:r>
            <a:r>
              <a:rPr lang="en-IN" dirty="0" err="1"/>
              <a:t>func</a:t>
            </a:r>
            <a:r>
              <a:rPr lang="en-IN" dirty="0"/>
              <a:t>(name,*</a:t>
            </a:r>
            <a:r>
              <a:rPr lang="en-IN" dirty="0" err="1"/>
              <a:t>fav_subjects</a:t>
            </a:r>
            <a:r>
              <a:rPr lang="en-IN" dirty="0"/>
              <a:t>):</a:t>
            </a:r>
          </a:p>
          <a:p>
            <a:pPr marL="0" indent="0">
              <a:buNone/>
            </a:pPr>
            <a:r>
              <a:rPr lang="en-IN" dirty="0"/>
              <a:t>	    print(</a:t>
            </a:r>
            <a:r>
              <a:rPr lang="en-IN" dirty="0" err="1"/>
              <a:t>name,"likes</a:t>
            </a:r>
            <a:r>
              <a:rPr lang="en-IN" dirty="0"/>
              <a:t> to </a:t>
            </a:r>
            <a:r>
              <a:rPr lang="en-IN" dirty="0" err="1"/>
              <a:t>read",end</a:t>
            </a:r>
            <a:r>
              <a:rPr lang="en-IN" dirty="0"/>
              <a:t>=" ")</a:t>
            </a:r>
          </a:p>
          <a:p>
            <a:pPr marL="0" indent="0">
              <a:buNone/>
            </a:pPr>
            <a:r>
              <a:rPr lang="en-IN" dirty="0"/>
              <a:t>	    for subject in </a:t>
            </a:r>
            <a:r>
              <a:rPr lang="en-IN" dirty="0" err="1"/>
              <a:t>fav_subjects</a:t>
            </a:r>
            <a:r>
              <a:rPr lang="en-IN" dirty="0"/>
              <a:t>:</a:t>
            </a:r>
          </a:p>
          <a:p>
            <a:pPr marL="0" indent="0">
              <a:buNone/>
            </a:pPr>
            <a:r>
              <a:rPr lang="en-IN" dirty="0"/>
              <a:t>	    print(</a:t>
            </a:r>
            <a:r>
              <a:rPr lang="en-IN" dirty="0" err="1"/>
              <a:t>subject,end</a:t>
            </a:r>
            <a:r>
              <a:rPr lang="en-IN" dirty="0"/>
              <a:t>=" ")</a:t>
            </a:r>
          </a:p>
          <a:p>
            <a:pPr marL="0" indent="0">
              <a:buNone/>
            </a:pPr>
            <a:r>
              <a:rPr lang="en-IN" dirty="0" err="1"/>
              <a:t>func</a:t>
            </a:r>
            <a:r>
              <a:rPr lang="en-IN" dirty="0"/>
              <a:t>("</a:t>
            </a:r>
            <a:r>
              <a:rPr lang="en-IN" dirty="0" err="1"/>
              <a:t>Ajay","Maths","Android</a:t>
            </a:r>
            <a:r>
              <a:rPr lang="en-IN" dirty="0"/>
              <a:t>")</a:t>
            </a:r>
          </a:p>
          <a:p>
            <a:pPr marL="0" indent="0">
              <a:buNone/>
            </a:pPr>
            <a:r>
              <a:rPr lang="en-IN" dirty="0" err="1"/>
              <a:t>func</a:t>
            </a:r>
            <a:r>
              <a:rPr lang="en-IN" dirty="0"/>
              <a:t>("\</a:t>
            </a:r>
            <a:r>
              <a:rPr lang="en-IN" dirty="0" err="1"/>
              <a:t>nVijay</a:t>
            </a:r>
            <a:r>
              <a:rPr lang="en-IN" dirty="0"/>
              <a:t>","</a:t>
            </a:r>
            <a:r>
              <a:rPr lang="en-IN" dirty="0" err="1"/>
              <a:t>C","Data</a:t>
            </a:r>
            <a:r>
              <a:rPr lang="en-IN" dirty="0"/>
              <a:t> </a:t>
            </a:r>
            <a:r>
              <a:rPr lang="en-IN" dirty="0" err="1" smtClean="0"/>
              <a:t>Structures”,”Java</a:t>
            </a:r>
            <a:r>
              <a:rPr lang="en-IN" dirty="0" smtClean="0"/>
              <a:t>”)</a:t>
            </a:r>
            <a:endParaRPr lang="en-IN" dirty="0"/>
          </a:p>
          <a:p>
            <a:pPr marL="0" indent="0">
              <a:buNone/>
            </a:pPr>
            <a:r>
              <a:rPr lang="en-IN" dirty="0" err="1"/>
              <a:t>func</a:t>
            </a:r>
            <a:r>
              <a:rPr lang="en-IN" dirty="0"/>
              <a:t>("\</a:t>
            </a:r>
            <a:r>
              <a:rPr lang="en-IN" dirty="0" err="1"/>
              <a:t>nSuresh</a:t>
            </a:r>
            <a:r>
              <a:rPr lang="en-IN" dirty="0"/>
              <a:t>")</a:t>
            </a:r>
          </a:p>
        </p:txBody>
      </p:sp>
    </p:spTree>
    <p:extLst>
      <p:ext uri="{BB962C8B-B14F-4D97-AF65-F5344CB8AC3E}">
        <p14:creationId xmlns:p14="http://schemas.microsoft.com/office/powerpoint/2010/main" val="1371245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3AA37-AB1D-4F78-AAB9-96605AF3255A}"/>
              </a:ext>
            </a:extLst>
          </p:cNvPr>
          <p:cNvSpPr>
            <a:spLocks noGrp="1"/>
          </p:cNvSpPr>
          <p:nvPr>
            <p:ph idx="1"/>
          </p:nvPr>
        </p:nvSpPr>
        <p:spPr>
          <a:xfrm>
            <a:off x="481914" y="234778"/>
            <a:ext cx="11380572" cy="6277233"/>
          </a:xfrm>
        </p:spPr>
        <p:txBody>
          <a:bodyPr/>
          <a:lstStyle/>
          <a:p>
            <a:r>
              <a:rPr lang="en-IN" dirty="0"/>
              <a:t>Recursion</a:t>
            </a:r>
          </a:p>
          <a:p>
            <a:pPr marL="0" indent="0">
              <a:buNone/>
            </a:pPr>
            <a:r>
              <a:rPr lang="en-IN" dirty="0"/>
              <a:t>A recursive function is defined as a function that calls itself to solve a smaller version of its task until a final call is made which does not require a call to itself. Every recursive solution has two major cases, </a:t>
            </a:r>
          </a:p>
          <a:p>
            <a:pPr marL="514350" indent="-514350">
              <a:buAutoNum type="arabicParenR"/>
            </a:pPr>
            <a:r>
              <a:rPr lang="en-IN" dirty="0"/>
              <a:t>Base case – in which the problem is simple enough to be solved directly without making any further calls to the same function.</a:t>
            </a:r>
          </a:p>
          <a:p>
            <a:pPr marL="514350" indent="-514350">
              <a:buAutoNum type="arabicParenR"/>
            </a:pPr>
            <a:r>
              <a:rPr lang="en-IN" dirty="0"/>
              <a:t>Recursive case – in which first the problem at hand is divided into simpler sub-parts. Second, the function calls itself but with sub-parts of the problem obtained in the first step. Third, the result is obtained by combining the solutions of simpler sub-parts</a:t>
            </a:r>
          </a:p>
        </p:txBody>
      </p:sp>
    </p:spTree>
    <p:extLst>
      <p:ext uri="{BB962C8B-B14F-4D97-AF65-F5344CB8AC3E}">
        <p14:creationId xmlns:p14="http://schemas.microsoft.com/office/powerpoint/2010/main" val="2289683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B84F5-02CE-424A-A7FB-2E4D0A7018AE}"/>
              </a:ext>
            </a:extLst>
          </p:cNvPr>
          <p:cNvSpPr>
            <a:spLocks noGrp="1"/>
          </p:cNvSpPr>
          <p:nvPr>
            <p:ph idx="1"/>
          </p:nvPr>
        </p:nvSpPr>
        <p:spPr>
          <a:xfrm>
            <a:off x="518984" y="333632"/>
            <a:ext cx="11207578" cy="6388444"/>
          </a:xfrm>
        </p:spPr>
        <p:txBody>
          <a:bodyPr/>
          <a:lstStyle/>
          <a:p>
            <a:r>
              <a:rPr lang="en-IN" dirty="0"/>
              <a:t>Factorial of a number</a:t>
            </a:r>
          </a:p>
          <a:p>
            <a:pPr marL="0" indent="0">
              <a:buNone/>
            </a:pPr>
            <a:r>
              <a:rPr lang="en-IN" dirty="0"/>
              <a:t>def fact(n):</a:t>
            </a:r>
          </a:p>
          <a:p>
            <a:pPr marL="0" indent="0">
              <a:buNone/>
            </a:pPr>
            <a:r>
              <a:rPr lang="en-IN" dirty="0"/>
              <a:t>    if(n==1 or n==0):</a:t>
            </a:r>
          </a:p>
          <a:p>
            <a:pPr marL="0" indent="0">
              <a:buNone/>
            </a:pPr>
            <a:r>
              <a:rPr lang="en-IN" dirty="0"/>
              <a:t>        return 1</a:t>
            </a:r>
          </a:p>
          <a:p>
            <a:pPr marL="0" indent="0">
              <a:buNone/>
            </a:pPr>
            <a:r>
              <a:rPr lang="en-IN" dirty="0"/>
              <a:t>    else:</a:t>
            </a:r>
          </a:p>
          <a:p>
            <a:pPr marL="0" indent="0">
              <a:buNone/>
            </a:pPr>
            <a:r>
              <a:rPr lang="en-IN" dirty="0"/>
              <a:t>        return n*fact(n-1)</a:t>
            </a:r>
          </a:p>
          <a:p>
            <a:pPr marL="0" indent="0">
              <a:buNone/>
            </a:pPr>
            <a:r>
              <a:rPr lang="en-IN" dirty="0"/>
              <a:t>n=int(input("Enter a </a:t>
            </a:r>
            <a:r>
              <a:rPr lang="en-IN" dirty="0" err="1"/>
              <a:t>num</a:t>
            </a:r>
            <a:r>
              <a:rPr lang="en-IN" dirty="0"/>
              <a:t> n :")) </a:t>
            </a:r>
          </a:p>
          <a:p>
            <a:pPr marL="0" indent="0">
              <a:buNone/>
            </a:pPr>
            <a:r>
              <a:rPr lang="en-IN" dirty="0"/>
              <a:t>print("The factorial </a:t>
            </a:r>
            <a:r>
              <a:rPr lang="en-IN" dirty="0" err="1"/>
              <a:t>of",n,"is",fact</a:t>
            </a:r>
            <a:r>
              <a:rPr lang="en-IN" dirty="0"/>
              <a:t>(n))</a:t>
            </a:r>
          </a:p>
        </p:txBody>
      </p:sp>
    </p:spTree>
    <p:extLst>
      <p:ext uri="{BB962C8B-B14F-4D97-AF65-F5344CB8AC3E}">
        <p14:creationId xmlns:p14="http://schemas.microsoft.com/office/powerpoint/2010/main" val="136026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1C4F3-A8CF-4ED9-B6FD-03E08CB78BAD}"/>
              </a:ext>
            </a:extLst>
          </p:cNvPr>
          <p:cNvSpPr>
            <a:spLocks noGrp="1"/>
          </p:cNvSpPr>
          <p:nvPr>
            <p:ph idx="1"/>
          </p:nvPr>
        </p:nvSpPr>
        <p:spPr>
          <a:xfrm>
            <a:off x="444843" y="284205"/>
            <a:ext cx="11294076" cy="6462584"/>
          </a:xfrm>
        </p:spPr>
        <p:txBody>
          <a:bodyPr/>
          <a:lstStyle/>
          <a:p>
            <a:r>
              <a:rPr lang="en-IN" dirty="0"/>
              <a:t>GCD  of 2 numbers</a:t>
            </a:r>
          </a:p>
          <a:p>
            <a:pPr marL="0" indent="0">
              <a:buNone/>
            </a:pPr>
            <a:r>
              <a:rPr lang="en-IN" dirty="0"/>
              <a:t>def GCD(</a:t>
            </a:r>
            <a:r>
              <a:rPr lang="en-IN" dirty="0" err="1"/>
              <a:t>x,y</a:t>
            </a:r>
            <a:r>
              <a:rPr lang="en-IN" dirty="0"/>
              <a:t>):</a:t>
            </a:r>
          </a:p>
          <a:p>
            <a:pPr marL="0" indent="0">
              <a:buNone/>
            </a:pPr>
            <a:r>
              <a:rPr lang="en-IN" dirty="0"/>
              <a:t>    rem=</a:t>
            </a:r>
            <a:r>
              <a:rPr lang="en-IN" dirty="0" err="1"/>
              <a:t>x%y</a:t>
            </a:r>
            <a:endParaRPr lang="en-IN" dirty="0"/>
          </a:p>
          <a:p>
            <a:pPr marL="0" indent="0">
              <a:buNone/>
            </a:pPr>
            <a:r>
              <a:rPr lang="en-IN" dirty="0"/>
              <a:t>    if(rem==0):</a:t>
            </a:r>
          </a:p>
          <a:p>
            <a:pPr marL="0" indent="0">
              <a:buNone/>
            </a:pPr>
            <a:r>
              <a:rPr lang="en-IN" dirty="0"/>
              <a:t>        return y</a:t>
            </a:r>
          </a:p>
          <a:p>
            <a:pPr marL="0" indent="0">
              <a:buNone/>
            </a:pPr>
            <a:r>
              <a:rPr lang="en-IN" dirty="0"/>
              <a:t>    else:</a:t>
            </a:r>
          </a:p>
          <a:p>
            <a:pPr marL="0" indent="0">
              <a:buNone/>
            </a:pPr>
            <a:r>
              <a:rPr lang="en-IN" dirty="0"/>
              <a:t>        return GCD(</a:t>
            </a:r>
            <a:r>
              <a:rPr lang="en-IN" dirty="0" err="1"/>
              <a:t>y,rem</a:t>
            </a:r>
            <a:r>
              <a:rPr lang="en-IN" dirty="0"/>
              <a:t>)</a:t>
            </a:r>
          </a:p>
          <a:p>
            <a:pPr marL="0" indent="0">
              <a:buNone/>
            </a:pPr>
            <a:r>
              <a:rPr lang="en-IN" dirty="0"/>
              <a:t>n=int(input("Enter first number: "))</a:t>
            </a:r>
          </a:p>
          <a:p>
            <a:pPr marL="0" indent="0">
              <a:buNone/>
            </a:pPr>
            <a:r>
              <a:rPr lang="en-IN" dirty="0"/>
              <a:t>m=int(input("Enter second number: "))</a:t>
            </a:r>
          </a:p>
          <a:p>
            <a:pPr marL="0" indent="0">
              <a:buNone/>
            </a:pPr>
            <a:r>
              <a:rPr lang="en-IN" dirty="0"/>
              <a:t>print("GCD of numbers is ",GCD(</a:t>
            </a:r>
            <a:r>
              <a:rPr lang="en-IN" dirty="0" err="1"/>
              <a:t>n,m</a:t>
            </a:r>
            <a:r>
              <a:rPr lang="en-IN" dirty="0"/>
              <a:t>))</a:t>
            </a:r>
          </a:p>
        </p:txBody>
      </p:sp>
    </p:spTree>
    <p:extLst>
      <p:ext uri="{BB962C8B-B14F-4D97-AF65-F5344CB8AC3E}">
        <p14:creationId xmlns:p14="http://schemas.microsoft.com/office/powerpoint/2010/main" val="611637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0ED91-B928-48CD-BB00-5142A441469A}"/>
              </a:ext>
            </a:extLst>
          </p:cNvPr>
          <p:cNvSpPr>
            <a:spLocks noGrp="1"/>
          </p:cNvSpPr>
          <p:nvPr>
            <p:ph idx="1"/>
          </p:nvPr>
        </p:nvSpPr>
        <p:spPr>
          <a:xfrm>
            <a:off x="605481" y="247134"/>
            <a:ext cx="10748319" cy="6413157"/>
          </a:xfrm>
        </p:spPr>
        <p:txBody>
          <a:bodyPr/>
          <a:lstStyle/>
          <a:p>
            <a:r>
              <a:rPr lang="en-IN" dirty="0"/>
              <a:t>Fibonacci series</a:t>
            </a:r>
          </a:p>
          <a:p>
            <a:pPr marL="0" indent="0">
              <a:buNone/>
            </a:pPr>
            <a:r>
              <a:rPr lang="en-IN" dirty="0"/>
              <a:t>def </a:t>
            </a:r>
            <a:r>
              <a:rPr lang="en-IN" dirty="0" err="1"/>
              <a:t>fibonacci</a:t>
            </a:r>
            <a:r>
              <a:rPr lang="en-IN" dirty="0"/>
              <a:t>(n):</a:t>
            </a:r>
          </a:p>
          <a:p>
            <a:pPr marL="0" indent="0">
              <a:buNone/>
            </a:pPr>
            <a:r>
              <a:rPr lang="en-IN" dirty="0"/>
              <a:t>    if(n&lt;2):</a:t>
            </a:r>
          </a:p>
          <a:p>
            <a:pPr marL="0" indent="0">
              <a:buNone/>
            </a:pPr>
            <a:r>
              <a:rPr lang="en-IN" dirty="0"/>
              <a:t>        return 1</a:t>
            </a:r>
          </a:p>
          <a:p>
            <a:pPr marL="0" indent="0">
              <a:buNone/>
            </a:pPr>
            <a:r>
              <a:rPr lang="en-IN" dirty="0"/>
              <a:t>    else:</a:t>
            </a:r>
          </a:p>
          <a:p>
            <a:pPr marL="0" indent="0">
              <a:buNone/>
            </a:pPr>
            <a:r>
              <a:rPr lang="en-IN" dirty="0"/>
              <a:t>        return(</a:t>
            </a:r>
            <a:r>
              <a:rPr lang="en-IN" dirty="0" err="1"/>
              <a:t>fibonacci</a:t>
            </a:r>
            <a:r>
              <a:rPr lang="en-IN" dirty="0"/>
              <a:t>(n-1)+</a:t>
            </a:r>
            <a:r>
              <a:rPr lang="en-IN" dirty="0" err="1"/>
              <a:t>fibonacci</a:t>
            </a:r>
            <a:r>
              <a:rPr lang="en-IN" dirty="0"/>
              <a:t>(n-2))</a:t>
            </a:r>
          </a:p>
          <a:p>
            <a:pPr marL="0" indent="0">
              <a:buNone/>
            </a:pPr>
            <a:r>
              <a:rPr lang="en-IN" dirty="0"/>
              <a:t>n=int(input("Enter the number of terms: "))</a:t>
            </a:r>
          </a:p>
          <a:p>
            <a:pPr marL="0" indent="0">
              <a:buNone/>
            </a:pPr>
            <a:r>
              <a:rPr lang="en-IN" dirty="0"/>
              <a:t>for </a:t>
            </a:r>
            <a:r>
              <a:rPr lang="en-IN" dirty="0" err="1"/>
              <a:t>i</a:t>
            </a:r>
            <a:r>
              <a:rPr lang="en-IN" dirty="0"/>
              <a:t> in range(n):</a:t>
            </a:r>
          </a:p>
          <a:p>
            <a:pPr marL="0" indent="0">
              <a:buNone/>
            </a:pPr>
            <a:r>
              <a:rPr lang="en-IN" dirty="0"/>
              <a:t>    print("Fibonacci(",</a:t>
            </a:r>
            <a:r>
              <a:rPr lang="en-IN" dirty="0" err="1"/>
              <a:t>i</a:t>
            </a:r>
            <a:r>
              <a:rPr lang="en-IN" dirty="0"/>
              <a:t>,")=",</a:t>
            </a:r>
            <a:r>
              <a:rPr lang="en-IN" dirty="0" err="1"/>
              <a:t>fibonacci</a:t>
            </a:r>
            <a:r>
              <a:rPr lang="en-IN" dirty="0"/>
              <a:t>(</a:t>
            </a:r>
            <a:r>
              <a:rPr lang="en-IN" dirty="0" err="1"/>
              <a:t>i</a:t>
            </a:r>
            <a:r>
              <a:rPr lang="en-IN" dirty="0"/>
              <a:t>))</a:t>
            </a:r>
          </a:p>
        </p:txBody>
      </p:sp>
    </p:spTree>
    <p:extLst>
      <p:ext uri="{BB962C8B-B14F-4D97-AF65-F5344CB8AC3E}">
        <p14:creationId xmlns:p14="http://schemas.microsoft.com/office/powerpoint/2010/main" val="1880056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16DF-91AB-4CD3-81C6-6E43A4D65FE0}"/>
              </a:ext>
            </a:extLst>
          </p:cNvPr>
          <p:cNvSpPr>
            <a:spLocks noGrp="1"/>
          </p:cNvSpPr>
          <p:nvPr>
            <p:ph type="title"/>
          </p:nvPr>
        </p:nvSpPr>
        <p:spPr>
          <a:xfrm>
            <a:off x="838200" y="156814"/>
            <a:ext cx="10515600" cy="524223"/>
          </a:xfrm>
        </p:spPr>
        <p:txBody>
          <a:bodyPr>
            <a:noAutofit/>
          </a:bodyPr>
          <a:lstStyle/>
          <a:p>
            <a:pPr algn="ctr"/>
            <a:r>
              <a:rPr lang="en-IN" sz="3600" dirty="0"/>
              <a:t>Anonymous function</a:t>
            </a:r>
          </a:p>
        </p:txBody>
      </p:sp>
      <p:sp>
        <p:nvSpPr>
          <p:cNvPr id="3" name="Content Placeholder 2">
            <a:extLst>
              <a:ext uri="{FF2B5EF4-FFF2-40B4-BE49-F238E27FC236}">
                <a16:creationId xmlns:a16="http://schemas.microsoft.com/office/drawing/2014/main" id="{DE44D749-BCCB-4EF0-A457-2C059AC3DE32}"/>
              </a:ext>
            </a:extLst>
          </p:cNvPr>
          <p:cNvSpPr>
            <a:spLocks noGrp="1"/>
          </p:cNvSpPr>
          <p:nvPr>
            <p:ph idx="1"/>
          </p:nvPr>
        </p:nvSpPr>
        <p:spPr>
          <a:xfrm>
            <a:off x="601249" y="681037"/>
            <a:ext cx="11285951" cy="5857549"/>
          </a:xfrm>
        </p:spPr>
        <p:txBody>
          <a:bodyPr/>
          <a:lstStyle/>
          <a:p>
            <a:r>
              <a:rPr lang="en-IN" sz="2400" b="1" i="0" dirty="0">
                <a:solidFill>
                  <a:srgbClr val="25265E"/>
                </a:solidFill>
                <a:effectLst/>
                <a:latin typeface="euclid_circular_a"/>
              </a:rPr>
              <a:t>What are lambda functions in Python?</a:t>
            </a:r>
          </a:p>
          <a:p>
            <a:r>
              <a:rPr lang="en-IN" sz="2400" b="0" i="0" dirty="0">
                <a:effectLst/>
                <a:latin typeface="euclid_circular_a"/>
              </a:rPr>
              <a:t>In Python, an anonymous function is a </a:t>
            </a:r>
            <a:r>
              <a:rPr lang="en-IN" sz="2400" b="0" i="0" u="none" strike="noStrike" dirty="0">
                <a:solidFill>
                  <a:srgbClr val="0556F3"/>
                </a:solidFill>
                <a:effectLst/>
                <a:latin typeface="euclid_circular_a"/>
                <a:hlinkClick r:id="rId2"/>
              </a:rPr>
              <a:t>function</a:t>
            </a:r>
            <a:r>
              <a:rPr lang="en-IN" sz="2400" b="0" i="0" dirty="0">
                <a:effectLst/>
                <a:latin typeface="euclid_circular_a"/>
              </a:rPr>
              <a:t> that is defined without a name.</a:t>
            </a:r>
          </a:p>
          <a:p>
            <a:r>
              <a:rPr lang="en-IN" sz="2400" dirty="0">
                <a:latin typeface="euclid_circular_a"/>
              </a:rPr>
              <a:t>While normal functions are defined using the def keyword in Python, anonymous functions are defined using lambda keyword.</a:t>
            </a:r>
          </a:p>
          <a:p>
            <a:r>
              <a:rPr lang="en-IN" sz="2400" b="0" i="0" dirty="0">
                <a:effectLst/>
                <a:latin typeface="euclid_circular_a"/>
              </a:rPr>
              <a:t>Hence, anonymous functions are also called lambda functions.</a:t>
            </a:r>
          </a:p>
          <a:p>
            <a:r>
              <a:rPr lang="en-IN" sz="2400" dirty="0">
                <a:latin typeface="euclid_circular_a"/>
              </a:rPr>
              <a:t>Lambda functions are throw-away functions.ie. They are needed where they have been created and can be anywhere a function is required. The lambda feature was added to Python due to the demand from LISP programmers. These functions contain a single line.</a:t>
            </a:r>
          </a:p>
          <a:p>
            <a:pPr marL="0" indent="0">
              <a:buNone/>
            </a:pPr>
            <a:r>
              <a:rPr lang="en-IN" sz="2400" b="0" i="0" dirty="0">
                <a:effectLst/>
                <a:latin typeface="euclid_circular_a"/>
              </a:rPr>
              <a:t>   lambda </a:t>
            </a:r>
            <a:r>
              <a:rPr lang="en-IN" sz="2400" b="0" i="0" dirty="0" err="1">
                <a:effectLst/>
                <a:latin typeface="euclid_circular_a"/>
              </a:rPr>
              <a:t>arguments:expression</a:t>
            </a:r>
            <a:endParaRPr lang="en-IN" sz="2400" b="0" i="0" dirty="0">
              <a:effectLst/>
              <a:latin typeface="euclid_circular_a"/>
            </a:endParaRPr>
          </a:p>
          <a:p>
            <a:pPr marL="0" indent="0">
              <a:buNone/>
            </a:pPr>
            <a:r>
              <a:rPr lang="en-IN" sz="2400" dirty="0">
                <a:latin typeface="euclid_circular_a"/>
              </a:rPr>
              <a:t>sum=lambda </a:t>
            </a:r>
            <a:r>
              <a:rPr lang="en-IN" sz="2400" dirty="0" err="1">
                <a:latin typeface="euclid_circular_a"/>
              </a:rPr>
              <a:t>x,y</a:t>
            </a:r>
            <a:r>
              <a:rPr lang="en-IN" sz="2400" dirty="0">
                <a:latin typeface="euclid_circular_a"/>
              </a:rPr>
              <a:t> : </a:t>
            </a:r>
            <a:r>
              <a:rPr lang="en-IN" sz="2400" dirty="0" err="1">
                <a:latin typeface="euclid_circular_a"/>
              </a:rPr>
              <a:t>x+y</a:t>
            </a:r>
            <a:endParaRPr lang="en-IN" sz="2400" dirty="0">
              <a:latin typeface="euclid_circular_a"/>
            </a:endParaRPr>
          </a:p>
          <a:p>
            <a:pPr marL="0" indent="0">
              <a:buNone/>
            </a:pPr>
            <a:r>
              <a:rPr lang="en-IN" sz="2400" b="0" i="0" dirty="0">
                <a:effectLst/>
                <a:latin typeface="euclid_circular_a"/>
              </a:rPr>
              <a:t>print(“Sum = “, sum(3,5))</a:t>
            </a:r>
          </a:p>
          <a:p>
            <a:pPr marL="0" indent="0">
              <a:buNone/>
            </a:pPr>
            <a:r>
              <a:rPr lang="en-IN" sz="2400" dirty="0">
                <a:latin typeface="euclid_circular_a"/>
              </a:rPr>
              <a:t>Output</a:t>
            </a:r>
          </a:p>
          <a:p>
            <a:pPr marL="0" indent="0">
              <a:buNone/>
            </a:pPr>
            <a:r>
              <a:rPr lang="en-IN" sz="2400" b="0" i="0" dirty="0">
                <a:effectLst/>
                <a:latin typeface="euclid_circular_a"/>
              </a:rPr>
              <a:t>Sum=8</a:t>
            </a:r>
          </a:p>
          <a:p>
            <a:pPr marL="0" indent="0">
              <a:buNone/>
            </a:pPr>
            <a:endParaRPr lang="en-IN" b="0" i="0" dirty="0">
              <a:effectLst/>
              <a:latin typeface="euclid_circular_a"/>
            </a:endParaRPr>
          </a:p>
          <a:p>
            <a:endParaRPr lang="en-IN" dirty="0"/>
          </a:p>
        </p:txBody>
      </p:sp>
    </p:spTree>
    <p:extLst>
      <p:ext uri="{BB962C8B-B14F-4D97-AF65-F5344CB8AC3E}">
        <p14:creationId xmlns:p14="http://schemas.microsoft.com/office/powerpoint/2010/main" val="1267862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A345D-1B76-4208-8352-E2AC29873D94}"/>
              </a:ext>
            </a:extLst>
          </p:cNvPr>
          <p:cNvSpPr>
            <a:spLocks noGrp="1"/>
          </p:cNvSpPr>
          <p:nvPr>
            <p:ph idx="1"/>
          </p:nvPr>
        </p:nvSpPr>
        <p:spPr>
          <a:xfrm>
            <a:off x="450937" y="200416"/>
            <a:ext cx="11323529" cy="6438379"/>
          </a:xfrm>
        </p:spPr>
        <p:txBody>
          <a:bodyPr/>
          <a:lstStyle/>
          <a:p>
            <a:r>
              <a:rPr lang="en-IN" dirty="0"/>
              <a:t>In the above code, the lambda function returns the sum of its two arguments. </a:t>
            </a:r>
          </a:p>
          <a:p>
            <a:r>
              <a:rPr lang="en-IN" dirty="0"/>
              <a:t>lambda x, y : </a:t>
            </a:r>
            <a:r>
              <a:rPr lang="en-IN" dirty="0" err="1"/>
              <a:t>x+y</a:t>
            </a:r>
            <a:r>
              <a:rPr lang="en-IN" dirty="0"/>
              <a:t> is the lambda function. x and y are the arguments, and </a:t>
            </a:r>
            <a:r>
              <a:rPr lang="en-IN" dirty="0" err="1"/>
              <a:t>x+y</a:t>
            </a:r>
            <a:r>
              <a:rPr lang="en-IN" dirty="0"/>
              <a:t> is the expression that gets evaluated and returned. Note that lambda function has no name. it returns a function object which is assigned to the identifier sum. Moreover, </a:t>
            </a:r>
          </a:p>
          <a:p>
            <a:r>
              <a:rPr lang="en-IN" dirty="0"/>
              <a:t>lambda </a:t>
            </a:r>
            <a:r>
              <a:rPr lang="en-IN" dirty="0" err="1"/>
              <a:t>x,y</a:t>
            </a:r>
            <a:r>
              <a:rPr lang="en-IN" dirty="0"/>
              <a:t> : </a:t>
            </a:r>
            <a:r>
              <a:rPr lang="en-IN" dirty="0" err="1"/>
              <a:t>x+y</a:t>
            </a:r>
            <a:endParaRPr lang="en-IN" dirty="0"/>
          </a:p>
          <a:p>
            <a:pPr marL="0" indent="0">
              <a:buNone/>
            </a:pPr>
            <a:r>
              <a:rPr lang="en-IN" dirty="0"/>
              <a:t>is same as writing</a:t>
            </a:r>
          </a:p>
          <a:p>
            <a:pPr marL="0" indent="0">
              <a:buNone/>
            </a:pPr>
            <a:r>
              <a:rPr lang="en-IN" dirty="0"/>
              <a:t>def sum(</a:t>
            </a:r>
            <a:r>
              <a:rPr lang="en-IN" dirty="0" err="1"/>
              <a:t>x,y</a:t>
            </a:r>
            <a:r>
              <a:rPr lang="en-IN" dirty="0"/>
              <a:t>):</a:t>
            </a:r>
          </a:p>
          <a:p>
            <a:pPr marL="457200" lvl="1" indent="0">
              <a:buNone/>
            </a:pPr>
            <a:r>
              <a:rPr lang="en-IN" dirty="0"/>
              <a:t>return </a:t>
            </a:r>
            <a:r>
              <a:rPr lang="en-IN" dirty="0" err="1"/>
              <a:t>x+y</a:t>
            </a:r>
            <a:endParaRPr lang="en-IN" dirty="0"/>
          </a:p>
        </p:txBody>
      </p:sp>
    </p:spTree>
    <p:extLst>
      <p:ext uri="{BB962C8B-B14F-4D97-AF65-F5344CB8AC3E}">
        <p14:creationId xmlns:p14="http://schemas.microsoft.com/office/powerpoint/2010/main" val="363598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9C0AF-A6E4-489A-915B-063650BC4DAF}"/>
              </a:ext>
            </a:extLst>
          </p:cNvPr>
          <p:cNvSpPr>
            <a:spLocks noGrp="1"/>
          </p:cNvSpPr>
          <p:nvPr>
            <p:ph idx="1"/>
          </p:nvPr>
        </p:nvSpPr>
        <p:spPr>
          <a:xfrm>
            <a:off x="838200" y="234778"/>
            <a:ext cx="10515600" cy="6301946"/>
          </a:xfrm>
        </p:spPr>
        <p:txBody>
          <a:bodyPr/>
          <a:lstStyle/>
          <a:p>
            <a:endParaRPr lang="en-IN" b="1" dirty="0"/>
          </a:p>
          <a:p>
            <a:pPr marL="0" indent="0">
              <a:buNone/>
            </a:pPr>
            <a:r>
              <a:rPr lang="en-IN" dirty="0"/>
              <a:t>def marks the start of function</a:t>
            </a:r>
            <a:endParaRPr lang="en-IN" b="1" dirty="0"/>
          </a:p>
          <a:p>
            <a:endParaRPr lang="en-IN" b="1" dirty="0"/>
          </a:p>
          <a:p>
            <a:pPr marL="0" indent="0">
              <a:buNone/>
            </a:pPr>
            <a:r>
              <a:rPr lang="en-IN" dirty="0"/>
              <a:t>				function name to uniquely identify a function.</a:t>
            </a:r>
            <a:endParaRPr lang="en-IN" b="1" dirty="0"/>
          </a:p>
          <a:p>
            <a:endParaRPr lang="en-IN" b="1" dirty="0"/>
          </a:p>
          <a:p>
            <a:pPr marL="0" indent="0">
              <a:buNone/>
            </a:pPr>
            <a:r>
              <a:rPr lang="en-IN" b="1" dirty="0"/>
              <a:t>		</a:t>
            </a:r>
          </a:p>
          <a:p>
            <a:pPr marL="0" indent="0">
              <a:buNone/>
            </a:pPr>
            <a:r>
              <a:rPr lang="en-IN" b="1" dirty="0"/>
              <a:t>		def </a:t>
            </a:r>
            <a:r>
              <a:rPr lang="en-IN" b="1" dirty="0" err="1"/>
              <a:t>function_name</a:t>
            </a:r>
            <a:r>
              <a:rPr lang="en-IN" b="1" dirty="0"/>
              <a:t> (parameter) :</a:t>
            </a:r>
          </a:p>
          <a:p>
            <a:pPr marL="0" indent="0">
              <a:buNone/>
            </a:pPr>
            <a:endParaRPr lang="en-IN" b="1" dirty="0"/>
          </a:p>
          <a:p>
            <a:pPr marL="0" indent="0">
              <a:buNone/>
            </a:pPr>
            <a:endParaRPr lang="en-IN" b="1" dirty="0"/>
          </a:p>
          <a:p>
            <a:pPr marL="0" indent="0">
              <a:buNone/>
            </a:pPr>
            <a:r>
              <a:rPr lang="en-IN" dirty="0"/>
              <a:t>Argument to pass a value in function</a:t>
            </a:r>
          </a:p>
          <a:p>
            <a:pPr marL="0" indent="0">
              <a:buNone/>
            </a:pPr>
            <a:r>
              <a:rPr lang="en-IN" dirty="0"/>
              <a:t>							colon(:) to mark end of</a:t>
            </a:r>
          </a:p>
          <a:p>
            <a:pPr marL="0" indent="0">
              <a:buNone/>
            </a:pPr>
            <a:r>
              <a:rPr lang="en-IN" dirty="0"/>
              <a:t>								function header</a:t>
            </a:r>
          </a:p>
        </p:txBody>
      </p:sp>
      <p:sp>
        <p:nvSpPr>
          <p:cNvPr id="4" name="Arrow: Down 3">
            <a:extLst>
              <a:ext uri="{FF2B5EF4-FFF2-40B4-BE49-F238E27FC236}">
                <a16:creationId xmlns:a16="http://schemas.microsoft.com/office/drawing/2014/main" id="{6D758146-3ADB-4EE9-A8F4-47D5D9E40022}"/>
              </a:ext>
            </a:extLst>
          </p:cNvPr>
          <p:cNvSpPr/>
          <p:nvPr/>
        </p:nvSpPr>
        <p:spPr>
          <a:xfrm flipH="1">
            <a:off x="2817341" y="1210962"/>
            <a:ext cx="321275" cy="2088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BE031D5-DB2B-4A56-B1C6-6948DEB66ACD}"/>
              </a:ext>
            </a:extLst>
          </p:cNvPr>
          <p:cNvPicPr>
            <a:picLocks noChangeAspect="1"/>
          </p:cNvPicPr>
          <p:nvPr/>
        </p:nvPicPr>
        <p:blipFill>
          <a:blip r:embed="rId2"/>
          <a:stretch>
            <a:fillRect/>
          </a:stretch>
        </p:blipFill>
        <p:spPr>
          <a:xfrm>
            <a:off x="5117757" y="2236572"/>
            <a:ext cx="359695" cy="1192428"/>
          </a:xfrm>
          <a:prstGeom prst="rect">
            <a:avLst/>
          </a:prstGeom>
        </p:spPr>
      </p:pic>
      <p:sp>
        <p:nvSpPr>
          <p:cNvPr id="7" name="Arrow: Up 6">
            <a:extLst>
              <a:ext uri="{FF2B5EF4-FFF2-40B4-BE49-F238E27FC236}">
                <a16:creationId xmlns:a16="http://schemas.microsoft.com/office/drawing/2014/main" id="{5498D03B-A288-41F0-8C20-9D72E6E1E3E0}"/>
              </a:ext>
            </a:extLst>
          </p:cNvPr>
          <p:cNvSpPr/>
          <p:nvPr/>
        </p:nvSpPr>
        <p:spPr>
          <a:xfrm>
            <a:off x="5943599" y="3880022"/>
            <a:ext cx="308919" cy="9885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2BEFC0B-A780-40AF-A427-98198B0EA618}"/>
              </a:ext>
            </a:extLst>
          </p:cNvPr>
          <p:cNvPicPr>
            <a:picLocks noChangeAspect="1"/>
          </p:cNvPicPr>
          <p:nvPr/>
        </p:nvPicPr>
        <p:blipFill>
          <a:blip r:embed="rId3"/>
          <a:stretch>
            <a:fillRect/>
          </a:stretch>
        </p:blipFill>
        <p:spPr>
          <a:xfrm>
            <a:off x="7429773" y="3880022"/>
            <a:ext cx="347502" cy="1494552"/>
          </a:xfrm>
          <a:prstGeom prst="rect">
            <a:avLst/>
          </a:prstGeom>
        </p:spPr>
      </p:pic>
    </p:spTree>
    <p:extLst>
      <p:ext uri="{BB962C8B-B14F-4D97-AF65-F5344CB8AC3E}">
        <p14:creationId xmlns:p14="http://schemas.microsoft.com/office/powerpoint/2010/main" val="2327935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B3D4E-0DD7-4C37-9D10-4CAF668B9A45}"/>
              </a:ext>
            </a:extLst>
          </p:cNvPr>
          <p:cNvSpPr>
            <a:spLocks noGrp="1"/>
          </p:cNvSpPr>
          <p:nvPr>
            <p:ph idx="1"/>
          </p:nvPr>
        </p:nvSpPr>
        <p:spPr>
          <a:xfrm>
            <a:off x="526093" y="237994"/>
            <a:ext cx="11123112" cy="6200383"/>
          </a:xfrm>
        </p:spPr>
        <p:txBody>
          <a:bodyPr>
            <a:normAutofit/>
          </a:bodyPr>
          <a:lstStyle/>
          <a:p>
            <a:pPr algn="l" fontAlgn="base">
              <a:buFont typeface="Arial" panose="020B0604020202020204" pitchFamily="34" charset="0"/>
              <a:buChar char="•"/>
            </a:pPr>
            <a:r>
              <a:rPr lang="en-IN" b="0" i="0" dirty="0">
                <a:solidFill>
                  <a:srgbClr val="273239"/>
                </a:solidFill>
                <a:effectLst/>
                <a:latin typeface="urw-din"/>
              </a:rPr>
              <a:t>This function can have any number of arguments but only one expression, which is evaluated and returned.</a:t>
            </a:r>
          </a:p>
          <a:p>
            <a:pPr algn="l" fontAlgn="base">
              <a:buFont typeface="Arial" panose="020B0604020202020204" pitchFamily="34" charset="0"/>
              <a:buChar char="•"/>
            </a:pPr>
            <a:r>
              <a:rPr lang="en-IN" b="0" i="0" dirty="0">
                <a:solidFill>
                  <a:srgbClr val="273239"/>
                </a:solidFill>
                <a:effectLst/>
                <a:latin typeface="urw-din"/>
              </a:rPr>
              <a:t>One is free to use lambda functions wherever function objects are required.</a:t>
            </a:r>
          </a:p>
          <a:p>
            <a:pPr algn="l" fontAlgn="base">
              <a:buFont typeface="Arial" panose="020B0604020202020204" pitchFamily="34" charset="0"/>
              <a:buChar char="•"/>
            </a:pPr>
            <a:r>
              <a:rPr lang="en-IN" b="0" i="0" dirty="0">
                <a:solidFill>
                  <a:srgbClr val="273239"/>
                </a:solidFill>
                <a:effectLst/>
                <a:latin typeface="urw-din"/>
              </a:rPr>
              <a:t>You need to keep in your knowledge that lambda functions are syntactically restricted to a single expression.</a:t>
            </a:r>
          </a:p>
          <a:p>
            <a:pPr algn="l" fontAlgn="base">
              <a:buFont typeface="Arial" panose="020B0604020202020204" pitchFamily="34" charset="0"/>
              <a:buChar char="•"/>
            </a:pPr>
            <a:r>
              <a:rPr lang="en-IN" b="0" i="0" dirty="0">
                <a:solidFill>
                  <a:srgbClr val="273239"/>
                </a:solidFill>
                <a:effectLst/>
                <a:latin typeface="urw-din"/>
              </a:rPr>
              <a:t>It has various uses in particular fields of programming besides other types of expressions in functions.</a:t>
            </a:r>
          </a:p>
          <a:p>
            <a:pPr marL="0" indent="0">
              <a:buNone/>
            </a:pPr>
            <a:r>
              <a:rPr lang="en-IN" dirty="0"/>
              <a:t># Python program to demonstrate lambda functions</a:t>
            </a:r>
          </a:p>
          <a:p>
            <a:pPr marL="0" indent="0">
              <a:buNone/>
            </a:pPr>
            <a:r>
              <a:rPr lang="en-IN" dirty="0"/>
              <a:t>string =‘Good Morning'</a:t>
            </a:r>
          </a:p>
          <a:p>
            <a:pPr marL="0" indent="0">
              <a:buNone/>
            </a:pPr>
            <a:r>
              <a:rPr lang="en-IN" dirty="0"/>
              <a:t># lambda returns a function object</a:t>
            </a:r>
          </a:p>
          <a:p>
            <a:pPr marL="0" indent="0">
              <a:buNone/>
            </a:pPr>
            <a:r>
              <a:rPr lang="en-IN" dirty="0"/>
              <a:t>print(lambda string : string)</a:t>
            </a:r>
          </a:p>
        </p:txBody>
      </p:sp>
    </p:spTree>
    <p:extLst>
      <p:ext uri="{BB962C8B-B14F-4D97-AF65-F5344CB8AC3E}">
        <p14:creationId xmlns:p14="http://schemas.microsoft.com/office/powerpoint/2010/main" val="3073517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83DAA-364E-4D81-AC7D-7F86A1525207}"/>
              </a:ext>
            </a:extLst>
          </p:cNvPr>
          <p:cNvSpPr>
            <a:spLocks noGrp="1"/>
          </p:cNvSpPr>
          <p:nvPr>
            <p:ph idx="1"/>
          </p:nvPr>
        </p:nvSpPr>
        <p:spPr>
          <a:xfrm>
            <a:off x="325678" y="288099"/>
            <a:ext cx="11536472" cy="6137753"/>
          </a:xfrm>
        </p:spPr>
        <p:txBody>
          <a:bodyPr>
            <a:normAutofit lnSpcReduction="10000"/>
          </a:bodyPr>
          <a:lstStyle/>
          <a:p>
            <a:r>
              <a:rPr lang="en-IN" b="1" i="0" dirty="0">
                <a:solidFill>
                  <a:srgbClr val="273239"/>
                </a:solidFill>
                <a:effectLst/>
                <a:latin typeface="urw-din"/>
              </a:rPr>
              <a:t>Output</a:t>
            </a:r>
          </a:p>
          <a:p>
            <a:pPr marL="0" indent="0">
              <a:buNone/>
            </a:pPr>
            <a:r>
              <a:rPr kumimoji="0" lang="en-US" altLang="en-US" sz="2800" b="0" i="0" u="none" strike="noStrike" cap="none" normalizeH="0" baseline="0" dirty="0">
                <a:ln>
                  <a:noFill/>
                </a:ln>
                <a:solidFill>
                  <a:srgbClr val="273239"/>
                </a:solidFill>
                <a:effectLst/>
                <a:latin typeface="Consolas" panose="020B0609020204030204" pitchFamily="49" charset="0"/>
              </a:rPr>
              <a:t>function &lt;lambda&gt; at 0x7f65e6bbce18&gt;</a:t>
            </a:r>
            <a:r>
              <a:rPr kumimoji="0" lang="en-US" altLang="en-US" sz="2400" b="0" i="0" u="none" strike="noStrike" cap="none" normalizeH="0" baseline="0" dirty="0">
                <a:ln>
                  <a:noFill/>
                </a:ln>
                <a:solidFill>
                  <a:schemeClr val="tx1"/>
                </a:solidFill>
                <a:effectLst/>
              </a:rPr>
              <a:t> </a:t>
            </a:r>
          </a:p>
          <a:p>
            <a:pPr algn="l" fontAlgn="base"/>
            <a:r>
              <a:rPr lang="en-IN" b="0" i="0" dirty="0">
                <a:solidFill>
                  <a:srgbClr val="273239"/>
                </a:solidFill>
                <a:effectLst/>
                <a:latin typeface="urw-din"/>
              </a:rPr>
              <a:t>In this above example, the lambda is not being called by the print function but simply returning the function object and the memory location where it is stored. So, to make the print to print the string first we need to call the lambda so that the string will get pass the print.</a:t>
            </a:r>
          </a:p>
          <a:p>
            <a:pPr algn="l" fontAlgn="base"/>
            <a:r>
              <a:rPr lang="en-IN" b="0" i="0" dirty="0">
                <a:solidFill>
                  <a:srgbClr val="273239"/>
                </a:solidFill>
                <a:effectLst/>
                <a:latin typeface="urw-din"/>
              </a:rPr>
              <a:t># Python program to demonstrate</a:t>
            </a:r>
          </a:p>
          <a:p>
            <a:pPr algn="l" fontAlgn="base"/>
            <a:r>
              <a:rPr lang="en-IN" b="0" i="0" dirty="0">
                <a:solidFill>
                  <a:srgbClr val="273239"/>
                </a:solidFill>
                <a:effectLst/>
                <a:latin typeface="urw-din"/>
              </a:rPr>
              <a:t># lambda functions</a:t>
            </a:r>
          </a:p>
          <a:p>
            <a:pPr algn="l" fontAlgn="base"/>
            <a:r>
              <a:rPr lang="en-IN" b="0" i="0" dirty="0">
                <a:solidFill>
                  <a:srgbClr val="273239"/>
                </a:solidFill>
                <a:effectLst/>
                <a:latin typeface="urw-din"/>
              </a:rPr>
              <a:t>x =“Good Morning"</a:t>
            </a:r>
          </a:p>
          <a:p>
            <a:pPr algn="l" fontAlgn="base"/>
            <a:r>
              <a:rPr lang="en-IN" b="0" i="0" dirty="0">
                <a:solidFill>
                  <a:srgbClr val="273239"/>
                </a:solidFill>
                <a:effectLst/>
                <a:latin typeface="urw-din"/>
              </a:rPr>
              <a:t># lambda gets pass to print</a:t>
            </a:r>
          </a:p>
          <a:p>
            <a:pPr algn="l" fontAlgn="base"/>
            <a:r>
              <a:rPr lang="en-IN" b="0" i="0" dirty="0">
                <a:solidFill>
                  <a:srgbClr val="273239"/>
                </a:solidFill>
                <a:effectLst/>
                <a:latin typeface="urw-din"/>
              </a:rPr>
              <a:t>(lambda x : print(x))(x)</a:t>
            </a:r>
          </a:p>
          <a:p>
            <a:pPr marL="0" indent="0">
              <a:buNone/>
            </a:pPr>
            <a:r>
              <a:rPr lang="en-IN" dirty="0"/>
              <a:t>Output</a:t>
            </a:r>
          </a:p>
          <a:p>
            <a:pPr marL="0" indent="0">
              <a:buNone/>
            </a:pPr>
            <a:r>
              <a:rPr lang="en-IN" dirty="0"/>
              <a:t>Good Morning</a:t>
            </a:r>
          </a:p>
        </p:txBody>
      </p:sp>
    </p:spTree>
    <p:extLst>
      <p:ext uri="{BB962C8B-B14F-4D97-AF65-F5344CB8AC3E}">
        <p14:creationId xmlns:p14="http://schemas.microsoft.com/office/powerpoint/2010/main" val="2712971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789E1-6427-4F1D-AF54-C4809D83D8E9}"/>
              </a:ext>
            </a:extLst>
          </p:cNvPr>
          <p:cNvSpPr>
            <a:spLocks noGrp="1"/>
          </p:cNvSpPr>
          <p:nvPr>
            <p:ph idx="1"/>
          </p:nvPr>
        </p:nvSpPr>
        <p:spPr>
          <a:xfrm>
            <a:off x="551145" y="237994"/>
            <a:ext cx="11110587" cy="6338169"/>
          </a:xfrm>
        </p:spPr>
        <p:txBody>
          <a:bodyPr>
            <a:normAutofit fontScale="92500" lnSpcReduction="20000"/>
          </a:bodyPr>
          <a:lstStyle/>
          <a:p>
            <a:pPr algn="l" fontAlgn="base"/>
            <a:r>
              <a:rPr lang="en-IN" b="1" i="0" dirty="0">
                <a:solidFill>
                  <a:srgbClr val="273239"/>
                </a:solidFill>
                <a:effectLst/>
                <a:latin typeface="urw-din"/>
              </a:rPr>
              <a:t>Difference Between Lambda functions and def defined function</a:t>
            </a:r>
          </a:p>
          <a:p>
            <a:pPr algn="l" fontAlgn="base"/>
            <a:r>
              <a:rPr lang="en-IN" b="0" i="0" dirty="0">
                <a:solidFill>
                  <a:srgbClr val="273239"/>
                </a:solidFill>
                <a:effectLst/>
                <a:latin typeface="urw-din"/>
              </a:rPr>
              <a:t>Let’s look at this example and try to understand the difference between a normal def defined function and lambda function. This is a program that returns the cube of a given value:  </a:t>
            </a:r>
          </a:p>
          <a:p>
            <a:pPr marL="0" indent="0">
              <a:buNone/>
            </a:pPr>
            <a:r>
              <a:rPr lang="en-IN" dirty="0"/>
              <a:t># Python code to illustrate cube of a number</a:t>
            </a:r>
          </a:p>
          <a:p>
            <a:pPr marL="0" indent="0">
              <a:buNone/>
            </a:pPr>
            <a:r>
              <a:rPr lang="en-IN" dirty="0"/>
              <a:t># showing difference between def() and lambda().</a:t>
            </a:r>
          </a:p>
          <a:p>
            <a:pPr marL="0" indent="0">
              <a:buNone/>
            </a:pPr>
            <a:r>
              <a:rPr lang="en-IN" dirty="0"/>
              <a:t>def cube(y):</a:t>
            </a:r>
          </a:p>
          <a:p>
            <a:pPr marL="0" indent="0">
              <a:buNone/>
            </a:pPr>
            <a:r>
              <a:rPr lang="en-IN" dirty="0"/>
              <a:t>    return y*y*y</a:t>
            </a:r>
          </a:p>
          <a:p>
            <a:pPr marL="0" indent="0">
              <a:buNone/>
            </a:pPr>
            <a:endParaRPr lang="en-IN" dirty="0"/>
          </a:p>
          <a:p>
            <a:pPr marL="0" indent="0">
              <a:buNone/>
            </a:pPr>
            <a:r>
              <a:rPr lang="en-IN" dirty="0" err="1"/>
              <a:t>lambda_cube</a:t>
            </a:r>
            <a:r>
              <a:rPr lang="en-IN" dirty="0"/>
              <a:t> = lambda y: y*y*y</a:t>
            </a:r>
          </a:p>
          <a:p>
            <a:pPr marL="0" indent="0">
              <a:buNone/>
            </a:pPr>
            <a:r>
              <a:rPr lang="en-IN" dirty="0"/>
              <a:t> </a:t>
            </a:r>
          </a:p>
          <a:p>
            <a:pPr marL="0" indent="0">
              <a:buNone/>
            </a:pPr>
            <a:r>
              <a:rPr lang="en-IN" dirty="0"/>
              <a:t># using the normally defined function</a:t>
            </a:r>
          </a:p>
          <a:p>
            <a:pPr marL="0" indent="0">
              <a:buNone/>
            </a:pPr>
            <a:r>
              <a:rPr lang="en-IN" dirty="0"/>
              <a:t>print(cube(5))</a:t>
            </a:r>
          </a:p>
          <a:p>
            <a:pPr marL="0" indent="0">
              <a:buNone/>
            </a:pPr>
            <a:r>
              <a:rPr lang="en-IN" dirty="0"/>
              <a:t> # using the lambda function</a:t>
            </a:r>
          </a:p>
          <a:p>
            <a:pPr marL="0" indent="0">
              <a:buNone/>
            </a:pPr>
            <a:r>
              <a:rPr lang="en-IN" dirty="0"/>
              <a:t>print(</a:t>
            </a:r>
            <a:r>
              <a:rPr lang="en-IN" dirty="0" err="1"/>
              <a:t>lambda_cube</a:t>
            </a:r>
            <a:r>
              <a:rPr lang="en-IN" dirty="0"/>
              <a:t>(5))</a:t>
            </a:r>
          </a:p>
        </p:txBody>
      </p:sp>
    </p:spTree>
    <p:extLst>
      <p:ext uri="{BB962C8B-B14F-4D97-AF65-F5344CB8AC3E}">
        <p14:creationId xmlns:p14="http://schemas.microsoft.com/office/powerpoint/2010/main" val="105804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45C76-6127-41FA-9CD9-E3F2EB6750EA}"/>
              </a:ext>
            </a:extLst>
          </p:cNvPr>
          <p:cNvSpPr>
            <a:spLocks noGrp="1"/>
          </p:cNvSpPr>
          <p:nvPr>
            <p:ph idx="1"/>
          </p:nvPr>
        </p:nvSpPr>
        <p:spPr>
          <a:xfrm>
            <a:off x="838200" y="325677"/>
            <a:ext cx="10515600" cy="5851286"/>
          </a:xfrm>
        </p:spPr>
        <p:txBody>
          <a:bodyPr/>
          <a:lstStyle/>
          <a:p>
            <a:r>
              <a:rPr lang="en-IN" dirty="0"/>
              <a:t>Output</a:t>
            </a:r>
          </a:p>
          <a:p>
            <a:r>
              <a:rPr lang="en-IN" dirty="0"/>
              <a:t>125</a:t>
            </a:r>
          </a:p>
          <a:p>
            <a:r>
              <a:rPr lang="en-IN" dirty="0"/>
              <a:t>125</a:t>
            </a:r>
          </a:p>
        </p:txBody>
      </p:sp>
    </p:spTree>
    <p:extLst>
      <p:ext uri="{BB962C8B-B14F-4D97-AF65-F5344CB8AC3E}">
        <p14:creationId xmlns:p14="http://schemas.microsoft.com/office/powerpoint/2010/main" val="3322131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167054"/>
            <a:ext cx="11201400" cy="6427177"/>
          </a:xfrm>
        </p:spPr>
        <p:txBody>
          <a:bodyPr>
            <a:normAutofit lnSpcReduction="10000"/>
          </a:bodyPr>
          <a:lstStyle/>
          <a:p>
            <a:pPr marL="0" indent="0">
              <a:buNone/>
            </a:pPr>
            <a:r>
              <a:rPr lang="en-IN" b="1" dirty="0"/>
              <a:t>String </a:t>
            </a:r>
            <a:r>
              <a:rPr lang="en-IN" b="1" dirty="0" err="1"/>
              <a:t>rstrip</a:t>
            </a:r>
            <a:r>
              <a:rPr lang="en-IN" b="1" dirty="0"/>
              <a:t>() </a:t>
            </a:r>
            <a:r>
              <a:rPr lang="en-IN" b="1" dirty="0" smtClean="0"/>
              <a:t>Method - </a:t>
            </a:r>
            <a:r>
              <a:rPr lang="en-US" dirty="0"/>
              <a:t>returns a copy of the string with trailing characters removed (based on the string argument passed). If no argument is passed, it removes trailing spaces</a:t>
            </a:r>
            <a:r>
              <a:rPr lang="en-US" dirty="0" smtClean="0"/>
              <a:t>.</a:t>
            </a:r>
          </a:p>
          <a:p>
            <a:pPr fontAlgn="base"/>
            <a:r>
              <a:rPr lang="en-US" b="1" i="1" dirty="0" smtClean="0"/>
              <a:t>Syntax</a:t>
            </a:r>
            <a:r>
              <a:rPr lang="en-US" b="1" i="1" dirty="0"/>
              <a:t>:</a:t>
            </a:r>
            <a:r>
              <a:rPr lang="en-US" i="1" dirty="0"/>
              <a:t>  </a:t>
            </a:r>
            <a:r>
              <a:rPr lang="en-US" i="1" dirty="0" err="1"/>
              <a:t>string.rstrip</a:t>
            </a:r>
            <a:r>
              <a:rPr lang="en-US" i="1" dirty="0"/>
              <a:t>([chars])</a:t>
            </a:r>
          </a:p>
          <a:p>
            <a:pPr fontAlgn="base"/>
            <a:r>
              <a:rPr lang="en-US" b="1" i="1" dirty="0"/>
              <a:t>Parameters: </a:t>
            </a:r>
            <a:r>
              <a:rPr lang="en-US" i="1" dirty="0"/>
              <a:t>chars (optional) – a string specifying the set of characters to be removed.</a:t>
            </a:r>
          </a:p>
          <a:p>
            <a:pPr fontAlgn="base"/>
            <a:r>
              <a:rPr lang="en-US" b="1" i="1" dirty="0"/>
              <a:t>Return: </a:t>
            </a:r>
            <a:r>
              <a:rPr lang="en-US" i="1" dirty="0"/>
              <a:t>Returns a copy of the string with trailing characters stripped</a:t>
            </a:r>
          </a:p>
          <a:p>
            <a:pPr marL="0" indent="0">
              <a:buNone/>
            </a:pPr>
            <a:r>
              <a:rPr lang="en-US" sz="2400" dirty="0"/>
              <a:t>#string which is to be stripped</a:t>
            </a:r>
          </a:p>
          <a:p>
            <a:pPr marL="0" indent="0">
              <a:buNone/>
            </a:pPr>
            <a:r>
              <a:rPr lang="en-US" sz="2400" dirty="0" err="1"/>
              <a:t>str</a:t>
            </a:r>
            <a:r>
              <a:rPr lang="en-US" sz="2400" dirty="0"/>
              <a:t>='Happy programming'</a:t>
            </a:r>
          </a:p>
          <a:p>
            <a:pPr marL="0" indent="0">
              <a:buNone/>
            </a:pPr>
            <a:r>
              <a:rPr lang="en-US" sz="2400" dirty="0"/>
              <a:t>print(</a:t>
            </a:r>
            <a:r>
              <a:rPr lang="en-US" sz="2400" dirty="0" err="1"/>
              <a:t>str.rstrip</a:t>
            </a:r>
            <a:r>
              <a:rPr lang="en-US" sz="2400" dirty="0"/>
              <a:t>('</a:t>
            </a:r>
            <a:r>
              <a:rPr lang="en-US" sz="2400" dirty="0" err="1"/>
              <a:t>ing</a:t>
            </a:r>
            <a:r>
              <a:rPr lang="en-US" sz="2400" dirty="0" smtClean="0"/>
              <a:t>'))</a:t>
            </a:r>
          </a:p>
          <a:p>
            <a:pPr marL="0" indent="0">
              <a:buNone/>
            </a:pPr>
            <a:r>
              <a:rPr lang="en-US" sz="2400" dirty="0"/>
              <a:t>o/p - Happy </a:t>
            </a:r>
            <a:r>
              <a:rPr lang="en-US" sz="2400" dirty="0" err="1" smtClean="0"/>
              <a:t>programm</a:t>
            </a:r>
            <a:endParaRPr lang="en-US" sz="2400" dirty="0" smtClean="0"/>
          </a:p>
          <a:p>
            <a:pPr marL="0" indent="0">
              <a:buNone/>
            </a:pPr>
            <a:r>
              <a:rPr lang="en-US" b="1" dirty="0"/>
              <a:t>Removing trailing white spaces from string using </a:t>
            </a:r>
            <a:r>
              <a:rPr lang="en-US" b="1" dirty="0" err="1"/>
              <a:t>rstrip</a:t>
            </a:r>
            <a:r>
              <a:rPr lang="en-US" b="1" dirty="0"/>
              <a:t>() Method</a:t>
            </a:r>
          </a:p>
          <a:p>
            <a:pPr marL="0" indent="0">
              <a:buNone/>
            </a:pPr>
            <a:r>
              <a:rPr lang="en-US" dirty="0" err="1"/>
              <a:t>str</a:t>
            </a:r>
            <a:r>
              <a:rPr lang="en-US" dirty="0"/>
              <a:t>='Happy programming'</a:t>
            </a:r>
          </a:p>
          <a:p>
            <a:pPr marL="0" indent="0">
              <a:buNone/>
            </a:pPr>
            <a:r>
              <a:rPr lang="en-US" dirty="0"/>
              <a:t>print(</a:t>
            </a:r>
            <a:r>
              <a:rPr lang="en-US" dirty="0" err="1"/>
              <a:t>str.rstrip</a:t>
            </a:r>
            <a:r>
              <a:rPr lang="en-US" dirty="0" smtClean="0"/>
              <a:t>())</a:t>
            </a:r>
            <a:endParaRPr lang="en-US" dirty="0"/>
          </a:p>
          <a:p>
            <a:pPr marL="0" indent="0">
              <a:buNone/>
            </a:pPr>
            <a:r>
              <a:rPr lang="en-US" dirty="0"/>
              <a:t>o/p - Happy </a:t>
            </a:r>
            <a:r>
              <a:rPr lang="en-US" dirty="0" smtClean="0"/>
              <a:t>programming</a:t>
            </a:r>
            <a:endParaRPr lang="en-US" dirty="0"/>
          </a:p>
          <a:p>
            <a:pPr marL="0" indent="0">
              <a:buNone/>
            </a:pPr>
            <a:endParaRPr lang="en-IN" dirty="0"/>
          </a:p>
        </p:txBody>
      </p:sp>
    </p:spTree>
    <p:extLst>
      <p:ext uri="{BB962C8B-B14F-4D97-AF65-F5344CB8AC3E}">
        <p14:creationId xmlns:p14="http://schemas.microsoft.com/office/powerpoint/2010/main" val="757791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485" y="193430"/>
            <a:ext cx="10993315" cy="6497515"/>
          </a:xfrm>
        </p:spPr>
        <p:txBody>
          <a:bodyPr/>
          <a:lstStyle/>
          <a:p>
            <a:pPr marL="0" indent="0">
              <a:buNone/>
            </a:pPr>
            <a:r>
              <a:rPr lang="en-IN" sz="2400" b="1" dirty="0"/>
              <a:t>String </a:t>
            </a:r>
            <a:r>
              <a:rPr lang="en-IN" sz="2400" b="1" dirty="0" err="1"/>
              <a:t>lstrip</a:t>
            </a:r>
            <a:r>
              <a:rPr lang="en-IN" sz="2400" b="1" dirty="0"/>
              <a:t>() </a:t>
            </a:r>
            <a:r>
              <a:rPr lang="en-IN" sz="2400" b="1" dirty="0" smtClean="0"/>
              <a:t>method - </a:t>
            </a:r>
            <a:r>
              <a:rPr lang="en-US" sz="2400" dirty="0"/>
              <a:t>returns a copy of the string with leading characters removed (based on the string argument passed). If no argument is passed, it removes leading spaces</a:t>
            </a:r>
            <a:r>
              <a:rPr lang="en-US" sz="2400" dirty="0" smtClean="0"/>
              <a:t>.</a:t>
            </a:r>
          </a:p>
          <a:p>
            <a:pPr fontAlgn="base"/>
            <a:r>
              <a:rPr lang="en-US" sz="2400" b="1" i="1" dirty="0" smtClean="0"/>
              <a:t>Syntax</a:t>
            </a:r>
            <a:r>
              <a:rPr lang="en-US" sz="2400" b="1" i="1" dirty="0"/>
              <a:t>:</a:t>
            </a:r>
            <a:r>
              <a:rPr lang="en-US" sz="2400" i="1" dirty="0"/>
              <a:t>  </a:t>
            </a:r>
            <a:r>
              <a:rPr lang="en-US" sz="2400" i="1" dirty="0" err="1"/>
              <a:t>string.lstrip</a:t>
            </a:r>
            <a:r>
              <a:rPr lang="en-US" sz="2400" i="1" dirty="0"/>
              <a:t>(characters)</a:t>
            </a:r>
          </a:p>
          <a:p>
            <a:pPr fontAlgn="base"/>
            <a:r>
              <a:rPr lang="en-US" sz="2400" b="1" i="1" dirty="0"/>
              <a:t>Parameters:</a:t>
            </a:r>
            <a:r>
              <a:rPr lang="en-US" sz="2400" i="1" dirty="0"/>
              <a:t> </a:t>
            </a:r>
          </a:p>
          <a:p>
            <a:pPr fontAlgn="base"/>
            <a:r>
              <a:rPr lang="en-US" sz="2400" b="1" i="1" dirty="0"/>
              <a:t>characters</a:t>
            </a:r>
            <a:r>
              <a:rPr lang="en-US" sz="2400" i="1" dirty="0"/>
              <a:t> [optional]: A set of characters to remove as leading characters. By default, it uses space as the character to remove.</a:t>
            </a:r>
          </a:p>
          <a:p>
            <a:pPr fontAlgn="base"/>
            <a:r>
              <a:rPr lang="en-US" sz="2400" b="1" i="1" dirty="0"/>
              <a:t>Return:</a:t>
            </a:r>
            <a:r>
              <a:rPr lang="en-US" sz="2400" i="1" dirty="0"/>
              <a:t>  Returns a copy of the string with leading characters stripped</a:t>
            </a:r>
            <a:r>
              <a:rPr lang="en-US" sz="2400" i="1" dirty="0" smtClean="0"/>
              <a:t>.</a:t>
            </a:r>
          </a:p>
          <a:p>
            <a:pPr marL="0" indent="0">
              <a:buNone/>
            </a:pPr>
            <a:r>
              <a:rPr lang="en-US" dirty="0"/>
              <a:t>#string which is to be stripped</a:t>
            </a:r>
          </a:p>
          <a:p>
            <a:pPr marL="0" indent="0">
              <a:buNone/>
            </a:pPr>
            <a:r>
              <a:rPr lang="en-US" dirty="0" err="1"/>
              <a:t>str</a:t>
            </a:r>
            <a:r>
              <a:rPr lang="en-US" dirty="0"/>
              <a:t>='   Happy programming'</a:t>
            </a:r>
          </a:p>
          <a:p>
            <a:pPr marL="0" indent="0">
              <a:buNone/>
            </a:pPr>
            <a:r>
              <a:rPr lang="en-US" dirty="0"/>
              <a:t>print(</a:t>
            </a:r>
            <a:r>
              <a:rPr lang="en-US" dirty="0" err="1"/>
              <a:t>str.lstrip</a:t>
            </a:r>
            <a:r>
              <a:rPr lang="en-US" dirty="0" smtClean="0"/>
              <a:t>())</a:t>
            </a:r>
          </a:p>
          <a:p>
            <a:pPr marL="0" indent="0">
              <a:buNone/>
            </a:pPr>
            <a:r>
              <a:rPr lang="en-US" dirty="0" smtClean="0"/>
              <a:t>o/p </a:t>
            </a:r>
            <a:r>
              <a:rPr lang="en-US" dirty="0"/>
              <a:t>- Happy </a:t>
            </a:r>
            <a:r>
              <a:rPr lang="en-US" dirty="0" smtClean="0"/>
              <a:t>programming</a:t>
            </a:r>
            <a:endParaRPr lang="en-US" dirty="0"/>
          </a:p>
          <a:p>
            <a:pPr marL="0" indent="0">
              <a:buNone/>
            </a:pPr>
            <a:endParaRPr lang="en-IN" b="1" dirty="0" smtClean="0"/>
          </a:p>
          <a:p>
            <a:pPr marL="0" indent="0">
              <a:buNone/>
            </a:pPr>
            <a:endParaRPr lang="en-IN" b="1" dirty="0"/>
          </a:p>
          <a:p>
            <a:endParaRPr lang="en-IN" dirty="0"/>
          </a:p>
        </p:txBody>
      </p:sp>
    </p:spTree>
    <p:extLst>
      <p:ext uri="{BB962C8B-B14F-4D97-AF65-F5344CB8AC3E}">
        <p14:creationId xmlns:p14="http://schemas.microsoft.com/office/powerpoint/2010/main" val="81453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370C7-940A-46C1-909E-C04CABC4049F}"/>
              </a:ext>
            </a:extLst>
          </p:cNvPr>
          <p:cNvSpPr>
            <a:spLocks noGrp="1"/>
          </p:cNvSpPr>
          <p:nvPr>
            <p:ph idx="1"/>
          </p:nvPr>
        </p:nvSpPr>
        <p:spPr>
          <a:xfrm>
            <a:off x="838200" y="284204"/>
            <a:ext cx="10515600" cy="6240163"/>
          </a:xfrm>
        </p:spPr>
        <p:txBody>
          <a:bodyPr>
            <a:normAutofit lnSpcReduction="10000"/>
          </a:bodyPr>
          <a:lstStyle/>
          <a:p>
            <a:r>
              <a:rPr lang="pt-BR" dirty="0"/>
              <a:t>def functionname( parameters ):</a:t>
            </a:r>
          </a:p>
          <a:p>
            <a:pPr marL="0" indent="0">
              <a:buNone/>
            </a:pPr>
            <a:r>
              <a:rPr lang="en-IN" dirty="0"/>
              <a:t>	"</a:t>
            </a:r>
            <a:r>
              <a:rPr lang="en-IN" dirty="0" err="1"/>
              <a:t>function_docstring</a:t>
            </a:r>
            <a:r>
              <a:rPr lang="en-IN" dirty="0"/>
              <a:t>"</a:t>
            </a:r>
          </a:p>
          <a:p>
            <a:pPr marL="0" indent="0">
              <a:buNone/>
            </a:pPr>
            <a:r>
              <a:rPr lang="en-IN" dirty="0"/>
              <a:t>	  </a:t>
            </a:r>
            <a:r>
              <a:rPr lang="en-IN" dirty="0" err="1"/>
              <a:t>function_suite</a:t>
            </a:r>
            <a:endParaRPr lang="en-IN" dirty="0"/>
          </a:p>
          <a:p>
            <a:pPr marL="0" indent="0">
              <a:buNone/>
            </a:pPr>
            <a:r>
              <a:rPr lang="en-IN" dirty="0"/>
              <a:t>	  return [expression]</a:t>
            </a:r>
          </a:p>
          <a:p>
            <a:r>
              <a:rPr lang="en-IN" dirty="0"/>
              <a:t>By default, parameters have a positional behaviour and you need to inform them in the same order that they were defined.</a:t>
            </a:r>
          </a:p>
          <a:p>
            <a:r>
              <a:rPr lang="en-IN" b="1" dirty="0"/>
              <a:t>Example</a:t>
            </a:r>
          </a:p>
          <a:p>
            <a:r>
              <a:rPr lang="en-IN" dirty="0"/>
              <a:t>The following function takes a string as input parameter and prints it on standard screen.</a:t>
            </a:r>
          </a:p>
          <a:p>
            <a:pPr marL="0" indent="0">
              <a:buNone/>
            </a:pPr>
            <a:r>
              <a:rPr lang="en-IN" dirty="0"/>
              <a:t>def </a:t>
            </a:r>
            <a:r>
              <a:rPr lang="en-IN" dirty="0" err="1"/>
              <a:t>printme</a:t>
            </a:r>
            <a:r>
              <a:rPr lang="en-IN" dirty="0"/>
              <a:t>( str ):</a:t>
            </a:r>
          </a:p>
          <a:p>
            <a:pPr marL="0" indent="0">
              <a:buNone/>
            </a:pPr>
            <a:r>
              <a:rPr lang="en-IN"/>
              <a:t>	#"</a:t>
            </a:r>
            <a:r>
              <a:rPr lang="en-IN" dirty="0"/>
              <a:t>This prints a passed string into this function"</a:t>
            </a:r>
          </a:p>
          <a:p>
            <a:pPr marL="0" indent="0">
              <a:buNone/>
            </a:pPr>
            <a:r>
              <a:rPr lang="en-IN" dirty="0"/>
              <a:t>	print str</a:t>
            </a:r>
          </a:p>
          <a:p>
            <a:pPr marL="0" indent="0">
              <a:buNone/>
            </a:pPr>
            <a:r>
              <a:rPr lang="en-IN" dirty="0"/>
              <a:t>	return</a:t>
            </a:r>
          </a:p>
        </p:txBody>
      </p:sp>
    </p:spTree>
    <p:extLst>
      <p:ext uri="{BB962C8B-B14F-4D97-AF65-F5344CB8AC3E}">
        <p14:creationId xmlns:p14="http://schemas.microsoft.com/office/powerpoint/2010/main" val="357358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E4A43-8862-47E8-BF4C-17CA920F3843}"/>
              </a:ext>
            </a:extLst>
          </p:cNvPr>
          <p:cNvSpPr>
            <a:spLocks noGrp="1"/>
          </p:cNvSpPr>
          <p:nvPr>
            <p:ph idx="1"/>
          </p:nvPr>
        </p:nvSpPr>
        <p:spPr>
          <a:xfrm>
            <a:off x="580768" y="185351"/>
            <a:ext cx="10773032" cy="6462584"/>
          </a:xfrm>
        </p:spPr>
        <p:txBody>
          <a:bodyPr>
            <a:normAutofit/>
          </a:bodyPr>
          <a:lstStyle/>
          <a:p>
            <a:pPr marL="0" indent="0">
              <a:buNone/>
            </a:pPr>
            <a:r>
              <a:rPr lang="en-IN" dirty="0"/>
              <a:t># Now you can call </a:t>
            </a:r>
            <a:r>
              <a:rPr lang="en-IN" dirty="0" err="1"/>
              <a:t>printme</a:t>
            </a:r>
            <a:r>
              <a:rPr lang="en-IN" dirty="0"/>
              <a:t> function</a:t>
            </a:r>
          </a:p>
          <a:p>
            <a:pPr marL="0" indent="0">
              <a:buNone/>
            </a:pPr>
            <a:r>
              <a:rPr lang="en-IN" dirty="0" err="1"/>
              <a:t>printme</a:t>
            </a:r>
            <a:r>
              <a:rPr lang="en-IN" dirty="0"/>
              <a:t>("I'm first call to user defined function!")</a:t>
            </a:r>
          </a:p>
          <a:p>
            <a:pPr marL="0" indent="0">
              <a:buNone/>
            </a:pPr>
            <a:r>
              <a:rPr lang="en-IN" dirty="0" err="1"/>
              <a:t>printme</a:t>
            </a:r>
            <a:r>
              <a:rPr lang="en-IN" dirty="0"/>
              <a:t>("Again second call to the same function")</a:t>
            </a:r>
            <a:endParaRPr lang="en-IN" dirty="0">
              <a:solidFill>
                <a:srgbClr val="FF0000"/>
              </a:solidFill>
              <a:latin typeface="Constantia" panose="02030602050306030303" pitchFamily="18" charset="0"/>
            </a:endParaRPr>
          </a:p>
          <a:p>
            <a:pPr marL="0" indent="0">
              <a:buNone/>
            </a:pPr>
            <a:endParaRPr lang="en-IN" dirty="0">
              <a:solidFill>
                <a:srgbClr val="FF0000"/>
              </a:solidFill>
              <a:latin typeface="Constantia" panose="02030602050306030303" pitchFamily="18" charset="0"/>
            </a:endParaRPr>
          </a:p>
          <a:p>
            <a:pPr marL="0" indent="0">
              <a:buNone/>
            </a:pPr>
            <a:r>
              <a:rPr lang="en-IN" dirty="0">
                <a:solidFill>
                  <a:srgbClr val="FF0000"/>
                </a:solidFill>
                <a:latin typeface="Constantia" panose="02030602050306030303" pitchFamily="18" charset="0"/>
              </a:rPr>
              <a:t>def </a:t>
            </a:r>
            <a:r>
              <a:rPr lang="en-IN" dirty="0">
                <a:solidFill>
                  <a:srgbClr val="000000"/>
                </a:solidFill>
                <a:latin typeface="Constantia" panose="02030602050306030303" pitchFamily="18" charset="0"/>
              </a:rPr>
              <a:t>greet (name):</a:t>
            </a:r>
          </a:p>
          <a:p>
            <a:pPr marL="0" indent="0">
              <a:buNone/>
            </a:pPr>
            <a:r>
              <a:rPr lang="en-IN" dirty="0">
                <a:solidFill>
                  <a:srgbClr val="000000"/>
                </a:solidFill>
                <a:latin typeface="Constantia" panose="02030602050306030303" pitchFamily="18" charset="0"/>
              </a:rPr>
              <a:t>	print(“Hello,” + name +” . Good afternoon!”)</a:t>
            </a:r>
          </a:p>
          <a:p>
            <a:pPr marL="0" indent="0">
              <a:buNone/>
            </a:pPr>
            <a:r>
              <a:rPr lang="en-IN" b="1" dirty="0"/>
              <a:t>CALLING A FUNCTION – </a:t>
            </a:r>
          </a:p>
          <a:p>
            <a:r>
              <a:rPr lang="en-IN" dirty="0"/>
              <a:t>Once we have defined a function, we can call it from another function, program or even the Python prompt. To call a function we simply type the function name with appropriate parameters.</a:t>
            </a:r>
          </a:p>
          <a:p>
            <a:pPr marL="0" indent="0">
              <a:buNone/>
            </a:pPr>
            <a:r>
              <a:rPr lang="en-IN" dirty="0"/>
              <a:t>greet(“everyone")</a:t>
            </a:r>
          </a:p>
          <a:p>
            <a:pPr marL="0" indent="0">
              <a:buNone/>
            </a:pPr>
            <a:r>
              <a:rPr lang="en-IN" dirty="0"/>
              <a:t>o/p - Hello, everyone. Good afternoon!</a:t>
            </a:r>
          </a:p>
        </p:txBody>
      </p:sp>
    </p:spTree>
    <p:extLst>
      <p:ext uri="{BB962C8B-B14F-4D97-AF65-F5344CB8AC3E}">
        <p14:creationId xmlns:p14="http://schemas.microsoft.com/office/powerpoint/2010/main" val="316019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823" y="316523"/>
            <a:ext cx="11280531" cy="6216162"/>
          </a:xfrm>
        </p:spPr>
        <p:txBody>
          <a:bodyPr>
            <a:normAutofit/>
          </a:bodyPr>
          <a:lstStyle/>
          <a:p>
            <a:r>
              <a:rPr lang="en-US" sz="2000" dirty="0" smtClean="0"/>
              <a:t>The LGB Rule – a simple way how Python looks up names within the scope of</a:t>
            </a:r>
          </a:p>
          <a:p>
            <a:r>
              <a:rPr lang="en-US" sz="2000" dirty="0" smtClean="0"/>
              <a:t>1) Name references search the 3 scopes in </a:t>
            </a:r>
            <a:r>
              <a:rPr lang="en-US" sz="2000" dirty="0" err="1" smtClean="0"/>
              <a:t>order:local</a:t>
            </a:r>
            <a:r>
              <a:rPr lang="en-US" sz="2000" dirty="0" smtClean="0"/>
              <a:t>, global, built-in(LGB)</a:t>
            </a:r>
          </a:p>
          <a:p>
            <a:r>
              <a:rPr lang="en-US" sz="2000" dirty="0" smtClean="0"/>
              <a:t>2) Name assignments create new objects or update objects in the local scope. Thus if you want to assign to global objects within a local scope, you must use the global keyword.</a:t>
            </a:r>
          </a:p>
          <a:p>
            <a:r>
              <a:rPr lang="en-US" sz="2000" dirty="0" smtClean="0"/>
              <a:t>3) Global declarations map assigned names to the scope of the enclosing module. </a:t>
            </a:r>
          </a:p>
          <a:p>
            <a:r>
              <a:rPr lang="en-US" sz="2000" dirty="0" err="1"/>
              <a:t>radius,pi</a:t>
            </a:r>
            <a:r>
              <a:rPr lang="en-US" sz="2000" dirty="0"/>
              <a:t>=2,3.14</a:t>
            </a:r>
          </a:p>
          <a:p>
            <a:r>
              <a:rPr lang="en-US" sz="2000" dirty="0" err="1"/>
              <a:t>def</a:t>
            </a:r>
            <a:r>
              <a:rPr lang="en-US" sz="2000" dirty="0"/>
              <a:t> area(radius):</a:t>
            </a:r>
          </a:p>
          <a:p>
            <a:r>
              <a:rPr lang="en-US" sz="2000" dirty="0"/>
              <a:t>    area=pi*(pow(radius,2))</a:t>
            </a:r>
          </a:p>
          <a:p>
            <a:r>
              <a:rPr lang="en-US" sz="2000" dirty="0"/>
              <a:t>    return area</a:t>
            </a:r>
          </a:p>
          <a:p>
            <a:r>
              <a:rPr lang="en-US" sz="2000" dirty="0"/>
              <a:t>print(area(4</a:t>
            </a:r>
            <a:r>
              <a:rPr lang="en-US" sz="2000" dirty="0" smtClean="0"/>
              <a:t>))</a:t>
            </a:r>
          </a:p>
          <a:p>
            <a:r>
              <a:rPr lang="en-US" sz="2000" dirty="0" smtClean="0"/>
              <a:t>In this example, there are 2 global variables, </a:t>
            </a:r>
            <a:r>
              <a:rPr lang="en-US" sz="2000" b="1" dirty="0" smtClean="0"/>
              <a:t>radius</a:t>
            </a:r>
            <a:r>
              <a:rPr lang="en-US" sz="2000" dirty="0" smtClean="0"/>
              <a:t> and </a:t>
            </a:r>
            <a:r>
              <a:rPr lang="en-US" sz="2000" b="1" dirty="0" smtClean="0"/>
              <a:t>pi</a:t>
            </a:r>
            <a:r>
              <a:rPr lang="en-US" sz="2000" dirty="0" smtClean="0"/>
              <a:t>. The area function looks for the name </a:t>
            </a:r>
            <a:r>
              <a:rPr lang="en-US" sz="2000" b="1" dirty="0" smtClean="0"/>
              <a:t>radius</a:t>
            </a:r>
            <a:r>
              <a:rPr lang="en-US" sz="2000" dirty="0" smtClean="0"/>
              <a:t> when it is executed and finds it locally, ignoring the global variable. The </a:t>
            </a:r>
            <a:r>
              <a:rPr lang="en-US" sz="2000" b="1" dirty="0" smtClean="0"/>
              <a:t>pi </a:t>
            </a:r>
            <a:r>
              <a:rPr lang="en-US" sz="2000" dirty="0" smtClean="0"/>
              <a:t>variable cannot be found locally, so Python looks globally and finds the variable there</a:t>
            </a:r>
            <a:endParaRPr lang="en-IN" sz="2000" dirty="0"/>
          </a:p>
        </p:txBody>
      </p:sp>
    </p:spTree>
    <p:extLst>
      <p:ext uri="{BB962C8B-B14F-4D97-AF65-F5344CB8AC3E}">
        <p14:creationId xmlns:p14="http://schemas.microsoft.com/office/powerpoint/2010/main" val="257740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408" y="298938"/>
            <a:ext cx="11280530" cy="6145824"/>
          </a:xfrm>
        </p:spPr>
        <p:txBody>
          <a:bodyPr>
            <a:normAutofit lnSpcReduction="10000"/>
          </a:bodyPr>
          <a:lstStyle/>
          <a:p>
            <a:r>
              <a:rPr lang="en-US" dirty="0" smtClean="0"/>
              <a:t>Arguments- The arguments specified in a function definition are taken in the order in which they are defined. Ex-</a:t>
            </a:r>
          </a:p>
          <a:p>
            <a:pPr marL="0" indent="0">
              <a:buNone/>
            </a:pPr>
            <a:r>
              <a:rPr lang="en-US" dirty="0" err="1"/>
              <a:t>def</a:t>
            </a:r>
            <a:r>
              <a:rPr lang="en-US" dirty="0"/>
              <a:t> message(</a:t>
            </a:r>
            <a:r>
              <a:rPr lang="en-US" dirty="0" err="1"/>
              <a:t>to,text</a:t>
            </a:r>
            <a:r>
              <a:rPr lang="en-US" dirty="0"/>
              <a:t>):</a:t>
            </a:r>
          </a:p>
          <a:p>
            <a:pPr marL="0" indent="0">
              <a:buNone/>
            </a:pPr>
            <a:r>
              <a:rPr lang="en-US" dirty="0"/>
              <a:t>    print("this is a message </a:t>
            </a:r>
            <a:r>
              <a:rPr lang="en-US" dirty="0" err="1"/>
              <a:t>for",to</a:t>
            </a:r>
            <a:r>
              <a:rPr lang="en-US" dirty="0"/>
              <a:t>,":\</a:t>
            </a:r>
            <a:r>
              <a:rPr lang="en-US" dirty="0" err="1"/>
              <a:t>n",text</a:t>
            </a:r>
            <a:r>
              <a:rPr lang="en-US" dirty="0"/>
              <a:t>)</a:t>
            </a:r>
          </a:p>
          <a:p>
            <a:pPr marL="0" indent="0">
              <a:buNone/>
            </a:pPr>
            <a:r>
              <a:rPr lang="en-US" dirty="0"/>
              <a:t>message('</a:t>
            </a:r>
            <a:r>
              <a:rPr lang="en-US" dirty="0" err="1"/>
              <a:t>Martin','your</a:t>
            </a:r>
            <a:r>
              <a:rPr lang="en-US" dirty="0"/>
              <a:t> dinner is ready</a:t>
            </a:r>
            <a:r>
              <a:rPr lang="en-US" dirty="0" smtClean="0"/>
              <a:t>!')</a:t>
            </a:r>
          </a:p>
          <a:p>
            <a:pPr marL="0" indent="0">
              <a:buNone/>
            </a:pPr>
            <a:r>
              <a:rPr lang="en-US" dirty="0" smtClean="0"/>
              <a:t>Arguments are passed to the function by assignment; the normal rules of assignment apply to the arguments contained in a function definition. The argument-passing process therefore follows these rules:</a:t>
            </a:r>
          </a:p>
          <a:p>
            <a:pPr marL="514350" indent="-514350">
              <a:buAutoNum type="arabicPeriod"/>
            </a:pPr>
            <a:r>
              <a:rPr lang="en-US" dirty="0" smtClean="0"/>
              <a:t>Arguments are copied by reference into locally scoped objects. This means that the variables used to access function arguments are not related to the objects supplied to the function. This also means that changing a local object does not modify the original argument.</a:t>
            </a:r>
          </a:p>
          <a:p>
            <a:pPr marL="514350" indent="-514350">
              <a:buAutoNum type="arabicPeriod"/>
            </a:pPr>
            <a:r>
              <a:rPr lang="en-US" dirty="0" smtClean="0"/>
              <a:t>Mutable objects can be changed in place. When you copy a list or dictionary, you copy a list of object references. If you change the value of a reference, you modify the original document</a:t>
            </a:r>
            <a:endParaRPr lang="en-IN" dirty="0"/>
          </a:p>
        </p:txBody>
      </p:sp>
    </p:spTree>
    <p:extLst>
      <p:ext uri="{BB962C8B-B14F-4D97-AF65-F5344CB8AC3E}">
        <p14:creationId xmlns:p14="http://schemas.microsoft.com/office/powerpoint/2010/main" val="384264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768"/>
            <a:ext cx="10515600" cy="6374423"/>
          </a:xfrm>
        </p:spPr>
        <p:txBody>
          <a:bodyPr>
            <a:normAutofit lnSpcReduction="10000"/>
          </a:bodyPr>
          <a:lstStyle/>
          <a:p>
            <a:pPr marL="0" indent="0">
              <a:buNone/>
            </a:pPr>
            <a:r>
              <a:rPr lang="en-IN" dirty="0" err="1"/>
              <a:t>def</a:t>
            </a:r>
            <a:r>
              <a:rPr lang="en-IN" dirty="0"/>
              <a:t> modifier(</a:t>
            </a:r>
            <a:r>
              <a:rPr lang="en-IN" dirty="0" err="1"/>
              <a:t>number,string,list</a:t>
            </a:r>
            <a:r>
              <a:rPr lang="en-IN" dirty="0"/>
              <a:t>):</a:t>
            </a:r>
          </a:p>
          <a:p>
            <a:pPr marL="0" indent="0">
              <a:buNone/>
            </a:pPr>
            <a:r>
              <a:rPr lang="en-IN" dirty="0"/>
              <a:t>    number=5</a:t>
            </a:r>
          </a:p>
          <a:p>
            <a:pPr marL="0" indent="0">
              <a:buNone/>
            </a:pPr>
            <a:r>
              <a:rPr lang="en-IN" dirty="0"/>
              <a:t>    string="Goodbye"</a:t>
            </a:r>
          </a:p>
          <a:p>
            <a:pPr marL="0" indent="0">
              <a:buNone/>
            </a:pPr>
            <a:r>
              <a:rPr lang="en-IN" dirty="0"/>
              <a:t>    list=[4,5,6]</a:t>
            </a:r>
          </a:p>
          <a:p>
            <a:pPr marL="0" indent="0">
              <a:buNone/>
            </a:pPr>
            <a:r>
              <a:rPr lang="en-IN" dirty="0"/>
              <a:t>    print("Inside:",</a:t>
            </a:r>
            <a:r>
              <a:rPr lang="en-IN" dirty="0" err="1"/>
              <a:t>number,string,list</a:t>
            </a:r>
            <a:r>
              <a:rPr lang="en-IN" dirty="0" smtClean="0"/>
              <a:t>)    </a:t>
            </a:r>
            <a:endParaRPr lang="en-IN" dirty="0"/>
          </a:p>
          <a:p>
            <a:pPr marL="0" indent="0">
              <a:buNone/>
            </a:pPr>
            <a:r>
              <a:rPr lang="en-IN" dirty="0" err="1"/>
              <a:t>number,string,list</a:t>
            </a:r>
            <a:r>
              <a:rPr lang="en-IN" dirty="0"/>
              <a:t>=1,'Hello',[1,2,3</a:t>
            </a:r>
            <a:r>
              <a:rPr lang="en-IN" dirty="0" smtClean="0"/>
              <a:t>]</a:t>
            </a:r>
            <a:endParaRPr lang="en-IN" dirty="0"/>
          </a:p>
          <a:p>
            <a:pPr marL="0" indent="0">
              <a:buNone/>
            </a:pPr>
            <a:r>
              <a:rPr lang="en-IN" dirty="0"/>
              <a:t>print("Before:",</a:t>
            </a:r>
            <a:r>
              <a:rPr lang="en-IN" dirty="0" err="1"/>
              <a:t>number,string,list</a:t>
            </a:r>
            <a:r>
              <a:rPr lang="en-IN" dirty="0"/>
              <a:t>)</a:t>
            </a:r>
          </a:p>
          <a:p>
            <a:pPr marL="0" indent="0">
              <a:buNone/>
            </a:pPr>
            <a:r>
              <a:rPr lang="en-IN" dirty="0"/>
              <a:t>modifier(</a:t>
            </a:r>
            <a:r>
              <a:rPr lang="en-IN" dirty="0" err="1"/>
              <a:t>number,string,list</a:t>
            </a:r>
            <a:r>
              <a:rPr lang="en-IN" dirty="0"/>
              <a:t>)</a:t>
            </a:r>
          </a:p>
          <a:p>
            <a:pPr marL="0" indent="0">
              <a:buNone/>
            </a:pPr>
            <a:r>
              <a:rPr lang="en-IN" dirty="0"/>
              <a:t>print("After:",</a:t>
            </a:r>
            <a:r>
              <a:rPr lang="en-IN" dirty="0" err="1" smtClean="0"/>
              <a:t>number,string,list</a:t>
            </a:r>
            <a:r>
              <a:rPr lang="en-IN" dirty="0" smtClean="0"/>
              <a:t>)</a:t>
            </a:r>
          </a:p>
          <a:p>
            <a:pPr marL="0" indent="0">
              <a:buNone/>
            </a:pPr>
            <a:endParaRPr lang="en-IN" dirty="0" smtClean="0"/>
          </a:p>
          <a:p>
            <a:pPr marL="0" indent="0">
              <a:buNone/>
            </a:pPr>
            <a:r>
              <a:rPr lang="en-IN" dirty="0" smtClean="0"/>
              <a:t>Output - </a:t>
            </a:r>
            <a:r>
              <a:rPr lang="nb-NO" dirty="0"/>
              <a:t>Before: 1 Hello [1, 2, 3]</a:t>
            </a:r>
          </a:p>
          <a:p>
            <a:pPr marL="0" indent="0">
              <a:buNone/>
            </a:pPr>
            <a:r>
              <a:rPr lang="nb-NO" dirty="0"/>
              <a:t>Inside: 5 Goodbye [4, 5, 6]</a:t>
            </a:r>
          </a:p>
          <a:p>
            <a:pPr marL="0" indent="0">
              <a:buNone/>
            </a:pPr>
            <a:r>
              <a:rPr lang="nb-NO" dirty="0"/>
              <a:t>After: 1 Hello [1, 2, 3]</a:t>
            </a:r>
            <a:endParaRPr lang="en-IN" dirty="0"/>
          </a:p>
        </p:txBody>
      </p:sp>
    </p:spTree>
    <p:extLst>
      <p:ext uri="{BB962C8B-B14F-4D97-AF65-F5344CB8AC3E}">
        <p14:creationId xmlns:p14="http://schemas.microsoft.com/office/powerpoint/2010/main" val="340440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2109</TotalTime>
  <Words>3799</Words>
  <Application>Microsoft Office PowerPoint</Application>
  <PresentationFormat>Widescreen</PresentationFormat>
  <Paragraphs>414</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Consolas</vt:lpstr>
      <vt:lpstr>Constantia</vt:lpstr>
      <vt:lpstr>euclid_circular_a</vt:lpstr>
      <vt:lpstr>urw-din</vt:lpstr>
      <vt:lpstr>Wingdings 2</vt:lpstr>
      <vt:lpstr>Office Theme</vt:lpstr>
      <vt:lpstr>Functions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 and Global variables</vt:lpstr>
      <vt:lpstr>PowerPoint Presentation</vt:lpstr>
      <vt:lpstr>PowerPoint Presentation</vt:lpstr>
      <vt:lpstr>PowerPoint Presentation</vt:lpstr>
      <vt:lpstr>PowerPoint Presentation</vt:lpstr>
      <vt:lpstr>PowerPoint Presentation</vt:lpstr>
      <vt:lpstr>Types of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Anonymous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Python</dc:title>
  <dc:creator>Bageshree</dc:creator>
  <cp:lastModifiedBy>Admin</cp:lastModifiedBy>
  <cp:revision>120</cp:revision>
  <dcterms:created xsi:type="dcterms:W3CDTF">2020-02-11T16:02:45Z</dcterms:created>
  <dcterms:modified xsi:type="dcterms:W3CDTF">2023-02-12T13:27:28Z</dcterms:modified>
</cp:coreProperties>
</file>