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59" r:id="rId4"/>
    <p:sldId id="286" r:id="rId5"/>
    <p:sldId id="292" r:id="rId6"/>
    <p:sldId id="261" r:id="rId7"/>
    <p:sldId id="287" r:id="rId8"/>
    <p:sldId id="262" r:id="rId9"/>
    <p:sldId id="293" r:id="rId10"/>
    <p:sldId id="288" r:id="rId11"/>
    <p:sldId id="289" r:id="rId12"/>
    <p:sldId id="284" r:id="rId13"/>
    <p:sldId id="290" r:id="rId14"/>
    <p:sldId id="291" r:id="rId15"/>
    <p:sldId id="266" r:id="rId16"/>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DAAD"/>
    <a:srgbClr val="33CCFF"/>
    <a:srgbClr val="777777"/>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29" autoAdjust="0"/>
  </p:normalViewPr>
  <p:slideViewPr>
    <p:cSldViewPr>
      <p:cViewPr>
        <p:scale>
          <a:sx n="75" d="100"/>
          <a:sy n="75" d="100"/>
        </p:scale>
        <p:origin x="-1666" y="-370"/>
      </p:cViewPr>
      <p:guideLst>
        <p:guide orient="horz" pos="2160"/>
        <p:guide pos="2880"/>
      </p:guideLst>
    </p:cSldViewPr>
  </p:slideViewPr>
  <p:outlineViewPr>
    <p:cViewPr>
      <p:scale>
        <a:sx n="33" d="100"/>
        <a:sy n="33" d="100"/>
      </p:scale>
      <p:origin x="38"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10/4/2019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lang="en-US" smtClean="0"/>
              <a:pPr/>
              <a:t>10/4/2019</a:t>
            </a:fld>
            <a:endParaRPr lang="en-U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10/4/2019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nchor="t"/>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10/4/2019</a:t>
            </a:fld>
            <a:endParaRPr lang="en-U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10/4/2019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10/4/2019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10/4/2019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10/4/2019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10/4/2019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10/4/2019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a:defRPr sz="1100">
                <a:solidFill>
                  <a:schemeClr val="tx2"/>
                </a:solidFill>
              </a:defRPr>
            </a:lvl1pPr>
            <a:extLst/>
          </a:lstStyle>
          <a:p>
            <a:fld id="{8D3816DF-213E-421B-92D3-C068DBB023D6}" type="datetimeFigureOut">
              <a:rPr lang="en-US" smtClean="0">
                <a:solidFill>
                  <a:schemeClr val="tx2"/>
                </a:solidFill>
              </a:rPr>
              <a:pPr/>
              <a:t>10/4/2019</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a:defRPr sz="1200">
                <a:solidFill>
                  <a:schemeClr val="tx2"/>
                </a:solidFill>
              </a:defRPr>
            </a:lvl1pPr>
            <a:extLst/>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642910" y="142852"/>
            <a:ext cx="7772400" cy="1974059"/>
          </a:xfrm>
        </p:spPr>
        <p:txBody>
          <a:bodyPr/>
          <a:lstStyle>
            <a:extLst/>
          </a:lstStyle>
          <a:p>
            <a:r>
              <a:rPr lang="en-IN" dirty="0" err="1" smtClean="0">
                <a:solidFill>
                  <a:schemeClr val="accent4"/>
                </a:solidFill>
              </a:rPr>
              <a:t>HAndwritten</a:t>
            </a:r>
            <a:r>
              <a:rPr lang="en-IN" dirty="0" smtClean="0">
                <a:solidFill>
                  <a:schemeClr val="accent4"/>
                </a:solidFill>
              </a:rPr>
              <a:t>   Text  </a:t>
            </a:r>
            <a:r>
              <a:rPr lang="en-IN" dirty="0" err="1" smtClean="0">
                <a:solidFill>
                  <a:schemeClr val="accent4"/>
                </a:solidFill>
              </a:rPr>
              <a:t>recoganization</a:t>
            </a:r>
            <a:r>
              <a:rPr lang="en-IN" dirty="0" smtClean="0">
                <a:solidFill>
                  <a:schemeClr val="accent4"/>
                </a:solidFill>
              </a:rPr>
              <a:t>   tool</a:t>
            </a:r>
            <a:endParaRPr lang="en-US" dirty="0">
              <a:solidFill>
                <a:schemeClr val="accent4"/>
              </a:solidFill>
            </a:endParaRPr>
          </a:p>
        </p:txBody>
      </p:sp>
      <p:sp>
        <p:nvSpPr>
          <p:cNvPr id="5" name="Rectangle 4"/>
          <p:cNvSpPr>
            <a:spLocks noGrp="1"/>
          </p:cNvSpPr>
          <p:nvPr>
            <p:ph type="body" idx="1"/>
          </p:nvPr>
        </p:nvSpPr>
        <p:spPr>
          <a:xfrm>
            <a:off x="914400" y="3357562"/>
            <a:ext cx="7772400" cy="3028950"/>
          </a:xfrm>
        </p:spPr>
        <p:txBody>
          <a:bodyPr/>
          <a:lstStyle>
            <a:extLst/>
          </a:lstStyle>
          <a:p>
            <a:pPr lvl="0" algn="ctr"/>
            <a:r>
              <a:rPr lang="en-US" b="1" dirty="0" smtClean="0">
                <a:solidFill>
                  <a:schemeClr val="accent4"/>
                </a:solidFill>
              </a:rPr>
              <a:t>Session 2019-20</a:t>
            </a:r>
          </a:p>
          <a:p>
            <a:r>
              <a:rPr lang="en-US" dirty="0" smtClean="0">
                <a:solidFill>
                  <a:schemeClr val="accent4"/>
                </a:solidFill>
              </a:rPr>
              <a:t>Submitted By:                                                                       Submitted To:</a:t>
            </a:r>
          </a:p>
          <a:p>
            <a:pPr lvl="0"/>
            <a:r>
              <a:rPr lang="en-IN" dirty="0" err="1" smtClean="0">
                <a:solidFill>
                  <a:schemeClr val="accent4"/>
                </a:solidFill>
              </a:rPr>
              <a:t>Adhikesh</a:t>
            </a:r>
            <a:r>
              <a:rPr lang="en-IN" dirty="0" smtClean="0">
                <a:solidFill>
                  <a:schemeClr val="accent4"/>
                </a:solidFill>
              </a:rPr>
              <a:t> </a:t>
            </a:r>
            <a:r>
              <a:rPr lang="en-IN" dirty="0" err="1" smtClean="0">
                <a:solidFill>
                  <a:schemeClr val="accent4"/>
                </a:solidFill>
              </a:rPr>
              <a:t>Jadhav</a:t>
            </a:r>
            <a:r>
              <a:rPr lang="en-IN" dirty="0" smtClean="0">
                <a:solidFill>
                  <a:schemeClr val="accent4"/>
                </a:solidFill>
              </a:rPr>
              <a:t> (4)                                                            Prof. </a:t>
            </a:r>
            <a:r>
              <a:rPr lang="en-IN" dirty="0" err="1" smtClean="0">
                <a:solidFill>
                  <a:schemeClr val="accent4"/>
                </a:solidFill>
              </a:rPr>
              <a:t>Gaurav</a:t>
            </a:r>
            <a:r>
              <a:rPr lang="en-IN" dirty="0" smtClean="0">
                <a:solidFill>
                  <a:schemeClr val="accent4"/>
                </a:solidFill>
              </a:rPr>
              <a:t> </a:t>
            </a:r>
            <a:r>
              <a:rPr lang="en-IN" dirty="0" err="1" smtClean="0">
                <a:solidFill>
                  <a:schemeClr val="accent4"/>
                </a:solidFill>
              </a:rPr>
              <a:t>Mandloi</a:t>
            </a:r>
            <a:endParaRPr lang="en-IN" dirty="0" smtClean="0">
              <a:solidFill>
                <a:schemeClr val="accent4"/>
              </a:solidFill>
            </a:endParaRPr>
          </a:p>
          <a:p>
            <a:pPr lvl="0"/>
            <a:r>
              <a:rPr lang="en-IN" dirty="0" err="1" smtClean="0">
                <a:solidFill>
                  <a:schemeClr val="accent4"/>
                </a:solidFill>
              </a:rPr>
              <a:t>Aishwarya</a:t>
            </a:r>
            <a:r>
              <a:rPr lang="en-IN" dirty="0" smtClean="0">
                <a:solidFill>
                  <a:schemeClr val="accent4"/>
                </a:solidFill>
              </a:rPr>
              <a:t> </a:t>
            </a:r>
            <a:r>
              <a:rPr lang="en-IN" dirty="0" err="1" smtClean="0">
                <a:solidFill>
                  <a:schemeClr val="accent4"/>
                </a:solidFill>
              </a:rPr>
              <a:t>Chouhan</a:t>
            </a:r>
            <a:r>
              <a:rPr lang="en-IN" dirty="0" smtClean="0">
                <a:solidFill>
                  <a:schemeClr val="accent4"/>
                </a:solidFill>
              </a:rPr>
              <a:t> (7)</a:t>
            </a:r>
          </a:p>
          <a:p>
            <a:pPr lvl="0"/>
            <a:r>
              <a:rPr lang="en-IN" dirty="0" err="1" smtClean="0">
                <a:solidFill>
                  <a:schemeClr val="accent4"/>
                </a:solidFill>
              </a:rPr>
              <a:t>Amisha</a:t>
            </a:r>
            <a:r>
              <a:rPr lang="en-IN" dirty="0" smtClean="0">
                <a:solidFill>
                  <a:schemeClr val="accent4"/>
                </a:solidFill>
              </a:rPr>
              <a:t> </a:t>
            </a:r>
            <a:r>
              <a:rPr lang="en-IN" dirty="0" err="1" smtClean="0">
                <a:solidFill>
                  <a:schemeClr val="accent4"/>
                </a:solidFill>
              </a:rPr>
              <a:t>Bhawsar</a:t>
            </a:r>
            <a:r>
              <a:rPr lang="en-IN" dirty="0" smtClean="0">
                <a:solidFill>
                  <a:schemeClr val="accent4"/>
                </a:solidFill>
              </a:rPr>
              <a:t> (10)</a:t>
            </a:r>
          </a:p>
          <a:p>
            <a:pPr lvl="0"/>
            <a:r>
              <a:rPr lang="en-IN" dirty="0" err="1" smtClean="0">
                <a:solidFill>
                  <a:schemeClr val="accent4"/>
                </a:solidFill>
              </a:rPr>
              <a:t>Atharva</a:t>
            </a:r>
            <a:r>
              <a:rPr lang="en-IN" dirty="0" smtClean="0">
                <a:solidFill>
                  <a:schemeClr val="accent4"/>
                </a:solidFill>
              </a:rPr>
              <a:t> </a:t>
            </a:r>
            <a:r>
              <a:rPr lang="en-IN" dirty="0" err="1" smtClean="0">
                <a:solidFill>
                  <a:schemeClr val="accent4"/>
                </a:solidFill>
              </a:rPr>
              <a:t>Keshre</a:t>
            </a:r>
            <a:r>
              <a:rPr lang="en-IN" dirty="0" smtClean="0">
                <a:solidFill>
                  <a:schemeClr val="accent4"/>
                </a:solidFill>
              </a:rPr>
              <a:t> (24)</a:t>
            </a:r>
            <a:endParaRPr lang="en-US" dirty="0" smtClean="0">
              <a:solidFill>
                <a:schemeClr val="accent4"/>
              </a:solidFill>
            </a:endParaRPr>
          </a:p>
          <a:p>
            <a:endParaRPr lang="en-US" dirty="0">
              <a:solidFill>
                <a:schemeClr val="accent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fontScale="92500"/>
          </a:bodyPr>
          <a:lstStyle/>
          <a:p>
            <a:pPr algn="just">
              <a:buNone/>
            </a:pPr>
            <a:r>
              <a:rPr lang="en-IN" sz="3500" b="1" dirty="0" smtClean="0">
                <a:solidFill>
                  <a:schemeClr val="accent4"/>
                </a:solidFill>
              </a:rPr>
              <a:t>Feature Extraction -</a:t>
            </a:r>
          </a:p>
          <a:p>
            <a:pPr algn="just">
              <a:buNone/>
            </a:pPr>
            <a:r>
              <a:rPr lang="en-US" dirty="0" smtClean="0">
                <a:solidFill>
                  <a:schemeClr val="accent4"/>
                </a:solidFill>
              </a:rPr>
              <a:t>     Feature extraction is a process of dimensionality reduction by which an initial set of raw data is reduced to more manageable groups for processing. A characteristic of these large data sets is a large number of variables that require a lot of computing resources to process. Feature extraction is the name for methods that select and /or combine variables into features, effectively reducing the amount of data that must be processed, while still accurately and completely describing the original data set.</a:t>
            </a:r>
            <a:r>
              <a:rPr lang="en-IN" dirty="0" smtClean="0">
                <a:solidFill>
                  <a:schemeClr val="accent4"/>
                </a:solidFill>
              </a:rPr>
              <a:t/>
            </a:r>
            <a:br>
              <a:rPr lang="en-IN" dirty="0" smtClean="0">
                <a:solidFill>
                  <a:schemeClr val="accent4"/>
                </a:solidFill>
              </a:rPr>
            </a:br>
            <a:endParaRPr lang="en-US" dirty="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lnSpcReduction="10000"/>
          </a:bodyPr>
          <a:lstStyle/>
          <a:p>
            <a:pPr algn="just">
              <a:buNone/>
            </a:pPr>
            <a:r>
              <a:rPr lang="en-US" sz="3200" b="1" dirty="0" smtClean="0">
                <a:solidFill>
                  <a:schemeClr val="accent4"/>
                </a:solidFill>
              </a:rPr>
              <a:t>Classification -</a:t>
            </a:r>
          </a:p>
          <a:p>
            <a:pPr algn="just">
              <a:buNone/>
            </a:pPr>
            <a:r>
              <a:rPr lang="en-US" dirty="0" smtClean="0">
                <a:solidFill>
                  <a:schemeClr val="accent4"/>
                </a:solidFill>
              </a:rPr>
              <a:t>     In machine </a:t>
            </a:r>
            <a:r>
              <a:rPr lang="en-US" dirty="0" smtClean="0">
                <a:solidFill>
                  <a:schemeClr val="accent4"/>
                </a:solidFill>
              </a:rPr>
              <a:t>learning, </a:t>
            </a:r>
            <a:r>
              <a:rPr lang="en-US" dirty="0" smtClean="0">
                <a:solidFill>
                  <a:schemeClr val="accent4"/>
                </a:solidFill>
              </a:rPr>
              <a:t>classification is a supervised learning approach in which the computer program learns from the data input given to it and then uses this learning to classify new observation. This data set may simply be bi-class (like identifying whether the person is male or female or that the mail is spam or non-spam) or it may be multi-class too. Some examples of classification problems are: speech recognition, handwriting recognition, bio metric identification, document classification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marL="332740" indent="-320040">
              <a:spcBef>
                <a:spcPts val="180"/>
              </a:spcBef>
            </a:pPr>
            <a:r>
              <a:rPr lang="en-US" dirty="0" smtClean="0">
                <a:solidFill>
                  <a:schemeClr val="accent4"/>
                </a:solidFill>
              </a:rPr>
              <a:t>Machine Learning </a:t>
            </a:r>
            <a:br>
              <a:rPr lang="en-US" dirty="0" smtClean="0">
                <a:solidFill>
                  <a:schemeClr val="accent4"/>
                </a:solidFill>
              </a:rPr>
            </a:br>
            <a:endParaRPr lang="en-US" dirty="0" smtClean="0">
              <a:solidFill>
                <a:schemeClr val="accent4"/>
              </a:solidFill>
              <a:ea typeface="Arial"/>
              <a:cs typeface="Arial"/>
              <a:sym typeface="Arial"/>
            </a:endParaRPr>
          </a:p>
        </p:txBody>
      </p:sp>
      <p:sp>
        <p:nvSpPr>
          <p:cNvPr id="3" name="Rectangle 2"/>
          <p:cNvSpPr>
            <a:spLocks noGrp="1"/>
          </p:cNvSpPr>
          <p:nvPr>
            <p:ph idx="1"/>
          </p:nvPr>
        </p:nvSpPr>
        <p:spPr/>
        <p:txBody>
          <a:bodyPr>
            <a:normAutofit lnSpcReduction="10000"/>
          </a:bodyPr>
          <a:lstStyle>
            <a:extLst/>
          </a:lstStyle>
          <a:p>
            <a:pPr algn="just"/>
            <a:r>
              <a:rPr lang="en-US" dirty="0" smtClean="0">
                <a:solidFill>
                  <a:schemeClr val="accent4"/>
                </a:solidFill>
              </a:rPr>
              <a:t>Machine Learning is a sub-set of artificial intelligence where computer algorithms are used to autonomously learn from data and information. </a:t>
            </a:r>
          </a:p>
          <a:p>
            <a:pPr algn="just"/>
            <a:r>
              <a:rPr lang="en-US" dirty="0" smtClean="0">
                <a:solidFill>
                  <a:schemeClr val="accent4"/>
                </a:solidFill>
              </a:rPr>
              <a:t>Machine learning is a type of artificial intelligence (AI) that provides computers with the ability to learn without being explicitly programmed. Machine learning focuses on the development of Computer Programs that can change when exposed to new data.</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Python</a:t>
            </a:r>
            <a:endParaRPr lang="en-US" dirty="0">
              <a:solidFill>
                <a:schemeClr val="accent4"/>
              </a:solidFill>
            </a:endParaRPr>
          </a:p>
        </p:txBody>
      </p:sp>
      <p:sp>
        <p:nvSpPr>
          <p:cNvPr id="3" name="Content Placeholder 2"/>
          <p:cNvSpPr>
            <a:spLocks noGrp="1"/>
          </p:cNvSpPr>
          <p:nvPr>
            <p:ph idx="1"/>
          </p:nvPr>
        </p:nvSpPr>
        <p:spPr/>
        <p:txBody>
          <a:bodyPr>
            <a:normAutofit/>
          </a:bodyPr>
          <a:lstStyle/>
          <a:p>
            <a:pPr algn="just" fontAlgn="base"/>
            <a:r>
              <a:rPr lang="en-US" dirty="0" smtClean="0">
                <a:solidFill>
                  <a:schemeClr val="accent4"/>
                </a:solidFill>
              </a:rPr>
              <a:t>Python is a widely used general-purpose, high level programming language.</a:t>
            </a:r>
          </a:p>
          <a:p>
            <a:pPr algn="just" fontAlgn="base"/>
            <a:r>
              <a:rPr lang="en-US" dirty="0" smtClean="0">
                <a:solidFill>
                  <a:schemeClr val="accent4"/>
                </a:solidFill>
              </a:rPr>
              <a:t>Python allows programming in Object Oriented and Procedural paradigms.</a:t>
            </a:r>
          </a:p>
          <a:p>
            <a:pPr algn="just" fontAlgn="base"/>
            <a:r>
              <a:rPr lang="en-US" dirty="0" smtClean="0">
                <a:solidFill>
                  <a:schemeClr val="accent4"/>
                </a:solidFill>
              </a:rPr>
              <a:t>Python programs generally are smaller than other programming languages like Java. Programmers have to type relatively less and </a:t>
            </a:r>
            <a:r>
              <a:rPr lang="en-US" dirty="0" err="1" smtClean="0">
                <a:solidFill>
                  <a:schemeClr val="accent4"/>
                </a:solidFill>
              </a:rPr>
              <a:t>identation</a:t>
            </a:r>
            <a:r>
              <a:rPr lang="en-US" dirty="0" smtClean="0">
                <a:solidFill>
                  <a:schemeClr val="accent4"/>
                </a:solidFill>
              </a:rPr>
              <a:t> requirement of the language, makes them readable all the time.</a:t>
            </a:r>
          </a:p>
          <a:p>
            <a:pPr algn="just"/>
            <a:endParaRPr lang="en-US" dirty="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4080"/>
          </a:xfrm>
        </p:spPr>
        <p:txBody>
          <a:bodyPr/>
          <a:lstStyle/>
          <a:p>
            <a:pPr algn="just" fontAlgn="base"/>
            <a:r>
              <a:rPr lang="en-US" dirty="0" smtClean="0">
                <a:solidFill>
                  <a:schemeClr val="accent4"/>
                </a:solidFill>
              </a:rPr>
              <a:t>The biggest strength of the Python is large libraries which can be used for the following</a:t>
            </a:r>
          </a:p>
          <a:p>
            <a:pPr lvl="1" algn="just" fontAlgn="base">
              <a:buFont typeface="Wingdings" pitchFamily="2" charset="2"/>
              <a:buChar char="§"/>
            </a:pPr>
            <a:r>
              <a:rPr lang="en-US" dirty="0" smtClean="0">
                <a:solidFill>
                  <a:schemeClr val="accent4"/>
                </a:solidFill>
              </a:rPr>
              <a:t>Machine Learning</a:t>
            </a:r>
          </a:p>
          <a:p>
            <a:pPr lvl="1" algn="just" fontAlgn="base">
              <a:buFont typeface="Wingdings" pitchFamily="2" charset="2"/>
              <a:buChar char="§"/>
            </a:pPr>
            <a:r>
              <a:rPr lang="en-US" dirty="0" smtClean="0">
                <a:solidFill>
                  <a:schemeClr val="accent4"/>
                </a:solidFill>
              </a:rPr>
              <a:t>GUI Applications</a:t>
            </a:r>
          </a:p>
          <a:p>
            <a:pPr lvl="1" algn="just" fontAlgn="base">
              <a:buFont typeface="Wingdings" pitchFamily="2" charset="2"/>
              <a:buChar char="§"/>
            </a:pPr>
            <a:r>
              <a:rPr lang="en-US" dirty="0" smtClean="0">
                <a:solidFill>
                  <a:schemeClr val="accent4"/>
                </a:solidFill>
              </a:rPr>
              <a:t>Web frameworks like Flask</a:t>
            </a:r>
          </a:p>
          <a:p>
            <a:pPr lvl="1" algn="just" fontAlgn="base">
              <a:buFont typeface="Wingdings" pitchFamily="2" charset="2"/>
              <a:buChar char="§"/>
            </a:pPr>
            <a:r>
              <a:rPr lang="en-US" dirty="0" smtClean="0">
                <a:solidFill>
                  <a:schemeClr val="accent4"/>
                </a:solidFill>
              </a:rPr>
              <a:t>Multimedia</a:t>
            </a:r>
          </a:p>
          <a:p>
            <a:pPr lvl="1" algn="just" fontAlgn="base">
              <a:buFont typeface="Wingdings" pitchFamily="2" charset="2"/>
              <a:buChar char="§"/>
            </a:pPr>
            <a:r>
              <a:rPr lang="en-US" dirty="0" smtClean="0">
                <a:solidFill>
                  <a:schemeClr val="accent4"/>
                </a:solidFill>
              </a:rPr>
              <a:t>Image processing</a:t>
            </a:r>
          </a:p>
          <a:p>
            <a:pPr lvl="1" algn="just" fontAlgn="base">
              <a:buFont typeface="Wingdings" pitchFamily="2" charset="2"/>
              <a:buChar char="§"/>
            </a:pPr>
            <a:r>
              <a:rPr lang="en-US" dirty="0" smtClean="0">
                <a:solidFill>
                  <a:schemeClr val="accent4"/>
                </a:solidFill>
              </a:rPr>
              <a:t>Test frameworks</a:t>
            </a:r>
          </a:p>
          <a:p>
            <a:pPr lvl="1" algn="just" fontAlgn="base">
              <a:buFont typeface="Wingdings" pitchFamily="2" charset="2"/>
              <a:buChar char="§"/>
            </a:pPr>
            <a:r>
              <a:rPr lang="en-US" dirty="0" smtClean="0">
                <a:solidFill>
                  <a:schemeClr val="accent4"/>
                </a:solidFill>
              </a:rPr>
              <a:t>Web scraping</a:t>
            </a:r>
          </a:p>
          <a:p>
            <a:pPr algn="just"/>
            <a:endParaRPr lang="en-US" dirty="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sz="6000" dirty="0" smtClean="0">
                <a:solidFill>
                  <a:schemeClr val="accent4"/>
                </a:solidFill>
              </a:rPr>
              <a:t>Thank   you !!</a:t>
            </a:r>
            <a:endParaRPr lang="en-US" sz="6000" dirty="0">
              <a:solidFill>
                <a:schemeClr val="accent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4"/>
                </a:solidFill>
              </a:rPr>
              <a:t>Outline</a:t>
            </a:r>
            <a:endParaRPr lang="en-US" dirty="0">
              <a:solidFill>
                <a:schemeClr val="accent4"/>
              </a:solidFill>
            </a:endParaRPr>
          </a:p>
        </p:txBody>
      </p:sp>
      <p:sp>
        <p:nvSpPr>
          <p:cNvPr id="3" name="Rectangle 2"/>
          <p:cNvSpPr>
            <a:spLocks noGrp="1"/>
          </p:cNvSpPr>
          <p:nvPr>
            <p:ph idx="1"/>
          </p:nvPr>
        </p:nvSpPr>
        <p:spPr/>
        <p:txBody>
          <a:bodyPr>
            <a:normAutofit/>
          </a:bodyPr>
          <a:lstStyle>
            <a:extLst/>
          </a:lstStyle>
          <a:p>
            <a:pPr marL="332740" lvl="0" indent="-320040">
              <a:spcBef>
                <a:spcPts val="0"/>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Abstract</a:t>
            </a:r>
          </a:p>
          <a:p>
            <a:pPr marL="332740" lvl="0" indent="-320040">
              <a:spcBef>
                <a:spcPts val="170"/>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Introduction</a:t>
            </a:r>
          </a:p>
          <a:p>
            <a:pPr marL="332740" lvl="0" indent="-320040">
              <a:spcBef>
                <a:spcPts val="185"/>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Problem Statement</a:t>
            </a:r>
          </a:p>
          <a:p>
            <a:pPr marL="332740" lvl="0" indent="-320040">
              <a:spcBef>
                <a:spcPts val="170"/>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Project Objectives</a:t>
            </a:r>
          </a:p>
          <a:p>
            <a:pPr marL="332740" lvl="0" indent="-320040">
              <a:spcBef>
                <a:spcPts val="170"/>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Solution Proposed</a:t>
            </a:r>
          </a:p>
          <a:p>
            <a:pPr marL="332740" lvl="0" indent="-320040">
              <a:spcBef>
                <a:spcPts val="180"/>
              </a:spcBef>
              <a:buClr>
                <a:schemeClr val="accent4"/>
              </a:buClr>
              <a:buSzPts val="1300"/>
              <a:buFont typeface="Arial" pitchFamily="34" charset="0"/>
              <a:buChar char="•"/>
            </a:pPr>
            <a:r>
              <a:rPr lang="en-US" sz="3200" dirty="0" smtClean="0">
                <a:solidFill>
                  <a:schemeClr val="accent4"/>
                </a:solidFill>
                <a:latin typeface="Arial"/>
                <a:ea typeface="Arial"/>
                <a:cs typeface="Arial"/>
                <a:sym typeface="Arial"/>
              </a:rPr>
              <a:t>The Implementation</a:t>
            </a:r>
          </a:p>
          <a:p>
            <a:pPr lvl="0">
              <a:spcBef>
                <a:spcPts val="180"/>
              </a:spcBef>
              <a:buClr>
                <a:schemeClr val="accent4"/>
              </a:buClr>
              <a:buFont typeface="Arial" pitchFamily="34" charset="0"/>
              <a:buChar char="•"/>
            </a:pPr>
            <a:endParaRPr lang="en-US" sz="3200" dirty="0">
              <a:solidFill>
                <a:schemeClr val="bg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4"/>
                </a:solidFill>
              </a:rPr>
              <a:t>Abstract </a:t>
            </a:r>
            <a:endParaRPr lang="en-US" dirty="0">
              <a:solidFill>
                <a:schemeClr val="accent4"/>
              </a:solidFill>
            </a:endParaRPr>
          </a:p>
        </p:txBody>
      </p:sp>
      <p:sp>
        <p:nvSpPr>
          <p:cNvPr id="3" name="Rectangle 2"/>
          <p:cNvSpPr>
            <a:spLocks noGrp="1"/>
          </p:cNvSpPr>
          <p:nvPr>
            <p:ph idx="1"/>
          </p:nvPr>
        </p:nvSpPr>
        <p:spPr>
          <a:xfrm>
            <a:off x="928662" y="1428736"/>
            <a:ext cx="7772400" cy="4572000"/>
          </a:xfrm>
        </p:spPr>
        <p:txBody>
          <a:bodyPr>
            <a:normAutofit/>
          </a:bodyPr>
          <a:lstStyle>
            <a:extLst/>
          </a:lstStyle>
          <a:p>
            <a:pPr marL="457200" lvl="0" indent="-339723" algn="just">
              <a:lnSpc>
                <a:spcPct val="115000"/>
              </a:lnSpc>
              <a:spcBef>
                <a:spcPts val="900"/>
              </a:spcBef>
              <a:buClr>
                <a:schemeClr val="accent4"/>
              </a:buClr>
              <a:buSzPts val="1750"/>
              <a:buFont typeface="Wingdings" pitchFamily="2" charset="2"/>
              <a:buChar char="§"/>
            </a:pPr>
            <a:r>
              <a:rPr lang="en-US" dirty="0" smtClean="0">
                <a:solidFill>
                  <a:schemeClr val="accent4"/>
                </a:solidFill>
              </a:rPr>
              <a:t>This project seeks to classify  individual handwritten words  so that handwritten text can be translated to a digital form.</a:t>
            </a:r>
          </a:p>
          <a:p>
            <a:pPr marL="457200" indent="-339723" algn="just">
              <a:lnSpc>
                <a:spcPct val="115000"/>
              </a:lnSpc>
              <a:spcBef>
                <a:spcPts val="0"/>
              </a:spcBef>
              <a:buClr>
                <a:schemeClr val="accent4"/>
              </a:buClr>
              <a:buSzPts val="1750"/>
              <a:buFont typeface="Wingdings" pitchFamily="2" charset="2"/>
              <a:buChar char="§"/>
            </a:pPr>
            <a:r>
              <a:rPr lang="en-US" dirty="0" smtClean="0">
                <a:solidFill>
                  <a:schemeClr val="accent4"/>
                </a:solidFill>
              </a:rPr>
              <a:t>The aim of this project is to develop such a tool which takes an Image as input and extract characters (alphabets, digits, symbols) from it. The Image can be of handwritten document or Printed document.</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dirty="0" smtClean="0">
                <a:solidFill>
                  <a:schemeClr val="accent4"/>
                </a:solidFill>
              </a:rPr>
              <a:t>Introduction</a:t>
            </a:r>
            <a:endParaRPr lang="en-US" dirty="0">
              <a:solidFill>
                <a:schemeClr val="accent4"/>
              </a:solidFill>
            </a:endParaRPr>
          </a:p>
        </p:txBody>
      </p:sp>
      <p:sp>
        <p:nvSpPr>
          <p:cNvPr id="3" name="Rectangle 2"/>
          <p:cNvSpPr>
            <a:spLocks noGrp="1"/>
          </p:cNvSpPr>
          <p:nvPr>
            <p:ph idx="1"/>
          </p:nvPr>
        </p:nvSpPr>
        <p:spPr>
          <a:xfrm>
            <a:off x="642910" y="1571612"/>
            <a:ext cx="7772400" cy="4572000"/>
          </a:xfrm>
        </p:spPr>
        <p:txBody>
          <a:bodyPr>
            <a:noAutofit/>
          </a:bodyPr>
          <a:lstStyle>
            <a:extLst/>
          </a:lstStyle>
          <a:p>
            <a:pPr marL="457200" lvl="0" indent="-339723" algn="just">
              <a:lnSpc>
                <a:spcPct val="115000"/>
              </a:lnSpc>
              <a:spcBef>
                <a:spcPts val="900"/>
              </a:spcBef>
              <a:buClr>
                <a:srgbClr val="DD8046"/>
              </a:buClr>
              <a:buSzPts val="1750"/>
              <a:buNone/>
            </a:pPr>
            <a:r>
              <a:rPr lang="en-US" sz="3200" dirty="0" smtClean="0">
                <a:solidFill>
                  <a:schemeClr val="accent4"/>
                </a:solidFill>
              </a:rPr>
              <a:t>    Despite the abundance of technological writing tools, many people still choose to take their notes traditionally: with pen and paper. However, there are drawbacks to handwriting text. It’s difficult to store and access physical documents in an efficient manner, search through them efficiently and to share them with others.</a:t>
            </a:r>
            <a:endParaRPr lang="en-US" sz="3200" dirty="0">
              <a:solidFill>
                <a:schemeClr val="accent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914400" y="585774"/>
            <a:ext cx="7772400" cy="914400"/>
          </a:xfrm>
        </p:spPr>
        <p:txBody>
          <a:bodyPr/>
          <a:lstStyle>
            <a:extLst/>
          </a:lstStyle>
          <a:p>
            <a:r>
              <a:rPr lang="en-IN" dirty="0" smtClean="0">
                <a:solidFill>
                  <a:schemeClr val="accent4"/>
                </a:solidFill>
              </a:rPr>
              <a:t>Introduction</a:t>
            </a:r>
            <a:endParaRPr lang="en-US" dirty="0">
              <a:solidFill>
                <a:schemeClr val="accent4"/>
              </a:solidFill>
            </a:endParaRPr>
          </a:p>
        </p:txBody>
      </p:sp>
      <p:sp>
        <p:nvSpPr>
          <p:cNvPr id="3" name="Rectangle 2"/>
          <p:cNvSpPr>
            <a:spLocks noGrp="1"/>
          </p:cNvSpPr>
          <p:nvPr>
            <p:ph idx="1"/>
          </p:nvPr>
        </p:nvSpPr>
        <p:spPr>
          <a:xfrm>
            <a:off x="714348" y="1571612"/>
            <a:ext cx="7772400" cy="4572000"/>
          </a:xfrm>
        </p:spPr>
        <p:txBody>
          <a:bodyPr>
            <a:noAutofit/>
          </a:bodyPr>
          <a:lstStyle>
            <a:extLst/>
          </a:lstStyle>
          <a:p>
            <a:pPr marL="457200" lvl="0" indent="-339723" algn="just">
              <a:lnSpc>
                <a:spcPct val="115000"/>
              </a:lnSpc>
              <a:spcBef>
                <a:spcPts val="900"/>
              </a:spcBef>
              <a:buClr>
                <a:srgbClr val="DD8046"/>
              </a:buClr>
              <a:buSzPts val="1750"/>
              <a:buNone/>
            </a:pPr>
            <a:r>
              <a:rPr lang="en-US" sz="3200" dirty="0" smtClean="0">
                <a:solidFill>
                  <a:schemeClr val="accent4"/>
                </a:solidFill>
              </a:rPr>
              <a:t>    The aim of this project is to develop such a tool which takes an Image as input and extract characters (alphabets, digits, symbols) from it. The Image can be of handwritten document or Printed document.</a:t>
            </a:r>
            <a:endParaRPr lang="en-US" sz="3200" dirty="0">
              <a:solidFill>
                <a:schemeClr val="accent4"/>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4"/>
                </a:solidFill>
              </a:rPr>
              <a:t>The Problem Statement</a:t>
            </a:r>
            <a:endParaRPr lang="en-US" dirty="0">
              <a:solidFill>
                <a:schemeClr val="accent4"/>
              </a:solidFill>
            </a:endParaRPr>
          </a:p>
        </p:txBody>
      </p:sp>
      <p:sp>
        <p:nvSpPr>
          <p:cNvPr id="3" name="Rectangle 2"/>
          <p:cNvSpPr>
            <a:spLocks noGrp="1"/>
          </p:cNvSpPr>
          <p:nvPr>
            <p:ph idx="1"/>
          </p:nvPr>
        </p:nvSpPr>
        <p:spPr/>
        <p:txBody>
          <a:bodyPr/>
          <a:lstStyle>
            <a:extLst/>
          </a:lstStyle>
          <a:p>
            <a:pPr algn="just">
              <a:buFont typeface="Arial" pitchFamily="34" charset="0"/>
              <a:buChar char="•"/>
            </a:pPr>
            <a:r>
              <a:rPr lang="en-IN" dirty="0" smtClean="0">
                <a:solidFill>
                  <a:schemeClr val="accent4"/>
                </a:solidFill>
              </a:rPr>
              <a:t>The need for converting hand written text to digital form was recognized. </a:t>
            </a:r>
          </a:p>
          <a:p>
            <a:pPr algn="just">
              <a:buFont typeface="Arial" pitchFamily="34" charset="0"/>
              <a:buChar char="•"/>
            </a:pPr>
            <a:r>
              <a:rPr lang="en-IN" dirty="0" smtClean="0">
                <a:solidFill>
                  <a:schemeClr val="accent4"/>
                </a:solidFill>
              </a:rPr>
              <a:t>Since many hand written documents, notes etc are manually converted into digitalize form for further processing. </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4"/>
                </a:solidFill>
              </a:rPr>
              <a:t>Objectives</a:t>
            </a:r>
            <a:endParaRPr lang="en-US" dirty="0">
              <a:solidFill>
                <a:schemeClr val="accent4"/>
              </a:solidFill>
            </a:endParaRPr>
          </a:p>
        </p:txBody>
      </p:sp>
      <p:sp>
        <p:nvSpPr>
          <p:cNvPr id="3" name="Rectangle 2"/>
          <p:cNvSpPr>
            <a:spLocks noGrp="1"/>
          </p:cNvSpPr>
          <p:nvPr>
            <p:ph idx="1"/>
          </p:nvPr>
        </p:nvSpPr>
        <p:spPr/>
        <p:txBody>
          <a:bodyPr/>
          <a:lstStyle>
            <a:extLst/>
          </a:lstStyle>
          <a:p>
            <a:pPr algn="just">
              <a:buFont typeface="Arial" pitchFamily="34" charset="0"/>
              <a:buChar char="•"/>
            </a:pPr>
            <a:r>
              <a:rPr lang="en-IN" dirty="0" smtClean="0">
                <a:solidFill>
                  <a:schemeClr val="accent4"/>
                </a:solidFill>
              </a:rPr>
              <a:t>To develop a tool using machine learning in python which can convert an image of hand written text into digital form . </a:t>
            </a:r>
          </a:p>
          <a:p>
            <a:pPr algn="just">
              <a:buFont typeface="Arial" pitchFamily="34" charset="0"/>
              <a:buChar char="•"/>
            </a:pPr>
            <a:r>
              <a:rPr lang="en-IN" dirty="0" smtClean="0">
                <a:solidFill>
                  <a:schemeClr val="accent4"/>
                </a:solidFill>
              </a:rPr>
              <a:t>To convert handwritten text as well as printed documents into digital format.</a:t>
            </a:r>
          </a:p>
          <a:p>
            <a:pPr algn="just">
              <a:buFont typeface="Arial" pitchFamily="34" charset="0"/>
              <a:buChar char="•"/>
            </a:pPr>
            <a:endParaRPr lang="en-US" dirty="0">
              <a:solidFill>
                <a:schemeClr val="accent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marL="332740" lvl="0" indent="-320040">
              <a:spcBef>
                <a:spcPts val="170"/>
              </a:spcBef>
            </a:pPr>
            <a:r>
              <a:rPr lang="en-US" dirty="0" smtClean="0">
                <a:solidFill>
                  <a:schemeClr val="accent4"/>
                </a:solidFill>
                <a:ea typeface="Arial"/>
                <a:cs typeface="Arial"/>
                <a:sym typeface="Arial"/>
              </a:rPr>
              <a:t>Solution Proposed</a:t>
            </a:r>
          </a:p>
        </p:txBody>
      </p:sp>
      <p:sp>
        <p:nvSpPr>
          <p:cNvPr id="3" name="Rectangle 2"/>
          <p:cNvSpPr>
            <a:spLocks noGrp="1"/>
          </p:cNvSpPr>
          <p:nvPr>
            <p:ph idx="1"/>
          </p:nvPr>
        </p:nvSpPr>
        <p:spPr/>
        <p:txBody>
          <a:bodyPr>
            <a:normAutofit fontScale="92500"/>
          </a:bodyPr>
          <a:lstStyle>
            <a:extLst/>
          </a:lstStyle>
          <a:p>
            <a:r>
              <a:rPr lang="en-US" dirty="0" smtClean="0">
                <a:solidFill>
                  <a:schemeClr val="accent4"/>
                </a:solidFill>
              </a:rPr>
              <a:t>Handwritten character recognition is a field of research in artificial intelligence. A computer performing handwriting recognition is said to be able to acquire and detect characters in paper documents, pictures, touch-screen devices and other sources and convert them into machine-encoded form.</a:t>
            </a:r>
          </a:p>
          <a:p>
            <a:r>
              <a:rPr lang="en-US" dirty="0" smtClean="0">
                <a:solidFill>
                  <a:schemeClr val="accent4"/>
                </a:solidFill>
              </a:rPr>
              <a:t>The Implementation of such a tool depends on two factors – Feature extraction and classification algorithm.</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marL="332740" lvl="0" indent="-320040">
              <a:spcBef>
                <a:spcPts val="170"/>
              </a:spcBef>
            </a:pPr>
            <a:r>
              <a:rPr lang="en-IN" dirty="0" smtClean="0">
                <a:solidFill>
                  <a:schemeClr val="accent4"/>
                </a:solidFill>
                <a:ea typeface="Arial"/>
                <a:cs typeface="Arial"/>
                <a:sym typeface="Arial"/>
              </a:rPr>
              <a:t>Use case Diagram</a:t>
            </a:r>
            <a:endParaRPr lang="en-US" dirty="0" smtClean="0">
              <a:solidFill>
                <a:schemeClr val="accent4"/>
              </a:solidFill>
              <a:ea typeface="Arial"/>
              <a:cs typeface="Arial"/>
              <a:sym typeface="Arial"/>
            </a:endParaRPr>
          </a:p>
        </p:txBody>
      </p:sp>
      <p:pic>
        <p:nvPicPr>
          <p:cNvPr id="4" name="Content Placeholder 3" descr="_Blank UML.jpeg"/>
          <p:cNvPicPr>
            <a:picLocks noGrp="1" noChangeAspect="1"/>
          </p:cNvPicPr>
          <p:nvPr>
            <p:ph idx="1"/>
          </p:nvPr>
        </p:nvPicPr>
        <p:blipFill>
          <a:blip r:embed="rId3"/>
          <a:stretch>
            <a:fillRect/>
          </a:stretch>
        </p:blipFill>
        <p:spPr>
          <a:xfrm>
            <a:off x="1214414" y="1194939"/>
            <a:ext cx="7143800" cy="5520209"/>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693</Words>
  <Application>Microsoft Office PowerPoint</Application>
  <PresentationFormat>On-screen Show (4:3)</PresentationFormat>
  <Paragraphs>62</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IntroducingPowerPoint2007</vt:lpstr>
      <vt:lpstr>HAndwritten   Text  recoganization   tool</vt:lpstr>
      <vt:lpstr>Outline</vt:lpstr>
      <vt:lpstr>Abstract </vt:lpstr>
      <vt:lpstr>Introduction</vt:lpstr>
      <vt:lpstr>Introduction</vt:lpstr>
      <vt:lpstr>The Problem Statement</vt:lpstr>
      <vt:lpstr>Objectives</vt:lpstr>
      <vt:lpstr>Solution Proposed</vt:lpstr>
      <vt:lpstr>Use case Diagram</vt:lpstr>
      <vt:lpstr>Slide 10</vt:lpstr>
      <vt:lpstr>Slide 11</vt:lpstr>
      <vt:lpstr>Machine Learning  </vt:lpstr>
      <vt:lpstr>Python</vt:lpstr>
      <vt:lpstr>Slide 14</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2019-09-23T14:45:50Z</dcterms:created>
  <dcterms:modified xsi:type="dcterms:W3CDTF">2019-10-04T08:35:26Z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