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arlow" panose="00000500000000000000" pitchFamily="2" charset="0"/>
      <p:regular r:id="rId16"/>
      <p:bold r:id="rId17"/>
    </p:embeddedFont>
    <p:embeddedFont>
      <p:font typeface="Barlow Bold" panose="00000800000000000000" charset="0"/>
      <p:regular r:id="rId18"/>
    </p:embeddedFont>
    <p:embeddedFont>
      <p:font typeface="Barlow Semi-Bold" panose="020B0604020202020204" charset="0"/>
      <p:regular r:id="rId19"/>
    </p:embeddedFont>
    <p:embeddedFont>
      <p:font typeface="Montserrat" panose="00000500000000000000" pitchFamily="2" charset="0"/>
      <p:regular r:id="rId20"/>
    </p:embeddedFont>
    <p:embeddedFont>
      <p:font typeface="Poppins" panose="00000500000000000000" pitchFamily="2" charset="0"/>
      <p:regular r:id="rId21"/>
    </p:embeddedFont>
    <p:embeddedFont>
      <p:font typeface="Poppins Bold" panose="020B0604020202020204" charset="0"/>
      <p:regular r:id="rId22"/>
    </p:embeddedFont>
    <p:embeddedFont>
      <p:font typeface="Poppins Bold Italics" panose="020B0604020202020204" charset="0"/>
      <p:regular r:id="rId23"/>
    </p:embeddedFont>
    <p:embeddedFont>
      <p:font typeface="Poppins Italics" panose="020B0604020202020204" charset="0"/>
      <p:regular r:id="rId24"/>
    </p:embeddedFont>
    <p:embeddedFont>
      <p:font typeface="Poppins Medium" panose="00000600000000000000" pitchFamily="2" charset="0"/>
      <p:regular r:id="rId25"/>
      <p:italic r:id="rId26"/>
    </p:embeddedFont>
    <p:embeddedFont>
      <p:font typeface="Poppins Medium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7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5698" y="657621"/>
            <a:ext cx="6042513" cy="6197449"/>
          </a:xfrm>
          <a:custGeom>
            <a:avLst/>
            <a:gdLst/>
            <a:ahLst/>
            <a:cxnLst/>
            <a:rect l="l" t="t" r="r" b="b"/>
            <a:pathLst>
              <a:path w="6042513" h="6197449">
                <a:moveTo>
                  <a:pt x="0" y="0"/>
                </a:moveTo>
                <a:lnTo>
                  <a:pt x="6042513" y="0"/>
                </a:lnTo>
                <a:lnTo>
                  <a:pt x="6042513" y="6197449"/>
                </a:lnTo>
                <a:lnTo>
                  <a:pt x="0" y="6197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574282"/>
            <a:ext cx="7841188" cy="9291002"/>
            <a:chOff x="0" y="85725"/>
            <a:chExt cx="10454918" cy="12388004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10454918" cy="844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en-US" sz="9000" b="1" dirty="0">
                  <a:solidFill>
                    <a:srgbClr val="FDF9D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Edge Computing: Vision and Challenges</a:t>
              </a:r>
            </a:p>
            <a:p>
              <a:pPr algn="l">
                <a:lnSpc>
                  <a:spcPts val="9900"/>
                </a:lnSpc>
              </a:pPr>
              <a:endParaRPr lang="en-US" sz="9000" b="1" i="1" dirty="0">
                <a:solidFill>
                  <a:srgbClr val="FDF9DE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181033"/>
              <a:ext cx="10454918" cy="329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799" b="1" dirty="0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Authors</a:t>
              </a:r>
              <a:r>
                <a:rPr lang="en-US" sz="2799" i="1" dirty="0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: </a:t>
              </a:r>
              <a:r>
                <a:rPr lang="en-US" sz="2799" i="1" dirty="0" err="1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Weisong</a:t>
              </a:r>
              <a:r>
                <a:rPr lang="en-US" sz="2799" i="1" dirty="0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Shi, Jie Cao, Quan Zhang, </a:t>
              </a:r>
              <a:r>
                <a:rPr lang="en-US" sz="2799" i="1" dirty="0" err="1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Youhuizi</a:t>
              </a:r>
              <a:r>
                <a:rPr lang="en-US" sz="2799" i="1" dirty="0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Li, and </a:t>
              </a:r>
              <a:r>
                <a:rPr lang="en-US" sz="2799" i="1" dirty="0" err="1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Lanyu</a:t>
              </a:r>
              <a:r>
                <a:rPr lang="en-US" sz="2799" i="1" dirty="0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Xu</a:t>
              </a:r>
            </a:p>
            <a:p>
              <a:pPr algn="l">
                <a:lnSpc>
                  <a:spcPts val="3359"/>
                </a:lnSpc>
              </a:pPr>
              <a:endParaRPr lang="en-US" sz="2799" i="1" dirty="0">
                <a:solidFill>
                  <a:srgbClr val="FDF9DE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algn="l">
                <a:lnSpc>
                  <a:spcPts val="3359"/>
                </a:lnSpc>
              </a:pPr>
              <a:r>
                <a:rPr lang="en-US" sz="2799" b="1" dirty="0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Institution</a:t>
              </a:r>
              <a:r>
                <a:rPr lang="en-US" sz="2799" i="1" dirty="0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: Wayne State University</a:t>
              </a:r>
            </a:p>
            <a:p>
              <a:pPr algn="l">
                <a:lnSpc>
                  <a:spcPts val="3359"/>
                </a:lnSpc>
              </a:pPr>
              <a:endParaRPr lang="en-US" sz="2799" i="1" dirty="0">
                <a:solidFill>
                  <a:srgbClr val="FDF9DE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algn="l">
                <a:lnSpc>
                  <a:spcPts val="2280"/>
                </a:lnSpc>
              </a:pPr>
              <a:r>
                <a:rPr lang="en-US" sz="1900" dirty="0">
                  <a:solidFill>
                    <a:srgbClr val="FDF9DE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Link: </a:t>
              </a:r>
              <a:r>
                <a:rPr lang="en-US" sz="1900" u="sng" dirty="0">
                  <a:solidFill>
                    <a:srgbClr val="FFFDFA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https://ieeexplore.ieee.org/abstract/document/7488250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7259300" y="369527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379729" y="7388074"/>
            <a:ext cx="2741473" cy="471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2"/>
              </a:lnSpc>
            </a:pPr>
            <a:r>
              <a:rPr lang="en-US" sz="2830">
                <a:solidFill>
                  <a:srgbClr val="FDF9DE"/>
                </a:solidFill>
                <a:latin typeface="Montserrat"/>
                <a:ea typeface="Montserrat"/>
                <a:cs typeface="Montserrat"/>
                <a:sym typeface="Montserrat"/>
              </a:rPr>
              <a:t>Presented By 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9729" y="8021126"/>
            <a:ext cx="4646643" cy="1993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5"/>
              </a:lnSpc>
            </a:pPr>
            <a:r>
              <a:rPr lang="en-US" sz="2875" b="1">
                <a:solidFill>
                  <a:srgbClr val="FDF9D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Harsh Duggar - 31</a:t>
            </a:r>
          </a:p>
          <a:p>
            <a:pPr algn="l">
              <a:lnSpc>
                <a:spcPts val="4025"/>
              </a:lnSpc>
            </a:pPr>
            <a:r>
              <a:rPr lang="en-US" sz="2875" b="1">
                <a:solidFill>
                  <a:srgbClr val="FDF9D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Manaswi Kabadi - 40</a:t>
            </a:r>
          </a:p>
          <a:p>
            <a:pPr algn="l">
              <a:lnSpc>
                <a:spcPts val="4025"/>
              </a:lnSpc>
            </a:pPr>
            <a:r>
              <a:rPr lang="en-US" sz="2875" b="1">
                <a:solidFill>
                  <a:srgbClr val="FDF9D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Saniya Kadam - 41</a:t>
            </a:r>
          </a:p>
          <a:p>
            <a:pPr algn="l">
              <a:lnSpc>
                <a:spcPts val="4025"/>
              </a:lnSpc>
            </a:pPr>
            <a:r>
              <a:rPr lang="en-US" sz="2875" b="1">
                <a:solidFill>
                  <a:srgbClr val="FDF9D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Atharva Lotankar - 47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625086" y="381000"/>
            <a:ext cx="15081052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 b="1">
                <a:solidFill>
                  <a:srgbClr val="242254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in Edge Computing</a:t>
            </a:r>
          </a:p>
        </p:txBody>
      </p:sp>
      <p:sp>
        <p:nvSpPr>
          <p:cNvPr id="5" name="AutoShape 5"/>
          <p:cNvSpPr/>
          <p:nvPr/>
        </p:nvSpPr>
        <p:spPr>
          <a:xfrm>
            <a:off x="625205" y="3059402"/>
            <a:ext cx="610110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625205" y="2333597"/>
            <a:ext cx="6101043" cy="59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⚙️ Programmability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7676" y="3402302"/>
            <a:ext cx="919549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Diverse hardware complicates development.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Apps must support different runtimes.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2422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0749986" y="7096157"/>
            <a:ext cx="610110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625145" y="7104643"/>
            <a:ext cx="610110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0749927" y="3097502"/>
            <a:ext cx="6101102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625205" y="6331212"/>
            <a:ext cx="6101221" cy="59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🔗 Service Management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749808" y="2333597"/>
            <a:ext cx="6101221" cy="59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📊 Data Abstraction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49986" y="6331212"/>
            <a:ext cx="6101221" cy="59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🔒 Privacy &amp; Security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17265" y="3402302"/>
            <a:ext cx="7679300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Managing diverse IoT data formats.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Balancing privacy with useful insights.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2422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105370" y="7224744"/>
            <a:ext cx="790309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Protecting devices from cyber threats.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Ensuring secure data ownership.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2422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91090" y="7224744"/>
            <a:ext cx="7930555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Handling multiple IoT services (DEIR).</a:t>
            </a:r>
          </a:p>
          <a:p>
            <a:pPr marL="647697" lvl="1" indent="-323848" algn="l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242254"/>
                </a:solidFill>
                <a:latin typeface="Poppins"/>
                <a:ea typeface="Poppins"/>
                <a:cs typeface="Poppins"/>
                <a:sym typeface="Poppins"/>
              </a:rPr>
              <a:t>Ensuring reliability &amp; scalability.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2422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18018" y="617369"/>
            <a:ext cx="16018169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7500" b="1" dirty="0">
                <a:solidFill>
                  <a:srgbClr val="FFFDFA"/>
                </a:solidFill>
                <a:latin typeface="Poppins Bold"/>
                <a:ea typeface="Poppins Bold"/>
                <a:cs typeface="Poppins Bold"/>
                <a:sym typeface="Poppins Bold"/>
              </a:rPr>
              <a:t>Opportunities &amp; Future Prospects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03650" y="2887572"/>
            <a:ext cx="15080699" cy="689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0564" lvl="1" indent="-325282" algn="l">
              <a:lnSpc>
                <a:spcPts val="3615"/>
              </a:lnSpc>
              <a:spcBef>
                <a:spcPct val="0"/>
              </a:spcBef>
              <a:buFont typeface="Arial"/>
              <a:buChar char="•"/>
            </a:pPr>
            <a:r>
              <a:rPr lang="en-US" sz="3013" b="1">
                <a:solidFill>
                  <a:srgbClr val="FFFDFA"/>
                </a:solidFill>
                <a:latin typeface="Poppins Bold"/>
                <a:ea typeface="Poppins Bold"/>
                <a:cs typeface="Poppins Bold"/>
                <a:sym typeface="Poppins Bold"/>
              </a:rPr>
              <a:t>Opportunities</a:t>
            </a:r>
          </a:p>
          <a:p>
            <a:pPr marL="1301129" lvl="2" indent="-433710" algn="l">
              <a:lnSpc>
                <a:spcPts val="3615"/>
              </a:lnSpc>
              <a:spcBef>
                <a:spcPct val="0"/>
              </a:spcBef>
              <a:buFont typeface="Arial"/>
              <a:buChar char="⚬"/>
            </a:pPr>
            <a:r>
              <a:rPr lang="en-US" sz="3013">
                <a:solidFill>
                  <a:srgbClr val="FFFDFA"/>
                </a:solidFill>
                <a:latin typeface="Poppins"/>
                <a:ea typeface="Poppins"/>
                <a:cs typeface="Poppins"/>
                <a:sym typeface="Poppins"/>
              </a:rPr>
              <a:t>Reduced Latency: Faster response time for critical applications (e.g., real-time traffic management).</a:t>
            </a:r>
          </a:p>
          <a:p>
            <a:pPr marL="1301129" lvl="2" indent="-433710" algn="l">
              <a:lnSpc>
                <a:spcPts val="3615"/>
              </a:lnSpc>
              <a:spcBef>
                <a:spcPct val="0"/>
              </a:spcBef>
              <a:buFont typeface="Arial"/>
              <a:buChar char="⚬"/>
            </a:pPr>
            <a:r>
              <a:rPr lang="en-US" sz="3013">
                <a:solidFill>
                  <a:srgbClr val="FFFDFA"/>
                </a:solidFill>
                <a:latin typeface="Poppins"/>
                <a:ea typeface="Poppins"/>
                <a:cs typeface="Poppins"/>
                <a:sym typeface="Poppins"/>
              </a:rPr>
              <a:t>Bandwidth Optimization: Less data sent to the cloud, reducing congestion.</a:t>
            </a:r>
          </a:p>
          <a:p>
            <a:pPr marL="1301129" lvl="2" indent="-433710" algn="l">
              <a:lnSpc>
                <a:spcPts val="3615"/>
              </a:lnSpc>
              <a:spcBef>
                <a:spcPct val="0"/>
              </a:spcBef>
              <a:buFont typeface="Arial"/>
              <a:buChar char="⚬"/>
            </a:pPr>
            <a:r>
              <a:rPr lang="en-US" sz="3013">
                <a:solidFill>
                  <a:srgbClr val="FFFDFA"/>
                </a:solidFill>
                <a:latin typeface="Poppins"/>
                <a:ea typeface="Poppins"/>
                <a:cs typeface="Poppins"/>
                <a:sym typeface="Poppins"/>
              </a:rPr>
              <a:t>Energy Efficiency: Offloading processing to Edge devices improves battery life for IoT devices.</a:t>
            </a:r>
          </a:p>
          <a:p>
            <a:pPr marL="650564" lvl="1" indent="-325282" algn="l">
              <a:lnSpc>
                <a:spcPts val="3615"/>
              </a:lnSpc>
              <a:spcBef>
                <a:spcPct val="0"/>
              </a:spcBef>
              <a:buFont typeface="Arial"/>
              <a:buChar char="•"/>
            </a:pPr>
            <a:r>
              <a:rPr lang="en-US" sz="3013" b="1">
                <a:solidFill>
                  <a:srgbClr val="FFFDFA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Research Areas</a:t>
            </a:r>
          </a:p>
          <a:p>
            <a:pPr marL="1301129" lvl="2" indent="-433710" algn="l">
              <a:lnSpc>
                <a:spcPts val="3615"/>
              </a:lnSpc>
              <a:spcBef>
                <a:spcPct val="0"/>
              </a:spcBef>
              <a:buFont typeface="Arial"/>
              <a:buChar char="⚬"/>
            </a:pPr>
            <a:r>
              <a:rPr lang="en-US" sz="3013">
                <a:solidFill>
                  <a:srgbClr val="FFFDFA"/>
                </a:solidFill>
                <a:latin typeface="Poppins"/>
                <a:ea typeface="Poppins"/>
                <a:cs typeface="Poppins"/>
                <a:sym typeface="Poppins"/>
              </a:rPr>
              <a:t>Collaborative Edge Computing: Interconnected Edge nodes sharing resources for better efficiency.</a:t>
            </a:r>
          </a:p>
          <a:p>
            <a:pPr marL="1301129" lvl="2" indent="-433710" algn="l">
              <a:lnSpc>
                <a:spcPts val="3615"/>
              </a:lnSpc>
              <a:spcBef>
                <a:spcPct val="0"/>
              </a:spcBef>
              <a:buFont typeface="Arial"/>
              <a:buChar char="⚬"/>
            </a:pPr>
            <a:r>
              <a:rPr lang="en-US" sz="3013">
                <a:solidFill>
                  <a:srgbClr val="FFFDFA"/>
                </a:solidFill>
                <a:latin typeface="Poppins"/>
                <a:ea typeface="Poppins"/>
                <a:cs typeface="Poppins"/>
                <a:sym typeface="Poppins"/>
              </a:rPr>
              <a:t>Data Privacy &amp; Security: Developing frameworks to protect user data at the Edge level.</a:t>
            </a:r>
          </a:p>
          <a:p>
            <a:pPr marL="1301129" lvl="2" indent="-433710" algn="l">
              <a:lnSpc>
                <a:spcPts val="3615"/>
              </a:lnSpc>
              <a:spcBef>
                <a:spcPct val="0"/>
              </a:spcBef>
              <a:buFont typeface="Arial"/>
              <a:buChar char="⚬"/>
            </a:pPr>
            <a:r>
              <a:rPr lang="en-US" sz="3013">
                <a:solidFill>
                  <a:srgbClr val="FFFDFA"/>
                </a:solidFill>
                <a:latin typeface="Poppins"/>
                <a:ea typeface="Poppins"/>
                <a:cs typeface="Poppins"/>
                <a:sym typeface="Poppins"/>
              </a:rPr>
              <a:t>AI-Driven Edge Analytics: Deploying AI models directly on Edge devices for real-time decision-making.</a:t>
            </a:r>
          </a:p>
          <a:p>
            <a:pPr algn="l">
              <a:lnSpc>
                <a:spcPts val="3615"/>
              </a:lnSpc>
              <a:spcBef>
                <a:spcPct val="0"/>
              </a:spcBef>
            </a:pPr>
            <a:endParaRPr lang="en-US" sz="3013">
              <a:solidFill>
                <a:srgbClr val="FFFD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1762" y="2054860"/>
            <a:ext cx="17704477" cy="8232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Workload </a:t>
            </a:r>
            <a:r>
              <a:rPr lang="en-US" sz="2900" b="1" u="none" strike="noStrik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Allocation in Edge Computing</a:t>
            </a:r>
          </a:p>
          <a:p>
            <a:pPr algn="l">
              <a:lnSpc>
                <a:spcPts val="4060"/>
              </a:lnSpc>
            </a:pPr>
            <a:r>
              <a:rPr lang="en-US" sz="2900" b="1" i="1" u="none" strike="noStrik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Latency: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Process workloads at the nearest layer for faster response.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Pre-process photos at the edge in smart cities to reduce upload time.</a:t>
            </a:r>
          </a:p>
          <a:p>
            <a:pPr algn="l">
              <a:lnSpc>
                <a:spcPts val="4060"/>
              </a:lnSpc>
            </a:pPr>
            <a:r>
              <a:rPr lang="en-US" sz="2900" b="1" i="1" u="none" strike="noStrik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Bandwidth: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 bandwidth reduces transmission time, especially for large data.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Smart homes process data locally to save bandwidth and improve reliability.</a:t>
            </a:r>
          </a:p>
          <a:p>
            <a:pPr algn="l">
              <a:lnSpc>
                <a:spcPts val="4060"/>
              </a:lnSpc>
            </a:pPr>
            <a:r>
              <a:rPr lang="en-US" sz="2900" b="1" i="1" u="none" strike="noStrik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Energy:</a:t>
            </a:r>
          </a:p>
          <a:p>
            <a:pPr marL="1252224" lvl="2" indent="-417408" algn="just">
              <a:lnSpc>
                <a:spcPts val="4060"/>
              </a:lnSpc>
              <a:buFont typeface="Arial"/>
              <a:buChar char="⚬"/>
            </a:pPr>
            <a:r>
              <a:rPr lang="en-US" sz="29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Offloading tasks reduces energy consumption compared to local computation.</a:t>
            </a:r>
          </a:p>
          <a:p>
            <a:pPr marL="1252224" lvl="2" indent="-417408" algn="just">
              <a:lnSpc>
                <a:spcPts val="4060"/>
              </a:lnSpc>
              <a:buFont typeface="Arial"/>
              <a:buChar char="⚬"/>
            </a:pPr>
            <a:r>
              <a:rPr lang="en-US" sz="29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Multi-hop transmission increases energy use, requiring optimal layer selection.</a:t>
            </a:r>
          </a:p>
          <a:p>
            <a:pPr algn="l">
              <a:lnSpc>
                <a:spcPts val="4060"/>
              </a:lnSpc>
            </a:pPr>
            <a:r>
              <a:rPr lang="en-US" sz="2900" b="1" i="1" u="none" strike="noStrik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Cost: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Edge computing reduces latency, energy, and improves throughput, benefiting service providers.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Cache popular videos at building-edge to free city-edge resources.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Providers may charge based on data location, balancing profit and user acceptance.</a:t>
            </a:r>
          </a:p>
          <a:p>
            <a:pPr algn="l">
              <a:lnSpc>
                <a:spcPts val="4060"/>
              </a:lnSpc>
            </a:pPr>
            <a:endParaRPr lang="en-US" sz="2900" u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353203" y="3145283"/>
            <a:ext cx="750417" cy="750417"/>
          </a:xfrm>
          <a:custGeom>
            <a:avLst/>
            <a:gdLst/>
            <a:ahLst/>
            <a:cxnLst/>
            <a:rect l="l" t="t" r="r" b="b"/>
            <a:pathLst>
              <a:path w="750417" h="750417">
                <a:moveTo>
                  <a:pt x="0" y="0"/>
                </a:moveTo>
                <a:lnTo>
                  <a:pt x="750417" y="0"/>
                </a:lnTo>
                <a:lnTo>
                  <a:pt x="750417" y="750417"/>
                </a:lnTo>
                <a:lnTo>
                  <a:pt x="0" y="750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4779" y="4669867"/>
            <a:ext cx="848842" cy="848842"/>
          </a:xfrm>
          <a:custGeom>
            <a:avLst/>
            <a:gdLst/>
            <a:ahLst/>
            <a:cxnLst/>
            <a:rect l="l" t="t" r="r" b="b"/>
            <a:pathLst>
              <a:path w="848842" h="848842">
                <a:moveTo>
                  <a:pt x="0" y="0"/>
                </a:moveTo>
                <a:lnTo>
                  <a:pt x="848841" y="0"/>
                </a:lnTo>
                <a:lnTo>
                  <a:pt x="848841" y="848842"/>
                </a:lnTo>
                <a:lnTo>
                  <a:pt x="0" y="848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8521" y="6209030"/>
            <a:ext cx="1099781" cy="1099781"/>
          </a:xfrm>
          <a:custGeom>
            <a:avLst/>
            <a:gdLst/>
            <a:ahLst/>
            <a:cxnLst/>
            <a:rect l="l" t="t" r="r" b="b"/>
            <a:pathLst>
              <a:path w="1099781" h="1099781">
                <a:moveTo>
                  <a:pt x="0" y="0"/>
                </a:moveTo>
                <a:lnTo>
                  <a:pt x="1099781" y="0"/>
                </a:lnTo>
                <a:lnTo>
                  <a:pt x="1099781" y="1099781"/>
                </a:lnTo>
                <a:lnTo>
                  <a:pt x="0" y="1099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3203" y="8080336"/>
            <a:ext cx="990733" cy="990733"/>
          </a:xfrm>
          <a:custGeom>
            <a:avLst/>
            <a:gdLst/>
            <a:ahLst/>
            <a:cxnLst/>
            <a:rect l="l" t="t" r="r" b="b"/>
            <a:pathLst>
              <a:path w="990733" h="990733">
                <a:moveTo>
                  <a:pt x="0" y="0"/>
                </a:moveTo>
                <a:lnTo>
                  <a:pt x="990734" y="0"/>
                </a:lnTo>
                <a:lnTo>
                  <a:pt x="990734" y="990734"/>
                </a:lnTo>
                <a:lnTo>
                  <a:pt x="0" y="9907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8521" y="447675"/>
            <a:ext cx="1683117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1" dirty="0">
                <a:solidFill>
                  <a:srgbClr val="242254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Optimization Metrics </a:t>
            </a:r>
          </a:p>
        </p:txBody>
      </p:sp>
      <p:sp>
        <p:nvSpPr>
          <p:cNvPr id="8" name="Freeform 8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7739" y="1546557"/>
            <a:ext cx="17359713" cy="909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6030"/>
              </a:lnSpc>
              <a:buFont typeface="Arial"/>
              <a:buChar char="•"/>
            </a:pPr>
            <a:r>
              <a:rPr lang="en-US" sz="3000" b="1">
                <a:solidFill>
                  <a:srgbClr val="E8EDEF"/>
                </a:solidFill>
                <a:latin typeface="Poppins Bold"/>
                <a:ea typeface="Poppins Bold"/>
                <a:cs typeface="Poppins Bold"/>
                <a:sym typeface="Poppins Bold"/>
              </a:rPr>
              <a:t>Edge Computing Momentum</a:t>
            </a:r>
            <a:r>
              <a:rPr lang="en-US" sz="3000">
                <a:solidFill>
                  <a:srgbClr val="E8EDEF"/>
                </a:solidFill>
                <a:latin typeface="Poppins"/>
                <a:ea typeface="Poppins"/>
                <a:cs typeface="Poppins"/>
                <a:sym typeface="Poppins"/>
              </a:rPr>
              <a:t>: Increasing shift from cloud to edge for faster, more efficient processing.</a:t>
            </a:r>
          </a:p>
          <a:p>
            <a:pPr marL="647700" lvl="1" indent="-323850" algn="l">
              <a:lnSpc>
                <a:spcPts val="6030"/>
              </a:lnSpc>
              <a:buFont typeface="Arial"/>
              <a:buChar char="•"/>
            </a:pPr>
            <a:r>
              <a:rPr lang="en-US" sz="3000" b="1">
                <a:solidFill>
                  <a:srgbClr val="E8EDEF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Enhanced Performance</a:t>
            </a:r>
            <a:r>
              <a:rPr lang="en-US" sz="3000">
                <a:solidFill>
                  <a:srgbClr val="E8EDEF"/>
                </a:solidFill>
                <a:latin typeface="Poppins"/>
                <a:ea typeface="Poppins"/>
                <a:cs typeface="Poppins"/>
                <a:sym typeface="Poppins"/>
              </a:rPr>
              <a:t>: Reduced latency, improved reliability, and optimized bandwidth usage.</a:t>
            </a:r>
          </a:p>
          <a:p>
            <a:pPr marL="647700" lvl="1" indent="-323850" algn="l">
              <a:lnSpc>
                <a:spcPts val="6030"/>
              </a:lnSpc>
              <a:buFont typeface="Arial"/>
              <a:buChar char="•"/>
            </a:pPr>
            <a:r>
              <a:rPr lang="en-US" sz="3000" b="1">
                <a:solidFill>
                  <a:srgbClr val="E8EDEF"/>
                </a:solidFill>
                <a:latin typeface="Poppins Bold"/>
                <a:ea typeface="Poppins Bold"/>
                <a:cs typeface="Poppins Bold"/>
                <a:sym typeface="Poppins Bold"/>
              </a:rPr>
              <a:t>IoT &amp; Mobile Evolution</a:t>
            </a:r>
            <a:r>
              <a:rPr lang="en-US" sz="3000">
                <a:solidFill>
                  <a:srgbClr val="E8EDEF"/>
                </a:solidFill>
                <a:latin typeface="Poppins"/>
                <a:ea typeface="Poppins"/>
                <a:cs typeface="Poppins"/>
                <a:sym typeface="Poppins"/>
              </a:rPr>
              <a:t>: Transitioning from data consumers to both producers and consumers.</a:t>
            </a:r>
          </a:p>
          <a:p>
            <a:pPr marL="647700" lvl="1" indent="-323850" algn="l">
              <a:lnSpc>
                <a:spcPts val="6030"/>
              </a:lnSpc>
              <a:buFont typeface="Arial"/>
              <a:buChar char="•"/>
            </a:pPr>
            <a:r>
              <a:rPr lang="en-US" sz="3000" b="1">
                <a:solidFill>
                  <a:srgbClr val="E8EDEF"/>
                </a:solidFill>
                <a:latin typeface="Poppins Bold"/>
                <a:ea typeface="Poppins Bold"/>
                <a:cs typeface="Poppins Bold"/>
                <a:sym typeface="Poppins Bold"/>
              </a:rPr>
              <a:t>Smart Environment Advancements</a:t>
            </a:r>
            <a:r>
              <a:rPr lang="en-US" sz="3000">
                <a:solidFill>
                  <a:srgbClr val="E8EDEF"/>
                </a:solidFill>
                <a:latin typeface="Poppins"/>
                <a:ea typeface="Poppins"/>
                <a:cs typeface="Poppins"/>
                <a:sym typeface="Poppins"/>
              </a:rPr>
              <a:t>: Boosting efficiency in homes, cities, and beyond.</a:t>
            </a:r>
          </a:p>
          <a:p>
            <a:pPr marL="647700" lvl="1" indent="-323850" algn="l">
              <a:lnSpc>
                <a:spcPts val="6030"/>
              </a:lnSpc>
              <a:buFont typeface="Arial"/>
              <a:buChar char="•"/>
            </a:pPr>
            <a:r>
              <a:rPr lang="en-US" sz="3000" b="1">
                <a:solidFill>
                  <a:srgbClr val="E8EDEF"/>
                </a:solidFill>
                <a:latin typeface="Poppins Bold"/>
                <a:ea typeface="Poppins Bold"/>
                <a:cs typeface="Poppins Bold"/>
                <a:sym typeface="Poppins Bold"/>
              </a:rPr>
              <a:t>Collaborative Edge Advantage</a:t>
            </a:r>
            <a:r>
              <a:rPr lang="en-US" sz="3000">
                <a:solidFill>
                  <a:srgbClr val="E8EDEF"/>
                </a:solidFill>
                <a:latin typeface="Poppins"/>
                <a:ea typeface="Poppins"/>
                <a:cs typeface="Poppins"/>
                <a:sym typeface="Poppins"/>
              </a:rPr>
              <a:t>: Seamless integration between cloud and end users.</a:t>
            </a:r>
          </a:p>
          <a:p>
            <a:pPr marL="647700" lvl="1" indent="-323850" algn="l">
              <a:lnSpc>
                <a:spcPts val="6030"/>
              </a:lnSpc>
              <a:buFont typeface="Arial"/>
              <a:buChar char="•"/>
            </a:pPr>
            <a:r>
              <a:rPr lang="en-US" sz="3000" b="1">
                <a:solidFill>
                  <a:srgbClr val="E8EDEF"/>
                </a:solidFill>
                <a:latin typeface="Poppins Bold"/>
                <a:ea typeface="Poppins Bold"/>
                <a:cs typeface="Poppins Bold"/>
                <a:sym typeface="Poppins Bold"/>
              </a:rPr>
              <a:t>Bridging the Gap</a:t>
            </a:r>
            <a:r>
              <a:rPr lang="en-US" sz="3000">
                <a:solidFill>
                  <a:srgbClr val="E8EDEF"/>
                </a:solidFill>
                <a:latin typeface="Poppins"/>
                <a:ea typeface="Poppins"/>
                <a:cs typeface="Poppins"/>
                <a:sym typeface="Poppins"/>
              </a:rPr>
              <a:t>: Supports both traditional cloud computing and global data sharing.</a:t>
            </a:r>
          </a:p>
          <a:p>
            <a:pPr marL="647700" lvl="1" indent="-323850" algn="l">
              <a:lnSpc>
                <a:spcPts val="6030"/>
              </a:lnSpc>
              <a:buFont typeface="Arial"/>
              <a:buChar char="•"/>
            </a:pPr>
            <a:r>
              <a:rPr lang="en-US" sz="3000" b="1">
                <a:solidFill>
                  <a:srgbClr val="E8EDEF"/>
                </a:solidFill>
                <a:latin typeface="Poppins Bold"/>
                <a:ea typeface="Poppins Bold"/>
                <a:cs typeface="Poppins Bold"/>
                <a:sym typeface="Poppins Bold"/>
              </a:rPr>
              <a:t>Key Challenges &amp; Opportunities</a:t>
            </a:r>
            <a:r>
              <a:rPr lang="en-US" sz="3000">
                <a:solidFill>
                  <a:srgbClr val="E8EDEF"/>
                </a:solidFill>
                <a:latin typeface="Poppins"/>
                <a:ea typeface="Poppins"/>
                <a:cs typeface="Poppins"/>
                <a:sym typeface="Poppins"/>
              </a:rPr>
              <a:t>: Focus on programmability, security, and optimization.</a:t>
            </a:r>
          </a:p>
          <a:p>
            <a:pPr marL="647700" lvl="1" indent="-323850" algn="l">
              <a:lnSpc>
                <a:spcPts val="6030"/>
              </a:lnSpc>
              <a:buFont typeface="Arial"/>
              <a:buChar char="•"/>
            </a:pPr>
            <a:r>
              <a:rPr lang="en-US" sz="3000" b="1">
                <a:solidFill>
                  <a:srgbClr val="E8EDEF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Outlook</a:t>
            </a:r>
            <a:r>
              <a:rPr lang="en-US" sz="3000">
                <a:solidFill>
                  <a:srgbClr val="E8EDEF"/>
                </a:solidFill>
                <a:latin typeface="Poppins"/>
                <a:ea typeface="Poppins"/>
                <a:cs typeface="Poppins"/>
                <a:sym typeface="Poppins"/>
              </a:rPr>
              <a:t>: Edge computing is a critical pillar of next-gen digital infrastructure.</a:t>
            </a:r>
          </a:p>
          <a:p>
            <a:pPr algn="l">
              <a:lnSpc>
                <a:spcPts val="6030"/>
              </a:lnSpc>
            </a:pPr>
            <a:endParaRPr lang="en-US" sz="3000">
              <a:solidFill>
                <a:srgbClr val="E8ED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14993" y="371667"/>
            <a:ext cx="8372602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1" dirty="0">
                <a:solidFill>
                  <a:srgbClr val="E8EDE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9600" y="3848100"/>
            <a:ext cx="8598694" cy="17776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8"/>
              </a:lnSpc>
              <a:spcBef>
                <a:spcPct val="0"/>
              </a:spcBef>
            </a:pPr>
            <a:r>
              <a:rPr lang="en-US" sz="103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3" b="-16433"/>
            </a:stretch>
          </a:blipFill>
          <a:ln w="9525" cap="sq">
            <a:solidFill>
              <a:srgbClr val="6C9286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30875" y="-5534"/>
            <a:ext cx="10333848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12"/>
              </a:lnSpc>
            </a:pPr>
            <a:r>
              <a:rPr lang="en-US" sz="6427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Table of Contents: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86534" y="979533"/>
            <a:ext cx="10333848" cy="9307468"/>
            <a:chOff x="0" y="0"/>
            <a:chExt cx="13468576" cy="12541190"/>
          </a:xfrm>
        </p:grpSpPr>
        <p:sp>
          <p:nvSpPr>
            <p:cNvPr id="5" name="Freeform 5"/>
            <p:cNvSpPr/>
            <p:nvPr/>
          </p:nvSpPr>
          <p:spPr>
            <a:xfrm>
              <a:off x="325788" y="0"/>
              <a:ext cx="9753600" cy="1377696"/>
            </a:xfrm>
            <a:custGeom>
              <a:avLst/>
              <a:gdLst/>
              <a:ahLst/>
              <a:cxnLst/>
              <a:rect l="l" t="t" r="r" b="b"/>
              <a:pathLst>
                <a:path w="9753600" h="1377696">
                  <a:moveTo>
                    <a:pt x="0" y="0"/>
                  </a:moveTo>
                  <a:lnTo>
                    <a:pt x="9753600" y="0"/>
                  </a:lnTo>
                  <a:lnTo>
                    <a:pt x="9753600" y="1377696"/>
                  </a:lnTo>
                  <a:lnTo>
                    <a:pt x="0" y="137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3714976" y="1377696"/>
              <a:ext cx="9753600" cy="1377696"/>
            </a:xfrm>
            <a:custGeom>
              <a:avLst/>
              <a:gdLst/>
              <a:ahLst/>
              <a:cxnLst/>
              <a:rect l="l" t="t" r="r" b="b"/>
              <a:pathLst>
                <a:path w="9753600" h="1377696">
                  <a:moveTo>
                    <a:pt x="0" y="0"/>
                  </a:moveTo>
                  <a:lnTo>
                    <a:pt x="9753600" y="0"/>
                  </a:lnTo>
                  <a:lnTo>
                    <a:pt x="9753600" y="1377696"/>
                  </a:lnTo>
                  <a:lnTo>
                    <a:pt x="0" y="137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25788" y="2755392"/>
              <a:ext cx="9753600" cy="1377696"/>
            </a:xfrm>
            <a:custGeom>
              <a:avLst/>
              <a:gdLst/>
              <a:ahLst/>
              <a:cxnLst/>
              <a:rect l="l" t="t" r="r" b="b"/>
              <a:pathLst>
                <a:path w="9753600" h="1377696">
                  <a:moveTo>
                    <a:pt x="0" y="0"/>
                  </a:moveTo>
                  <a:lnTo>
                    <a:pt x="9753600" y="0"/>
                  </a:lnTo>
                  <a:lnTo>
                    <a:pt x="9753600" y="1377696"/>
                  </a:lnTo>
                  <a:lnTo>
                    <a:pt x="0" y="137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3714976" y="4133088"/>
              <a:ext cx="9753600" cy="1377696"/>
            </a:xfrm>
            <a:custGeom>
              <a:avLst/>
              <a:gdLst/>
              <a:ahLst/>
              <a:cxnLst/>
              <a:rect l="l" t="t" r="r" b="b"/>
              <a:pathLst>
                <a:path w="9753600" h="1377696">
                  <a:moveTo>
                    <a:pt x="0" y="0"/>
                  </a:moveTo>
                  <a:lnTo>
                    <a:pt x="9753600" y="0"/>
                  </a:lnTo>
                  <a:lnTo>
                    <a:pt x="9753600" y="1377696"/>
                  </a:lnTo>
                  <a:lnTo>
                    <a:pt x="0" y="137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325788" y="5510784"/>
              <a:ext cx="9753600" cy="1377696"/>
            </a:xfrm>
            <a:custGeom>
              <a:avLst/>
              <a:gdLst/>
              <a:ahLst/>
              <a:cxnLst/>
              <a:rect l="l" t="t" r="r" b="b"/>
              <a:pathLst>
                <a:path w="9753600" h="1377696">
                  <a:moveTo>
                    <a:pt x="0" y="0"/>
                  </a:moveTo>
                  <a:lnTo>
                    <a:pt x="9753600" y="0"/>
                  </a:lnTo>
                  <a:lnTo>
                    <a:pt x="9753600" y="1377696"/>
                  </a:lnTo>
                  <a:lnTo>
                    <a:pt x="0" y="137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3714976" y="6888480"/>
              <a:ext cx="9753600" cy="1377696"/>
            </a:xfrm>
            <a:custGeom>
              <a:avLst/>
              <a:gdLst/>
              <a:ahLst/>
              <a:cxnLst/>
              <a:rect l="l" t="t" r="r" b="b"/>
              <a:pathLst>
                <a:path w="9753600" h="1377696">
                  <a:moveTo>
                    <a:pt x="0" y="0"/>
                  </a:moveTo>
                  <a:lnTo>
                    <a:pt x="9753600" y="0"/>
                  </a:lnTo>
                  <a:lnTo>
                    <a:pt x="9753600" y="1377696"/>
                  </a:lnTo>
                  <a:lnTo>
                    <a:pt x="0" y="137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4405384" y="7161530"/>
              <a:ext cx="5619274" cy="1140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7F7F7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Challenges in Edge Computing</a:t>
              </a:r>
            </a:p>
            <a:p>
              <a:pPr algn="ctr">
                <a:lnSpc>
                  <a:spcPts val="3499"/>
                </a:lnSpc>
              </a:pPr>
              <a:endParaRPr lang="en-US" sz="2499" b="1">
                <a:solidFill>
                  <a:srgbClr val="F7F7F7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325788" y="8266176"/>
              <a:ext cx="9753600" cy="1377696"/>
            </a:xfrm>
            <a:custGeom>
              <a:avLst/>
              <a:gdLst/>
              <a:ahLst/>
              <a:cxnLst/>
              <a:rect l="l" t="t" r="r" b="b"/>
              <a:pathLst>
                <a:path w="9753600" h="1377696">
                  <a:moveTo>
                    <a:pt x="0" y="0"/>
                  </a:moveTo>
                  <a:lnTo>
                    <a:pt x="9753600" y="0"/>
                  </a:lnTo>
                  <a:lnTo>
                    <a:pt x="9753600" y="1377696"/>
                  </a:lnTo>
                  <a:lnTo>
                    <a:pt x="0" y="137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3714976" y="9629309"/>
              <a:ext cx="9753600" cy="1377696"/>
            </a:xfrm>
            <a:custGeom>
              <a:avLst/>
              <a:gdLst/>
              <a:ahLst/>
              <a:cxnLst/>
              <a:rect l="l" t="t" r="r" b="b"/>
              <a:pathLst>
                <a:path w="9753600" h="1377696">
                  <a:moveTo>
                    <a:pt x="0" y="0"/>
                  </a:moveTo>
                  <a:lnTo>
                    <a:pt x="9753600" y="0"/>
                  </a:lnTo>
                  <a:lnTo>
                    <a:pt x="9753600" y="1377696"/>
                  </a:lnTo>
                  <a:lnTo>
                    <a:pt x="0" y="137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325788" y="11032261"/>
              <a:ext cx="9753600" cy="1377696"/>
            </a:xfrm>
            <a:custGeom>
              <a:avLst/>
              <a:gdLst/>
              <a:ahLst/>
              <a:cxnLst/>
              <a:rect l="l" t="t" r="r" b="b"/>
              <a:pathLst>
                <a:path w="9753600" h="1377696">
                  <a:moveTo>
                    <a:pt x="0" y="0"/>
                  </a:moveTo>
                  <a:lnTo>
                    <a:pt x="9753600" y="0"/>
                  </a:lnTo>
                  <a:lnTo>
                    <a:pt x="9753600" y="1377696"/>
                  </a:lnTo>
                  <a:lnTo>
                    <a:pt x="0" y="13776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9121785" y="219589"/>
              <a:ext cx="565750" cy="933196"/>
            </a:xfrm>
            <a:custGeom>
              <a:avLst/>
              <a:gdLst/>
              <a:ahLst/>
              <a:cxnLst/>
              <a:rect l="l" t="t" r="r" b="b"/>
              <a:pathLst>
                <a:path w="565750" h="933196">
                  <a:moveTo>
                    <a:pt x="0" y="0"/>
                  </a:moveTo>
                  <a:lnTo>
                    <a:pt x="565750" y="0"/>
                  </a:lnTo>
                  <a:lnTo>
                    <a:pt x="565750" y="933196"/>
                  </a:lnTo>
                  <a:lnTo>
                    <a:pt x="0" y="9331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2365670" y="1569479"/>
              <a:ext cx="776333" cy="911992"/>
            </a:xfrm>
            <a:custGeom>
              <a:avLst/>
              <a:gdLst/>
              <a:ahLst/>
              <a:cxnLst/>
              <a:rect l="l" t="t" r="r" b="b"/>
              <a:pathLst>
                <a:path w="776333" h="911992">
                  <a:moveTo>
                    <a:pt x="0" y="0"/>
                  </a:moveTo>
                  <a:lnTo>
                    <a:pt x="776333" y="0"/>
                  </a:lnTo>
                  <a:lnTo>
                    <a:pt x="776333" y="911991"/>
                  </a:lnTo>
                  <a:lnTo>
                    <a:pt x="0" y="911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8990231" y="2983992"/>
              <a:ext cx="828857" cy="994131"/>
            </a:xfrm>
            <a:custGeom>
              <a:avLst/>
              <a:gdLst/>
              <a:ahLst/>
              <a:cxnLst/>
              <a:rect l="l" t="t" r="r" b="b"/>
              <a:pathLst>
                <a:path w="828857" h="994131">
                  <a:moveTo>
                    <a:pt x="0" y="0"/>
                  </a:moveTo>
                  <a:lnTo>
                    <a:pt x="828857" y="0"/>
                  </a:lnTo>
                  <a:lnTo>
                    <a:pt x="828857" y="994131"/>
                  </a:lnTo>
                  <a:lnTo>
                    <a:pt x="0" y="994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12416496" y="4439171"/>
              <a:ext cx="781593" cy="874509"/>
            </a:xfrm>
            <a:custGeom>
              <a:avLst/>
              <a:gdLst/>
              <a:ahLst/>
              <a:cxnLst/>
              <a:rect l="l" t="t" r="r" b="b"/>
              <a:pathLst>
                <a:path w="781593" h="874509">
                  <a:moveTo>
                    <a:pt x="0" y="0"/>
                  </a:moveTo>
                  <a:lnTo>
                    <a:pt x="781593" y="0"/>
                  </a:lnTo>
                  <a:lnTo>
                    <a:pt x="781593" y="874509"/>
                  </a:lnTo>
                  <a:lnTo>
                    <a:pt x="0" y="874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8990231" y="5730750"/>
              <a:ext cx="867379" cy="994131"/>
            </a:xfrm>
            <a:custGeom>
              <a:avLst/>
              <a:gdLst/>
              <a:ahLst/>
              <a:cxnLst/>
              <a:rect l="l" t="t" r="r" b="b"/>
              <a:pathLst>
                <a:path w="867379" h="994131">
                  <a:moveTo>
                    <a:pt x="0" y="0"/>
                  </a:moveTo>
                  <a:lnTo>
                    <a:pt x="867379" y="0"/>
                  </a:lnTo>
                  <a:lnTo>
                    <a:pt x="867379" y="994131"/>
                  </a:lnTo>
                  <a:lnTo>
                    <a:pt x="0" y="994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12369232" y="7161784"/>
              <a:ext cx="828857" cy="994131"/>
            </a:xfrm>
            <a:custGeom>
              <a:avLst/>
              <a:gdLst/>
              <a:ahLst/>
              <a:cxnLst/>
              <a:rect l="l" t="t" r="r" b="b"/>
              <a:pathLst>
                <a:path w="828857" h="994131">
                  <a:moveTo>
                    <a:pt x="0" y="0"/>
                  </a:moveTo>
                  <a:lnTo>
                    <a:pt x="828857" y="0"/>
                  </a:lnTo>
                  <a:lnTo>
                    <a:pt x="828857" y="994131"/>
                  </a:lnTo>
                  <a:lnTo>
                    <a:pt x="0" y="994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9101471" y="8542488"/>
              <a:ext cx="717617" cy="846746"/>
            </a:xfrm>
            <a:custGeom>
              <a:avLst/>
              <a:gdLst/>
              <a:ahLst/>
              <a:cxnLst/>
              <a:rect l="l" t="t" r="r" b="b"/>
              <a:pathLst>
                <a:path w="717617" h="846746">
                  <a:moveTo>
                    <a:pt x="0" y="0"/>
                  </a:moveTo>
                  <a:lnTo>
                    <a:pt x="717617" y="0"/>
                  </a:lnTo>
                  <a:lnTo>
                    <a:pt x="717617" y="846746"/>
                  </a:lnTo>
                  <a:lnTo>
                    <a:pt x="0" y="846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2390358" y="9840976"/>
              <a:ext cx="807731" cy="994131"/>
            </a:xfrm>
            <a:custGeom>
              <a:avLst/>
              <a:gdLst/>
              <a:ahLst/>
              <a:cxnLst/>
              <a:rect l="l" t="t" r="r" b="b"/>
              <a:pathLst>
                <a:path w="807731" h="994131">
                  <a:moveTo>
                    <a:pt x="0" y="0"/>
                  </a:moveTo>
                  <a:lnTo>
                    <a:pt x="807731" y="0"/>
                  </a:lnTo>
                  <a:lnTo>
                    <a:pt x="807731" y="994131"/>
                  </a:lnTo>
                  <a:lnTo>
                    <a:pt x="0" y="994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9037980" y="11229577"/>
              <a:ext cx="819630" cy="983064"/>
            </a:xfrm>
            <a:custGeom>
              <a:avLst/>
              <a:gdLst/>
              <a:ahLst/>
              <a:cxnLst/>
              <a:rect l="l" t="t" r="r" b="b"/>
              <a:pathLst>
                <a:path w="819630" h="983064">
                  <a:moveTo>
                    <a:pt x="0" y="0"/>
                  </a:moveTo>
                  <a:lnTo>
                    <a:pt x="819630" y="0"/>
                  </a:lnTo>
                  <a:lnTo>
                    <a:pt x="819630" y="983064"/>
                  </a:lnTo>
                  <a:lnTo>
                    <a:pt x="0" y="9830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TextBox 24"/>
            <p:cNvSpPr txBox="1"/>
            <p:nvPr/>
          </p:nvSpPr>
          <p:spPr>
            <a:xfrm>
              <a:off x="575377" y="244094"/>
              <a:ext cx="6245384" cy="1140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 b="1">
                  <a:solidFill>
                    <a:srgbClr val="F7F7F7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Definition &amp; Why Edge Computing</a:t>
              </a:r>
            </a:p>
            <a:p>
              <a:pPr algn="just">
                <a:lnSpc>
                  <a:spcPts val="3499"/>
                </a:lnSpc>
              </a:pPr>
              <a:endParaRPr lang="en-US" sz="2499" b="1">
                <a:solidFill>
                  <a:srgbClr val="F7F7F7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127713" y="1754209"/>
              <a:ext cx="7308215" cy="5566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7F7F7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Comparison: Edge vs. Cloud Computing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575377" y="2805430"/>
              <a:ext cx="8133690" cy="1725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1" dirty="0">
                  <a:solidFill>
                    <a:srgbClr val="F7F7F7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Case Studies – Cloud Offloading &amp; Video Analytics</a:t>
              </a:r>
            </a:p>
            <a:p>
              <a:pPr algn="ctr">
                <a:lnSpc>
                  <a:spcPts val="3499"/>
                </a:lnSpc>
              </a:pPr>
              <a:endParaRPr lang="en-US" sz="2499" b="1" dirty="0">
                <a:solidFill>
                  <a:srgbClr val="F7F7F7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3919922" y="4473363"/>
              <a:ext cx="8133690" cy="1107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46"/>
                </a:lnSpc>
              </a:pPr>
              <a:r>
                <a:rPr lang="en-US" sz="2390" spc="9" dirty="0">
                  <a:solidFill>
                    <a:srgbClr val="F7F7F7"/>
                  </a:solidFill>
                  <a:latin typeface="Barlow Semi-Bold" panose="020B0604020202020204" charset="0"/>
                  <a:ea typeface="Barlow"/>
                  <a:cs typeface="Barlow"/>
                  <a:sym typeface="Barlow"/>
                </a:rPr>
                <a:t>Case Studies – Smart Homes &amp; Smart Cities</a:t>
              </a:r>
            </a:p>
            <a:p>
              <a:pPr algn="ctr">
                <a:lnSpc>
                  <a:spcPts val="3346"/>
                </a:lnSpc>
              </a:pPr>
              <a:endParaRPr lang="en-US" sz="2390" spc="9" dirty="0">
                <a:solidFill>
                  <a:srgbClr val="F7F7F7"/>
                </a:solidFill>
                <a:latin typeface="Barlow Semi-Bold" panose="020B0604020202020204" charset="0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943042" y="5747597"/>
              <a:ext cx="5953760" cy="1140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7F7F7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Case Study – Collaborative Edge</a:t>
              </a:r>
            </a:p>
            <a:p>
              <a:pPr algn="ctr">
                <a:lnSpc>
                  <a:spcPts val="3499"/>
                </a:lnSpc>
              </a:pPr>
              <a:endParaRPr lang="en-US" sz="2499" b="1">
                <a:solidFill>
                  <a:srgbClr val="F7F7F7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8628126"/>
              <a:ext cx="8133690" cy="1140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1" dirty="0">
                  <a:solidFill>
                    <a:srgbClr val="F7F7F7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Opportunities &amp; Future Prospects</a:t>
              </a:r>
            </a:p>
            <a:p>
              <a:pPr algn="ctr">
                <a:lnSpc>
                  <a:spcPts val="3499"/>
                </a:lnSpc>
              </a:pPr>
              <a:endParaRPr lang="en-US" sz="2499" b="1" dirty="0">
                <a:solidFill>
                  <a:srgbClr val="F7F7F7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5293987" y="9897474"/>
              <a:ext cx="3842067" cy="1140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7F7F7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Optimization Metrics</a:t>
              </a:r>
            </a:p>
            <a:p>
              <a:pPr algn="ctr">
                <a:lnSpc>
                  <a:spcPts val="3499"/>
                </a:lnSpc>
              </a:pPr>
              <a:endParaRPr lang="en-US" sz="2499" b="1">
                <a:solidFill>
                  <a:srgbClr val="F7F7F7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914864" y="11400307"/>
              <a:ext cx="5775960" cy="11408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1">
                  <a:solidFill>
                    <a:srgbClr val="F7F7F7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Conclusion &amp; Future Directions</a:t>
              </a:r>
            </a:p>
            <a:p>
              <a:pPr algn="ctr">
                <a:lnSpc>
                  <a:spcPts val="3499"/>
                </a:lnSpc>
              </a:pPr>
              <a:endParaRPr lang="en-US" sz="2499" b="1">
                <a:solidFill>
                  <a:srgbClr val="F7F7F7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70037" y="506082"/>
            <a:ext cx="11529989" cy="9274836"/>
            <a:chOff x="0" y="0"/>
            <a:chExt cx="15373318" cy="1236644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5373318" cy="304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7500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Definition &amp; Why Edge Computing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04514"/>
              <a:ext cx="15373318" cy="36423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120"/>
                </a:lnSpc>
                <a:buFont typeface="Arial"/>
                <a:buChar char="•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Definition of Edge Computing:</a:t>
              </a:r>
            </a:p>
            <a:p>
              <a:pPr marL="1036320" lvl="2" indent="-345440" algn="l">
                <a:lnSpc>
                  <a:spcPts val="3120"/>
                </a:lnSpc>
                <a:buFont typeface="Arial"/>
                <a:buChar char="⚬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Edge Computing refers to processing data near the source instead of relying on a centralized cloud.</a:t>
              </a:r>
            </a:p>
            <a:p>
              <a:pPr marL="1036320" lvl="2" indent="-345440" algn="l">
                <a:lnSpc>
                  <a:spcPts val="3120"/>
                </a:lnSpc>
                <a:buFont typeface="Arial"/>
                <a:buChar char="⚬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Reduces latency, minimizes bandwidth usage, and improves real-time processing.</a:t>
              </a:r>
            </a:p>
            <a:p>
              <a:pPr marL="1036320" lvl="2" indent="-345440" algn="l">
                <a:lnSpc>
                  <a:spcPts val="3120"/>
                </a:lnSpc>
                <a:buFont typeface="Arial"/>
                <a:buChar char="⚬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Edge devices include routers, gateways, micro data centers, and cloudlets.</a:t>
              </a:r>
            </a:p>
            <a:p>
              <a:pPr algn="l">
                <a:lnSpc>
                  <a:spcPts val="3120"/>
                </a:lnSpc>
              </a:pPr>
              <a:endParaRPr lang="en-US" sz="2400" spc="9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203388"/>
              <a:ext cx="15373318" cy="4163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120"/>
                </a:lnSpc>
                <a:buFont typeface="Arial"/>
                <a:buChar char="•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Why Edge Computing?</a:t>
              </a:r>
            </a:p>
            <a:p>
              <a:pPr marL="1036320" lvl="2" indent="-345440" algn="l">
                <a:lnSpc>
                  <a:spcPts val="3120"/>
                </a:lnSpc>
                <a:buFont typeface="Arial"/>
                <a:buChar char="⚬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Push from Cloud Services:</a:t>
              </a:r>
            </a:p>
            <a:p>
              <a:pPr marL="1554480" lvl="3" indent="-388620" algn="l">
                <a:lnSpc>
                  <a:spcPts val="3120"/>
                </a:lnSpc>
                <a:buFont typeface="Arial"/>
                <a:buChar char="￭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Data growth exceeds network capabilities.</a:t>
              </a:r>
            </a:p>
            <a:p>
              <a:pPr marL="1554480" lvl="3" indent="-388620" algn="l">
                <a:lnSpc>
                  <a:spcPts val="3120"/>
                </a:lnSpc>
                <a:buFont typeface="Arial"/>
                <a:buChar char="￭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Centralized cloud models cannot handle real-time needs efficiently.</a:t>
              </a:r>
            </a:p>
            <a:p>
              <a:pPr marL="1036320" lvl="2" indent="-345440" algn="l">
                <a:lnSpc>
                  <a:spcPts val="3120"/>
                </a:lnSpc>
                <a:buFont typeface="Arial"/>
                <a:buChar char="⚬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Pull from IoT:</a:t>
              </a:r>
            </a:p>
            <a:p>
              <a:pPr marL="1554480" lvl="3" indent="-388620" algn="l">
                <a:lnSpc>
                  <a:spcPts val="3120"/>
                </a:lnSpc>
                <a:buFont typeface="Arial"/>
                <a:buChar char="￭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Billions of IoT devices generating massive data streams.</a:t>
              </a:r>
            </a:p>
            <a:p>
              <a:pPr marL="1554480" lvl="3" indent="-388620" algn="l">
                <a:lnSpc>
                  <a:spcPts val="3120"/>
                </a:lnSpc>
                <a:buFont typeface="Arial"/>
                <a:buChar char="￭"/>
              </a:pPr>
              <a:r>
                <a:rPr lang="en-US" sz="2400" spc="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Need for local data processing to reduce response time.</a:t>
              </a:r>
            </a:p>
            <a:p>
              <a:pPr algn="l">
                <a:lnSpc>
                  <a:spcPts val="3120"/>
                </a:lnSpc>
              </a:pPr>
              <a:endParaRPr lang="en-US" sz="2400" spc="9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650401" y="2879945"/>
            <a:ext cx="5537269" cy="5537269"/>
          </a:xfrm>
          <a:custGeom>
            <a:avLst/>
            <a:gdLst/>
            <a:ahLst/>
            <a:cxnLst/>
            <a:rect l="l" t="t" r="r" b="b"/>
            <a:pathLst>
              <a:path w="5537269" h="5537269">
                <a:moveTo>
                  <a:pt x="0" y="0"/>
                </a:moveTo>
                <a:lnTo>
                  <a:pt x="5537268" y="0"/>
                </a:lnTo>
                <a:lnTo>
                  <a:pt x="5537268" y="5537269"/>
                </a:lnTo>
                <a:lnTo>
                  <a:pt x="0" y="5537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88898" y="369527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6433" b="-16433"/>
            </a:stretch>
          </a:blipFill>
          <a:ln w="9525" cap="sq">
            <a:solidFill>
              <a:srgbClr val="289DD2"/>
            </a:solidFill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5B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463" y="571500"/>
            <a:ext cx="1828800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1">
                <a:solidFill>
                  <a:srgbClr val="F7F7F7"/>
                </a:solidFill>
                <a:latin typeface="Barlow Bold"/>
                <a:ea typeface="Barlow Bold"/>
                <a:cs typeface="Barlow Bold"/>
                <a:sym typeface="Barlow Bold"/>
              </a:rPr>
              <a:t>Comparison: Edge vs. Cloud Computing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7089444" y="369527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3" b="-16433"/>
            </a:stretch>
          </a:blipFill>
          <a:ln w="9525" cap="sq">
            <a:solidFill>
              <a:srgbClr val="F2F1EC"/>
            </a:solidFill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601062" y="3329420"/>
            <a:ext cx="17085875" cy="5424765"/>
          </a:xfrm>
          <a:custGeom>
            <a:avLst/>
            <a:gdLst/>
            <a:ahLst/>
            <a:cxnLst/>
            <a:rect l="l" t="t" r="r" b="b"/>
            <a:pathLst>
              <a:path w="17085875" h="5424765">
                <a:moveTo>
                  <a:pt x="0" y="0"/>
                </a:moveTo>
                <a:lnTo>
                  <a:pt x="17085876" y="0"/>
                </a:lnTo>
                <a:lnTo>
                  <a:pt x="17085876" y="5424765"/>
                </a:lnTo>
                <a:lnTo>
                  <a:pt x="0" y="5424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601062" y="3329420"/>
            <a:ext cx="1708587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578471" y="3348470"/>
            <a:ext cx="94600" cy="5405715"/>
          </a:xfrm>
          <a:custGeom>
            <a:avLst/>
            <a:gdLst/>
            <a:ahLst/>
            <a:cxnLst/>
            <a:rect l="l" t="t" r="r" b="b"/>
            <a:pathLst>
              <a:path w="94600" h="5405715">
                <a:moveTo>
                  <a:pt x="0" y="0"/>
                </a:moveTo>
                <a:lnTo>
                  <a:pt x="94600" y="0"/>
                </a:lnTo>
                <a:lnTo>
                  <a:pt x="94600" y="5405715"/>
                </a:lnTo>
                <a:lnTo>
                  <a:pt x="0" y="5405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617068" y="3357995"/>
            <a:ext cx="94600" cy="5405715"/>
          </a:xfrm>
          <a:custGeom>
            <a:avLst/>
            <a:gdLst/>
            <a:ahLst/>
            <a:cxnLst/>
            <a:rect l="l" t="t" r="r" b="b"/>
            <a:pathLst>
              <a:path w="94600" h="5405715">
                <a:moveTo>
                  <a:pt x="0" y="0"/>
                </a:moveTo>
                <a:lnTo>
                  <a:pt x="94600" y="0"/>
                </a:lnTo>
                <a:lnTo>
                  <a:pt x="94600" y="5405715"/>
                </a:lnTo>
                <a:lnTo>
                  <a:pt x="0" y="5405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flipV="1">
            <a:off x="601083" y="4162131"/>
            <a:ext cx="1708587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601105" y="4863057"/>
            <a:ext cx="1708587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601126" y="5691732"/>
            <a:ext cx="1708587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601147" y="6396582"/>
            <a:ext cx="1708587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578514" y="7163345"/>
            <a:ext cx="1708587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578492" y="7930107"/>
            <a:ext cx="1708587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555901" y="8744660"/>
            <a:ext cx="1710846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>
            <a:off x="11811592" y="3348470"/>
            <a:ext cx="94600" cy="5405715"/>
          </a:xfrm>
          <a:custGeom>
            <a:avLst/>
            <a:gdLst/>
            <a:ahLst/>
            <a:cxnLst/>
            <a:rect l="l" t="t" r="r" b="b"/>
            <a:pathLst>
              <a:path w="94600" h="5405715">
                <a:moveTo>
                  <a:pt x="0" y="0"/>
                </a:moveTo>
                <a:lnTo>
                  <a:pt x="94600" y="0"/>
                </a:lnTo>
                <a:lnTo>
                  <a:pt x="94600" y="5405715"/>
                </a:lnTo>
                <a:lnTo>
                  <a:pt x="0" y="5405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709408" y="3348470"/>
            <a:ext cx="94600" cy="5405715"/>
          </a:xfrm>
          <a:custGeom>
            <a:avLst/>
            <a:gdLst/>
            <a:ahLst/>
            <a:cxnLst/>
            <a:rect l="l" t="t" r="r" b="b"/>
            <a:pathLst>
              <a:path w="94600" h="5405715">
                <a:moveTo>
                  <a:pt x="0" y="0"/>
                </a:moveTo>
                <a:lnTo>
                  <a:pt x="94600" y="0"/>
                </a:lnTo>
                <a:lnTo>
                  <a:pt x="94600" y="5405715"/>
                </a:lnTo>
                <a:lnTo>
                  <a:pt x="0" y="54057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5289" y="2719309"/>
            <a:ext cx="14411849" cy="7292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9"/>
              </a:lnSpc>
            </a:pPr>
            <a:r>
              <a:rPr lang="en-US" sz="2763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Traditional cloud computing </a:t>
            </a:r>
            <a:r>
              <a:rPr lang="en-US" sz="2763" b="1" u="none" strike="noStrik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sends all data to a central hub, risking                            sluggish performance. Edge computing flips this, pushing tasks to                                  nearby edge nodes to supercharge speed and delight users.</a:t>
            </a:r>
          </a:p>
          <a:p>
            <a:pPr algn="l">
              <a:lnSpc>
                <a:spcPts val="3869"/>
              </a:lnSpc>
            </a:pPr>
            <a:endParaRPr lang="en-US" sz="2763" b="1" u="none" strike="noStrike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869"/>
              </a:lnSpc>
            </a:pPr>
            <a:r>
              <a:rPr lang="en-US" sz="2763" b="1" u="sng" strike="noStrik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Advantages</a:t>
            </a:r>
          </a:p>
          <a:p>
            <a:pPr marL="596666" lvl="1" indent="-298333" algn="l">
              <a:lnSpc>
                <a:spcPts val="3869"/>
              </a:lnSpc>
              <a:buAutoNum type="arabicPeriod"/>
            </a:pPr>
            <a:r>
              <a:rPr lang="en-US" sz="2763" b="1" i="1" u="none" strike="noStrik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F</a:t>
            </a:r>
            <a:r>
              <a:rPr lang="en-US" sz="2763" b="1" i="1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aster Response</a:t>
            </a:r>
            <a:r>
              <a:rPr lang="en-US" sz="2763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Cuts wait t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mes, a game-changer for                                                   mobile devices.</a:t>
            </a:r>
          </a:p>
          <a:p>
            <a:pPr marL="596666" lvl="1" indent="-298333" algn="l">
              <a:lnSpc>
                <a:spcPts val="3869"/>
              </a:lnSpc>
              <a:buAutoNum type="arabicPeriod"/>
            </a:pPr>
            <a:r>
              <a:rPr lang="en-US" sz="2763" b="1" i="1" u="none" strike="noStrik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Smart </a:t>
            </a:r>
            <a:r>
              <a:rPr lang="en-US" sz="2763" b="1" i="1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Caching</a:t>
            </a:r>
            <a:r>
              <a:rPr lang="en-US" sz="2763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info and actions at the edge for quick                                         access.</a:t>
            </a:r>
          </a:p>
          <a:p>
            <a:pPr marL="596666" lvl="1" indent="-298333" algn="l">
              <a:lnSpc>
                <a:spcPts val="3869"/>
              </a:lnSpc>
              <a:buAutoNum type="arabicPeriod"/>
            </a:pPr>
            <a:r>
              <a:rPr lang="en-US" sz="2763" b="1" i="1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Enhanced Interaction</a:t>
            </a:r>
            <a:r>
              <a:rPr lang="en-US" sz="2763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Fuels real-time tools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lik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VR,                                                                     g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amin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g, and wellness apps with smooth operation.</a:t>
            </a:r>
          </a:p>
          <a:p>
            <a:pPr marL="596666" lvl="1" indent="-298333" algn="l">
              <a:lnSpc>
                <a:spcPts val="3869"/>
              </a:lnSpc>
              <a:buAutoNum type="arabicPeriod"/>
            </a:pPr>
            <a:r>
              <a:rPr lang="en-US" sz="2763" b="1" i="1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Sync</a:t>
            </a:r>
            <a:r>
              <a:rPr lang="en-US" sz="2763" b="1" i="1" u="none" strike="noStrik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Hu</a:t>
            </a:r>
            <a:r>
              <a:rPr lang="en-US" sz="2763" b="1" i="1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rdles</a:t>
            </a:r>
            <a:r>
              <a:rPr lang="en-US" sz="2763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chi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between edge 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763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763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nts 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</a:t>
            </a:r>
            <a:r>
              <a:rPr lang="en-US" sz="2763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 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63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763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gle data—re</a:t>
            </a:r>
            <a:r>
              <a:rPr lang="en-US" sz="2763" u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763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earch ahead!</a:t>
            </a:r>
          </a:p>
          <a:p>
            <a:pPr marL="1193332" lvl="2" indent="-397777" algn="l">
              <a:lnSpc>
                <a:spcPts val="3869"/>
              </a:lnSpc>
              <a:buFont typeface="Arial"/>
              <a:buChar char="⚬"/>
            </a:pPr>
            <a:r>
              <a:rPr lang="en-US" sz="2763" b="1" u="none" strike="noStrik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USE CASES:   </a:t>
            </a:r>
            <a:r>
              <a:rPr lang="en-US" sz="2763" i="1" u="none" strike="noStrik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E-Commerce, Wayfinding, Live Tech</a:t>
            </a:r>
          </a:p>
          <a:p>
            <a:pPr algn="l">
              <a:lnSpc>
                <a:spcPts val="3869"/>
              </a:lnSpc>
            </a:pPr>
            <a:endParaRPr lang="en-US" sz="2763" i="1" u="none" strike="noStrike">
              <a:solidFill>
                <a:srgbClr val="000000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1175781" y="2330638"/>
            <a:ext cx="7022715" cy="5625724"/>
          </a:xfrm>
          <a:custGeom>
            <a:avLst/>
            <a:gdLst/>
            <a:ahLst/>
            <a:cxnLst/>
            <a:rect l="l" t="t" r="r" b="b"/>
            <a:pathLst>
              <a:path w="7022715" h="5625724">
                <a:moveTo>
                  <a:pt x="0" y="0"/>
                </a:moveTo>
                <a:lnTo>
                  <a:pt x="7022715" y="0"/>
                </a:lnTo>
                <a:lnTo>
                  <a:pt x="7022715" y="5625724"/>
                </a:lnTo>
                <a:lnTo>
                  <a:pt x="0" y="5625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5289" y="678415"/>
            <a:ext cx="16575859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Cloud Offloading</a:t>
            </a:r>
          </a:p>
          <a:p>
            <a:pPr algn="l">
              <a:lnSpc>
                <a:spcPts val="5607"/>
              </a:lnSpc>
            </a:pPr>
            <a:r>
              <a:rPr lang="en-US" sz="4672" b="1" dirty="0">
                <a:solidFill>
                  <a:srgbClr val="324B9A"/>
                </a:solidFill>
                <a:latin typeface="Poppins Bold"/>
                <a:ea typeface="Poppins Bold"/>
                <a:cs typeface="Poppins Bold"/>
                <a:sym typeface="Poppins Bold"/>
              </a:rPr>
              <a:t>Case Studies</a:t>
            </a:r>
            <a:r>
              <a:rPr lang="en-US" sz="467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0" y="3999148"/>
            <a:ext cx="7284158" cy="4044518"/>
          </a:xfrm>
          <a:custGeom>
            <a:avLst/>
            <a:gdLst/>
            <a:ahLst/>
            <a:cxnLst/>
            <a:rect l="l" t="t" r="r" b="b"/>
            <a:pathLst>
              <a:path w="7284158" h="4044518">
                <a:moveTo>
                  <a:pt x="0" y="0"/>
                </a:moveTo>
                <a:lnTo>
                  <a:pt x="7284158" y="0"/>
                </a:lnTo>
                <a:lnTo>
                  <a:pt x="7284158" y="4044518"/>
                </a:lnTo>
                <a:lnTo>
                  <a:pt x="0" y="40445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02411" y="730216"/>
            <a:ext cx="16575859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Video Analytics</a:t>
            </a:r>
          </a:p>
          <a:p>
            <a:pPr algn="l">
              <a:lnSpc>
                <a:spcPts val="5607"/>
              </a:lnSpc>
            </a:pPr>
            <a:r>
              <a:rPr lang="en-US" sz="4672" b="1" dirty="0">
                <a:solidFill>
                  <a:srgbClr val="324B9A"/>
                </a:solidFill>
                <a:latin typeface="Poppins Bold"/>
                <a:ea typeface="Poppins Bold"/>
                <a:cs typeface="Poppins Bold"/>
                <a:sym typeface="Poppins Bold"/>
              </a:rPr>
              <a:t>Case Studies</a:t>
            </a:r>
            <a:r>
              <a:rPr lang="en-US" sz="467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75289" y="3097702"/>
            <a:ext cx="18976868" cy="6854209"/>
            <a:chOff x="0" y="0"/>
            <a:chExt cx="25302491" cy="9138945"/>
          </a:xfrm>
        </p:grpSpPr>
        <p:sp>
          <p:nvSpPr>
            <p:cNvPr id="7" name="TextBox 7"/>
            <p:cNvSpPr txBox="1"/>
            <p:nvPr/>
          </p:nvSpPr>
          <p:spPr>
            <a:xfrm>
              <a:off x="8317120" y="135620"/>
              <a:ext cx="15699828" cy="7755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69"/>
                </a:lnSpc>
              </a:pPr>
              <a:endParaRPr/>
            </a:p>
            <a:p>
              <a:pPr algn="l">
                <a:lnSpc>
                  <a:spcPts val="3869"/>
                </a:lnSpc>
              </a:pPr>
              <a:endParaRPr/>
            </a:p>
            <a:p>
              <a:pPr marL="596666" lvl="1" indent="-298333" algn="l">
                <a:lnSpc>
                  <a:spcPts val="3869"/>
                </a:lnSpc>
                <a:buFont typeface="Arial"/>
                <a:buChar char="•"/>
              </a:pPr>
              <a:r>
                <a:rPr lang="en-US" sz="276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Edge device</a:t>
              </a:r>
              <a:r>
                <a:rPr lang="en-US" sz="2763" u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 process video locally, skipping bulky cloud transfers.</a:t>
              </a:r>
            </a:p>
            <a:p>
              <a:pPr marL="596666" lvl="1" indent="-298333" algn="l">
                <a:lnSpc>
                  <a:spcPts val="3869"/>
                </a:lnSpc>
                <a:buFont typeface="Arial"/>
                <a:buChar char="•"/>
              </a:pPr>
              <a:r>
                <a:rPr lang="en-US" sz="2763" b="1" u="sng" strike="noStrik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Example</a:t>
              </a:r>
              <a:r>
                <a:rPr lang="en-US" sz="2763" b="1" u="none" strike="noStrik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</a:t>
              </a:r>
              <a:r>
                <a:rPr lang="en-US" sz="2763" u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To find a lost child, city cameras scan footage on-site and send only results—not raw video—to the cloud, slashing time and sidestepping privacy issues.</a:t>
              </a:r>
            </a:p>
            <a:p>
              <a:pPr marL="596666" lvl="1" indent="-298333" algn="l">
                <a:lnSpc>
                  <a:spcPts val="3869"/>
                </a:lnSpc>
                <a:buFont typeface="Arial"/>
                <a:buChar char="•"/>
              </a:pPr>
              <a:r>
                <a:rPr lang="en-US" sz="2763" b="1" u="sng" strike="noStrik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Advantages</a:t>
              </a:r>
              <a:r>
                <a:rPr lang="en-US" sz="2763" b="1" strike="noStrik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</a:t>
              </a:r>
              <a:r>
                <a:rPr lang="en-US" sz="2763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Lightning-f</a:t>
              </a:r>
              <a:r>
                <a:rPr lang="en-US" sz="276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ast responses for emergencies, reduced bandwidth use, and d</a:t>
              </a:r>
              <a:r>
                <a:rPr lang="en-US" sz="2763" u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ata st</a:t>
              </a:r>
              <a:r>
                <a:rPr lang="en-US" sz="276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ays local.</a:t>
              </a:r>
            </a:p>
            <a:p>
              <a:pPr marL="596666" lvl="1" indent="-298333" algn="l">
                <a:lnSpc>
                  <a:spcPts val="3869"/>
                </a:lnSpc>
                <a:buFont typeface="Arial"/>
                <a:buChar char="•"/>
              </a:pPr>
              <a:r>
                <a:rPr lang="en-US" sz="2763" b="1" u="sng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Challenges</a:t>
              </a:r>
              <a:r>
                <a:rPr lang="en-US" sz="2763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</a:t>
              </a:r>
              <a:r>
                <a:rPr lang="en-US" sz="276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Coo</a:t>
              </a:r>
              <a:r>
                <a:rPr lang="en-US" sz="2763" u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rd</a:t>
              </a:r>
              <a:r>
                <a:rPr lang="en-US" sz="276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inating countless cameras and their data across edges.</a:t>
              </a:r>
            </a:p>
            <a:p>
              <a:pPr algn="l">
                <a:lnSpc>
                  <a:spcPts val="3869"/>
                </a:lnSpc>
              </a:pPr>
              <a:endParaRPr lang="en-US" sz="276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781852" y="7203592"/>
              <a:ext cx="22520639" cy="1935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63"/>
                </a:lnSpc>
              </a:pPr>
              <a:r>
                <a:rPr lang="en-US" sz="276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USE CASES:</a:t>
              </a:r>
            </a:p>
            <a:p>
              <a:pPr marL="595884" lvl="1" indent="-297942" algn="l">
                <a:lnSpc>
                  <a:spcPts val="3863"/>
                </a:lnSpc>
                <a:buFont typeface="Arial"/>
                <a:buChar char="•"/>
              </a:pPr>
              <a:r>
                <a:rPr lang="en-US" sz="2760" i="1">
                  <a:solidFill>
                    <a:srgbClr val="000000"/>
                  </a:solidFill>
                  <a:latin typeface="Poppins Italics"/>
                  <a:ea typeface="Poppins Italics"/>
                  <a:cs typeface="Poppins Italics"/>
                  <a:sym typeface="Poppins Italics"/>
                </a:rPr>
                <a:t>Safety, Entertainment, Surveillance</a:t>
              </a:r>
            </a:p>
            <a:p>
              <a:pPr algn="l">
                <a:lnSpc>
                  <a:spcPts val="3863"/>
                </a:lnSpc>
              </a:pPr>
              <a:endParaRPr lang="en-US" sz="2760" i="1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23649896" cy="1287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63"/>
                </a:lnSpc>
              </a:pPr>
              <a:r>
                <a:rPr lang="en-US" sz="276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Cloud computing stumbles with video due to slow uploads and privacy woes. Edge computing tackles this by analyzing video right where it’s captured, delivering speed and security.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717" y="901438"/>
            <a:ext cx="15478565" cy="139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25"/>
              </a:lnSpc>
            </a:pPr>
            <a:r>
              <a:rPr lang="en-US" sz="75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Smart Homes</a:t>
            </a:r>
          </a:p>
          <a:p>
            <a:pPr algn="l">
              <a:lnSpc>
                <a:spcPts val="4150"/>
              </a:lnSpc>
            </a:pPr>
            <a:r>
              <a:rPr lang="en-US" sz="50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Case Studies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3114" y="2839374"/>
            <a:ext cx="9468683" cy="636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1"/>
              </a:lnSpc>
            </a:pPr>
            <a:r>
              <a:rPr lang="en-US" sz="2723" b="1" i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Enhancing Automation and Urban Infrastructure with Edge Computing</a:t>
            </a:r>
          </a:p>
          <a:p>
            <a:pPr marL="1176081" lvl="2" indent="-392027" algn="l">
              <a:lnSpc>
                <a:spcPts val="4221"/>
              </a:lnSpc>
              <a:buFont typeface="Arial"/>
              <a:buChar char="⚬"/>
            </a:pPr>
            <a:r>
              <a:rPr lang="en-US" sz="27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Edge computing enables real-time processing of sensor data within homes.</a:t>
            </a:r>
          </a:p>
          <a:p>
            <a:pPr marL="1176081" lvl="2" indent="-392027" algn="l">
              <a:lnSpc>
                <a:spcPts val="4221"/>
              </a:lnSpc>
              <a:buFont typeface="Arial"/>
              <a:buChar char="⚬"/>
            </a:pPr>
            <a:r>
              <a:rPr lang="en-US" sz="27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Reduces internet bandwidth usage by processing data locally on an EdgeOS.</a:t>
            </a:r>
          </a:p>
          <a:p>
            <a:pPr marL="1176081" lvl="2" indent="-392027" algn="l">
              <a:lnSpc>
                <a:spcPts val="4221"/>
              </a:lnSpc>
              <a:buFont typeface="Arial"/>
              <a:buChar char="⚬"/>
            </a:pPr>
            <a:r>
              <a:rPr lang="en-US" sz="27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Enhances privacy by keeping personal data within the home.</a:t>
            </a:r>
          </a:p>
          <a:p>
            <a:pPr marL="1176081" lvl="2" indent="-392027" algn="l">
              <a:lnSpc>
                <a:spcPts val="4221"/>
              </a:lnSpc>
              <a:buFont typeface="Arial"/>
              <a:buChar char="⚬"/>
            </a:pPr>
            <a:r>
              <a:rPr lang="en-US" sz="27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A smart thermostat adjusting temperature based on local sensor data instead of cloud-based commands.</a:t>
            </a:r>
          </a:p>
          <a:p>
            <a:pPr algn="l">
              <a:lnSpc>
                <a:spcPts val="4221"/>
              </a:lnSpc>
            </a:pPr>
            <a:endParaRPr lang="en-US" sz="2723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0449300" y="2925099"/>
            <a:ext cx="6679331" cy="5009498"/>
          </a:xfrm>
          <a:custGeom>
            <a:avLst/>
            <a:gdLst/>
            <a:ahLst/>
            <a:cxnLst/>
            <a:rect l="l" t="t" r="r" b="b"/>
            <a:pathLst>
              <a:path w="6679331" h="5009498">
                <a:moveTo>
                  <a:pt x="0" y="0"/>
                </a:moveTo>
                <a:lnTo>
                  <a:pt x="6679331" y="0"/>
                </a:lnTo>
                <a:lnTo>
                  <a:pt x="6679331" y="5009498"/>
                </a:lnTo>
                <a:lnTo>
                  <a:pt x="0" y="5009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4832" y="2572668"/>
            <a:ext cx="9224468" cy="6685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48575" lvl="2" indent="-416192" algn="l">
              <a:lnSpc>
                <a:spcPts val="4077"/>
              </a:lnSpc>
              <a:buFont typeface="Arial"/>
              <a:buChar char="⚬"/>
            </a:pPr>
            <a:r>
              <a:rPr lang="en-US" sz="2891" spc="-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Edge computing optimizes large-scale urban infrastructure like traffic lights, surveillance cameras, and public safety systems.</a:t>
            </a:r>
          </a:p>
          <a:p>
            <a:pPr marL="1248575" lvl="2" indent="-416192" algn="l">
              <a:lnSpc>
                <a:spcPts val="4077"/>
              </a:lnSpc>
              <a:buFont typeface="Arial"/>
              <a:buChar char="⚬"/>
            </a:pPr>
            <a:r>
              <a:rPr lang="en-US" sz="2891" spc="-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Processes data closer to the source, reducing latency for real-time applications like emergency response and transport systems.</a:t>
            </a:r>
          </a:p>
          <a:p>
            <a:pPr marL="1248575" lvl="2" indent="-416192" algn="l">
              <a:lnSpc>
                <a:spcPts val="4077"/>
              </a:lnSpc>
              <a:buFont typeface="Arial"/>
              <a:buChar char="⚬"/>
            </a:pPr>
            <a:r>
              <a:rPr lang="en-US" sz="2891" spc="-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Example: A missing person search using Edge-based cameras, where footage is analyzed locally, reducing cloud dependency.</a:t>
            </a:r>
          </a:p>
          <a:p>
            <a:pPr algn="l">
              <a:lnSpc>
                <a:spcPts val="4077"/>
              </a:lnSpc>
            </a:pPr>
            <a:endParaRPr lang="en-US" sz="2891" spc="-43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562262" y="2648868"/>
            <a:ext cx="7472570" cy="3885736"/>
          </a:xfrm>
          <a:custGeom>
            <a:avLst/>
            <a:gdLst/>
            <a:ahLst/>
            <a:cxnLst/>
            <a:rect l="l" t="t" r="r" b="b"/>
            <a:pathLst>
              <a:path w="7472570" h="3885736">
                <a:moveTo>
                  <a:pt x="0" y="0"/>
                </a:moveTo>
                <a:lnTo>
                  <a:pt x="7472570" y="0"/>
                </a:lnTo>
                <a:lnTo>
                  <a:pt x="7472570" y="3885736"/>
                </a:lnTo>
                <a:lnTo>
                  <a:pt x="0" y="3885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04717" y="901438"/>
            <a:ext cx="15478565" cy="139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25"/>
              </a:lnSpc>
            </a:pPr>
            <a:r>
              <a:rPr lang="en-US" sz="75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Smart Cities</a:t>
            </a:r>
          </a:p>
          <a:p>
            <a:pPr algn="l">
              <a:lnSpc>
                <a:spcPts val="4150"/>
              </a:lnSpc>
            </a:pPr>
            <a:r>
              <a:rPr lang="en-US" sz="50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Case Studies </a:t>
            </a:r>
          </a:p>
        </p:txBody>
      </p:sp>
      <p:sp>
        <p:nvSpPr>
          <p:cNvPr id="5" name="Freeform 5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839" y="283994"/>
            <a:ext cx="18092322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242254"/>
                </a:solidFill>
                <a:latin typeface="Poppins Bold"/>
                <a:ea typeface="Poppins Bold"/>
                <a:cs typeface="Poppins Bold"/>
                <a:sym typeface="Poppins Bold"/>
              </a:rPr>
              <a:t>Collaborative Edge </a:t>
            </a:r>
          </a:p>
        </p:txBody>
      </p:sp>
      <p:sp>
        <p:nvSpPr>
          <p:cNvPr id="3" name="Freeform 3"/>
          <p:cNvSpPr/>
          <p:nvPr/>
        </p:nvSpPr>
        <p:spPr>
          <a:xfrm>
            <a:off x="16851148" y="293519"/>
            <a:ext cx="816304" cy="1318346"/>
          </a:xfrm>
          <a:custGeom>
            <a:avLst/>
            <a:gdLst/>
            <a:ahLst/>
            <a:cxnLst/>
            <a:rect l="l" t="t" r="r" b="b"/>
            <a:pathLst>
              <a:path w="816304" h="1318346">
                <a:moveTo>
                  <a:pt x="0" y="0"/>
                </a:moveTo>
                <a:lnTo>
                  <a:pt x="816304" y="0"/>
                </a:lnTo>
                <a:lnTo>
                  <a:pt x="816304" y="1318346"/>
                </a:lnTo>
                <a:lnTo>
                  <a:pt x="0" y="1318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433" b="-1643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0" y="2844991"/>
            <a:ext cx="6772234" cy="4383529"/>
          </a:xfrm>
          <a:custGeom>
            <a:avLst/>
            <a:gdLst/>
            <a:ahLst/>
            <a:cxnLst/>
            <a:rect l="l" t="t" r="r" b="b"/>
            <a:pathLst>
              <a:path w="6772234" h="4383529">
                <a:moveTo>
                  <a:pt x="0" y="0"/>
                </a:moveTo>
                <a:lnTo>
                  <a:pt x="6772234" y="0"/>
                </a:lnTo>
                <a:lnTo>
                  <a:pt x="6772234" y="4383528"/>
                </a:lnTo>
                <a:lnTo>
                  <a:pt x="0" y="4383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47188" y="2219770"/>
            <a:ext cx="17840812" cy="8067230"/>
            <a:chOff x="0" y="0"/>
            <a:chExt cx="23787749" cy="10756307"/>
          </a:xfrm>
        </p:grpSpPr>
        <p:sp>
          <p:nvSpPr>
            <p:cNvPr id="6" name="TextBox 6"/>
            <p:cNvSpPr txBox="1"/>
            <p:nvPr/>
          </p:nvSpPr>
          <p:spPr>
            <a:xfrm>
              <a:off x="8832796" y="805053"/>
              <a:ext cx="14954953" cy="6734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16"/>
                </a:lnSpc>
              </a:pPr>
              <a:endParaRPr/>
            </a:p>
            <a:p>
              <a:pPr marL="596783" lvl="1" indent="-298391" algn="l">
                <a:lnSpc>
                  <a:spcPts val="331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b="1" u="sng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Edge Computing</a:t>
              </a:r>
              <a:r>
                <a:rPr lang="en-US" sz="2764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</a:t>
              </a:r>
              <a:r>
                <a:rPr lang="en-US" sz="276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Acts as a small data center, bridging cloud and end users.</a:t>
              </a:r>
            </a:p>
            <a:p>
              <a:pPr marL="596783" lvl="1" indent="-298391" algn="l">
                <a:lnSpc>
                  <a:spcPts val="331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b="1" u="sng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Collaborative Edge</a:t>
              </a:r>
              <a:r>
                <a:rPr lang="en-US" sz="2764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</a:t>
              </a:r>
              <a:r>
                <a:rPr lang="en-US" sz="276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Enables data sharing &amp; collaboration across locations.</a:t>
              </a:r>
            </a:p>
            <a:p>
              <a:pPr algn="l">
                <a:lnSpc>
                  <a:spcPts val="3316"/>
                </a:lnSpc>
                <a:spcBef>
                  <a:spcPct val="0"/>
                </a:spcBef>
              </a:pPr>
              <a:endParaRPr lang="en-US" sz="27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algn="l">
                <a:lnSpc>
                  <a:spcPts val="3316"/>
                </a:lnSpc>
                <a:spcBef>
                  <a:spcPct val="0"/>
                </a:spcBef>
              </a:pPr>
              <a:r>
                <a:rPr lang="en-US" sz="2764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Use Case: Connected Health (Flu Outbreak)</a:t>
              </a:r>
            </a:p>
            <a:p>
              <a:pPr marL="596783" lvl="1" indent="-298391" algn="l">
                <a:lnSpc>
                  <a:spcPts val="331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Hospitals: </a:t>
              </a:r>
              <a:r>
                <a:rPr lang="en-US" sz="276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Update patient data in real time.</a:t>
              </a:r>
            </a:p>
            <a:p>
              <a:pPr marL="596783" lvl="1" indent="-298391" algn="l">
                <a:lnSpc>
                  <a:spcPts val="331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Pharmacies: </a:t>
              </a:r>
              <a:r>
                <a:rPr lang="en-US" sz="276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Share flu-related purchase records.</a:t>
              </a:r>
            </a:p>
            <a:p>
              <a:pPr marL="596783" lvl="1" indent="-298391" algn="l">
                <a:lnSpc>
                  <a:spcPts val="331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64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Benefits:</a:t>
              </a:r>
              <a:r>
                <a:rPr lang="en-US" sz="276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Improved healthcare accountability &amp; efficiency.</a:t>
              </a:r>
            </a:p>
            <a:p>
              <a:pPr algn="l">
                <a:lnSpc>
                  <a:spcPts val="3316"/>
                </a:lnSpc>
                <a:spcBef>
                  <a:spcPct val="0"/>
                </a:spcBef>
              </a:pPr>
              <a:endParaRPr lang="en-US" sz="27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algn="l">
                <a:lnSpc>
                  <a:spcPts val="3316"/>
                </a:lnSpc>
                <a:spcBef>
                  <a:spcPct val="0"/>
                </a:spcBef>
              </a:pPr>
              <a:endParaRPr lang="en-US" sz="276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19953024" cy="639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5884" lvl="1" indent="-297942" algn="l">
                <a:lnSpc>
                  <a:spcPts val="3863"/>
                </a:lnSpc>
                <a:buFont typeface="Arial"/>
                <a:buChar char="•"/>
              </a:pPr>
              <a:r>
                <a:rPr lang="en-US" sz="276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Cloud Computing Challenges: </a:t>
              </a:r>
              <a:r>
                <a:rPr lang="en-US" sz="276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Privacy concerns &amp; high data transportation costs</a:t>
              </a:r>
              <a:r>
                <a:rPr lang="en-US" sz="276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035402" y="6877854"/>
              <a:ext cx="21207095" cy="3878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63"/>
                </a:lnSpc>
              </a:pPr>
              <a:r>
                <a:rPr lang="en-US" sz="2760" b="1" u="sng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Stakeholder Benefits</a:t>
              </a:r>
            </a:p>
            <a:p>
              <a:pPr marL="595884" lvl="1" indent="-297942" algn="l">
                <a:lnSpc>
                  <a:spcPts val="3863"/>
                </a:lnSpc>
                <a:buFont typeface="Arial"/>
                <a:buChar char="•"/>
              </a:pPr>
              <a:r>
                <a:rPr lang="en-US" sz="2760" b="1" i="1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Pharmacies</a:t>
              </a:r>
              <a:r>
                <a:rPr lang="en-US" sz="276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</a:t>
              </a:r>
              <a:r>
                <a:rPr lang="en-US" sz="276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Optimize inventory &amp; maximize profits.</a:t>
              </a:r>
            </a:p>
            <a:p>
              <a:pPr marL="595884" lvl="1" indent="-297942" algn="l">
                <a:lnSpc>
                  <a:spcPts val="3863"/>
                </a:lnSpc>
                <a:buFont typeface="Arial"/>
                <a:buChar char="•"/>
              </a:pPr>
              <a:r>
                <a:rPr lang="en-US" sz="2760" b="1" i="1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Pharmaceutical Companies</a:t>
              </a:r>
              <a:r>
                <a:rPr lang="en-US" sz="276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</a:t>
              </a:r>
              <a:r>
                <a:rPr lang="en-US" sz="276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Adjust production &amp; stock levels.</a:t>
              </a:r>
            </a:p>
            <a:p>
              <a:pPr marL="595884" lvl="1" indent="-297942" algn="l">
                <a:lnSpc>
                  <a:spcPts val="3863"/>
                </a:lnSpc>
                <a:buFont typeface="Arial"/>
                <a:buChar char="•"/>
              </a:pPr>
              <a:r>
                <a:rPr lang="en-US" sz="2760" b="1" i="1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CDC</a:t>
              </a:r>
              <a:r>
                <a:rPr lang="en-US" sz="276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</a:t>
              </a:r>
              <a:r>
                <a:rPr lang="en-US" sz="276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Track flu spread &amp; issue timely alerts.</a:t>
              </a:r>
            </a:p>
            <a:p>
              <a:pPr marL="595884" lvl="1" indent="-297942" algn="l">
                <a:lnSpc>
                  <a:spcPts val="3863"/>
                </a:lnSpc>
                <a:buFont typeface="Arial"/>
                <a:buChar char="•"/>
              </a:pPr>
              <a:r>
                <a:rPr lang="en-US" sz="2760" b="1" i="1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Insurance Companies</a:t>
              </a:r>
              <a:r>
                <a:rPr lang="en-US" sz="2760" b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</a:t>
              </a:r>
              <a:r>
                <a:rPr lang="en-US" sz="276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Modify policies based on outbreak trends &amp; costs.</a:t>
              </a:r>
            </a:p>
            <a:p>
              <a:pPr algn="l">
                <a:lnSpc>
                  <a:spcPts val="3863"/>
                </a:lnSpc>
              </a:pPr>
              <a:endParaRPr lang="en-US" sz="27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1084</Words>
  <Application>Microsoft Office PowerPoint</Application>
  <PresentationFormat>Custom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Poppins Medium</vt:lpstr>
      <vt:lpstr>Calibri</vt:lpstr>
      <vt:lpstr>Barlow</vt:lpstr>
      <vt:lpstr>Barlow Semi-Bold</vt:lpstr>
      <vt:lpstr>Poppins Bold Italics</vt:lpstr>
      <vt:lpstr>Poppins Medium Bold</vt:lpstr>
      <vt:lpstr>Montserrat</vt:lpstr>
      <vt:lpstr>Poppins Italics</vt:lpstr>
      <vt:lpstr>Arial</vt:lpstr>
      <vt:lpstr>Poppins Bold</vt:lpstr>
      <vt:lpstr>Barlow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PRESENTATION CA</dc:title>
  <cp:lastModifiedBy>Atharva Lotankar</cp:lastModifiedBy>
  <cp:revision>2</cp:revision>
  <dcterms:created xsi:type="dcterms:W3CDTF">2006-08-16T00:00:00Z</dcterms:created>
  <dcterms:modified xsi:type="dcterms:W3CDTF">2025-03-24T16:46:00Z</dcterms:modified>
  <dc:identifier>DAGijRNoydw</dc:identifier>
</cp:coreProperties>
</file>