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8" r:id="rId3"/>
    <p:sldId id="260" r:id="rId4"/>
    <p:sldId id="261" r:id="rId5"/>
    <p:sldId id="269" r:id="rId6"/>
    <p:sldId id="272" r:id="rId7"/>
    <p:sldId id="262" r:id="rId8"/>
    <p:sldId id="263" r:id="rId9"/>
    <p:sldId id="264" r:id="rId10"/>
    <p:sldId id="266" r:id="rId11"/>
    <p:sldId id="267"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5782224-B357-4555-9128-A86C75B59206}" type="datetimeFigureOut">
              <a:rPr lang="en-IN" smtClean="0"/>
              <a:t>24-06-2021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08F6B8B-080B-4D84-8E67-BF14448A5644}" type="slidenum">
              <a:rPr lang="en-IN" smtClean="0"/>
              <a:t>‹#›</a:t>
            </a:fld>
            <a:endParaRPr lang="en-IN"/>
          </a:p>
        </p:txBody>
      </p:sp>
    </p:spTree>
    <p:extLst>
      <p:ext uri="{BB962C8B-B14F-4D97-AF65-F5344CB8AC3E}">
        <p14:creationId xmlns:p14="http://schemas.microsoft.com/office/powerpoint/2010/main" val="118259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5782224-B357-4555-9128-A86C75B59206}" type="datetimeFigureOut">
              <a:rPr lang="en-IN" smtClean="0"/>
              <a:t>24-06-2021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08F6B8B-080B-4D84-8E67-BF14448A5644}" type="slidenum">
              <a:rPr lang="en-IN" smtClean="0"/>
              <a:t>‹#›</a:t>
            </a:fld>
            <a:endParaRPr lang="en-IN"/>
          </a:p>
        </p:txBody>
      </p:sp>
    </p:spTree>
    <p:extLst>
      <p:ext uri="{BB962C8B-B14F-4D97-AF65-F5344CB8AC3E}">
        <p14:creationId xmlns:p14="http://schemas.microsoft.com/office/powerpoint/2010/main" val="1940790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5782224-B357-4555-9128-A86C75B59206}"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08F6B8B-080B-4D84-8E67-BF14448A5644}" type="slidenum">
              <a:rPr lang="en-IN" smtClean="0"/>
              <a:t>‹#›</a:t>
            </a:fld>
            <a:endParaRPr lang="en-IN"/>
          </a:p>
        </p:txBody>
      </p:sp>
    </p:spTree>
    <p:extLst>
      <p:ext uri="{BB962C8B-B14F-4D97-AF65-F5344CB8AC3E}">
        <p14:creationId xmlns:p14="http://schemas.microsoft.com/office/powerpoint/2010/main" val="1252872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5782224-B357-4555-9128-A86C75B59206}"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08F6B8B-080B-4D84-8E67-BF14448A5644}" type="slidenum">
              <a:rPr lang="en-IN" smtClean="0"/>
              <a:t>‹#›</a:t>
            </a:fld>
            <a:endParaRPr lang="en-IN"/>
          </a:p>
        </p:txBody>
      </p:sp>
    </p:spTree>
    <p:extLst>
      <p:ext uri="{BB962C8B-B14F-4D97-AF65-F5344CB8AC3E}">
        <p14:creationId xmlns:p14="http://schemas.microsoft.com/office/powerpoint/2010/main" val="1616200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782224-B357-4555-9128-A86C75B59206}"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08F6B8B-080B-4D84-8E67-BF14448A5644}" type="slidenum">
              <a:rPr lang="en-IN" smtClean="0"/>
              <a:t>‹#›</a:t>
            </a:fld>
            <a:endParaRPr lang="en-IN"/>
          </a:p>
        </p:txBody>
      </p:sp>
    </p:spTree>
    <p:extLst>
      <p:ext uri="{BB962C8B-B14F-4D97-AF65-F5344CB8AC3E}">
        <p14:creationId xmlns:p14="http://schemas.microsoft.com/office/powerpoint/2010/main" val="392708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5782224-B357-4555-9128-A86C75B59206}" type="datetimeFigureOut">
              <a:rPr lang="en-IN" smtClean="0"/>
              <a:t>24-06-2021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8F6B8B-080B-4D84-8E67-BF14448A5644}" type="slidenum">
              <a:rPr lang="en-IN" smtClean="0"/>
              <a:t>‹#›</a:t>
            </a:fld>
            <a:endParaRPr lang="en-IN"/>
          </a:p>
        </p:txBody>
      </p:sp>
    </p:spTree>
    <p:extLst>
      <p:ext uri="{BB962C8B-B14F-4D97-AF65-F5344CB8AC3E}">
        <p14:creationId xmlns:p14="http://schemas.microsoft.com/office/powerpoint/2010/main" val="4028491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5782224-B357-4555-9128-A86C75B59206}" type="datetimeFigureOut">
              <a:rPr lang="en-IN" smtClean="0"/>
              <a:t>24-06-2021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108F6B8B-080B-4D84-8E67-BF14448A5644}" type="slidenum">
              <a:rPr lang="en-IN" smtClean="0"/>
              <a:t>‹#›</a:t>
            </a:fld>
            <a:endParaRPr lang="en-IN"/>
          </a:p>
        </p:txBody>
      </p:sp>
    </p:spTree>
    <p:extLst>
      <p:ext uri="{BB962C8B-B14F-4D97-AF65-F5344CB8AC3E}">
        <p14:creationId xmlns:p14="http://schemas.microsoft.com/office/powerpoint/2010/main" val="1684317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5782224-B357-4555-9128-A86C75B59206}"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F6B8B-080B-4D84-8E67-BF14448A5644}" type="slidenum">
              <a:rPr lang="en-IN" smtClean="0"/>
              <a:t>‹#›</a:t>
            </a:fld>
            <a:endParaRPr lang="en-IN"/>
          </a:p>
        </p:txBody>
      </p:sp>
    </p:spTree>
    <p:extLst>
      <p:ext uri="{BB962C8B-B14F-4D97-AF65-F5344CB8AC3E}">
        <p14:creationId xmlns:p14="http://schemas.microsoft.com/office/powerpoint/2010/main" val="2925444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5782224-B357-4555-9128-A86C75B59206}"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08F6B8B-080B-4D84-8E67-BF14448A5644}" type="slidenum">
              <a:rPr lang="en-IN" smtClean="0"/>
              <a:t>‹#›</a:t>
            </a:fld>
            <a:endParaRPr lang="en-IN"/>
          </a:p>
        </p:txBody>
      </p:sp>
    </p:spTree>
    <p:extLst>
      <p:ext uri="{BB962C8B-B14F-4D97-AF65-F5344CB8AC3E}">
        <p14:creationId xmlns:p14="http://schemas.microsoft.com/office/powerpoint/2010/main" val="2052502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82224-B357-4555-9128-A86C75B59206}"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F6B8B-080B-4D84-8E67-BF14448A5644}" type="slidenum">
              <a:rPr lang="en-IN" smtClean="0"/>
              <a:t>‹#›</a:t>
            </a:fld>
            <a:endParaRPr lang="en-IN"/>
          </a:p>
        </p:txBody>
      </p:sp>
    </p:spTree>
    <p:extLst>
      <p:ext uri="{BB962C8B-B14F-4D97-AF65-F5344CB8AC3E}">
        <p14:creationId xmlns:p14="http://schemas.microsoft.com/office/powerpoint/2010/main" val="211938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782224-B357-4555-9128-A86C75B59206}"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08F6B8B-080B-4D84-8E67-BF14448A5644}" type="slidenum">
              <a:rPr lang="en-IN" smtClean="0"/>
              <a:t>‹#›</a:t>
            </a:fld>
            <a:endParaRPr lang="en-IN"/>
          </a:p>
        </p:txBody>
      </p:sp>
    </p:spTree>
    <p:extLst>
      <p:ext uri="{BB962C8B-B14F-4D97-AF65-F5344CB8AC3E}">
        <p14:creationId xmlns:p14="http://schemas.microsoft.com/office/powerpoint/2010/main" val="921381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782224-B357-4555-9128-A86C75B59206}" type="datetimeFigureOut">
              <a:rPr lang="en-IN" smtClean="0"/>
              <a:t>24-06-2021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8F6B8B-080B-4D84-8E67-BF14448A5644}" type="slidenum">
              <a:rPr lang="en-IN" smtClean="0"/>
              <a:t>‹#›</a:t>
            </a:fld>
            <a:endParaRPr lang="en-IN"/>
          </a:p>
        </p:txBody>
      </p:sp>
    </p:spTree>
    <p:extLst>
      <p:ext uri="{BB962C8B-B14F-4D97-AF65-F5344CB8AC3E}">
        <p14:creationId xmlns:p14="http://schemas.microsoft.com/office/powerpoint/2010/main" val="2105792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782224-B357-4555-9128-A86C75B59206}" type="datetimeFigureOut">
              <a:rPr lang="en-IN" smtClean="0"/>
              <a:t>24-06-2021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8F6B8B-080B-4D84-8E67-BF14448A5644}" type="slidenum">
              <a:rPr lang="en-IN" smtClean="0"/>
              <a:t>‹#›</a:t>
            </a:fld>
            <a:endParaRPr lang="en-IN"/>
          </a:p>
        </p:txBody>
      </p:sp>
    </p:spTree>
    <p:extLst>
      <p:ext uri="{BB962C8B-B14F-4D97-AF65-F5344CB8AC3E}">
        <p14:creationId xmlns:p14="http://schemas.microsoft.com/office/powerpoint/2010/main" val="2626732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782224-B357-4555-9128-A86C75B59206}" type="datetimeFigureOut">
              <a:rPr lang="en-IN" smtClean="0"/>
              <a:t>24-06-2021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8F6B8B-080B-4D84-8E67-BF14448A5644}" type="slidenum">
              <a:rPr lang="en-IN" smtClean="0"/>
              <a:t>‹#›</a:t>
            </a:fld>
            <a:endParaRPr lang="en-IN"/>
          </a:p>
        </p:txBody>
      </p:sp>
    </p:spTree>
    <p:extLst>
      <p:ext uri="{BB962C8B-B14F-4D97-AF65-F5344CB8AC3E}">
        <p14:creationId xmlns:p14="http://schemas.microsoft.com/office/powerpoint/2010/main" val="332165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82224-B357-4555-9128-A86C75B59206}" type="datetimeFigureOut">
              <a:rPr lang="en-IN" smtClean="0"/>
              <a:t>24-06-2021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08F6B8B-080B-4D84-8E67-BF14448A5644}" type="slidenum">
              <a:rPr lang="en-IN" smtClean="0"/>
              <a:t>‹#›</a:t>
            </a:fld>
            <a:endParaRPr lang="en-IN"/>
          </a:p>
        </p:txBody>
      </p:sp>
    </p:spTree>
    <p:extLst>
      <p:ext uri="{BB962C8B-B14F-4D97-AF65-F5344CB8AC3E}">
        <p14:creationId xmlns:p14="http://schemas.microsoft.com/office/powerpoint/2010/main" val="3490802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5782224-B357-4555-9128-A86C75B59206}" type="datetimeFigureOut">
              <a:rPr lang="en-IN" smtClean="0"/>
              <a:t>24-06-2021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08F6B8B-080B-4D84-8E67-BF14448A5644}" type="slidenum">
              <a:rPr lang="en-IN" smtClean="0"/>
              <a:t>‹#›</a:t>
            </a:fld>
            <a:endParaRPr lang="en-IN"/>
          </a:p>
        </p:txBody>
      </p:sp>
    </p:spTree>
    <p:extLst>
      <p:ext uri="{BB962C8B-B14F-4D97-AF65-F5344CB8AC3E}">
        <p14:creationId xmlns:p14="http://schemas.microsoft.com/office/powerpoint/2010/main" val="2000805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5782224-B357-4555-9128-A86C75B59206}" type="datetimeFigureOut">
              <a:rPr lang="en-IN" smtClean="0"/>
              <a:t>24-06-2021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08F6B8B-080B-4D84-8E67-BF14448A5644}" type="slidenum">
              <a:rPr lang="en-IN" smtClean="0"/>
              <a:t>‹#›</a:t>
            </a:fld>
            <a:endParaRPr lang="en-IN"/>
          </a:p>
        </p:txBody>
      </p:sp>
    </p:spTree>
    <p:extLst>
      <p:ext uri="{BB962C8B-B14F-4D97-AF65-F5344CB8AC3E}">
        <p14:creationId xmlns:p14="http://schemas.microsoft.com/office/powerpoint/2010/main" val="2545960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5782224-B357-4555-9128-A86C75B59206}" type="datetimeFigureOut">
              <a:rPr lang="en-IN" smtClean="0"/>
              <a:t>24-06-2021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08F6B8B-080B-4D84-8E67-BF14448A5644}" type="slidenum">
              <a:rPr lang="en-IN" smtClean="0"/>
              <a:t>‹#›</a:t>
            </a:fld>
            <a:endParaRPr lang="en-IN"/>
          </a:p>
        </p:txBody>
      </p:sp>
    </p:spTree>
    <p:extLst>
      <p:ext uri="{BB962C8B-B14F-4D97-AF65-F5344CB8AC3E}">
        <p14:creationId xmlns:p14="http://schemas.microsoft.com/office/powerpoint/2010/main" val="305640977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Virtual_assistant" TargetMode="External"/><Relationship Id="rId2" Type="http://schemas.openxmlformats.org/officeDocument/2006/relationships/hyperlink" Target="https://pypi.org/proje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7303-E8B1-4343-8DD0-B6465587C2E1}"/>
              </a:ext>
            </a:extLst>
          </p:cNvPr>
          <p:cNvSpPr>
            <a:spLocks noGrp="1"/>
          </p:cNvSpPr>
          <p:nvPr>
            <p:ph type="ctrTitle"/>
          </p:nvPr>
        </p:nvSpPr>
        <p:spPr>
          <a:xfrm>
            <a:off x="954658" y="514773"/>
            <a:ext cx="8825658" cy="2677648"/>
          </a:xfrm>
        </p:spPr>
        <p:txBody>
          <a:bodyPr/>
          <a:lstStyle/>
          <a:p>
            <a:r>
              <a:rPr lang="en-IN" dirty="0"/>
              <a:t>PYBOT</a:t>
            </a:r>
          </a:p>
        </p:txBody>
      </p:sp>
      <p:sp>
        <p:nvSpPr>
          <p:cNvPr id="3" name="Subtitle 2">
            <a:extLst>
              <a:ext uri="{FF2B5EF4-FFF2-40B4-BE49-F238E27FC236}">
                <a16:creationId xmlns:a16="http://schemas.microsoft.com/office/drawing/2014/main" id="{2C2A72EF-4280-49DB-AFA3-3F3350129E1D}"/>
              </a:ext>
            </a:extLst>
          </p:cNvPr>
          <p:cNvSpPr>
            <a:spLocks noGrp="1"/>
          </p:cNvSpPr>
          <p:nvPr>
            <p:ph type="subTitle" idx="1"/>
          </p:nvPr>
        </p:nvSpPr>
        <p:spPr>
          <a:xfrm>
            <a:off x="954658" y="3192421"/>
            <a:ext cx="10706119" cy="3025499"/>
          </a:xfrm>
        </p:spPr>
        <p:txBody>
          <a:bodyPr>
            <a:normAutofit lnSpcReduction="10000"/>
          </a:bodyPr>
          <a:lstStyle/>
          <a:p>
            <a:r>
              <a:rPr lang="en-IN" dirty="0"/>
              <a:t>A Virtual Assistant										</a:t>
            </a:r>
          </a:p>
          <a:p>
            <a:r>
              <a:rPr lang="en-IN" dirty="0"/>
              <a:t>													     Developed By:</a:t>
            </a:r>
          </a:p>
          <a:p>
            <a:r>
              <a:rPr lang="en-IN" dirty="0"/>
              <a:t>													    </a:t>
            </a:r>
            <a:r>
              <a:rPr lang="en-IN" sz="1600" dirty="0" err="1"/>
              <a:t>Siddhesh</a:t>
            </a:r>
            <a:r>
              <a:rPr lang="en-IN" sz="1600" dirty="0"/>
              <a:t> Dharmadhikari-18if018</a:t>
            </a:r>
          </a:p>
          <a:p>
            <a:r>
              <a:rPr lang="en-IN" sz="1600" dirty="0"/>
              <a:t>													     </a:t>
            </a:r>
            <a:r>
              <a:rPr lang="en-IN" sz="1600" dirty="0" err="1"/>
              <a:t>Athrava</a:t>
            </a:r>
            <a:r>
              <a:rPr lang="en-IN" sz="1600" dirty="0"/>
              <a:t> Navathe-18if045</a:t>
            </a:r>
          </a:p>
          <a:p>
            <a:r>
              <a:rPr lang="en-IN" dirty="0"/>
              <a:t>Guided by:</a:t>
            </a:r>
            <a:r>
              <a:rPr lang="en-IN" sz="1600" dirty="0"/>
              <a:t>											     </a:t>
            </a:r>
            <a:r>
              <a:rPr lang="en-IN" sz="1600" dirty="0" err="1"/>
              <a:t>Yashwardhan</a:t>
            </a:r>
            <a:r>
              <a:rPr lang="en-IN" sz="1600" dirty="0"/>
              <a:t> Ramchawre-18if048</a:t>
            </a:r>
          </a:p>
          <a:p>
            <a:r>
              <a:rPr lang="en-IN" sz="1600" dirty="0" err="1"/>
              <a:t>Prof.</a:t>
            </a:r>
            <a:r>
              <a:rPr lang="en-IN" sz="1600" dirty="0"/>
              <a:t> </a:t>
            </a:r>
            <a:r>
              <a:rPr lang="en-IN" sz="1600" dirty="0" err="1"/>
              <a:t>R.R.Bhoge</a:t>
            </a:r>
            <a:r>
              <a:rPr lang="en-IN" sz="1600" dirty="0"/>
              <a:t>										     </a:t>
            </a:r>
            <a:r>
              <a:rPr lang="en-IN" sz="1600" dirty="0" err="1"/>
              <a:t>Vedant</a:t>
            </a:r>
            <a:r>
              <a:rPr lang="en-IN" sz="1600" dirty="0"/>
              <a:t> Shah-18IF052</a:t>
            </a:r>
          </a:p>
          <a:p>
            <a:r>
              <a:rPr lang="en-IN" sz="1600" dirty="0"/>
              <a:t>													     </a:t>
            </a:r>
            <a:r>
              <a:rPr lang="en-IN" sz="1600" dirty="0" err="1"/>
              <a:t>Shreyash</a:t>
            </a:r>
            <a:r>
              <a:rPr lang="en-IN" sz="1600" dirty="0"/>
              <a:t> Nakod-18if043</a:t>
            </a:r>
          </a:p>
          <a:p>
            <a:r>
              <a:rPr lang="en-IN" sz="1600" dirty="0"/>
              <a:t>											</a:t>
            </a:r>
          </a:p>
        </p:txBody>
      </p:sp>
    </p:spTree>
    <p:extLst>
      <p:ext uri="{BB962C8B-B14F-4D97-AF65-F5344CB8AC3E}">
        <p14:creationId xmlns:p14="http://schemas.microsoft.com/office/powerpoint/2010/main" val="164683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494D7-D390-4290-9310-D96D0FF29C61}"/>
              </a:ext>
            </a:extLst>
          </p:cNvPr>
          <p:cNvSpPr>
            <a:spLocks noGrp="1"/>
          </p:cNvSpPr>
          <p:nvPr>
            <p:ph type="title"/>
          </p:nvPr>
        </p:nvSpPr>
        <p:spPr/>
        <p:txBody>
          <a:bodyPr/>
          <a:lstStyle/>
          <a:p>
            <a:r>
              <a:rPr lang="en-IN" dirty="0"/>
              <a:t>Limitations of </a:t>
            </a:r>
            <a:r>
              <a:rPr lang="en-IN" dirty="0" err="1"/>
              <a:t>Pybot</a:t>
            </a:r>
            <a:endParaRPr lang="en-IN" dirty="0"/>
          </a:p>
        </p:txBody>
      </p:sp>
      <p:sp>
        <p:nvSpPr>
          <p:cNvPr id="3" name="Content Placeholder 2">
            <a:extLst>
              <a:ext uri="{FF2B5EF4-FFF2-40B4-BE49-F238E27FC236}">
                <a16:creationId xmlns:a16="http://schemas.microsoft.com/office/drawing/2014/main" id="{D3FD99A5-2591-4455-94C4-693159CE93CE}"/>
              </a:ext>
            </a:extLst>
          </p:cNvPr>
          <p:cNvSpPr>
            <a:spLocks noGrp="1"/>
          </p:cNvSpPr>
          <p:nvPr>
            <p:ph idx="1"/>
          </p:nvPr>
        </p:nvSpPr>
        <p:spPr>
          <a:xfrm>
            <a:off x="1154954" y="2795465"/>
            <a:ext cx="8825659" cy="2830271"/>
          </a:xfrm>
        </p:spPr>
        <p:txBody>
          <a:bodyPr/>
          <a:lstStyle/>
          <a:p>
            <a:r>
              <a:rPr lang="en-IN" dirty="0"/>
              <a:t>Internet Connection</a:t>
            </a:r>
            <a:r>
              <a:rPr lang="en-IN" dirty="0" smtClean="0"/>
              <a:t>.</a:t>
            </a:r>
          </a:p>
          <a:p>
            <a:r>
              <a:rPr lang="en-IN" dirty="0"/>
              <a:t>Single-tasking while Dictation mode</a:t>
            </a:r>
            <a:r>
              <a:rPr lang="en-IN" dirty="0" smtClean="0"/>
              <a:t>.</a:t>
            </a:r>
          </a:p>
          <a:p>
            <a:r>
              <a:rPr lang="en-IN" dirty="0"/>
              <a:t>Wikipedia Results</a:t>
            </a:r>
            <a:r>
              <a:rPr lang="en-IN" dirty="0" smtClean="0"/>
              <a:t>.</a:t>
            </a:r>
          </a:p>
          <a:p>
            <a:r>
              <a:rPr lang="en-IN" dirty="0"/>
              <a:t>Speech Recognition</a:t>
            </a:r>
            <a:r>
              <a:rPr lang="en-IN" dirty="0" smtClean="0"/>
              <a:t>.</a:t>
            </a:r>
          </a:p>
          <a:p>
            <a:r>
              <a:rPr lang="en-IN" dirty="0"/>
              <a:t>Slower in some cases.</a:t>
            </a:r>
            <a:endParaRPr lang="en-IN" dirty="0"/>
          </a:p>
        </p:txBody>
      </p:sp>
    </p:spTree>
    <p:extLst>
      <p:ext uri="{BB962C8B-B14F-4D97-AF65-F5344CB8AC3E}">
        <p14:creationId xmlns:p14="http://schemas.microsoft.com/office/powerpoint/2010/main" val="219271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5B80F-CD58-4C5F-8E4A-2B9CB12E0F7D}"/>
              </a:ext>
            </a:extLst>
          </p:cNvPr>
          <p:cNvSpPr>
            <a:spLocks noGrp="1"/>
          </p:cNvSpPr>
          <p:nvPr>
            <p:ph type="title"/>
          </p:nvPr>
        </p:nvSpPr>
        <p:spPr/>
        <p:txBody>
          <a:bodyPr/>
          <a:lstStyle/>
          <a:p>
            <a:r>
              <a:rPr lang="en-IN" dirty="0" smtClean="0"/>
              <a:t>Future Scope</a:t>
            </a:r>
            <a:endParaRPr lang="en-IN" dirty="0"/>
          </a:p>
        </p:txBody>
      </p:sp>
      <p:sp>
        <p:nvSpPr>
          <p:cNvPr id="3" name="Content Placeholder 2">
            <a:extLst>
              <a:ext uri="{FF2B5EF4-FFF2-40B4-BE49-F238E27FC236}">
                <a16:creationId xmlns:a16="http://schemas.microsoft.com/office/drawing/2014/main" id="{6AB3D744-FDC7-4E72-AE8E-8F1DCBAA77F1}"/>
              </a:ext>
            </a:extLst>
          </p:cNvPr>
          <p:cNvSpPr>
            <a:spLocks noGrp="1"/>
          </p:cNvSpPr>
          <p:nvPr>
            <p:ph idx="1"/>
          </p:nvPr>
        </p:nvSpPr>
        <p:spPr>
          <a:xfrm>
            <a:off x="1154955" y="2325204"/>
            <a:ext cx="9722052" cy="4136556"/>
          </a:xfrm>
        </p:spPr>
        <p:txBody>
          <a:bodyPr/>
          <a:lstStyle/>
          <a:p>
            <a:endParaRPr lang="en-US" dirty="0" smtClean="0"/>
          </a:p>
          <a:p>
            <a:r>
              <a:rPr lang="en-US" dirty="0" smtClean="0"/>
              <a:t>This </a:t>
            </a:r>
            <a:r>
              <a:rPr lang="en-US" dirty="0"/>
              <a:t>technology leads to other developing technologies such as Cloud Computing, Artificial Intelligence and so on to improve and implement advanced and new </a:t>
            </a:r>
            <a:r>
              <a:rPr lang="en-US" dirty="0" smtClean="0"/>
              <a:t>things</a:t>
            </a:r>
            <a:r>
              <a:rPr lang="en-US" dirty="0"/>
              <a:t> </a:t>
            </a:r>
            <a:r>
              <a:rPr lang="en-US" dirty="0" smtClean="0"/>
              <a:t>which eventually gives us the devices and </a:t>
            </a:r>
            <a:r>
              <a:rPr lang="en-US" dirty="0" err="1" smtClean="0"/>
              <a:t>softwares</a:t>
            </a:r>
            <a:r>
              <a:rPr lang="en-US" dirty="0" smtClean="0"/>
              <a:t> like Alexa and Google Home.</a:t>
            </a:r>
          </a:p>
          <a:p>
            <a:endParaRPr lang="en-US" dirty="0" smtClean="0"/>
          </a:p>
          <a:p>
            <a:r>
              <a:rPr lang="en-US" dirty="0" smtClean="0"/>
              <a:t>This project can be developed aiming a particular organization, for educational purposes, home automations and so on.</a:t>
            </a:r>
          </a:p>
          <a:p>
            <a:endParaRPr lang="en-US" dirty="0" smtClean="0"/>
          </a:p>
          <a:p>
            <a:r>
              <a:rPr lang="en-US" dirty="0" smtClean="0"/>
              <a:t>More and more features can be added in this according to user’s requirements. </a:t>
            </a:r>
            <a:endParaRPr lang="en-IN" dirty="0"/>
          </a:p>
        </p:txBody>
      </p:sp>
    </p:spTree>
    <p:extLst>
      <p:ext uri="{BB962C8B-B14F-4D97-AF65-F5344CB8AC3E}">
        <p14:creationId xmlns:p14="http://schemas.microsoft.com/office/powerpoint/2010/main" val="403138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93D14-7BA0-4803-914C-6CB227064815}"/>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592C74C-23DD-4808-B1D4-5AECD840807F}"/>
              </a:ext>
            </a:extLst>
          </p:cNvPr>
          <p:cNvSpPr>
            <a:spLocks noGrp="1"/>
          </p:cNvSpPr>
          <p:nvPr>
            <p:ph idx="1"/>
          </p:nvPr>
        </p:nvSpPr>
        <p:spPr>
          <a:xfrm>
            <a:off x="1154954" y="2403566"/>
            <a:ext cx="8825659" cy="4454434"/>
          </a:xfrm>
        </p:spPr>
        <p:txBody>
          <a:bodyPr>
            <a:normAutofit/>
          </a:bodyPr>
          <a:lstStyle/>
          <a:p>
            <a:r>
              <a:rPr lang="en-US" sz="2000" dirty="0"/>
              <a:t>In this project we discussed about the development, implementation and execution of our </a:t>
            </a:r>
            <a:r>
              <a:rPr lang="en-US" sz="2000" dirty="0" err="1"/>
              <a:t>Pybot</a:t>
            </a:r>
            <a:r>
              <a:rPr lang="en-US" sz="2000" dirty="0"/>
              <a:t>. </a:t>
            </a:r>
            <a:r>
              <a:rPr lang="en-US" sz="2000" smtClean="0"/>
              <a:t>We </a:t>
            </a:r>
            <a:r>
              <a:rPr lang="en-US" sz="2000" dirty="0" smtClean="0"/>
              <a:t>researched </a:t>
            </a:r>
            <a:r>
              <a:rPr lang="en-US" sz="2000" dirty="0"/>
              <a:t>and used the available open source modules and libraries because of which the near future updates will get easily available without any cost to pay. The implementation of this code file can be done anywhere according to user’s requirements.  </a:t>
            </a:r>
          </a:p>
          <a:p>
            <a:r>
              <a:rPr lang="en-US" sz="2000" dirty="0"/>
              <a:t>This type of technology started developing many years ago, each time new and advanced features gets added, sometimes they are free to use and sometimes not. The interactivity, ease of use, automation of daily basis tasks increases the popularity of such technology. The addition of features is unending but they can be implemented according to the user’s requirements. </a:t>
            </a:r>
            <a:endParaRPr lang="en-IN" sz="2000" dirty="0"/>
          </a:p>
        </p:txBody>
      </p:sp>
    </p:spTree>
    <p:extLst>
      <p:ext uri="{BB962C8B-B14F-4D97-AF65-F5344CB8AC3E}">
        <p14:creationId xmlns:p14="http://schemas.microsoft.com/office/powerpoint/2010/main" val="2568836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82FB-FF50-48DF-8AEB-F9B86A24AF63}"/>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7613C928-C107-426F-962F-7CA678017CEA}"/>
              </a:ext>
            </a:extLst>
          </p:cNvPr>
          <p:cNvSpPr>
            <a:spLocks noGrp="1"/>
          </p:cNvSpPr>
          <p:nvPr>
            <p:ph idx="1"/>
          </p:nvPr>
        </p:nvSpPr>
        <p:spPr/>
        <p:txBody>
          <a:bodyPr>
            <a:normAutofit/>
          </a:bodyPr>
          <a:lstStyle/>
          <a:p>
            <a:r>
              <a:rPr lang="en-US" dirty="0">
                <a:solidFill>
                  <a:schemeClr val="tx1"/>
                </a:solidFill>
              </a:rPr>
              <a:t>AI based Voice Assistant Using Python by Ria </a:t>
            </a:r>
            <a:r>
              <a:rPr lang="en-US" dirty="0" err="1">
                <a:solidFill>
                  <a:schemeClr val="tx1"/>
                </a:solidFill>
              </a:rPr>
              <a:t>Umahiya</a:t>
            </a:r>
            <a:r>
              <a:rPr lang="en-US" dirty="0">
                <a:solidFill>
                  <a:schemeClr val="tx1"/>
                </a:solidFill>
              </a:rPr>
              <a:t>, Deepak </a:t>
            </a:r>
            <a:r>
              <a:rPr lang="en-US" dirty="0" err="1">
                <a:solidFill>
                  <a:schemeClr val="tx1"/>
                </a:solidFill>
              </a:rPr>
              <a:t>Shende</a:t>
            </a:r>
            <a:r>
              <a:rPr lang="en-US" dirty="0" smtClean="0">
                <a:solidFill>
                  <a:schemeClr val="tx1"/>
                </a:solidFill>
              </a:rPr>
              <a:t>.</a:t>
            </a:r>
          </a:p>
          <a:p>
            <a:r>
              <a:rPr lang="en-US" dirty="0">
                <a:solidFill>
                  <a:schemeClr val="tx1"/>
                </a:solidFill>
              </a:rPr>
              <a:t>Desktop Voice Assistant for visually Impaired by </a:t>
            </a:r>
            <a:r>
              <a:rPr lang="en-US" dirty="0" err="1">
                <a:solidFill>
                  <a:schemeClr val="tx1"/>
                </a:solidFill>
              </a:rPr>
              <a:t>Ankush</a:t>
            </a:r>
            <a:r>
              <a:rPr lang="en-US" dirty="0">
                <a:solidFill>
                  <a:schemeClr val="tx1"/>
                </a:solidFill>
              </a:rPr>
              <a:t> Yadav, </a:t>
            </a:r>
            <a:r>
              <a:rPr lang="en-US" dirty="0" err="1">
                <a:solidFill>
                  <a:schemeClr val="tx1"/>
                </a:solidFill>
              </a:rPr>
              <a:t>Aman</a:t>
            </a:r>
            <a:r>
              <a:rPr lang="en-US" dirty="0">
                <a:solidFill>
                  <a:schemeClr val="tx1"/>
                </a:solidFill>
              </a:rPr>
              <a:t> Singh</a:t>
            </a:r>
            <a:r>
              <a:rPr lang="en-US" dirty="0" smtClean="0">
                <a:solidFill>
                  <a:schemeClr val="tx1"/>
                </a:solidFill>
              </a:rPr>
              <a:t>.</a:t>
            </a:r>
            <a:endParaRPr lang="en-US" u="sng" dirty="0" smtClean="0"/>
          </a:p>
          <a:p>
            <a:r>
              <a:rPr lang="en-US" dirty="0" smtClean="0"/>
              <a:t>Libraries </a:t>
            </a:r>
            <a:r>
              <a:rPr lang="en-US" dirty="0"/>
              <a:t>and modules research on official </a:t>
            </a:r>
            <a:r>
              <a:rPr lang="en-US" dirty="0" err="1"/>
              <a:t>Pypi</a:t>
            </a:r>
            <a:r>
              <a:rPr lang="en-US" dirty="0"/>
              <a:t> website. [</a:t>
            </a:r>
            <a:r>
              <a:rPr lang="en-US" dirty="0">
                <a:solidFill>
                  <a:schemeClr val="tx1"/>
                </a:solidFill>
                <a:hlinkClick r:id="rId2">
                  <a:extLst>
                    <a:ext uri="{A12FA001-AC4F-418D-AE19-62706E023703}">
                      <ahyp:hlinkClr xmlns:ahyp="http://schemas.microsoft.com/office/drawing/2018/hyperlinkcolor" xmlns="" val="tx"/>
                    </a:ext>
                  </a:extLst>
                </a:hlinkClick>
              </a:rPr>
              <a:t>https://pypi.org/project</a:t>
            </a:r>
            <a:r>
              <a:rPr lang="en-US" dirty="0"/>
              <a:t>]</a:t>
            </a:r>
          </a:p>
          <a:p>
            <a:r>
              <a:rPr lang="en-US" dirty="0"/>
              <a:t>Virtual Assistant on Wikipedia [</a:t>
            </a:r>
            <a:r>
              <a:rPr lang="en-US" dirty="0">
                <a:solidFill>
                  <a:schemeClr val="tx1"/>
                </a:solidFill>
                <a:hlinkClick r:id="rId3">
                  <a:extLst>
                    <a:ext uri="{A12FA001-AC4F-418D-AE19-62706E023703}">
                      <ahyp:hlinkClr xmlns:ahyp="http://schemas.microsoft.com/office/drawing/2018/hyperlinkcolor" xmlns="" val="tx"/>
                    </a:ext>
                  </a:extLst>
                </a:hlinkClick>
              </a:rPr>
              <a:t>https://en.wikipedia.org/wiki/Virtual_assistant</a:t>
            </a:r>
            <a:r>
              <a:rPr lang="en-US" dirty="0">
                <a:solidFill>
                  <a:schemeClr val="tx1"/>
                </a:solidFill>
              </a:rPr>
              <a:t> </a:t>
            </a:r>
            <a:r>
              <a:rPr lang="en-US" dirty="0"/>
              <a:t>]</a:t>
            </a:r>
          </a:p>
          <a:p>
            <a:pPr marL="0" indent="0">
              <a:buNone/>
            </a:pPr>
            <a:endParaRPr lang="en-IN" dirty="0"/>
          </a:p>
        </p:txBody>
      </p:sp>
    </p:spTree>
    <p:extLst>
      <p:ext uri="{BB962C8B-B14F-4D97-AF65-F5344CB8AC3E}">
        <p14:creationId xmlns:p14="http://schemas.microsoft.com/office/powerpoint/2010/main" val="1478026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E87E-89D6-4E45-A75E-C4A18313A7BA}"/>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F564560C-6462-4319-9FF7-B91522D2FA3A}"/>
              </a:ext>
            </a:extLst>
          </p:cNvPr>
          <p:cNvSpPr>
            <a:spLocks noGrp="1"/>
          </p:cNvSpPr>
          <p:nvPr>
            <p:ph idx="1"/>
          </p:nvPr>
        </p:nvSpPr>
        <p:spPr/>
        <p:txBody>
          <a:bodyPr>
            <a:normAutofit/>
          </a:bodyPr>
          <a:lstStyle/>
          <a:p>
            <a:pPr marL="494100" indent="-45720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The approach is to make this </a:t>
            </a:r>
            <a:r>
              <a:rPr lang="en-IN" sz="2800" dirty="0" err="1">
                <a:latin typeface="Times New Roman" panose="02020603050405020304" pitchFamily="18" charset="0"/>
                <a:cs typeface="Times New Roman" panose="02020603050405020304" pitchFamily="18" charset="0"/>
              </a:rPr>
              <a:t>Pybot</a:t>
            </a:r>
            <a:r>
              <a:rPr lang="en-IN" sz="2800" dirty="0">
                <a:latin typeface="Times New Roman" panose="02020603050405020304" pitchFamily="18" charset="0"/>
                <a:cs typeface="Times New Roman" panose="02020603050405020304" pitchFamily="18" charset="0"/>
              </a:rPr>
              <a:t> as useful and easy as possible to end-users, especially for a non-technical person.</a:t>
            </a:r>
          </a:p>
          <a:p>
            <a:pPr marL="494100" indent="-45720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So that, they don’t waste their time on redundant tasks.</a:t>
            </a:r>
          </a:p>
          <a:p>
            <a:pPr marL="494100" indent="-45720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We made it user-friendly so that it is easy to use and </a:t>
            </a:r>
            <a:r>
              <a:rPr lang="en-IN" sz="2800" dirty="0" smtClean="0">
                <a:latin typeface="Times New Roman" panose="02020603050405020304" pitchFamily="18" charset="0"/>
                <a:cs typeface="Times New Roman" panose="02020603050405020304" pitchFamily="18" charset="0"/>
              </a:rPr>
              <a:t>users would like to use it in their day-to-day life.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578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14A8-A2EA-4842-BDF4-5E095FC65C57}"/>
              </a:ext>
            </a:extLst>
          </p:cNvPr>
          <p:cNvSpPr>
            <a:spLocks noGrp="1"/>
          </p:cNvSpPr>
          <p:nvPr>
            <p:ph type="title"/>
          </p:nvPr>
        </p:nvSpPr>
        <p:spPr/>
        <p:txBody>
          <a:bodyPr/>
          <a:lstStyle/>
          <a:p>
            <a:r>
              <a:rPr lang="en-IN" dirty="0"/>
              <a:t>Python Bot</a:t>
            </a:r>
          </a:p>
        </p:txBody>
      </p:sp>
      <p:sp>
        <p:nvSpPr>
          <p:cNvPr id="3" name="Content Placeholder 2">
            <a:extLst>
              <a:ext uri="{FF2B5EF4-FFF2-40B4-BE49-F238E27FC236}">
                <a16:creationId xmlns:a16="http://schemas.microsoft.com/office/drawing/2014/main" id="{5971A955-542E-4A1E-9E17-1D57643F14E2}"/>
              </a:ext>
            </a:extLst>
          </p:cNvPr>
          <p:cNvSpPr>
            <a:spLocks noGrp="1"/>
          </p:cNvSpPr>
          <p:nvPr>
            <p:ph idx="1"/>
          </p:nvPr>
        </p:nvSpPr>
        <p:spPr>
          <a:xfrm>
            <a:off x="861680" y="2603500"/>
            <a:ext cx="8825659" cy="4136934"/>
          </a:xfrm>
        </p:spPr>
        <p:txBody>
          <a:bodyPr>
            <a:normAutofit/>
          </a:bodyPr>
          <a:lstStyle/>
          <a:p>
            <a:r>
              <a:rPr lang="en-US" sz="2400" dirty="0">
                <a:effectLst/>
                <a:latin typeface="Times New Roman" panose="02020603050405020304" pitchFamily="18" charset="0"/>
                <a:cs typeface="Times New Roman" panose="02020603050405020304" pitchFamily="18" charset="0"/>
              </a:rPr>
              <a:t>A Python bot is an software designed to interact with humans in their natural language.</a:t>
            </a:r>
          </a:p>
          <a:p>
            <a:r>
              <a:rPr lang="en-US" sz="2400" dirty="0">
                <a:effectLst/>
                <a:latin typeface="Times New Roman" panose="02020603050405020304" pitchFamily="18" charset="0"/>
                <a:cs typeface="Times New Roman" panose="02020603050405020304" pitchFamily="18" charset="0"/>
              </a:rPr>
              <a:t>In the past few years, </a:t>
            </a:r>
            <a:r>
              <a:rPr lang="en-US" sz="2400" b="1" dirty="0">
                <a:effectLst/>
                <a:latin typeface="Times New Roman" panose="02020603050405020304" pitchFamily="18" charset="0"/>
                <a:cs typeface="Times New Roman" panose="02020603050405020304" pitchFamily="18" charset="0"/>
              </a:rPr>
              <a:t>Python bots </a:t>
            </a:r>
            <a:r>
              <a:rPr lang="en-US" sz="2400" dirty="0">
                <a:effectLst/>
                <a:latin typeface="Times New Roman" panose="02020603050405020304" pitchFamily="18" charset="0"/>
                <a:cs typeface="Times New Roman" panose="02020603050405020304" pitchFamily="18" charset="0"/>
              </a:rPr>
              <a:t> have become wildly popular in the tech and business sectors. </a:t>
            </a:r>
          </a:p>
          <a:p>
            <a:r>
              <a:rPr lang="en-US" sz="2400" dirty="0" smtClean="0">
                <a:effectLst/>
                <a:latin typeface="Times New Roman" panose="02020603050405020304" pitchFamily="18" charset="0"/>
                <a:cs typeface="Times New Roman" panose="02020603050405020304" pitchFamily="18" charset="0"/>
              </a:rPr>
              <a:t>These </a:t>
            </a:r>
            <a:r>
              <a:rPr lang="en-US" sz="2400" dirty="0">
                <a:effectLst/>
                <a:latin typeface="Times New Roman" panose="02020603050405020304" pitchFamily="18" charset="0"/>
                <a:cs typeface="Times New Roman" panose="02020603050405020304" pitchFamily="18" charset="0"/>
              </a:rPr>
              <a:t>bots are so adept at imitating natural human languages and conversing with humans, that companies across various industrial sectors are adopting them.</a:t>
            </a:r>
          </a:p>
          <a:p>
            <a:r>
              <a:rPr lang="en-US" sz="2400" dirty="0">
                <a:latin typeface="Times New Roman" panose="02020603050405020304" pitchFamily="18" charset="0"/>
                <a:cs typeface="Times New Roman" panose="02020603050405020304" pitchFamily="18" charset="0"/>
              </a:rPr>
              <a:t>This python bot will be able to search and open files with their exact location which many other bots cannot able to do.</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356CC5A-0607-4CC0-9703-B9089BF1E7E5}"/>
              </a:ext>
            </a:extLst>
          </p:cNvPr>
          <p:cNvPicPr>
            <a:picLocks noChangeAspect="1"/>
          </p:cNvPicPr>
          <p:nvPr/>
        </p:nvPicPr>
        <p:blipFill rotWithShape="1">
          <a:blip r:embed="rId2">
            <a:extLst>
              <a:ext uri="{28A0092B-C50C-407E-A947-70E740481C1C}">
                <a14:useLocalDpi xmlns:a14="http://schemas.microsoft.com/office/drawing/2010/main" val="0"/>
              </a:ext>
            </a:extLst>
          </a:blip>
          <a:srcRect l="27290" t="12213" r="39820" b="15673"/>
          <a:stretch/>
        </p:blipFill>
        <p:spPr>
          <a:xfrm>
            <a:off x="9488556" y="2329070"/>
            <a:ext cx="2504661" cy="2199860"/>
          </a:xfrm>
          <a:prstGeom prst="rect">
            <a:avLst/>
          </a:prstGeom>
        </p:spPr>
      </p:pic>
    </p:spTree>
    <p:extLst>
      <p:ext uri="{BB962C8B-B14F-4D97-AF65-F5344CB8AC3E}">
        <p14:creationId xmlns:p14="http://schemas.microsoft.com/office/powerpoint/2010/main" val="2250804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643F-6C1D-4539-85C2-C12EA3662EDE}"/>
              </a:ext>
            </a:extLst>
          </p:cNvPr>
          <p:cNvSpPr>
            <a:spLocks noGrp="1"/>
          </p:cNvSpPr>
          <p:nvPr>
            <p:ph type="title"/>
          </p:nvPr>
        </p:nvSpPr>
        <p:spPr/>
        <p:txBody>
          <a:bodyPr/>
          <a:lstStyle/>
          <a:p>
            <a:r>
              <a:rPr lang="en-IN" dirty="0"/>
              <a:t>Working</a:t>
            </a:r>
          </a:p>
        </p:txBody>
      </p:sp>
      <p:sp>
        <p:nvSpPr>
          <p:cNvPr id="3" name="Content Placeholder 2">
            <a:extLst>
              <a:ext uri="{FF2B5EF4-FFF2-40B4-BE49-F238E27FC236}">
                <a16:creationId xmlns:a16="http://schemas.microsoft.com/office/drawing/2014/main" id="{D1CB3F9A-3782-42ED-9038-1046E0C0BF4E}"/>
              </a:ext>
            </a:extLst>
          </p:cNvPr>
          <p:cNvSpPr>
            <a:spLocks noGrp="1"/>
          </p:cNvSpPr>
          <p:nvPr>
            <p:ph idx="1"/>
          </p:nvPr>
        </p:nvSpPr>
        <p:spPr/>
        <p:txBody>
          <a:bodyPr>
            <a:normAutofit/>
          </a:bodyPr>
          <a:lstStyle/>
          <a:p>
            <a:pPr marL="36900" indent="0">
              <a:buNone/>
            </a:pPr>
            <a:r>
              <a:rPr lang="en-IN" sz="3200" dirty="0">
                <a:latin typeface="Times New Roman" panose="02020603050405020304" pitchFamily="18" charset="0"/>
                <a:cs typeface="Times New Roman" panose="02020603050405020304" pitchFamily="18" charset="0"/>
              </a:rPr>
              <a:t>User: Asks Question/Gives Commands</a:t>
            </a:r>
          </a:p>
          <a:p>
            <a:pPr marL="36900" indent="0">
              <a:buNone/>
            </a:pPr>
            <a:r>
              <a:rPr lang="en-IN" sz="3200" dirty="0">
                <a:latin typeface="Times New Roman" panose="02020603050405020304" pitchFamily="18" charset="0"/>
                <a:cs typeface="Times New Roman" panose="02020603050405020304" pitchFamily="18" charset="0"/>
              </a:rPr>
              <a:t>*Recognizes and analyse the </a:t>
            </a:r>
            <a:r>
              <a:rPr lang="en-IN" sz="3200" dirty="0" smtClean="0">
                <a:latin typeface="Times New Roman" panose="02020603050405020304" pitchFamily="18" charset="0"/>
                <a:cs typeface="Times New Roman" panose="02020603050405020304" pitchFamily="18" charset="0"/>
              </a:rPr>
              <a:t>query.</a:t>
            </a:r>
            <a:endParaRPr lang="en-IN" sz="3200" dirty="0">
              <a:latin typeface="Times New Roman" panose="02020603050405020304" pitchFamily="18" charset="0"/>
              <a:cs typeface="Times New Roman" panose="02020603050405020304" pitchFamily="18" charset="0"/>
            </a:endParaRPr>
          </a:p>
          <a:p>
            <a:pPr marL="36900" indent="0">
              <a:buNone/>
            </a:pPr>
            <a:r>
              <a:rPr lang="en-IN" sz="3200" dirty="0">
                <a:latin typeface="Times New Roman" panose="02020603050405020304" pitchFamily="18" charset="0"/>
                <a:cs typeface="Times New Roman" panose="02020603050405020304" pitchFamily="18" charset="0"/>
              </a:rPr>
              <a:t>Bot: Answers the question/Performs the </a:t>
            </a:r>
            <a:r>
              <a:rPr lang="en-IN" sz="3200" dirty="0" smtClean="0">
                <a:latin typeface="Times New Roman" panose="02020603050405020304" pitchFamily="18" charset="0"/>
                <a:cs typeface="Times New Roman" panose="02020603050405020304" pitchFamily="18" charset="0"/>
              </a:rPr>
              <a:t>task.</a:t>
            </a:r>
            <a:endParaRPr lang="en-IN" sz="3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8AC416A-B18E-4CA7-BC4B-CCC233ABC54E}"/>
              </a:ext>
            </a:extLst>
          </p:cNvPr>
          <p:cNvPicPr>
            <a:picLocks noChangeAspect="1"/>
          </p:cNvPicPr>
          <p:nvPr/>
        </p:nvPicPr>
        <p:blipFill rotWithShape="1">
          <a:blip r:embed="rId2">
            <a:extLst>
              <a:ext uri="{28A0092B-C50C-407E-A947-70E740481C1C}">
                <a14:useLocalDpi xmlns:a14="http://schemas.microsoft.com/office/drawing/2010/main" val="0"/>
              </a:ext>
            </a:extLst>
          </a:blip>
          <a:srcRect t="29828"/>
          <a:stretch/>
        </p:blipFill>
        <p:spPr>
          <a:xfrm>
            <a:off x="5390323" y="4428020"/>
            <a:ext cx="5943600" cy="2092050"/>
          </a:xfrm>
          <a:prstGeom prst="rect">
            <a:avLst/>
          </a:prstGeom>
        </p:spPr>
      </p:pic>
    </p:spTree>
    <p:extLst>
      <p:ext uri="{BB962C8B-B14F-4D97-AF65-F5344CB8AC3E}">
        <p14:creationId xmlns:p14="http://schemas.microsoft.com/office/powerpoint/2010/main" val="2200595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24E52-F69F-49B5-A643-CA65C25EBB18}"/>
              </a:ext>
            </a:extLst>
          </p:cNvPr>
          <p:cNvSpPr>
            <a:spLocks noGrp="1"/>
          </p:cNvSpPr>
          <p:nvPr>
            <p:ph type="title"/>
          </p:nvPr>
        </p:nvSpPr>
        <p:spPr/>
        <p:txBody>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8C2023-AC43-4379-9C08-2709854AB2E1}"/>
              </a:ext>
            </a:extLst>
          </p:cNvPr>
          <p:cNvSpPr>
            <a:spLocks noGrp="1"/>
          </p:cNvSpPr>
          <p:nvPr>
            <p:ph idx="1"/>
          </p:nvPr>
        </p:nvSpPr>
        <p:spPr>
          <a:xfrm>
            <a:off x="560621" y="2325204"/>
            <a:ext cx="8825659" cy="4532796"/>
          </a:xfrm>
        </p:spPr>
        <p:txBody>
          <a:bodyPr>
            <a:normAutofit/>
          </a:bodyPr>
          <a:lstStyle/>
          <a:p>
            <a:r>
              <a:rPr lang="en-US" sz="2000" dirty="0" err="1">
                <a:solidFill>
                  <a:schemeClr val="tx1"/>
                </a:solidFill>
                <a:latin typeface="Times New Roman" panose="02020603050405020304" pitchFamily="18" charset="0"/>
                <a:cs typeface="Times New Roman" panose="02020603050405020304" pitchFamily="18" charset="0"/>
              </a:rPr>
              <a:t>Pybot</a:t>
            </a:r>
            <a:r>
              <a:rPr lang="en-US" sz="2000" dirty="0">
                <a:solidFill>
                  <a:schemeClr val="tx1"/>
                </a:solidFill>
                <a:latin typeface="Times New Roman" panose="02020603050405020304" pitchFamily="18" charset="0"/>
                <a:cs typeface="Times New Roman" panose="02020603050405020304" pitchFamily="18" charset="0"/>
              </a:rPr>
              <a:t> software executes pre-determined actions based on functions </a:t>
            </a:r>
            <a:r>
              <a:rPr lang="en-US" sz="2000" dirty="0" smtClean="0">
                <a:solidFill>
                  <a:schemeClr val="tx1"/>
                </a:solidFill>
                <a:latin typeface="Times New Roman" panose="02020603050405020304" pitchFamily="18" charset="0"/>
                <a:cs typeface="Times New Roman" panose="02020603050405020304" pitchFamily="18" charset="0"/>
              </a:rPr>
              <a:t>we</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set up </a:t>
            </a:r>
            <a:r>
              <a:rPr lang="en-US" sz="2000" dirty="0" smtClean="0">
                <a:solidFill>
                  <a:schemeClr val="tx1"/>
                </a:solidFill>
                <a:latin typeface="Times New Roman" panose="02020603050405020304" pitchFamily="18" charset="0"/>
                <a:cs typeface="Times New Roman" panose="02020603050405020304" pitchFamily="18" charset="0"/>
              </a:rPr>
              <a:t>in the code of project. </a:t>
            </a:r>
            <a:r>
              <a:rPr lang="en-US" sz="2000" dirty="0">
                <a:solidFill>
                  <a:schemeClr val="tx1"/>
                </a:solidFill>
                <a:latin typeface="Times New Roman" panose="02020603050405020304" pitchFamily="18" charset="0"/>
                <a:cs typeface="Times New Roman" panose="02020603050405020304" pitchFamily="18" charset="0"/>
              </a:rPr>
              <a:t>Much like a virtual assistant, </a:t>
            </a:r>
            <a:r>
              <a:rPr lang="en-US" sz="2000" dirty="0" smtClean="0">
                <a:solidFill>
                  <a:schemeClr val="tx1"/>
                </a:solidFill>
                <a:latin typeface="Times New Roman" panose="02020603050405020304" pitchFamily="18" charset="0"/>
                <a:cs typeface="Times New Roman" panose="02020603050405020304" pitchFamily="18" charset="0"/>
              </a:rPr>
              <a:t>by </a:t>
            </a:r>
            <a:r>
              <a:rPr lang="en-US" sz="2000" dirty="0">
                <a:solidFill>
                  <a:schemeClr val="tx1"/>
                </a:solidFill>
                <a:latin typeface="Times New Roman" panose="02020603050405020304" pitchFamily="18" charset="0"/>
                <a:cs typeface="Times New Roman" panose="02020603050405020304" pitchFamily="18" charset="0"/>
              </a:rPr>
              <a:t>recognizing a particular keyword or group of </a:t>
            </a:r>
            <a:r>
              <a:rPr lang="en-US" sz="2000" dirty="0" smtClean="0">
                <a:solidFill>
                  <a:schemeClr val="tx1"/>
                </a:solidFill>
                <a:latin typeface="Times New Roman" panose="02020603050405020304" pitchFamily="18" charset="0"/>
                <a:cs typeface="Times New Roman" panose="02020603050405020304" pitchFamily="18" charset="0"/>
              </a:rPr>
              <a:t>keywords associated with a particular task to executed after recognizing the input given by user.</a:t>
            </a:r>
          </a:p>
          <a:p>
            <a:r>
              <a:rPr lang="en-US" sz="2000" dirty="0" smtClean="0">
                <a:solidFill>
                  <a:schemeClr val="tx1"/>
                </a:solidFill>
                <a:latin typeface="Times New Roman" panose="02020603050405020304" pitchFamily="18" charset="0"/>
                <a:cs typeface="Times New Roman" panose="02020603050405020304" pitchFamily="18" charset="0"/>
              </a:rPr>
              <a:t>The listening and recognizing process </a:t>
            </a:r>
          </a:p>
          <a:p>
            <a:pPr marL="0" indent="0">
              <a:buNone/>
            </a:pPr>
            <a:r>
              <a:rPr lang="en-US" sz="2000" dirty="0" smtClean="0">
                <a:solidFill>
                  <a:schemeClr val="tx1"/>
                </a:solidFill>
                <a:latin typeface="Times New Roman" panose="02020603050405020304" pitchFamily="18" charset="0"/>
                <a:cs typeface="Times New Roman" panose="02020603050405020304" pitchFamily="18" charset="0"/>
              </a:rPr>
              <a:t>keeps on-going since it is in an </a:t>
            </a:r>
          </a:p>
          <a:p>
            <a:pPr marL="0" indent="0">
              <a:buNone/>
            </a:pPr>
            <a:r>
              <a:rPr lang="en-US" sz="2000" dirty="0" smtClean="0">
                <a:solidFill>
                  <a:schemeClr val="tx1"/>
                </a:solidFill>
                <a:latin typeface="Times New Roman" panose="02020603050405020304" pitchFamily="18" charset="0"/>
                <a:cs typeface="Times New Roman" panose="02020603050405020304" pitchFamily="18" charset="0"/>
              </a:rPr>
              <a:t>infinite loop. User can terminate the </a:t>
            </a:r>
          </a:p>
          <a:p>
            <a:pPr marL="0" indent="0">
              <a:buNone/>
            </a:pPr>
            <a:r>
              <a:rPr lang="en-US" sz="2000" dirty="0" smtClean="0">
                <a:solidFill>
                  <a:schemeClr val="tx1"/>
                </a:solidFill>
                <a:latin typeface="Times New Roman" panose="02020603050405020304" pitchFamily="18" charset="0"/>
                <a:cs typeface="Times New Roman" panose="02020603050405020304" pitchFamily="18" charset="0"/>
              </a:rPr>
              <a:t>program</a:t>
            </a:r>
            <a:r>
              <a:rPr lang="en-US" sz="2000" dirty="0" smtClean="0">
                <a:solidFill>
                  <a:schemeClr val="tx1"/>
                </a:solidFill>
                <a:latin typeface="Times New Roman" panose="02020603050405020304" pitchFamily="18" charset="0"/>
                <a:cs typeface="Times New Roman" panose="02020603050405020304" pitchFamily="18" charset="0"/>
              </a:rPr>
              <a:t> by saying ‘Stop Listening’ or can</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k</a:t>
            </a:r>
            <a:r>
              <a:rPr lang="en-US" sz="2000" dirty="0" smtClean="0">
                <a:solidFill>
                  <a:schemeClr val="tx1"/>
                </a:solidFill>
                <a:latin typeface="Times New Roman" panose="02020603050405020304" pitchFamily="18" charset="0"/>
                <a:cs typeface="Times New Roman" panose="02020603050405020304" pitchFamily="18" charset="0"/>
              </a:rPr>
              <a:t>eep the bot in Stand-By mode.</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973450" y="3423149"/>
            <a:ext cx="6051601" cy="3355684"/>
          </a:xfrm>
          <a:prstGeom prst="rect">
            <a:avLst/>
          </a:prstGeom>
        </p:spPr>
      </p:pic>
    </p:spTree>
    <p:extLst>
      <p:ext uri="{BB962C8B-B14F-4D97-AF65-F5344CB8AC3E}">
        <p14:creationId xmlns:p14="http://schemas.microsoft.com/office/powerpoint/2010/main" val="2075592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EB218-14EE-48CD-B77E-EAB550BD3FEC}"/>
              </a:ext>
            </a:extLst>
          </p:cNvPr>
          <p:cNvSpPr>
            <a:spLocks noGrp="1"/>
          </p:cNvSpPr>
          <p:nvPr>
            <p:ph type="title"/>
          </p:nvPr>
        </p:nvSpPr>
        <p:spPr/>
        <p:txBody>
          <a:bodyPr/>
          <a:lstStyle/>
          <a:p>
            <a:r>
              <a:rPr lang="en-IN" dirty="0"/>
              <a:t>Packages</a:t>
            </a:r>
          </a:p>
        </p:txBody>
      </p:sp>
      <p:sp>
        <p:nvSpPr>
          <p:cNvPr id="3" name="Content Placeholder 2">
            <a:extLst>
              <a:ext uri="{FF2B5EF4-FFF2-40B4-BE49-F238E27FC236}">
                <a16:creationId xmlns:a16="http://schemas.microsoft.com/office/drawing/2014/main" id="{575D8FD8-A12D-463E-B7BE-1BE8F766E5F7}"/>
              </a:ext>
            </a:extLst>
          </p:cNvPr>
          <p:cNvSpPr>
            <a:spLocks noGrp="1"/>
          </p:cNvSpPr>
          <p:nvPr>
            <p:ph idx="1"/>
          </p:nvPr>
        </p:nvSpPr>
        <p:spPr/>
        <p:txBody>
          <a:bodyPr>
            <a:normAutofit fontScale="92500" lnSpcReduction="10000"/>
          </a:bodyPr>
          <a:lstStyle/>
          <a:p>
            <a:r>
              <a:rPr lang="en-US" sz="2000" b="1" dirty="0">
                <a:solidFill>
                  <a:schemeClr val="tx1"/>
                </a:solidFill>
              </a:rPr>
              <a:t>PYTTSX3: </a:t>
            </a:r>
            <a:r>
              <a:rPr lang="en-US" sz="2000" dirty="0"/>
              <a:t>It</a:t>
            </a:r>
            <a:r>
              <a:rPr lang="en-US" sz="2000" b="1" dirty="0"/>
              <a:t> </a:t>
            </a:r>
            <a:r>
              <a:rPr lang="en-US" sz="2000" dirty="0">
                <a:solidFill>
                  <a:schemeClr val="tx1"/>
                </a:solidFill>
              </a:rPr>
              <a:t>is an open-source text-to-speech conversion library in </a:t>
            </a:r>
            <a:r>
              <a:rPr lang="en-US" sz="2000" dirty="0" smtClean="0">
                <a:solidFill>
                  <a:schemeClr val="tx1"/>
                </a:solidFill>
              </a:rPr>
              <a:t>Python</a:t>
            </a:r>
          </a:p>
          <a:p>
            <a:r>
              <a:rPr lang="en-IN" sz="2000" b="1" dirty="0" err="1">
                <a:latin typeface="+mj-lt"/>
                <a:cs typeface="Times New Roman" panose="02020603050405020304" pitchFamily="18" charset="0"/>
              </a:rPr>
              <a:t>Speech_recognition</a:t>
            </a:r>
            <a:r>
              <a:rPr lang="en-IN" sz="2000" b="1" dirty="0">
                <a:latin typeface="+mj-lt"/>
                <a:cs typeface="Times New Roman" panose="02020603050405020304" pitchFamily="18" charset="0"/>
              </a:rPr>
              <a:t>- </a:t>
            </a:r>
            <a:r>
              <a:rPr lang="en-IN" sz="2000" dirty="0">
                <a:latin typeface="+mj-lt"/>
                <a:cs typeface="Times New Roman" panose="02020603050405020304" pitchFamily="18" charset="0"/>
              </a:rPr>
              <a:t>It is a module which actually recognizes the commands given by the user</a:t>
            </a:r>
            <a:r>
              <a:rPr lang="en-IN" sz="2000" dirty="0" smtClean="0">
                <a:latin typeface="+mj-lt"/>
                <a:cs typeface="Times New Roman" panose="02020603050405020304" pitchFamily="18" charset="0"/>
              </a:rPr>
              <a:t>.</a:t>
            </a:r>
            <a:endParaRPr lang="en-IN" sz="2000" b="1" dirty="0" smtClean="0">
              <a:solidFill>
                <a:schemeClr val="tx1"/>
              </a:solidFill>
              <a:latin typeface="+mj-lt"/>
            </a:endParaRPr>
          </a:p>
          <a:p>
            <a:r>
              <a:rPr lang="en-US" sz="2000" b="1" dirty="0" err="1" smtClean="0">
                <a:solidFill>
                  <a:schemeClr val="tx1"/>
                </a:solidFill>
              </a:rPr>
              <a:t>Pyautogui</a:t>
            </a:r>
            <a:r>
              <a:rPr lang="en-US" sz="2000" b="1" dirty="0">
                <a:solidFill>
                  <a:schemeClr val="tx1"/>
                </a:solidFill>
              </a:rPr>
              <a:t>: </a:t>
            </a:r>
            <a:r>
              <a:rPr lang="en-US" sz="2000" dirty="0">
                <a:solidFill>
                  <a:schemeClr val="tx1"/>
                </a:solidFill>
              </a:rPr>
              <a:t>It is Used to programmatically control the mouse &amp; keyboard</a:t>
            </a:r>
          </a:p>
          <a:p>
            <a:r>
              <a:rPr lang="en-US" sz="2000" b="1" dirty="0">
                <a:solidFill>
                  <a:schemeClr val="tx1"/>
                </a:solidFill>
              </a:rPr>
              <a:t>Bs4 (</a:t>
            </a:r>
            <a:r>
              <a:rPr lang="en-US" sz="2000" b="1" dirty="0" err="1">
                <a:solidFill>
                  <a:schemeClr val="tx1"/>
                </a:solidFill>
              </a:rPr>
              <a:t>BeautifulSoup</a:t>
            </a:r>
            <a:r>
              <a:rPr lang="en-US" sz="2000" b="1" dirty="0">
                <a:solidFill>
                  <a:schemeClr val="tx1"/>
                </a:solidFill>
              </a:rPr>
              <a:t>): </a:t>
            </a:r>
            <a:r>
              <a:rPr lang="en-US" sz="2000" dirty="0">
                <a:solidFill>
                  <a:schemeClr val="tx1"/>
                </a:solidFill>
              </a:rPr>
              <a:t>Used </a:t>
            </a:r>
            <a:r>
              <a:rPr lang="en-US" sz="2000" dirty="0"/>
              <a:t>for pulling data out of HTML and XML files</a:t>
            </a:r>
            <a:endParaRPr lang="en-IN" sz="2000" b="1" dirty="0">
              <a:solidFill>
                <a:schemeClr val="tx1"/>
              </a:solidFill>
            </a:endParaRPr>
          </a:p>
          <a:p>
            <a:r>
              <a:rPr lang="en-US" sz="2000" b="1" dirty="0" err="1">
                <a:solidFill>
                  <a:schemeClr val="tx1"/>
                </a:solidFill>
              </a:rPr>
              <a:t>Os</a:t>
            </a:r>
            <a:r>
              <a:rPr lang="en-US" sz="2000" b="1" dirty="0">
                <a:solidFill>
                  <a:schemeClr val="tx1"/>
                </a:solidFill>
              </a:rPr>
              <a:t>: </a:t>
            </a:r>
            <a:r>
              <a:rPr lang="en-US" sz="2000" dirty="0">
                <a:solidFill>
                  <a:schemeClr val="tx1"/>
                </a:solidFill>
              </a:rPr>
              <a:t>provides functions for </a:t>
            </a:r>
            <a:r>
              <a:rPr lang="en-US" sz="2000" dirty="0" smtClean="0">
                <a:solidFill>
                  <a:schemeClr val="tx1"/>
                </a:solidFill>
              </a:rPr>
              <a:t>operating system</a:t>
            </a:r>
            <a:endParaRPr lang="en-US" sz="2000" dirty="0">
              <a:solidFill>
                <a:schemeClr val="tx1"/>
              </a:solidFill>
            </a:endParaRPr>
          </a:p>
          <a:p>
            <a:r>
              <a:rPr lang="en-US" sz="2000" b="1" dirty="0" err="1">
                <a:solidFill>
                  <a:schemeClr val="tx1"/>
                </a:solidFill>
              </a:rPr>
              <a:t>Pywhatkit</a:t>
            </a:r>
            <a:r>
              <a:rPr lang="en-US" sz="2000" b="1" dirty="0">
                <a:solidFill>
                  <a:schemeClr val="tx1"/>
                </a:solidFill>
              </a:rPr>
              <a:t>: </a:t>
            </a:r>
            <a:r>
              <a:rPr lang="en-US" sz="2000" dirty="0" smtClean="0">
                <a:solidFill>
                  <a:schemeClr val="tx1"/>
                </a:solidFill>
              </a:rPr>
              <a:t>In our project </a:t>
            </a:r>
            <a:r>
              <a:rPr lang="en-US" sz="2000" dirty="0">
                <a:solidFill>
                  <a:schemeClr val="tx1"/>
                </a:solidFill>
              </a:rPr>
              <a:t>it is used to automate the browsing and surfing through internet</a:t>
            </a:r>
            <a:endParaRPr lang="en-IN" sz="2000" b="1" dirty="0">
              <a:solidFill>
                <a:schemeClr val="tx1"/>
              </a:solidFill>
            </a:endParaRPr>
          </a:p>
          <a:p>
            <a:endParaRPr lang="en-IN" sz="2000" dirty="0">
              <a:solidFill>
                <a:schemeClr val="tx1"/>
              </a:solidFill>
            </a:endParaRPr>
          </a:p>
          <a:p>
            <a:endParaRPr lang="en-IN" b="1" dirty="0">
              <a:solidFill>
                <a:schemeClr val="tx1"/>
              </a:solidFill>
            </a:endParaRPr>
          </a:p>
        </p:txBody>
      </p:sp>
      <p:pic>
        <p:nvPicPr>
          <p:cNvPr id="4" name="Picture 3"/>
          <p:cNvPicPr>
            <a:picLocks noChangeAspect="1"/>
          </p:cNvPicPr>
          <p:nvPr/>
        </p:nvPicPr>
        <p:blipFill>
          <a:blip r:embed="rId2"/>
          <a:stretch>
            <a:fillRect/>
          </a:stretch>
        </p:blipFill>
        <p:spPr>
          <a:xfrm>
            <a:off x="9596846" y="3175000"/>
            <a:ext cx="2063984" cy="2273300"/>
          </a:xfrm>
          <a:prstGeom prst="rect">
            <a:avLst/>
          </a:prstGeom>
        </p:spPr>
      </p:pic>
    </p:spTree>
    <p:extLst>
      <p:ext uri="{BB962C8B-B14F-4D97-AF65-F5344CB8AC3E}">
        <p14:creationId xmlns:p14="http://schemas.microsoft.com/office/powerpoint/2010/main" val="1365193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591F3-A5DD-4256-AC62-4F10C833AD69}"/>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4AD66E0C-5981-40A8-80D4-3BBA9EB63063}"/>
              </a:ext>
            </a:extLst>
          </p:cNvPr>
          <p:cNvSpPr>
            <a:spLocks noGrp="1"/>
          </p:cNvSpPr>
          <p:nvPr>
            <p:ph idx="1"/>
          </p:nvPr>
        </p:nvSpPr>
        <p:spPr>
          <a:xfrm>
            <a:off x="1154954" y="2299063"/>
            <a:ext cx="8859903" cy="4558937"/>
          </a:xfrm>
        </p:spPr>
        <p:txBody>
          <a:bodyPr>
            <a:noAutofit/>
          </a:bodyPr>
          <a:lstStyle/>
          <a:p>
            <a:r>
              <a:rPr lang="en-IN" dirty="0" smtClean="0"/>
              <a:t>PYBOT have variety of functions, they are as follows:</a:t>
            </a:r>
          </a:p>
          <a:p>
            <a:pPr marL="0" indent="0">
              <a:buNone/>
            </a:pPr>
            <a:r>
              <a:rPr lang="en-IN" dirty="0"/>
              <a:t>	</a:t>
            </a:r>
            <a:r>
              <a:rPr lang="en-IN" dirty="0" smtClean="0"/>
              <a:t>It can launch </a:t>
            </a:r>
            <a:r>
              <a:rPr lang="en-IN" b="1" dirty="0" smtClean="0"/>
              <a:t>Notepad </a:t>
            </a:r>
            <a:r>
              <a:rPr lang="en-IN" dirty="0" smtClean="0"/>
              <a:t>which is built-in in every computer</a:t>
            </a:r>
          </a:p>
          <a:p>
            <a:pPr marL="0" indent="0">
              <a:buNone/>
            </a:pPr>
            <a:r>
              <a:rPr lang="en-IN" dirty="0"/>
              <a:t>	</a:t>
            </a:r>
            <a:r>
              <a:rPr lang="en-IN" dirty="0" smtClean="0"/>
              <a:t>It has a </a:t>
            </a:r>
            <a:r>
              <a:rPr lang="en-IN" b="1" dirty="0" smtClean="0"/>
              <a:t>Dictation mode </a:t>
            </a:r>
            <a:r>
              <a:rPr lang="en-IN" dirty="0" smtClean="0"/>
              <a:t>in which user can dictate bot to write on notepad</a:t>
            </a:r>
          </a:p>
          <a:p>
            <a:pPr marL="0" indent="0">
              <a:buNone/>
            </a:pPr>
            <a:r>
              <a:rPr lang="en-IN" dirty="0"/>
              <a:t>	</a:t>
            </a:r>
            <a:r>
              <a:rPr lang="en-IN" dirty="0" smtClean="0"/>
              <a:t>It can launch variety of </a:t>
            </a:r>
            <a:r>
              <a:rPr lang="en-IN" b="1" dirty="0" smtClean="0"/>
              <a:t>applications</a:t>
            </a:r>
            <a:r>
              <a:rPr lang="en-IN" dirty="0" smtClean="0"/>
              <a:t> installed on the computer system</a:t>
            </a:r>
          </a:p>
          <a:p>
            <a:pPr marL="0" indent="0">
              <a:buNone/>
            </a:pPr>
            <a:r>
              <a:rPr lang="en-US" dirty="0" smtClean="0"/>
              <a:t>	It </a:t>
            </a:r>
            <a:r>
              <a:rPr lang="en-US" dirty="0"/>
              <a:t>can open the </a:t>
            </a:r>
            <a:r>
              <a:rPr lang="en-US" b="1" dirty="0"/>
              <a:t>Command Prompt</a:t>
            </a:r>
          </a:p>
          <a:p>
            <a:pPr marL="0" indent="0">
              <a:buNone/>
            </a:pPr>
            <a:r>
              <a:rPr lang="en-US" b="1" dirty="0"/>
              <a:t>	</a:t>
            </a:r>
            <a:r>
              <a:rPr lang="en-US" dirty="0"/>
              <a:t>It can </a:t>
            </a:r>
            <a:r>
              <a:rPr lang="en-US" b="1" dirty="0"/>
              <a:t>Close Any running Application </a:t>
            </a:r>
            <a:r>
              <a:rPr lang="en-US" dirty="0"/>
              <a:t>by just giving </a:t>
            </a:r>
            <a:r>
              <a:rPr lang="en-US" dirty="0" smtClean="0"/>
              <a:t>command</a:t>
            </a:r>
            <a:endParaRPr lang="en-IN" dirty="0" smtClean="0"/>
          </a:p>
          <a:p>
            <a:pPr marL="0" indent="0">
              <a:buNone/>
            </a:pPr>
            <a:r>
              <a:rPr lang="en-IN" dirty="0"/>
              <a:t>	</a:t>
            </a:r>
            <a:r>
              <a:rPr lang="en-IN" dirty="0" smtClean="0"/>
              <a:t>It can </a:t>
            </a:r>
            <a:r>
              <a:rPr lang="en-IN" b="1" dirty="0"/>
              <a:t>S</a:t>
            </a:r>
            <a:r>
              <a:rPr lang="en-IN" b="1" dirty="0" smtClean="0"/>
              <a:t>earch and Open any file </a:t>
            </a:r>
            <a:r>
              <a:rPr lang="en-IN" dirty="0" smtClean="0"/>
              <a:t>you mentioned stored on the system</a:t>
            </a:r>
          </a:p>
          <a:p>
            <a:pPr marL="0" indent="0">
              <a:buNone/>
            </a:pPr>
            <a:r>
              <a:rPr lang="en-IN" dirty="0"/>
              <a:t>	</a:t>
            </a:r>
            <a:r>
              <a:rPr lang="en-IN" dirty="0" smtClean="0"/>
              <a:t>It can tell the </a:t>
            </a:r>
            <a:r>
              <a:rPr lang="en-IN" b="1" dirty="0" smtClean="0"/>
              <a:t>IP Address </a:t>
            </a:r>
            <a:r>
              <a:rPr lang="en-IN" dirty="0" smtClean="0"/>
              <a:t>of the system</a:t>
            </a:r>
          </a:p>
          <a:p>
            <a:pPr marL="0" indent="0">
              <a:buNone/>
            </a:pPr>
            <a:r>
              <a:rPr lang="en-IN" dirty="0"/>
              <a:t>	</a:t>
            </a:r>
            <a:r>
              <a:rPr lang="en-IN" dirty="0" smtClean="0"/>
              <a:t>It can tell the </a:t>
            </a:r>
            <a:r>
              <a:rPr lang="en-IN" b="1" dirty="0" smtClean="0"/>
              <a:t>Current </a:t>
            </a:r>
            <a:r>
              <a:rPr lang="en-IN" b="1" dirty="0"/>
              <a:t>T</a:t>
            </a:r>
            <a:r>
              <a:rPr lang="en-IN" b="1" dirty="0" smtClean="0"/>
              <a:t>emperature </a:t>
            </a:r>
            <a:r>
              <a:rPr lang="en-IN" dirty="0" smtClean="0"/>
              <a:t>of any city user mentions</a:t>
            </a:r>
          </a:p>
          <a:p>
            <a:pPr marL="0" indent="0">
              <a:buNone/>
            </a:pPr>
            <a:r>
              <a:rPr lang="en-IN" dirty="0"/>
              <a:t>	</a:t>
            </a:r>
            <a:r>
              <a:rPr lang="en-IN" dirty="0" smtClean="0"/>
              <a:t>It can fetch any </a:t>
            </a:r>
            <a:r>
              <a:rPr lang="en-IN" b="1" dirty="0" smtClean="0"/>
              <a:t>Information from Wikipedia </a:t>
            </a:r>
            <a:r>
              <a:rPr lang="en-IN" dirty="0" smtClean="0"/>
              <a:t>which users want</a:t>
            </a:r>
          </a:p>
          <a:p>
            <a:pPr marL="0" indent="0">
              <a:buNone/>
            </a:pPr>
            <a:r>
              <a:rPr lang="en-IN" dirty="0"/>
              <a:t>	</a:t>
            </a:r>
            <a:r>
              <a:rPr lang="en-IN" dirty="0" smtClean="0"/>
              <a:t>It can search anything on the </a:t>
            </a:r>
            <a:r>
              <a:rPr lang="en-IN" b="1" dirty="0" smtClean="0"/>
              <a:t>Google </a:t>
            </a:r>
            <a:r>
              <a:rPr lang="en-IN" b="1" dirty="0"/>
              <a:t>S</a:t>
            </a:r>
            <a:r>
              <a:rPr lang="en-IN" b="1" dirty="0" smtClean="0"/>
              <a:t>earch Engine</a:t>
            </a:r>
          </a:p>
          <a:p>
            <a:pPr marL="0" indent="0">
              <a:buNone/>
            </a:pPr>
            <a:r>
              <a:rPr lang="en-IN" b="1" dirty="0"/>
              <a:t>	</a:t>
            </a:r>
            <a:endParaRPr lang="en-IN" b="1" dirty="0"/>
          </a:p>
        </p:txBody>
      </p:sp>
    </p:spTree>
    <p:extLst>
      <p:ext uri="{BB962C8B-B14F-4D97-AF65-F5344CB8AC3E}">
        <p14:creationId xmlns:p14="http://schemas.microsoft.com/office/powerpoint/2010/main" val="2320076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64FDC-17C4-4DEC-8126-3AB88A3A89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93732F-A66E-461C-B834-5AA83EC0E21F}"/>
              </a:ext>
            </a:extLst>
          </p:cNvPr>
          <p:cNvSpPr>
            <a:spLocks noGrp="1"/>
          </p:cNvSpPr>
          <p:nvPr>
            <p:ph idx="1"/>
          </p:nvPr>
        </p:nvSpPr>
        <p:spPr>
          <a:xfrm>
            <a:off x="982677" y="2264229"/>
            <a:ext cx="8770924" cy="4593771"/>
          </a:xfrm>
        </p:spPr>
        <p:txBody>
          <a:bodyPr>
            <a:normAutofit/>
          </a:bodyPr>
          <a:lstStyle/>
          <a:p>
            <a:pPr marL="0" indent="0">
              <a:buNone/>
            </a:pPr>
            <a:r>
              <a:rPr lang="en-US" dirty="0" smtClean="0"/>
              <a:t>	It can open any </a:t>
            </a:r>
            <a:r>
              <a:rPr lang="en-US" b="1" dirty="0" smtClean="0"/>
              <a:t>Website </a:t>
            </a:r>
            <a:r>
              <a:rPr lang="en-US" dirty="0" smtClean="0"/>
              <a:t>by just giving voice commands</a:t>
            </a:r>
          </a:p>
          <a:p>
            <a:pPr marL="0" indent="0">
              <a:buNone/>
            </a:pPr>
            <a:r>
              <a:rPr lang="en-US" dirty="0"/>
              <a:t>	</a:t>
            </a:r>
            <a:r>
              <a:rPr lang="en-US" dirty="0" smtClean="0"/>
              <a:t>It can </a:t>
            </a:r>
            <a:r>
              <a:rPr lang="en-US" b="1" dirty="0" smtClean="0"/>
              <a:t>Play </a:t>
            </a:r>
            <a:r>
              <a:rPr lang="en-US" b="1" dirty="0"/>
              <a:t>A</a:t>
            </a:r>
            <a:r>
              <a:rPr lang="en-US" b="1" dirty="0" smtClean="0"/>
              <a:t>ny </a:t>
            </a:r>
            <a:r>
              <a:rPr lang="en-US" b="1" dirty="0"/>
              <a:t>V</a:t>
            </a:r>
            <a:r>
              <a:rPr lang="en-US" b="1" dirty="0" smtClean="0"/>
              <a:t>ideo </a:t>
            </a:r>
            <a:r>
              <a:rPr lang="en-US" dirty="0" smtClean="0"/>
              <a:t>user desires from official You-tube website</a:t>
            </a:r>
          </a:p>
          <a:p>
            <a:pPr marL="0" indent="0">
              <a:buNone/>
            </a:pPr>
            <a:r>
              <a:rPr lang="en-US" dirty="0"/>
              <a:t>	</a:t>
            </a:r>
            <a:r>
              <a:rPr lang="en-US" dirty="0" smtClean="0"/>
              <a:t>It can tell </a:t>
            </a:r>
            <a:r>
              <a:rPr lang="en-US" b="1" dirty="0" smtClean="0"/>
              <a:t>Top 10 News </a:t>
            </a:r>
            <a:r>
              <a:rPr lang="en-US" b="1" dirty="0"/>
              <a:t>H</a:t>
            </a:r>
            <a:r>
              <a:rPr lang="en-US" b="1" dirty="0" smtClean="0"/>
              <a:t>eadlines </a:t>
            </a:r>
            <a:r>
              <a:rPr lang="en-US" dirty="0" smtClean="0"/>
              <a:t>from the Technology World</a:t>
            </a:r>
          </a:p>
          <a:p>
            <a:pPr marL="0" indent="0">
              <a:buNone/>
            </a:pPr>
            <a:r>
              <a:rPr lang="en-US" dirty="0"/>
              <a:t>	</a:t>
            </a:r>
            <a:r>
              <a:rPr lang="en-US" dirty="0" smtClean="0"/>
              <a:t>It can tell a </a:t>
            </a:r>
            <a:r>
              <a:rPr lang="en-US" b="1" dirty="0" smtClean="0"/>
              <a:t>Joke</a:t>
            </a:r>
          </a:p>
          <a:p>
            <a:pPr marL="0" indent="0">
              <a:buNone/>
            </a:pPr>
            <a:r>
              <a:rPr lang="en-US" b="1" dirty="0"/>
              <a:t>	</a:t>
            </a:r>
            <a:r>
              <a:rPr lang="en-US" dirty="0" smtClean="0"/>
              <a:t>It can manipulate the </a:t>
            </a:r>
            <a:r>
              <a:rPr lang="en-US" b="1" dirty="0" smtClean="0"/>
              <a:t>Volume Controls</a:t>
            </a:r>
            <a:r>
              <a:rPr lang="en-US" dirty="0" smtClean="0"/>
              <a:t> of the system</a:t>
            </a:r>
          </a:p>
          <a:p>
            <a:pPr marL="0" indent="0">
              <a:buNone/>
            </a:pPr>
            <a:r>
              <a:rPr lang="en-US" dirty="0"/>
              <a:t>	</a:t>
            </a:r>
            <a:r>
              <a:rPr lang="en-US" dirty="0" smtClean="0"/>
              <a:t>It can tell the </a:t>
            </a:r>
            <a:r>
              <a:rPr lang="en-US" b="1" dirty="0" smtClean="0"/>
              <a:t>Current Date &amp; Day</a:t>
            </a:r>
            <a:r>
              <a:rPr lang="en-US" dirty="0" smtClean="0"/>
              <a:t> to the user</a:t>
            </a:r>
          </a:p>
          <a:p>
            <a:pPr marL="0" indent="0">
              <a:buNone/>
            </a:pPr>
            <a:r>
              <a:rPr lang="en-US" b="1" dirty="0"/>
              <a:t>	</a:t>
            </a:r>
            <a:r>
              <a:rPr lang="en-US" dirty="0" smtClean="0"/>
              <a:t>It can </a:t>
            </a:r>
            <a:r>
              <a:rPr lang="en-US" b="1" dirty="0" smtClean="0"/>
              <a:t>Switch Applications </a:t>
            </a:r>
            <a:r>
              <a:rPr lang="en-US" dirty="0" smtClean="0"/>
              <a:t>by just commanding</a:t>
            </a:r>
            <a:endParaRPr lang="en-US" b="1" dirty="0" smtClean="0"/>
          </a:p>
          <a:p>
            <a:pPr marL="0" indent="0">
              <a:buNone/>
            </a:pPr>
            <a:r>
              <a:rPr lang="en-US" b="1" dirty="0"/>
              <a:t>	</a:t>
            </a:r>
            <a:r>
              <a:rPr lang="en-US" dirty="0" smtClean="0"/>
              <a:t>It can </a:t>
            </a:r>
            <a:r>
              <a:rPr lang="en-US" b="1" dirty="0" smtClean="0"/>
              <a:t>Close Current Tabs </a:t>
            </a:r>
            <a:r>
              <a:rPr lang="en-US" dirty="0" smtClean="0"/>
              <a:t>by commanding</a:t>
            </a:r>
          </a:p>
          <a:p>
            <a:pPr marL="0" indent="0">
              <a:buNone/>
            </a:pPr>
            <a:r>
              <a:rPr lang="en-US" b="1" dirty="0"/>
              <a:t>	</a:t>
            </a:r>
            <a:r>
              <a:rPr lang="en-US" dirty="0" smtClean="0"/>
              <a:t>It can </a:t>
            </a:r>
            <a:r>
              <a:rPr lang="en-US" b="1" dirty="0"/>
              <a:t>S</a:t>
            </a:r>
            <a:r>
              <a:rPr lang="en-US" b="1" dirty="0" smtClean="0"/>
              <a:t>et Reminder </a:t>
            </a:r>
            <a:r>
              <a:rPr lang="en-US" dirty="0" smtClean="0"/>
              <a:t>for minutes and can be worked as a stopwatch</a:t>
            </a:r>
          </a:p>
          <a:p>
            <a:pPr marL="0" indent="0">
              <a:buNone/>
            </a:pPr>
            <a:r>
              <a:rPr lang="en-US" b="1" dirty="0"/>
              <a:t>	</a:t>
            </a:r>
            <a:r>
              <a:rPr lang="en-IN" dirty="0"/>
              <a:t>It can be in </a:t>
            </a:r>
            <a:r>
              <a:rPr lang="en-IN" b="1" dirty="0"/>
              <a:t>Stand-by mode</a:t>
            </a:r>
            <a:r>
              <a:rPr lang="en-IN" dirty="0"/>
              <a:t> until the user revokes the bot</a:t>
            </a:r>
          </a:p>
          <a:p>
            <a:pPr marL="0" indent="0">
              <a:buNone/>
            </a:pPr>
            <a:r>
              <a:rPr lang="en-IN" b="1" dirty="0"/>
              <a:t>	</a:t>
            </a:r>
            <a:r>
              <a:rPr lang="en-IN" dirty="0"/>
              <a:t>It can </a:t>
            </a:r>
            <a:r>
              <a:rPr lang="en-IN" b="1" dirty="0"/>
              <a:t>Shutdown, Restart, Sleep </a:t>
            </a:r>
            <a:r>
              <a:rPr lang="en-IN" dirty="0"/>
              <a:t>the system by just </a:t>
            </a:r>
            <a:r>
              <a:rPr lang="en-IN" dirty="0" smtClean="0"/>
              <a:t>commanding</a:t>
            </a:r>
            <a:endParaRPr lang="en-IN" b="1" dirty="0"/>
          </a:p>
        </p:txBody>
      </p:sp>
    </p:spTree>
    <p:extLst>
      <p:ext uri="{BB962C8B-B14F-4D97-AF65-F5344CB8AC3E}">
        <p14:creationId xmlns:p14="http://schemas.microsoft.com/office/powerpoint/2010/main" val="2705936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82963-F35C-4A83-A3A4-FB0FA904B505}"/>
              </a:ext>
            </a:extLst>
          </p:cNvPr>
          <p:cNvSpPr>
            <a:spLocks noGrp="1"/>
          </p:cNvSpPr>
          <p:nvPr>
            <p:ph type="title"/>
          </p:nvPr>
        </p:nvSpPr>
        <p:spPr/>
        <p:txBody>
          <a:bodyPr/>
          <a:lstStyle/>
          <a:p>
            <a:r>
              <a:rPr lang="en-IN" dirty="0" smtClean="0"/>
              <a:t>Advantages of </a:t>
            </a:r>
            <a:r>
              <a:rPr lang="en-IN" dirty="0" err="1" smtClean="0"/>
              <a:t>Pybot</a:t>
            </a:r>
            <a:endParaRPr lang="en-IN" dirty="0"/>
          </a:p>
        </p:txBody>
      </p:sp>
      <p:sp>
        <p:nvSpPr>
          <p:cNvPr id="3" name="Content Placeholder 2">
            <a:extLst>
              <a:ext uri="{FF2B5EF4-FFF2-40B4-BE49-F238E27FC236}">
                <a16:creationId xmlns:a16="http://schemas.microsoft.com/office/drawing/2014/main" id="{4A011B1D-F1B4-4E75-8892-65F3AB57773B}"/>
              </a:ext>
            </a:extLst>
          </p:cNvPr>
          <p:cNvSpPr>
            <a:spLocks noGrp="1"/>
          </p:cNvSpPr>
          <p:nvPr>
            <p:ph idx="1"/>
          </p:nvPr>
        </p:nvSpPr>
        <p:spPr>
          <a:xfrm>
            <a:off x="1154954" y="2690964"/>
            <a:ext cx="8825659" cy="3605333"/>
          </a:xfrm>
        </p:spPr>
        <p:txBody>
          <a:bodyPr/>
          <a:lstStyle/>
          <a:p>
            <a:r>
              <a:rPr lang="en-IN" dirty="0"/>
              <a:t>Easy to work with</a:t>
            </a:r>
            <a:r>
              <a:rPr lang="en-IN" dirty="0" smtClean="0"/>
              <a:t>.</a:t>
            </a:r>
          </a:p>
          <a:p>
            <a:r>
              <a:rPr lang="en-IN" dirty="0"/>
              <a:t>Dictation Mode</a:t>
            </a:r>
            <a:r>
              <a:rPr lang="en-IN" dirty="0" smtClean="0"/>
              <a:t>.</a:t>
            </a:r>
          </a:p>
          <a:p>
            <a:r>
              <a:rPr lang="en-IN" dirty="0"/>
              <a:t>Automation of Tasks</a:t>
            </a:r>
            <a:r>
              <a:rPr lang="en-IN" dirty="0" smtClean="0"/>
              <a:t>.</a:t>
            </a:r>
          </a:p>
          <a:p>
            <a:r>
              <a:rPr lang="en-IN" dirty="0"/>
              <a:t>Time Saving</a:t>
            </a:r>
            <a:r>
              <a:rPr lang="en-IN" dirty="0" smtClean="0"/>
              <a:t>.</a:t>
            </a:r>
          </a:p>
          <a:p>
            <a:r>
              <a:rPr lang="en-IN" dirty="0"/>
              <a:t>Variety of Features</a:t>
            </a:r>
            <a:r>
              <a:rPr lang="en-IN" dirty="0" smtClean="0"/>
              <a:t>.</a:t>
            </a:r>
          </a:p>
          <a:p>
            <a:r>
              <a:rPr lang="en-IN" dirty="0"/>
              <a:t>Information from Wikipedia.</a:t>
            </a:r>
            <a:endParaRPr lang="en-IN" dirty="0" smtClean="0"/>
          </a:p>
          <a:p>
            <a:r>
              <a:rPr lang="en-IN" dirty="0"/>
              <a:t>Accurate Search-Results</a:t>
            </a:r>
            <a:r>
              <a:rPr lang="en-IN" dirty="0" smtClean="0"/>
              <a:t>.</a:t>
            </a:r>
          </a:p>
          <a:p>
            <a:r>
              <a:rPr lang="en-IN" dirty="0"/>
              <a:t>Online Surfing</a:t>
            </a:r>
            <a:r>
              <a:rPr lang="en-IN" dirty="0" smtClean="0"/>
              <a:t>.</a:t>
            </a:r>
          </a:p>
          <a:p>
            <a:endParaRPr lang="en-IN" dirty="0"/>
          </a:p>
        </p:txBody>
      </p:sp>
    </p:spTree>
    <p:extLst>
      <p:ext uri="{BB962C8B-B14F-4D97-AF65-F5344CB8AC3E}">
        <p14:creationId xmlns:p14="http://schemas.microsoft.com/office/powerpoint/2010/main" val="1639472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602</TotalTime>
  <Words>501</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Times New Roman</vt:lpstr>
      <vt:lpstr>Wingdings</vt:lpstr>
      <vt:lpstr>Wingdings 3</vt:lpstr>
      <vt:lpstr>Ion Boardroom</vt:lpstr>
      <vt:lpstr>PYBOT</vt:lpstr>
      <vt:lpstr>Approach</vt:lpstr>
      <vt:lpstr>Python Bot</vt:lpstr>
      <vt:lpstr>Working</vt:lpstr>
      <vt:lpstr>PowerPoint Presentation</vt:lpstr>
      <vt:lpstr>Packages</vt:lpstr>
      <vt:lpstr>Features</vt:lpstr>
      <vt:lpstr>PowerPoint Presentation</vt:lpstr>
      <vt:lpstr>Advantages of Pybot</vt:lpstr>
      <vt:lpstr>Limitations of Pybot</vt:lpstr>
      <vt:lpstr>Future Scope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lenovo</cp:lastModifiedBy>
  <cp:revision>51</cp:revision>
  <dcterms:created xsi:type="dcterms:W3CDTF">2021-04-26T10:54:28Z</dcterms:created>
  <dcterms:modified xsi:type="dcterms:W3CDTF">2021-06-24T15:55:36Z</dcterms:modified>
</cp:coreProperties>
</file>