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631054-D12B-4923-ACC7-FFDAEF80868C}">
  <a:tblStyle styleId="{84631054-D12B-4923-ACC7-FFDAEF8086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4b803a4c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4b803a4c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b803a4cf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b803a4cf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b803a4cf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4b803a4cf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05a521d7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505a521d7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4b803a4c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4b803a4c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4b803a4c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4b803a4c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ML-Privacy-Meter provides model privacy levels for given models and data.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end-to-end testing tool is required to test new attacks or model’s parameter co-relation with information leakages.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Streamline and simplify the process of creating and testing membership inference attacks on various datasets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Functions: Pre-process data, train models, perform attacks, record results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b803a4c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4b803a4c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4b803a4c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4b803a4c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b803a4c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4b803a4c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4b803a4c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4b803a4c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b803a4c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4b803a4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b803a4c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b803a4c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https://www.researchgate.net/figure/The-membership-inference-attack-MIA_fig1_342464437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4b803a4c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4b803a4c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data: type of data, number of classes, </a:t>
            </a:r>
            <a:r>
              <a:rPr lang="en"/>
              <a:t>dimensionality</a:t>
            </a:r>
            <a:r>
              <a:rPr lang="en"/>
              <a:t> of the data, distribution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4b803a4cf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4b803a4cf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b803a4c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4b803a4c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b803a4cf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b803a4cf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Adversary has no knowledge of the model parameters, architecture, or training data are called </a:t>
            </a:r>
            <a:r>
              <a:rPr b="1" lang="en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black-box</a:t>
            </a:r>
            <a:r>
              <a:rPr lang="en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attacks. Most black-box papers assume the existence of a prediction vector.</a:t>
            </a:r>
            <a:endParaRPr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white-box</a:t>
            </a:r>
            <a:r>
              <a:rPr lang="en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attacks are those where the adversary has either complete access to the target model parameters or their loss gradients during training.</a:t>
            </a:r>
            <a:endParaRPr sz="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4b803a4cf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4b803a4cf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extr - bb attack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researchgate.net/figure/The-membership-inference-attack-MIA_fig1_34246443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Understanding Effectiveness of Privacy Attacks on ML models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0150" y="309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latin typeface="Arial"/>
                <a:ea typeface="Arial"/>
                <a:cs typeface="Arial"/>
                <a:sym typeface="Arial"/>
              </a:rPr>
              <a:t>Group 4 with Oracle Labs</a:t>
            </a:r>
            <a:endParaRPr sz="208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3244800" cy="3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privacy uses this attack.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Intuition:</a:t>
            </a:r>
            <a:r>
              <a:rPr lang="en"/>
              <a:t> S</a:t>
            </a:r>
            <a:r>
              <a:rPr lang="en"/>
              <a:t>imilar models trained on relatively similar data records using the same service behave in a similar way.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01" y="1152475"/>
            <a:ext cx="5275699" cy="32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877375" y="4412975"/>
            <a:ext cx="60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Image source: Shokri, Stronati (2017): Membership Inference Attacks Against Machine Learning Models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397350"/>
            <a:ext cx="2829600" cy="18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3400425" y="1279950"/>
            <a:ext cx="8472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385288" y="1279950"/>
            <a:ext cx="16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[0,0,0,0,1,0,0,0,0]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941700" y="1279950"/>
            <a:ext cx="22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[0.04,0.06,0,0,0.9,0,0,0,0]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13" y="2571750"/>
            <a:ext cx="2941875" cy="1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6107500" y="1279950"/>
            <a:ext cx="7245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3584125" y="3373900"/>
            <a:ext cx="1296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5170950" y="3373900"/>
            <a:ext cx="26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[0.1,0.2,0.05,0,0.75,0,0,0,0]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Privacy leaks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odel architecture -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making the model better against </a:t>
            </a:r>
            <a:r>
              <a:rPr lang="en"/>
              <a:t>adversarial</a:t>
            </a:r>
            <a:r>
              <a:rPr lang="en"/>
              <a:t> attacks!!!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Work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" sz="2500"/>
              <a:t>a lack of analysis of the impact of different model architectures and hyperparameters on vulnerability.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" sz="2500"/>
              <a:t>limited exploration of the effectiveness of different techniques for enhancing model privacy.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Likely Challenges &amp; Mitigation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Quick alteration in the privacy measuring libraries. Some of the commits are unstable and do not work.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clear </a:t>
            </a:r>
            <a:r>
              <a:rPr lang="en" sz="2200"/>
              <a:t>correlation between model properties and information leakage</a:t>
            </a:r>
            <a:r>
              <a:rPr lang="en" sz="2200"/>
              <a:t> to come to conclusion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Different datasets, Different models, Different properties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Loading different types of datasets </a:t>
            </a:r>
            <a:r>
              <a:rPr lang="en" sz="2200"/>
              <a:t>with</a:t>
            </a:r>
            <a:r>
              <a:rPr lang="en" sz="2200"/>
              <a:t> a single software tool might encounter challenges.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Datasets &amp; Software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Datasets: planning to use benchmark datasets, publicly available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abular: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Adult Income, Titanic, Wine Quality etc.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Text: 20ng, IMDb, movielens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Image: cifar-10,cifar-100, MNIST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➔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Software Tools: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open source privacy measurement tools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ML Privacy Meter: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provides privacy levels of a model and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TensorFlow Privacy: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training models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differential privacy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aim to build a wrapper around ml-privacy-meter and tensorflow-privacy to streamline the process of creating and testing membership inference attacks on various datasets.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Timeline</a:t>
            </a:r>
            <a:endParaRPr/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560375" y="10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{84631054-D12B-4923-ACC7-FFDAEF80868C}</a:tableStyleId>
              </a:tblPr>
              <a:tblGrid>
                <a:gridCol w="2210800"/>
                <a:gridCol w="5117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 tool to enroll new datasets, run end to end privacy attacks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 tool to enroll new datasets, run end to end privacy attacks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Loading datasets, preprocessing, ml models implementations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</a:t>
                      </a: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attacks on all datasets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</a:t>
                      </a: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Verify results and iterations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</a:t>
                      </a: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Identify trends and prepare a summary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692650" y="2068900"/>
            <a:ext cx="37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Feedback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509400" y="2009325"/>
            <a:ext cx="2256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68000" y="3532095"/>
            <a:ext cx="17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Nandyala Siddharta Kantu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673198" y="3550420"/>
            <a:ext cx="12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 Kamboj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762190" y="3532095"/>
            <a:ext cx="12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Atharva Nijasure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483000" y="1409275"/>
            <a:ext cx="1669800" cy="20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28900" y="1409275"/>
            <a:ext cx="1669800" cy="20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572000" y="1409275"/>
            <a:ext cx="1669800" cy="20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514425" y="1772925"/>
            <a:ext cx="24738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PhD Mentor: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Kalpesh Krishna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Industry Mentors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{Oracle Labs}: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Pallika Kanani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Virendra Marathe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6538" l="24605" r="15657" t="36848"/>
          <a:stretch/>
        </p:blipFill>
        <p:spPr>
          <a:xfrm>
            <a:off x="2389550" y="1235025"/>
            <a:ext cx="1791600" cy="226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-3648" l="0" r="5953" t="-3648"/>
          <a:stretch/>
        </p:blipFill>
        <p:spPr>
          <a:xfrm>
            <a:off x="79600" y="1299475"/>
            <a:ext cx="1984200" cy="226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0" r="0" t="3119"/>
          <a:stretch/>
        </p:blipFill>
        <p:spPr>
          <a:xfrm>
            <a:off x="4304537" y="1235025"/>
            <a:ext cx="2086500" cy="2263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Increased use of ML models in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sensitive data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ML Models vulnerable privacy attacks like Membership Inference Attack (MIA)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MIA: Determining whether a specific data point was used to train a model.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MIA: Compromise of privacy of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whose data being used to train the models.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➔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MIA: Help us quantify risk of such data leakage,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often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a function of model or dataset that it is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trained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75" y="624912"/>
            <a:ext cx="4954226" cy="38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139175" y="4614200"/>
            <a:ext cx="769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r>
              <a:rPr lang="en" sz="1000"/>
              <a:t>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https://www.researchgate.net/figure/The-membership-inference-attack-MIA_fig1_342464437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Task Description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What </a:t>
            </a:r>
            <a:r>
              <a:rPr lang="en" sz="2200"/>
              <a:t>factors make ML models vulnerable to membership inference attacks?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Is it the properties of data?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Is it the </a:t>
            </a:r>
            <a:r>
              <a:rPr lang="en" sz="2200"/>
              <a:t>properties</a:t>
            </a:r>
            <a:r>
              <a:rPr lang="en" sz="2200"/>
              <a:t> of ML models?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Is it both?</a:t>
            </a:r>
            <a:endParaRPr sz="2200"/>
          </a:p>
        </p:txBody>
      </p:sp>
      <p:sp>
        <p:nvSpPr>
          <p:cNvPr id="94" name="Google Shape;94;p17"/>
          <p:cNvSpPr txBox="1"/>
          <p:nvPr/>
        </p:nvSpPr>
        <p:spPr>
          <a:xfrm>
            <a:off x="1267825" y="3267525"/>
            <a:ext cx="130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?</a:t>
            </a:r>
            <a:endParaRPr b="1" sz="3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data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626075" y="3267525"/>
            <a:ext cx="130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?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model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932725" y="3267525"/>
            <a:ext cx="130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?</a:t>
            </a:r>
            <a:r>
              <a:rPr b="1" lang="en" sz="3000">
                <a:solidFill>
                  <a:srgbClr val="0000FF"/>
                </a:solidFill>
              </a:rPr>
              <a:t>?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AA84F"/>
                </a:solidFill>
              </a:rPr>
              <a:t>both</a:t>
            </a:r>
            <a:endParaRPr b="1" sz="30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688" y="4469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76188" y="2452838"/>
            <a:ext cx="1795200" cy="113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 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544988" y="2452838"/>
            <a:ext cx="1888500" cy="113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Evaluate the </a:t>
            </a:r>
            <a:r>
              <a:rPr lang="en">
                <a:solidFill>
                  <a:schemeClr val="lt1"/>
                </a:solidFill>
              </a:rPr>
              <a:t>privacy</a:t>
            </a:r>
            <a:r>
              <a:rPr lang="en">
                <a:solidFill>
                  <a:schemeClr val="lt1"/>
                </a:solidFill>
              </a:rPr>
              <a:t> of the model using MIA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631663" y="2452838"/>
            <a:ext cx="1795200" cy="113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Analyze the correlation between data &amp; model properties vs. vulnerability  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" name="Google Shape;105;p18"/>
          <p:cNvCxnSpPr>
            <a:stCxn id="102" idx="3"/>
            <a:endCxn id="103" idx="1"/>
          </p:cNvCxnSpPr>
          <p:nvPr/>
        </p:nvCxnSpPr>
        <p:spPr>
          <a:xfrm>
            <a:off x="2371388" y="3022388"/>
            <a:ext cx="117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3" idx="3"/>
            <a:endCxn id="104" idx="1"/>
          </p:cNvCxnSpPr>
          <p:nvPr/>
        </p:nvCxnSpPr>
        <p:spPr>
          <a:xfrm>
            <a:off x="5433488" y="3022388"/>
            <a:ext cx="119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103" idx="0"/>
            <a:endCxn id="102" idx="0"/>
          </p:cNvCxnSpPr>
          <p:nvPr/>
        </p:nvCxnSpPr>
        <p:spPr>
          <a:xfrm rot="5400000">
            <a:off x="2981288" y="945487"/>
            <a:ext cx="600" cy="3015300"/>
          </a:xfrm>
          <a:prstGeom prst="bentConnector3">
            <a:avLst>
              <a:gd fmla="val -8437916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p18"/>
          <p:cNvSpPr txBox="1"/>
          <p:nvPr/>
        </p:nvSpPr>
        <p:spPr>
          <a:xfrm>
            <a:off x="2244713" y="1999900"/>
            <a:ext cx="15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Vary parameters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11700" y="1601373"/>
            <a:ext cx="5349600" cy="242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599425" y="4027475"/>
            <a:ext cx="32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uild a tool to automate this process 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train ML models using standard benchmark datasets under varying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evaluate the vulnerability of different machine learning (ML) models to membership inference attacks on different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identify the impact of various model architectures and hyperparameters on the vulnerability of 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compare the performance of different ML models across various datasets to determine the relative importance of algorithm &amp; data properties.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</a:t>
            </a:r>
            <a:r>
              <a:rPr lang="en"/>
              <a:t>se a variety of datasets: tabular, text,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build a tool to run end-to-end privacy attacks and evaluate membership attack privacy.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</a:t>
            </a:r>
            <a:r>
              <a:rPr lang="en"/>
              <a:t> Knowledge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What </a:t>
            </a:r>
            <a:r>
              <a:rPr lang="en" sz="2200"/>
              <a:t>knowledge</a:t>
            </a:r>
            <a:r>
              <a:rPr lang="en" sz="2200"/>
              <a:t> does the adversary have?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Based on the adversary’s knowledge, different attacks can be tailored.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Types of knowledge: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Access</a:t>
            </a:r>
            <a:r>
              <a:rPr lang="en" sz="1800"/>
              <a:t> to ML APIs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Model Parameters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Training Settings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Prediction 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Training Data Distribution</a:t>
            </a:r>
            <a:endParaRPr sz="1800"/>
          </a:p>
        </p:txBody>
      </p:sp>
      <p:sp>
        <p:nvSpPr>
          <p:cNvPr id="123" name="Google Shape;123;p20"/>
          <p:cNvSpPr/>
          <p:nvPr/>
        </p:nvSpPr>
        <p:spPr>
          <a:xfrm>
            <a:off x="5560950" y="2310850"/>
            <a:ext cx="21468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TYPES OF ATTACKS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904950" y="3578075"/>
            <a:ext cx="15504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Attack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950750" y="3578075"/>
            <a:ext cx="1550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Attack</a:t>
            </a:r>
            <a:endParaRPr/>
          </a:p>
        </p:txBody>
      </p:sp>
      <p:cxnSp>
        <p:nvCxnSpPr>
          <p:cNvPr id="126" name="Google Shape;126;p20"/>
          <p:cNvCxnSpPr>
            <a:stCxn id="123" idx="2"/>
            <a:endCxn id="124" idx="0"/>
          </p:cNvCxnSpPr>
          <p:nvPr/>
        </p:nvCxnSpPr>
        <p:spPr>
          <a:xfrm flipH="1">
            <a:off x="5680050" y="2743150"/>
            <a:ext cx="954300" cy="83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3" idx="2"/>
            <a:endCxn id="125" idx="0"/>
          </p:cNvCxnSpPr>
          <p:nvPr/>
        </p:nvCxnSpPr>
        <p:spPr>
          <a:xfrm>
            <a:off x="6634350" y="2743150"/>
            <a:ext cx="1091700" cy="83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" sz="2400"/>
              <a:t>Membership Inference Attacks: </a:t>
            </a:r>
            <a:r>
              <a:rPr lang="en" sz="2400"/>
              <a:t>datapoint in training data?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Reconstruction Attacks: Recreate training samples.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Property Inference Attacks: For eg: get the ratio of men &amp; women in a dataset.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Model Extraction Attacks: Get the model.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