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9" r:id="rId5"/>
    <p:sldId id="268" r:id="rId6"/>
    <p:sldId id="270" r:id="rId7"/>
    <p:sldId id="271" r:id="rId8"/>
    <p:sldId id="272" r:id="rId9"/>
    <p:sldId id="274" r:id="rId10"/>
    <p:sldId id="273" r:id="rId11"/>
    <p:sldId id="279" r:id="rId12"/>
    <p:sldId id="275" r:id="rId13"/>
    <p:sldId id="276" r:id="rId14"/>
    <p:sldId id="277" r:id="rId15"/>
    <p:sldId id="280" r:id="rId16"/>
    <p:sldId id="27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hyperlink" Target="https://wokwi.com/projects/356488651120632833" TargetMode="Externa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hyperlink" Target="https://wokwi.com/projects/356488974801373185" TargetMode="Externa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hyperlink" Target="https://wokwi.com/projects/356489286023976961" TargetMode="Externa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hyperlink" Target="https://wokwi.com/projects/356489571839585281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1" Type="http://schemas.openxmlformats.org/officeDocument/2006/relationships/hyperlink" Target="https://wokwi.com/projects/353765248353305601" TargetMode="Externa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hyperlink" Target="https://wokwi.com/projects/356489286023976961" TargetMode="External"/><Relationship Id="rId8" Type="http://schemas.openxmlformats.org/officeDocument/2006/relationships/hyperlink" Target="https://wokwi.com/projects/356488974801373185" TargetMode="External"/><Relationship Id="rId7" Type="http://schemas.openxmlformats.org/officeDocument/2006/relationships/hyperlink" Target="https://wokwi.com/projects/356488651120632833" TargetMode="External"/><Relationship Id="rId6" Type="http://schemas.openxmlformats.org/officeDocument/2006/relationships/hyperlink" Target="https://wokwi.com/projects/356487132838109185" TargetMode="External"/><Relationship Id="rId5" Type="http://schemas.openxmlformats.org/officeDocument/2006/relationships/hyperlink" Target="https://wokwi.com/projects/356486267767084033" TargetMode="External"/><Relationship Id="rId4" Type="http://schemas.openxmlformats.org/officeDocument/2006/relationships/hyperlink" Target="https://wokwi.com/projects/356488160642908161" TargetMode="External"/><Relationship Id="rId3" Type="http://schemas.openxmlformats.org/officeDocument/2006/relationships/hyperlink" Target="https://wokwi.com/projects/356485922587389953" TargetMode="External"/><Relationship Id="rId2" Type="http://schemas.openxmlformats.org/officeDocument/2006/relationships/hyperlink" Target="https://wokwi.com/projects/356485430367977473" TargetMode="External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23.png"/><Relationship Id="rId11" Type="http://schemas.openxmlformats.org/officeDocument/2006/relationships/hyperlink" Target="https://wokwi.com/projects/353765248353305601" TargetMode="External"/><Relationship Id="rId10" Type="http://schemas.openxmlformats.org/officeDocument/2006/relationships/hyperlink" Target="https://wokwi.com/projects/356489571839585281" TargetMode="External"/><Relationship Id="rId1" Type="http://schemas.openxmlformats.org/officeDocument/2006/relationships/hyperlink" Target="https://wokwi.com/projects/356484622085732353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hyperlink" Target="https://wokwi.com/projects/356484622085732353" TargetMode="Externa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hyperlink" Target="https://wokwi.com/projects/356485430367977473" TargetMode="Externa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hyperlink" Target="https://wokwi.com/projects/356485922587389953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hyperlink" Target="https://wokwi.com/projects/356488160642908161" TargetMode="Externa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hyperlink" Target="https://wokwi.com/projects/35648713283810918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altLang="en-US" sz="9600" b="1" dirty="0">
                <a:solidFill>
                  <a:srgbClr val="FFFF00"/>
                </a:solidFill>
              </a:rPr>
              <a:t>IoT</a:t>
            </a:r>
            <a:br>
              <a:rPr lang="en-IN" altLang="en-US" sz="9600" b="1" dirty="0">
                <a:solidFill>
                  <a:srgbClr val="FFFF00"/>
                </a:solidFill>
              </a:rPr>
            </a:br>
            <a:r>
              <a:rPr lang="en-IN" altLang="en-US" sz="2400">
                <a:solidFill>
                  <a:schemeClr val="bg1"/>
                </a:solidFill>
                <a:sym typeface="+mn-ea"/>
              </a:rPr>
              <a:t>Workshop</a:t>
            </a:r>
            <a:endParaRPr lang="en-IN" altLang="en-US" sz="2400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2265" y="4454843"/>
            <a:ext cx="9144000" cy="1655762"/>
          </a:xfrm>
        </p:spPr>
        <p:txBody>
          <a:bodyPr/>
          <a:lstStyle/>
          <a:p>
            <a:pPr algn="r"/>
            <a:r>
              <a:rPr lang="en-IN" altLang="en-US">
                <a:solidFill>
                  <a:schemeClr val="bg1"/>
                </a:solidFill>
              </a:rPr>
              <a:t>by Atharva Pawar</a:t>
            </a:r>
            <a:endParaRPr lang="en-IN" altLang="en-US">
              <a:solidFill>
                <a:schemeClr val="bg1"/>
              </a:solidFill>
            </a:endParaRPr>
          </a:p>
          <a:p>
            <a:pPr algn="r"/>
            <a:r>
              <a:rPr lang="en-IN" altLang="en-US">
                <a:solidFill>
                  <a:schemeClr val="bg1"/>
                </a:solidFill>
              </a:rPr>
              <a:t>Shaun Pimenta</a:t>
            </a:r>
            <a:endParaRPr lang="en-I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/>
          <p:nvPr>
            <p:ph type="subTitle" idx="1"/>
          </p:nvPr>
        </p:nvSpPr>
        <p:spPr>
          <a:xfrm>
            <a:off x="7649845" y="6389370"/>
            <a:ext cx="4468495" cy="468630"/>
          </a:xfrm>
        </p:spPr>
        <p:txBody>
          <a:bodyPr/>
          <a:p>
            <a:r>
              <a:rPr lang="en-IN" altLang="en-US" b="1" dirty="0">
                <a:solidFill>
                  <a:srgbClr val="FFFF00"/>
                </a:solidFill>
                <a:sym typeface="+mn-ea"/>
              </a:rPr>
              <a:t>IoT </a:t>
            </a:r>
            <a:r>
              <a:rPr lang="en-IN" altLang="en-US">
                <a:solidFill>
                  <a:schemeClr val="bg1"/>
                </a:solidFill>
                <a:sym typeface="+mn-ea"/>
              </a:rPr>
              <a:t>Workshop</a:t>
            </a:r>
            <a:endParaRPr lang="en-US"/>
          </a:p>
        </p:txBody>
      </p:sp>
      <p:sp>
        <p:nvSpPr>
          <p:cNvPr id="5" name="Title 4"/>
          <p:cNvSpPr/>
          <p:nvPr>
            <p:ph type="ctrTitle"/>
          </p:nvPr>
        </p:nvSpPr>
        <p:spPr>
          <a:xfrm>
            <a:off x="1524000" y="409575"/>
            <a:ext cx="9144000" cy="701040"/>
          </a:xfrm>
        </p:spPr>
        <p:txBody>
          <a:bodyPr>
            <a:normAutofit fontScale="90000"/>
          </a:bodyPr>
          <a:p>
            <a:r>
              <a:rPr lang="en-IN" altLang="en-US" sz="4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Input Device: </a:t>
            </a:r>
            <a:r>
              <a:rPr lang="en-IN" altLang="en-US" sz="4400">
                <a:solidFill>
                  <a:schemeClr val="bg1"/>
                </a:solidFill>
                <a:sym typeface="+mn-ea"/>
              </a:rPr>
              <a:t>PIR(</a:t>
            </a:r>
            <a:r>
              <a:rPr lang="en-IN" altLang="en-US" sz="4400">
                <a:solidFill>
                  <a:schemeClr val="bg1"/>
                </a:solidFill>
                <a:highlight>
                  <a:srgbClr val="FFFF00"/>
                </a:highlight>
                <a:sym typeface="+mn-ea"/>
                <a:hlinkClick r:id="rId1" action="ppaction://hlinkfile"/>
              </a:rPr>
              <a:t>link</a:t>
            </a:r>
            <a:r>
              <a:rPr lang="en-IN" altLang="en-US" sz="4400">
                <a:solidFill>
                  <a:schemeClr val="bg1"/>
                </a:solidFill>
                <a:sym typeface="+mn-ea"/>
              </a:rPr>
              <a:t>)</a:t>
            </a:r>
            <a:endParaRPr lang="en-IN" altLang="en-US" sz="44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415" y="1200150"/>
            <a:ext cx="5361940" cy="51092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contrast="24000"/>
          </a:blip>
          <a:stretch>
            <a:fillRect/>
          </a:stretch>
        </p:blipFill>
        <p:spPr>
          <a:xfrm>
            <a:off x="6974205" y="1189355"/>
            <a:ext cx="3976370" cy="51206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/>
          <p:nvPr>
            <p:ph type="subTitle" idx="1"/>
          </p:nvPr>
        </p:nvSpPr>
        <p:spPr>
          <a:xfrm>
            <a:off x="7649845" y="6389370"/>
            <a:ext cx="4468495" cy="468630"/>
          </a:xfrm>
        </p:spPr>
        <p:txBody>
          <a:bodyPr/>
          <a:p>
            <a:r>
              <a:rPr lang="en-IN" altLang="en-US" b="1" dirty="0">
                <a:solidFill>
                  <a:srgbClr val="FFFF00"/>
                </a:solidFill>
                <a:sym typeface="+mn-ea"/>
              </a:rPr>
              <a:t>IoT </a:t>
            </a:r>
            <a:r>
              <a:rPr lang="en-IN" altLang="en-US">
                <a:solidFill>
                  <a:schemeClr val="bg1"/>
                </a:solidFill>
                <a:sym typeface="+mn-ea"/>
              </a:rPr>
              <a:t>Workshop</a:t>
            </a:r>
            <a:endParaRPr lang="en-US"/>
          </a:p>
        </p:txBody>
      </p:sp>
      <p:sp>
        <p:nvSpPr>
          <p:cNvPr id="5" name="Title 4"/>
          <p:cNvSpPr/>
          <p:nvPr>
            <p:ph type="ctrTitle"/>
          </p:nvPr>
        </p:nvSpPr>
        <p:spPr>
          <a:xfrm>
            <a:off x="1524000" y="409575"/>
            <a:ext cx="9144000" cy="701040"/>
          </a:xfrm>
        </p:spPr>
        <p:txBody>
          <a:bodyPr>
            <a:normAutofit fontScale="90000"/>
          </a:bodyPr>
          <a:p>
            <a:r>
              <a:rPr lang="en-IN" altLang="en-US" sz="4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Output Device: </a:t>
            </a:r>
            <a:r>
              <a:rPr lang="en-IN" altLang="en-US" sz="4400">
                <a:solidFill>
                  <a:schemeClr val="bg1"/>
                </a:solidFill>
                <a:sym typeface="+mn-ea"/>
              </a:rPr>
              <a:t>Servo(</a:t>
            </a:r>
            <a:r>
              <a:rPr lang="en-IN" altLang="en-US" sz="4400">
                <a:solidFill>
                  <a:schemeClr val="bg1"/>
                </a:solidFill>
                <a:highlight>
                  <a:srgbClr val="FFFF00"/>
                </a:highlight>
                <a:sym typeface="+mn-ea"/>
                <a:hlinkClick r:id="rId1" action="ppaction://hlinkfile"/>
              </a:rPr>
              <a:t>LINK</a:t>
            </a:r>
            <a:r>
              <a:rPr lang="en-IN" altLang="en-US" sz="4400">
                <a:solidFill>
                  <a:schemeClr val="bg1"/>
                </a:solidFill>
                <a:sym typeface="+mn-ea"/>
              </a:rPr>
              <a:t>)</a:t>
            </a:r>
            <a:endParaRPr lang="en-IN" altLang="en-US" sz="44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10" y="1292860"/>
            <a:ext cx="5240020" cy="49682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contrast="24000"/>
          </a:blip>
          <a:stretch>
            <a:fillRect/>
          </a:stretch>
        </p:blipFill>
        <p:spPr>
          <a:xfrm>
            <a:off x="6447790" y="1292860"/>
            <a:ext cx="4366895" cy="49676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/>
          <p:nvPr>
            <p:ph type="subTitle" idx="1"/>
          </p:nvPr>
        </p:nvSpPr>
        <p:spPr>
          <a:xfrm>
            <a:off x="7649845" y="6389370"/>
            <a:ext cx="4468495" cy="468630"/>
          </a:xfrm>
        </p:spPr>
        <p:txBody>
          <a:bodyPr/>
          <a:p>
            <a:r>
              <a:rPr lang="en-IN" altLang="en-US" b="1" dirty="0">
                <a:solidFill>
                  <a:srgbClr val="FFFF00"/>
                </a:solidFill>
                <a:sym typeface="+mn-ea"/>
              </a:rPr>
              <a:t>IoT </a:t>
            </a:r>
            <a:r>
              <a:rPr lang="en-IN" altLang="en-US">
                <a:solidFill>
                  <a:schemeClr val="bg1"/>
                </a:solidFill>
                <a:sym typeface="+mn-ea"/>
              </a:rPr>
              <a:t>Workshop</a:t>
            </a:r>
            <a:endParaRPr lang="en-US"/>
          </a:p>
        </p:txBody>
      </p:sp>
      <p:sp>
        <p:nvSpPr>
          <p:cNvPr id="5" name="Title 4"/>
          <p:cNvSpPr/>
          <p:nvPr>
            <p:ph type="ctrTitle"/>
          </p:nvPr>
        </p:nvSpPr>
        <p:spPr>
          <a:xfrm>
            <a:off x="1524000" y="409575"/>
            <a:ext cx="9144000" cy="701040"/>
          </a:xfrm>
        </p:spPr>
        <p:txBody>
          <a:bodyPr>
            <a:normAutofit fontScale="90000"/>
          </a:bodyPr>
          <a:p>
            <a:r>
              <a:rPr lang="en-IN" altLang="en-US" sz="4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Output Device: </a:t>
            </a:r>
            <a:r>
              <a:rPr lang="en-IN" altLang="en-US" sz="4400">
                <a:solidFill>
                  <a:schemeClr val="bg1"/>
                </a:solidFill>
                <a:sym typeface="+mn-ea"/>
              </a:rPr>
              <a:t>Relay(</a:t>
            </a:r>
            <a:r>
              <a:rPr lang="en-IN" altLang="en-US" sz="4400">
                <a:solidFill>
                  <a:schemeClr val="bg1"/>
                </a:solidFill>
                <a:highlight>
                  <a:srgbClr val="FFFF00"/>
                </a:highlight>
                <a:sym typeface="+mn-ea"/>
                <a:hlinkClick r:id="rId1" action="ppaction://hlinkfile"/>
              </a:rPr>
              <a:t>link</a:t>
            </a:r>
            <a:r>
              <a:rPr lang="en-IN" altLang="en-US" sz="4400">
                <a:solidFill>
                  <a:schemeClr val="bg1"/>
                </a:solidFill>
                <a:sym typeface="+mn-ea"/>
              </a:rPr>
              <a:t>)</a:t>
            </a:r>
            <a:endParaRPr lang="en-IN" altLang="en-US" sz="44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90" y="1203960"/>
            <a:ext cx="4965065" cy="48571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465" y="1203960"/>
            <a:ext cx="5558790" cy="48571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/>
          <p:nvPr>
            <p:ph type="subTitle" idx="1"/>
          </p:nvPr>
        </p:nvSpPr>
        <p:spPr>
          <a:xfrm>
            <a:off x="7649845" y="6389370"/>
            <a:ext cx="4468495" cy="468630"/>
          </a:xfrm>
        </p:spPr>
        <p:txBody>
          <a:bodyPr/>
          <a:p>
            <a:r>
              <a:rPr lang="en-IN" altLang="en-US" b="1" dirty="0">
                <a:solidFill>
                  <a:srgbClr val="FFFF00"/>
                </a:solidFill>
                <a:sym typeface="+mn-ea"/>
              </a:rPr>
              <a:t>IoT </a:t>
            </a:r>
            <a:r>
              <a:rPr lang="en-IN" altLang="en-US">
                <a:solidFill>
                  <a:schemeClr val="bg1"/>
                </a:solidFill>
                <a:sym typeface="+mn-ea"/>
              </a:rPr>
              <a:t>Workshop</a:t>
            </a:r>
            <a:endParaRPr lang="en-US"/>
          </a:p>
        </p:txBody>
      </p:sp>
      <p:sp>
        <p:nvSpPr>
          <p:cNvPr id="5" name="Title 4"/>
          <p:cNvSpPr/>
          <p:nvPr>
            <p:ph type="ctrTitle"/>
          </p:nvPr>
        </p:nvSpPr>
        <p:spPr>
          <a:xfrm>
            <a:off x="1524000" y="409575"/>
            <a:ext cx="9144000" cy="701040"/>
          </a:xfrm>
        </p:spPr>
        <p:txBody>
          <a:bodyPr>
            <a:normAutofit fontScale="90000"/>
          </a:bodyPr>
          <a:p>
            <a:r>
              <a:rPr lang="en-IN" altLang="en-US" sz="4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Input Device: </a:t>
            </a:r>
            <a:r>
              <a:rPr lang="en-IN" altLang="en-US" sz="4400">
                <a:solidFill>
                  <a:schemeClr val="bg1"/>
                </a:solidFill>
                <a:sym typeface="+mn-ea"/>
              </a:rPr>
              <a:t>DHT22(</a:t>
            </a:r>
            <a:r>
              <a:rPr lang="en-IN" altLang="en-US" sz="4400">
                <a:solidFill>
                  <a:schemeClr val="bg1"/>
                </a:solidFill>
                <a:highlight>
                  <a:srgbClr val="FFFF00"/>
                </a:highlight>
                <a:sym typeface="+mn-ea"/>
                <a:hlinkClick r:id="rId1" action="ppaction://hlinkfile"/>
              </a:rPr>
              <a:t>link</a:t>
            </a:r>
            <a:r>
              <a:rPr lang="en-IN" altLang="en-US" sz="4400">
                <a:solidFill>
                  <a:schemeClr val="bg1"/>
                </a:solidFill>
                <a:sym typeface="+mn-ea"/>
              </a:rPr>
              <a:t>)</a:t>
            </a:r>
            <a:endParaRPr lang="en-IN" altLang="en-US" sz="44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05" y="1110615"/>
            <a:ext cx="3288665" cy="50279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contrast="30000"/>
          </a:blip>
          <a:stretch>
            <a:fillRect/>
          </a:stretch>
        </p:blipFill>
        <p:spPr>
          <a:xfrm>
            <a:off x="3918585" y="1110615"/>
            <a:ext cx="7980045" cy="50285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/>
          <p:nvPr>
            <p:ph type="subTitle" idx="1"/>
          </p:nvPr>
        </p:nvSpPr>
        <p:spPr>
          <a:xfrm>
            <a:off x="7649845" y="6389370"/>
            <a:ext cx="4468495" cy="468630"/>
          </a:xfrm>
        </p:spPr>
        <p:txBody>
          <a:bodyPr/>
          <a:p>
            <a:r>
              <a:rPr lang="en-IN" altLang="en-US" b="1" dirty="0">
                <a:solidFill>
                  <a:srgbClr val="FFFF00"/>
                </a:solidFill>
                <a:sym typeface="+mn-ea"/>
              </a:rPr>
              <a:t>IoT </a:t>
            </a:r>
            <a:r>
              <a:rPr lang="en-IN" altLang="en-US">
                <a:solidFill>
                  <a:schemeClr val="bg1"/>
                </a:solidFill>
                <a:sym typeface="+mn-ea"/>
              </a:rPr>
              <a:t>Workshop</a:t>
            </a:r>
            <a:endParaRPr lang="en-US"/>
          </a:p>
        </p:txBody>
      </p:sp>
      <p:sp>
        <p:nvSpPr>
          <p:cNvPr id="5" name="Title 4"/>
          <p:cNvSpPr/>
          <p:nvPr>
            <p:ph type="ctrTitle"/>
          </p:nvPr>
        </p:nvSpPr>
        <p:spPr>
          <a:xfrm>
            <a:off x="1524000" y="409575"/>
            <a:ext cx="9144000" cy="701040"/>
          </a:xfrm>
        </p:spPr>
        <p:txBody>
          <a:bodyPr>
            <a:normAutofit fontScale="90000"/>
          </a:bodyPr>
          <a:p>
            <a:r>
              <a:rPr lang="en-IN" altLang="en-US" sz="4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IoT (Read PoT): Thingspeak(dB)</a:t>
            </a:r>
            <a:r>
              <a:rPr lang="en-IN" altLang="en-US" sz="4400">
                <a:solidFill>
                  <a:schemeClr val="bg1"/>
                </a:solidFill>
                <a:sym typeface="+mn-ea"/>
              </a:rPr>
              <a:t>(</a:t>
            </a:r>
            <a:r>
              <a:rPr lang="en-IN" altLang="en-US" sz="4400">
                <a:solidFill>
                  <a:schemeClr val="bg1"/>
                </a:solidFill>
                <a:highlight>
                  <a:srgbClr val="FFFF00"/>
                </a:highlight>
                <a:sym typeface="+mn-ea"/>
                <a:hlinkClick r:id="rId1" action="ppaction://hlinkfile"/>
              </a:rPr>
              <a:t>link</a:t>
            </a:r>
            <a:r>
              <a:rPr lang="en-IN" altLang="en-US" sz="4400">
                <a:solidFill>
                  <a:schemeClr val="bg1"/>
                </a:solidFill>
                <a:sym typeface="+mn-ea"/>
              </a:rPr>
              <a:t>)</a:t>
            </a:r>
            <a:endParaRPr lang="en-IN" altLang="en-US" sz="44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140" y="1289050"/>
            <a:ext cx="5125720" cy="49225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256"/>
            </a:gs>
            <a:gs pos="100000">
              <a:srgbClr val="52762D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/>
          <p:nvPr>
            <p:ph type="subTitle" idx="1"/>
          </p:nvPr>
        </p:nvSpPr>
        <p:spPr>
          <a:xfrm>
            <a:off x="7649845" y="6389370"/>
            <a:ext cx="4468495" cy="468630"/>
          </a:xfrm>
        </p:spPr>
        <p:txBody>
          <a:bodyPr/>
          <a:p>
            <a:r>
              <a:rPr lang="en-IN" altLang="en-US" b="1" dirty="0">
                <a:solidFill>
                  <a:srgbClr val="FFFF00"/>
                </a:solidFill>
                <a:sym typeface="+mn-ea"/>
              </a:rPr>
              <a:t>IoT </a:t>
            </a:r>
            <a:r>
              <a:rPr lang="en-IN" altLang="en-US">
                <a:solidFill>
                  <a:schemeClr val="bg1"/>
                </a:solidFill>
                <a:sym typeface="+mn-ea"/>
              </a:rPr>
              <a:t>Workshop</a:t>
            </a:r>
            <a:endParaRPr lang="en-US"/>
          </a:p>
        </p:txBody>
      </p:sp>
      <p:sp>
        <p:nvSpPr>
          <p:cNvPr id="5" name="Title 4"/>
          <p:cNvSpPr/>
          <p:nvPr>
            <p:ph type="ctrTitle"/>
          </p:nvPr>
        </p:nvSpPr>
        <p:spPr>
          <a:xfrm>
            <a:off x="749935" y="361315"/>
            <a:ext cx="9144000" cy="6136005"/>
          </a:xfrm>
        </p:spPr>
        <p:txBody>
          <a:bodyPr/>
          <a:p>
            <a:pPr algn="l"/>
            <a:r>
              <a:rPr lang="en-IN" altLang="en-US" sz="3600" b="1">
                <a:solidFill>
                  <a:schemeClr val="tx1"/>
                </a:solidFill>
                <a:sym typeface="+mn-ea"/>
              </a:rPr>
              <a:t>### Links</a:t>
            </a:r>
            <a:r>
              <a:rPr lang="en-IN" altLang="en-US" sz="3600">
                <a:solidFill>
                  <a:schemeClr val="bg1"/>
                </a:solidFill>
                <a:sym typeface="+mn-ea"/>
              </a:rPr>
              <a:t>:</a:t>
            </a:r>
            <a:br>
              <a:rPr lang="en-IN" altLang="en-US" sz="3600">
                <a:solidFill>
                  <a:schemeClr val="bg1"/>
                </a:solidFill>
                <a:sym typeface="+mn-ea"/>
              </a:rPr>
            </a:br>
            <a:r>
              <a:rPr lang="en-IN" altLang="en-US" sz="3600">
                <a:solidFill>
                  <a:schemeClr val="bg1"/>
                </a:solidFill>
                <a:sym typeface="+mn-ea"/>
                <a:hlinkClick r:id="rId1" action="ppaction://hlinkfile"/>
              </a:rPr>
              <a:t>Led</a:t>
            </a:r>
            <a:br>
              <a:rPr lang="en-IN" altLang="en-US" sz="3600">
                <a:solidFill>
                  <a:schemeClr val="bg1"/>
                </a:solidFill>
                <a:sym typeface="+mn-ea"/>
              </a:rPr>
            </a:br>
            <a:r>
              <a:rPr lang="en-IN" altLang="en-US" sz="3600">
                <a:solidFill>
                  <a:schemeClr val="bg1"/>
                </a:solidFill>
                <a:sym typeface="+mn-ea"/>
                <a:hlinkClick r:id="rId2" action="ppaction://hlinkfile"/>
              </a:rPr>
              <a:t>Potentiometer</a:t>
            </a:r>
            <a:br>
              <a:rPr lang="en-IN" altLang="en-US" sz="3600">
                <a:solidFill>
                  <a:schemeClr val="bg1"/>
                </a:solidFill>
                <a:sym typeface="+mn-ea"/>
              </a:rPr>
            </a:br>
            <a:r>
              <a:rPr lang="en-IN" altLang="en-US" sz="3600">
                <a:solidFill>
                  <a:schemeClr val="bg1"/>
                </a:solidFill>
                <a:sym typeface="+mn-ea"/>
                <a:hlinkClick r:id="rId3" action="ppaction://hlinkfile"/>
              </a:rPr>
              <a:t>SlideSwitch</a:t>
            </a:r>
            <a:br>
              <a:rPr lang="en-IN" altLang="en-US" sz="3600">
                <a:solidFill>
                  <a:schemeClr val="bg1"/>
                </a:solidFill>
                <a:sym typeface="+mn-ea"/>
              </a:rPr>
            </a:br>
            <a:r>
              <a:rPr lang="en-IN" altLang="en-US" sz="3600">
                <a:solidFill>
                  <a:schemeClr val="bg1"/>
                </a:solidFill>
                <a:sym typeface="+mn-ea"/>
                <a:hlinkClick r:id="rId4" action="ppaction://hlinkfile"/>
              </a:rPr>
              <a:t>I2C LCD</a:t>
            </a:r>
            <a:br>
              <a:rPr lang="en-IN" altLang="en-US" sz="3600">
                <a:solidFill>
                  <a:schemeClr val="bg1"/>
                </a:solidFill>
                <a:sym typeface="+mn-ea"/>
              </a:rPr>
            </a:br>
            <a:r>
              <a:rPr lang="en-IN" altLang="en-US" sz="3600">
                <a:solidFill>
                  <a:schemeClr val="bg1"/>
                </a:solidFill>
                <a:sym typeface="+mn-ea"/>
                <a:hlinkClick r:id="rId5" action="ppaction://hlinkfile"/>
              </a:rPr>
              <a:t>Buzzer</a:t>
            </a:r>
            <a:br>
              <a:rPr lang="en-IN" altLang="en-US" sz="3600">
                <a:solidFill>
                  <a:schemeClr val="bg1"/>
                </a:solidFill>
                <a:sym typeface="+mn-ea"/>
              </a:rPr>
            </a:br>
            <a:r>
              <a:rPr lang="en-IN" altLang="en-US" sz="3600">
                <a:solidFill>
                  <a:schemeClr val="bg1"/>
                </a:solidFill>
                <a:sym typeface="+mn-ea"/>
                <a:hlinkClick r:id="rId6" action="ppaction://hlinkfile"/>
              </a:rPr>
              <a:t>NeoPixcel</a:t>
            </a:r>
            <a:br>
              <a:rPr lang="en-IN" altLang="en-US" sz="3600">
                <a:solidFill>
                  <a:schemeClr val="bg1"/>
                </a:solidFill>
                <a:sym typeface="+mn-ea"/>
              </a:rPr>
            </a:br>
            <a:r>
              <a:rPr lang="en-IN" altLang="en-US" sz="3600">
                <a:solidFill>
                  <a:schemeClr val="bg1"/>
                </a:solidFill>
                <a:sym typeface="+mn-ea"/>
                <a:hlinkClick r:id="rId7" action="ppaction://hlinkfile"/>
              </a:rPr>
              <a:t>PIR</a:t>
            </a:r>
            <a:br>
              <a:rPr lang="en-IN" altLang="en-US" sz="3600">
                <a:solidFill>
                  <a:schemeClr val="bg1"/>
                </a:solidFill>
                <a:sym typeface="+mn-ea"/>
              </a:rPr>
            </a:br>
            <a:r>
              <a:rPr lang="en-IN" altLang="en-US" sz="3600">
                <a:solidFill>
                  <a:schemeClr val="bg1"/>
                </a:solidFill>
                <a:sym typeface="+mn-ea"/>
                <a:hlinkClick r:id="rId8" action="ppaction://hlinkfile"/>
              </a:rPr>
              <a:t>Servo</a:t>
            </a:r>
            <a:br>
              <a:rPr lang="en-IN" altLang="en-US" sz="3600">
                <a:solidFill>
                  <a:schemeClr val="bg1"/>
                </a:solidFill>
                <a:sym typeface="+mn-ea"/>
              </a:rPr>
            </a:br>
            <a:r>
              <a:rPr lang="en-IN" altLang="en-US" sz="3600">
                <a:solidFill>
                  <a:schemeClr val="bg1"/>
                </a:solidFill>
                <a:sym typeface="+mn-ea"/>
                <a:hlinkClick r:id="rId9" action="ppaction://hlinkfile"/>
              </a:rPr>
              <a:t>Relay</a:t>
            </a:r>
            <a:br>
              <a:rPr lang="en-IN" altLang="en-US" sz="3600">
                <a:solidFill>
                  <a:schemeClr val="bg1"/>
                </a:solidFill>
                <a:sym typeface="+mn-ea"/>
              </a:rPr>
            </a:br>
            <a:r>
              <a:rPr lang="en-IN" altLang="en-US" sz="3600">
                <a:solidFill>
                  <a:schemeClr val="bg1"/>
                </a:solidFill>
                <a:sym typeface="+mn-ea"/>
                <a:hlinkClick r:id="rId10" action="ppaction://hlinkfile"/>
              </a:rPr>
              <a:t>DHT22</a:t>
            </a:r>
            <a:br>
              <a:rPr lang="en-IN" altLang="en-US" sz="3600">
                <a:solidFill>
                  <a:schemeClr val="bg1"/>
                </a:solidFill>
                <a:sym typeface="+mn-ea"/>
              </a:rPr>
            </a:br>
            <a:r>
              <a:rPr lang="en-IN" altLang="en-US" sz="3600">
                <a:solidFill>
                  <a:schemeClr val="bg1"/>
                </a:solidFill>
                <a:sym typeface="+mn-ea"/>
                <a:hlinkClick r:id="rId11" action="ppaction://hlinkfile"/>
              </a:rPr>
              <a:t>IoT (Read POT) - Thingspeak</a:t>
            </a:r>
            <a:endParaRPr lang="en-IN" altLang="en-US" sz="3600">
              <a:solidFill>
                <a:schemeClr val="bg1"/>
              </a:solidFill>
              <a:sym typeface="+mn-ea"/>
              <a:hlinkClick r:id="rId11" action="ppaction://hlinkfil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14415" y="737235"/>
            <a:ext cx="3867785" cy="386778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778625" y="4714240"/>
            <a:ext cx="2540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3200" b="1"/>
              <a:t>PPT Link</a:t>
            </a:r>
            <a:endParaRPr lang="en-US" sz="32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/>
          <p:nvPr>
            <p:ph type="subTitle" idx="1"/>
          </p:nvPr>
        </p:nvSpPr>
        <p:spPr>
          <a:xfrm>
            <a:off x="7649845" y="6389370"/>
            <a:ext cx="4468495" cy="468630"/>
          </a:xfrm>
        </p:spPr>
        <p:txBody>
          <a:bodyPr/>
          <a:p>
            <a:r>
              <a:rPr lang="en-IN" altLang="en-US" b="1" dirty="0">
                <a:solidFill>
                  <a:srgbClr val="FFFF00"/>
                </a:solidFill>
                <a:sym typeface="+mn-ea"/>
              </a:rPr>
              <a:t>IoT </a:t>
            </a:r>
            <a:r>
              <a:rPr lang="en-IN" altLang="en-US">
                <a:solidFill>
                  <a:schemeClr val="bg1"/>
                </a:solidFill>
                <a:sym typeface="+mn-ea"/>
              </a:rPr>
              <a:t>Workshop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3487420" y="1894205"/>
            <a:ext cx="986218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4400">
                <a:solidFill>
                  <a:srgbClr val="FFFF00"/>
                </a:solidFill>
                <a:sym typeface="+mn-ea"/>
              </a:rPr>
              <a:t>Index</a:t>
            </a:r>
            <a:endParaRPr lang="en-IN" altLang="en-US" sz="3200">
              <a:solidFill>
                <a:srgbClr val="FFFF00"/>
              </a:solidFill>
              <a:sym typeface="+mn-ea"/>
            </a:endParaRPr>
          </a:p>
          <a:p>
            <a:pPr algn="ctr"/>
            <a:br>
              <a:rPr lang="en-IN" altLang="en-US" sz="3200">
                <a:sym typeface="+mn-ea"/>
              </a:rPr>
            </a:br>
            <a:r>
              <a:rPr lang="en-IN" altLang="en-US" sz="3200">
                <a:solidFill>
                  <a:schemeClr val="bg1"/>
                </a:solidFill>
                <a:sym typeface="+mn-ea"/>
              </a:rPr>
              <a:t>Basic Interfacing</a:t>
            </a:r>
            <a:endParaRPr lang="en-IN" altLang="en-US" sz="3200">
              <a:solidFill>
                <a:schemeClr val="bg1"/>
              </a:solidFill>
              <a:sym typeface="+mn-ea"/>
            </a:endParaRPr>
          </a:p>
          <a:p>
            <a:pPr indent="0" algn="ctr">
              <a:buFont typeface="Arial" panose="020B0604020202020204" pitchFamily="34" charset="0"/>
              <a:buNone/>
            </a:pPr>
            <a:r>
              <a:rPr lang="en-IN" altLang="en-US" sz="3200">
                <a:solidFill>
                  <a:schemeClr val="bg1"/>
                </a:solidFill>
                <a:sym typeface="+mn-ea"/>
              </a:rPr>
              <a:t>Database Connection (Thingspeak)</a:t>
            </a:r>
            <a:endParaRPr lang="en-IN" altLang="en-US" sz="32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3710" y="874395"/>
            <a:ext cx="4540250" cy="454025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308100" y="5674995"/>
            <a:ext cx="28708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2800" b="1"/>
              <a:t>Esp32 Pinouts</a:t>
            </a:r>
            <a:endParaRPr lang="en-IN" altLang="en-US" sz="28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/>
          <p:nvPr>
            <p:ph type="subTitle" idx="1"/>
          </p:nvPr>
        </p:nvSpPr>
        <p:spPr>
          <a:xfrm>
            <a:off x="7649845" y="6389370"/>
            <a:ext cx="4468495" cy="468630"/>
          </a:xfrm>
        </p:spPr>
        <p:txBody>
          <a:bodyPr/>
          <a:p>
            <a:r>
              <a:rPr lang="en-IN" altLang="en-US" b="1" dirty="0">
                <a:solidFill>
                  <a:srgbClr val="FFFF00"/>
                </a:solidFill>
                <a:sym typeface="+mn-ea"/>
              </a:rPr>
              <a:t>IoT </a:t>
            </a:r>
            <a:r>
              <a:rPr lang="en-IN" altLang="en-US">
                <a:solidFill>
                  <a:schemeClr val="bg1"/>
                </a:solidFill>
                <a:sym typeface="+mn-ea"/>
              </a:rPr>
              <a:t>Workshop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712470" y="425450"/>
            <a:ext cx="986218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600">
                <a:solidFill>
                  <a:srgbClr val="FFFF00"/>
                </a:solidFill>
                <a:sym typeface="+mn-ea"/>
              </a:rPr>
              <a:t>Interfacing</a:t>
            </a:r>
            <a:r>
              <a:rPr lang="en-IN" altLang="en-US" sz="3200">
                <a:solidFill>
                  <a:schemeClr val="bg1"/>
                </a:solidFill>
                <a:sym typeface="+mn-ea"/>
              </a:rPr>
              <a:t>:</a:t>
            </a:r>
            <a:endParaRPr lang="en-IN" altLang="en-US" sz="3200">
              <a:solidFill>
                <a:schemeClr val="bg1"/>
              </a:solidFill>
              <a:sym typeface="+mn-ea"/>
            </a:endParaRPr>
          </a:p>
          <a:p>
            <a:endParaRPr lang="en-IN" altLang="en-US" sz="3200">
              <a:solidFill>
                <a:schemeClr val="bg1"/>
              </a:solidFill>
              <a:sym typeface="+mn-ea"/>
            </a:endParaRPr>
          </a:p>
          <a:p>
            <a:r>
              <a:rPr lang="en-I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Basic Electronics:</a:t>
            </a:r>
            <a:endParaRPr lang="en-IN" altLang="en-US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altLang="en-US" sz="3200">
                <a:solidFill>
                  <a:schemeClr val="bg1"/>
                </a:solidFill>
                <a:sym typeface="+mn-ea"/>
              </a:rPr>
              <a:t>Led, Potentiometer, Slide Switch</a:t>
            </a:r>
            <a:endParaRPr lang="en-IN" altLang="en-US" sz="3200">
              <a:solidFill>
                <a:schemeClr val="bg1"/>
              </a:solidFill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I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I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Output Device:</a:t>
            </a:r>
            <a:endParaRPr lang="en-IN" altLang="en-US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altLang="en-US" sz="3200">
                <a:solidFill>
                  <a:schemeClr val="bg1"/>
                </a:solidFill>
                <a:sym typeface="+mn-ea"/>
              </a:rPr>
              <a:t>I2C 16x2 LCD, Neo Pixel, PIR, Buzzer, Servo, Relay</a:t>
            </a:r>
            <a:endParaRPr lang="en-IN" altLang="en-US" sz="3200">
              <a:solidFill>
                <a:schemeClr val="bg1"/>
              </a:solidFill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IN" altLang="en-US" sz="3200">
              <a:solidFill>
                <a:schemeClr val="bg1"/>
              </a:solidFill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I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Input Device:</a:t>
            </a:r>
            <a:endParaRPr lang="en-IN" altLang="en-US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altLang="en-US" sz="3200">
                <a:solidFill>
                  <a:schemeClr val="bg1"/>
                </a:solidFill>
                <a:sym typeface="+mn-ea"/>
              </a:rPr>
              <a:t>DHT22</a:t>
            </a:r>
            <a:endParaRPr lang="en-IN" altLang="en-US" sz="32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/>
          <p:nvPr>
            <p:ph type="subTitle" idx="1"/>
          </p:nvPr>
        </p:nvSpPr>
        <p:spPr>
          <a:xfrm>
            <a:off x="7649845" y="6389370"/>
            <a:ext cx="4468495" cy="468630"/>
          </a:xfrm>
        </p:spPr>
        <p:txBody>
          <a:bodyPr/>
          <a:p>
            <a:r>
              <a:rPr lang="en-IN" altLang="en-US" b="1" dirty="0">
                <a:solidFill>
                  <a:srgbClr val="FFFF00"/>
                </a:solidFill>
                <a:sym typeface="+mn-ea"/>
              </a:rPr>
              <a:t>IoT </a:t>
            </a:r>
            <a:r>
              <a:rPr lang="en-IN" altLang="en-US">
                <a:solidFill>
                  <a:schemeClr val="bg1"/>
                </a:solidFill>
                <a:sym typeface="+mn-ea"/>
              </a:rPr>
              <a:t>Workshop</a:t>
            </a:r>
            <a:endParaRPr lang="en-US"/>
          </a:p>
        </p:txBody>
      </p:sp>
      <p:sp>
        <p:nvSpPr>
          <p:cNvPr id="5" name="Title 4"/>
          <p:cNvSpPr/>
          <p:nvPr>
            <p:ph type="ctrTitle"/>
          </p:nvPr>
        </p:nvSpPr>
        <p:spPr>
          <a:xfrm>
            <a:off x="1524000" y="393700"/>
            <a:ext cx="9144000" cy="701040"/>
          </a:xfrm>
        </p:spPr>
        <p:txBody>
          <a:bodyPr>
            <a:normAutofit fontScale="90000"/>
          </a:bodyPr>
          <a:p>
            <a:r>
              <a:rPr lang="en-IN" altLang="en-US" sz="4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Basic Electronics: </a:t>
            </a:r>
            <a:r>
              <a:rPr lang="en-IN" altLang="en-US" sz="4400">
                <a:solidFill>
                  <a:schemeClr val="bg1"/>
                </a:solidFill>
                <a:sym typeface="+mn-ea"/>
              </a:rPr>
              <a:t>Led (</a:t>
            </a:r>
            <a:r>
              <a:rPr lang="en-IN" altLang="en-US" sz="44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  <a:sym typeface="+mn-ea"/>
                <a:hlinkClick r:id="rId1" action="ppaction://hlinkfile"/>
              </a:rPr>
              <a:t>Link</a:t>
            </a:r>
            <a:r>
              <a:rPr lang="en-IN" altLang="en-US" sz="4400">
                <a:solidFill>
                  <a:schemeClr val="bg1"/>
                </a:solidFill>
                <a:sym typeface="+mn-ea"/>
              </a:rPr>
              <a:t>)</a:t>
            </a:r>
            <a:endParaRPr lang="en-IN" altLang="en-US" sz="44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40" y="1195705"/>
            <a:ext cx="5350510" cy="4959985"/>
          </a:xfrm>
          <a:prstGeom prst="round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contrast="30000"/>
          </a:blip>
          <a:stretch>
            <a:fillRect/>
          </a:stretch>
        </p:blipFill>
        <p:spPr>
          <a:xfrm>
            <a:off x="5936615" y="1195705"/>
            <a:ext cx="5875655" cy="49593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/>
          <p:nvPr>
            <p:ph type="subTitle" idx="1"/>
          </p:nvPr>
        </p:nvSpPr>
        <p:spPr>
          <a:xfrm>
            <a:off x="7649845" y="6389370"/>
            <a:ext cx="4468495" cy="468630"/>
          </a:xfrm>
        </p:spPr>
        <p:txBody>
          <a:bodyPr/>
          <a:p>
            <a:r>
              <a:rPr lang="en-IN" altLang="en-US" b="1" dirty="0">
                <a:solidFill>
                  <a:srgbClr val="FFFF00"/>
                </a:solidFill>
                <a:sym typeface="+mn-ea"/>
              </a:rPr>
              <a:t>IoT </a:t>
            </a:r>
            <a:r>
              <a:rPr lang="en-IN" altLang="en-US">
                <a:solidFill>
                  <a:schemeClr val="bg1"/>
                </a:solidFill>
                <a:sym typeface="+mn-ea"/>
              </a:rPr>
              <a:t>Workshop</a:t>
            </a:r>
            <a:endParaRPr lang="en-US"/>
          </a:p>
        </p:txBody>
      </p:sp>
      <p:sp>
        <p:nvSpPr>
          <p:cNvPr id="5" name="Title 4"/>
          <p:cNvSpPr/>
          <p:nvPr>
            <p:ph type="ctrTitle"/>
          </p:nvPr>
        </p:nvSpPr>
        <p:spPr>
          <a:xfrm>
            <a:off x="1524000" y="409575"/>
            <a:ext cx="9144000" cy="701040"/>
          </a:xfrm>
        </p:spPr>
        <p:txBody>
          <a:bodyPr>
            <a:normAutofit fontScale="90000"/>
          </a:bodyPr>
          <a:p>
            <a:r>
              <a:rPr lang="en-IN" altLang="en-US" sz="4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Basic Electronics: </a:t>
            </a:r>
            <a:r>
              <a:rPr lang="en-IN" altLang="en-US" sz="4400">
                <a:solidFill>
                  <a:schemeClr val="bg1"/>
                </a:solidFill>
                <a:sym typeface="+mn-ea"/>
              </a:rPr>
              <a:t>Potentiometer (</a:t>
            </a:r>
            <a:r>
              <a:rPr lang="en-IN" altLang="en-US" sz="4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  <a:sym typeface="+mn-ea"/>
                <a:hlinkClick r:id="rId1" action="ppaction://hlinkfile"/>
              </a:rPr>
              <a:t>Link</a:t>
            </a:r>
            <a:r>
              <a:rPr lang="en-IN" altLang="en-US" sz="4400">
                <a:solidFill>
                  <a:schemeClr val="bg1"/>
                </a:solidFill>
                <a:sym typeface="+mn-ea"/>
              </a:rPr>
              <a:t>)</a:t>
            </a:r>
            <a:endParaRPr lang="en-IN" altLang="en-US" sz="44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95" y="1311910"/>
            <a:ext cx="5040630" cy="4832985"/>
          </a:xfrm>
          <a:prstGeom prst="round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lum contrast="30000"/>
          </a:blip>
          <a:stretch>
            <a:fillRect/>
          </a:stretch>
        </p:blipFill>
        <p:spPr>
          <a:xfrm>
            <a:off x="6123305" y="1311910"/>
            <a:ext cx="5474335" cy="47993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/>
          <p:nvPr>
            <p:ph type="subTitle" idx="1"/>
          </p:nvPr>
        </p:nvSpPr>
        <p:spPr>
          <a:xfrm>
            <a:off x="7649845" y="6389370"/>
            <a:ext cx="4468495" cy="468630"/>
          </a:xfrm>
        </p:spPr>
        <p:txBody>
          <a:bodyPr/>
          <a:p>
            <a:r>
              <a:rPr lang="en-IN" altLang="en-US" b="1" dirty="0">
                <a:solidFill>
                  <a:srgbClr val="FFFF00"/>
                </a:solidFill>
                <a:sym typeface="+mn-ea"/>
              </a:rPr>
              <a:t>IoT </a:t>
            </a:r>
            <a:r>
              <a:rPr lang="en-IN" altLang="en-US">
                <a:solidFill>
                  <a:schemeClr val="bg1"/>
                </a:solidFill>
                <a:sym typeface="+mn-ea"/>
              </a:rPr>
              <a:t>Workshop</a:t>
            </a:r>
            <a:endParaRPr lang="en-US"/>
          </a:p>
        </p:txBody>
      </p:sp>
      <p:sp>
        <p:nvSpPr>
          <p:cNvPr id="5" name="Title 4"/>
          <p:cNvSpPr/>
          <p:nvPr>
            <p:ph type="ctrTitle"/>
          </p:nvPr>
        </p:nvSpPr>
        <p:spPr>
          <a:xfrm>
            <a:off x="1524000" y="409575"/>
            <a:ext cx="9144000" cy="701040"/>
          </a:xfrm>
        </p:spPr>
        <p:txBody>
          <a:bodyPr>
            <a:normAutofit fontScale="90000"/>
          </a:bodyPr>
          <a:p>
            <a:r>
              <a:rPr lang="en-IN" altLang="en-US" sz="4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Basic Electronics: </a:t>
            </a:r>
            <a:r>
              <a:rPr lang="en-IN" altLang="en-US" sz="4400">
                <a:solidFill>
                  <a:schemeClr val="bg1"/>
                </a:solidFill>
                <a:sym typeface="+mn-ea"/>
              </a:rPr>
              <a:t>Slide Switch (</a:t>
            </a:r>
            <a:r>
              <a:rPr lang="en-IN" altLang="en-US" sz="4400">
                <a:solidFill>
                  <a:schemeClr val="bg1"/>
                </a:solidFill>
                <a:highlight>
                  <a:srgbClr val="FFFF00"/>
                </a:highlight>
                <a:sym typeface="+mn-ea"/>
                <a:hlinkClick r:id="rId1" action="ppaction://hlinkfile"/>
              </a:rPr>
              <a:t>LINK</a:t>
            </a:r>
            <a:r>
              <a:rPr lang="en-IN" altLang="en-US" sz="4400">
                <a:solidFill>
                  <a:schemeClr val="bg1"/>
                </a:solidFill>
                <a:sym typeface="+mn-ea"/>
              </a:rPr>
              <a:t>)</a:t>
            </a:r>
            <a:endParaRPr lang="en-IN" altLang="en-US" sz="44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65" y="1110615"/>
            <a:ext cx="5308600" cy="51250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contrast="36000"/>
          </a:blip>
          <a:stretch>
            <a:fillRect/>
          </a:stretch>
        </p:blipFill>
        <p:spPr>
          <a:xfrm>
            <a:off x="6322695" y="1110615"/>
            <a:ext cx="5312410" cy="51250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/>
          <p:nvPr>
            <p:ph type="subTitle" idx="1"/>
          </p:nvPr>
        </p:nvSpPr>
        <p:spPr>
          <a:xfrm>
            <a:off x="7649845" y="6389370"/>
            <a:ext cx="4468495" cy="468630"/>
          </a:xfrm>
        </p:spPr>
        <p:txBody>
          <a:bodyPr/>
          <a:p>
            <a:r>
              <a:rPr lang="en-IN" altLang="en-US" b="1" dirty="0">
                <a:solidFill>
                  <a:srgbClr val="FFFF00"/>
                </a:solidFill>
                <a:sym typeface="+mn-ea"/>
              </a:rPr>
              <a:t>IoT </a:t>
            </a:r>
            <a:r>
              <a:rPr lang="en-IN" altLang="en-US">
                <a:solidFill>
                  <a:schemeClr val="bg1"/>
                </a:solidFill>
                <a:sym typeface="+mn-ea"/>
              </a:rPr>
              <a:t>Workshop</a:t>
            </a:r>
            <a:endParaRPr lang="en-US"/>
          </a:p>
        </p:txBody>
      </p:sp>
      <p:sp>
        <p:nvSpPr>
          <p:cNvPr id="5" name="Title 4"/>
          <p:cNvSpPr/>
          <p:nvPr>
            <p:ph type="ctrTitle"/>
          </p:nvPr>
        </p:nvSpPr>
        <p:spPr>
          <a:xfrm>
            <a:off x="1524000" y="409575"/>
            <a:ext cx="9144000" cy="701040"/>
          </a:xfrm>
        </p:spPr>
        <p:txBody>
          <a:bodyPr>
            <a:normAutofit fontScale="90000"/>
          </a:bodyPr>
          <a:p>
            <a:r>
              <a:rPr lang="en-IN" altLang="en-US" sz="4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Output Device</a:t>
            </a:r>
            <a:r>
              <a:rPr lang="en-IN" altLang="en-US" sz="4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: </a:t>
            </a:r>
            <a:r>
              <a:rPr lang="en-IN" altLang="en-US" sz="4400">
                <a:solidFill>
                  <a:schemeClr val="bg1"/>
                </a:solidFill>
                <a:sym typeface="+mn-ea"/>
              </a:rPr>
              <a:t>Buzzer</a:t>
            </a:r>
            <a:endParaRPr lang="en-IN" altLang="en-US" sz="44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9660" y="1110615"/>
            <a:ext cx="4498340" cy="5059680"/>
          </a:xfrm>
          <a:prstGeom prst="round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lum contrast="36000"/>
          </a:blip>
          <a:stretch>
            <a:fillRect/>
          </a:stretch>
        </p:blipFill>
        <p:spPr>
          <a:xfrm>
            <a:off x="5919470" y="1110615"/>
            <a:ext cx="5059680" cy="50596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/>
          <p:nvPr>
            <p:ph type="subTitle" idx="1"/>
          </p:nvPr>
        </p:nvSpPr>
        <p:spPr>
          <a:xfrm>
            <a:off x="7649845" y="6389370"/>
            <a:ext cx="4468495" cy="468630"/>
          </a:xfrm>
        </p:spPr>
        <p:txBody>
          <a:bodyPr/>
          <a:p>
            <a:r>
              <a:rPr lang="en-IN" altLang="en-US" b="1" dirty="0">
                <a:solidFill>
                  <a:srgbClr val="FFFF00"/>
                </a:solidFill>
                <a:sym typeface="+mn-ea"/>
              </a:rPr>
              <a:t>IoT </a:t>
            </a:r>
            <a:r>
              <a:rPr lang="en-IN" altLang="en-US">
                <a:solidFill>
                  <a:schemeClr val="bg1"/>
                </a:solidFill>
                <a:sym typeface="+mn-ea"/>
              </a:rPr>
              <a:t>Workshop</a:t>
            </a:r>
            <a:endParaRPr lang="en-US"/>
          </a:p>
        </p:txBody>
      </p:sp>
      <p:sp>
        <p:nvSpPr>
          <p:cNvPr id="5" name="Title 4"/>
          <p:cNvSpPr/>
          <p:nvPr>
            <p:ph type="ctrTitle"/>
          </p:nvPr>
        </p:nvSpPr>
        <p:spPr>
          <a:xfrm>
            <a:off x="1524000" y="409575"/>
            <a:ext cx="9144000" cy="701040"/>
          </a:xfrm>
        </p:spPr>
        <p:txBody>
          <a:bodyPr>
            <a:normAutofit fontScale="90000"/>
          </a:bodyPr>
          <a:p>
            <a:r>
              <a:rPr lang="en-IN" altLang="en-US" sz="4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Output Device: </a:t>
            </a:r>
            <a:r>
              <a:rPr lang="en-IN" altLang="en-US" sz="4400">
                <a:solidFill>
                  <a:schemeClr val="bg1"/>
                </a:solidFill>
                <a:sym typeface="+mn-ea"/>
              </a:rPr>
              <a:t>I2C 16x2 LCD(</a:t>
            </a:r>
            <a:r>
              <a:rPr lang="en-IN" altLang="en-US" sz="4400">
                <a:solidFill>
                  <a:schemeClr val="bg1"/>
                </a:solidFill>
                <a:highlight>
                  <a:srgbClr val="FFFF00"/>
                </a:highlight>
                <a:sym typeface="+mn-ea"/>
                <a:hlinkClick r:id="rId1" action="ppaction://hlinkfile"/>
              </a:rPr>
              <a:t>Link</a:t>
            </a:r>
            <a:r>
              <a:rPr lang="en-IN" altLang="en-US" sz="4400">
                <a:solidFill>
                  <a:schemeClr val="bg1"/>
                </a:solidFill>
                <a:sym typeface="+mn-ea"/>
              </a:rPr>
              <a:t>)</a:t>
            </a:r>
            <a:endParaRPr lang="en-IN" altLang="en-US" sz="44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95" y="1110615"/>
            <a:ext cx="5480685" cy="47263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contrast="36000"/>
          </a:blip>
          <a:srcRect t="560"/>
          <a:stretch>
            <a:fillRect/>
          </a:stretch>
        </p:blipFill>
        <p:spPr>
          <a:xfrm>
            <a:off x="5960745" y="1110615"/>
            <a:ext cx="5675630" cy="52311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lum contrast="36000"/>
          </a:blip>
          <a:srcRect t="560"/>
          <a:stretch>
            <a:fillRect/>
          </a:stretch>
        </p:blipFill>
        <p:spPr>
          <a:xfrm>
            <a:off x="6094095" y="1110615"/>
            <a:ext cx="5675630" cy="52311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/>
          <p:nvPr>
            <p:ph type="subTitle" idx="1"/>
          </p:nvPr>
        </p:nvSpPr>
        <p:spPr>
          <a:xfrm>
            <a:off x="7649845" y="6389370"/>
            <a:ext cx="4468495" cy="468630"/>
          </a:xfrm>
        </p:spPr>
        <p:txBody>
          <a:bodyPr/>
          <a:p>
            <a:r>
              <a:rPr lang="en-IN" altLang="en-US" b="1" dirty="0">
                <a:solidFill>
                  <a:srgbClr val="FFFF00"/>
                </a:solidFill>
                <a:sym typeface="+mn-ea"/>
              </a:rPr>
              <a:t>IoT </a:t>
            </a:r>
            <a:r>
              <a:rPr lang="en-IN" altLang="en-US">
                <a:solidFill>
                  <a:schemeClr val="bg1"/>
                </a:solidFill>
                <a:sym typeface="+mn-ea"/>
              </a:rPr>
              <a:t>Workshop</a:t>
            </a:r>
            <a:endParaRPr lang="en-US"/>
          </a:p>
        </p:txBody>
      </p:sp>
      <p:sp>
        <p:nvSpPr>
          <p:cNvPr id="5" name="Title 4"/>
          <p:cNvSpPr/>
          <p:nvPr>
            <p:ph type="ctrTitle"/>
          </p:nvPr>
        </p:nvSpPr>
        <p:spPr>
          <a:xfrm>
            <a:off x="1524000" y="409575"/>
            <a:ext cx="9144000" cy="701040"/>
          </a:xfrm>
        </p:spPr>
        <p:txBody>
          <a:bodyPr>
            <a:normAutofit fontScale="90000"/>
          </a:bodyPr>
          <a:p>
            <a:r>
              <a:rPr lang="en-IN" altLang="en-US" sz="4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Output Device: </a:t>
            </a:r>
            <a:r>
              <a:rPr lang="en-IN" altLang="en-US" sz="4400">
                <a:solidFill>
                  <a:schemeClr val="bg1"/>
                </a:solidFill>
                <a:sym typeface="+mn-ea"/>
              </a:rPr>
              <a:t>Neo Pixel (</a:t>
            </a:r>
            <a:r>
              <a:rPr lang="en-IN" altLang="en-US" sz="4400">
                <a:solidFill>
                  <a:schemeClr val="bg1"/>
                </a:solidFill>
                <a:highlight>
                  <a:srgbClr val="FFFF00"/>
                </a:highlight>
                <a:sym typeface="+mn-ea"/>
                <a:hlinkClick r:id="rId1" action="ppaction://hlinkfile"/>
              </a:rPr>
              <a:t>Link</a:t>
            </a:r>
            <a:r>
              <a:rPr lang="en-IN" altLang="en-US" sz="4400">
                <a:solidFill>
                  <a:schemeClr val="bg1"/>
                </a:solidFill>
                <a:sym typeface="+mn-ea"/>
              </a:rPr>
              <a:t>)</a:t>
            </a:r>
            <a:endParaRPr lang="en-IN" altLang="en-US" sz="44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110615"/>
            <a:ext cx="4366895" cy="40284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contrast="30000"/>
          </a:blip>
          <a:stretch>
            <a:fillRect/>
          </a:stretch>
        </p:blipFill>
        <p:spPr>
          <a:xfrm>
            <a:off x="4959350" y="1110615"/>
            <a:ext cx="6858000" cy="52298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871</Words>
  <Application>WPS Presentation</Application>
  <PresentationFormat>Widescreen</PresentationFormat>
  <Paragraphs>76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IoT Workshop -1</vt:lpstr>
      <vt:lpstr>PowerPoint 演示文稿</vt:lpstr>
      <vt:lpstr>PowerPoint 演示文稿</vt:lpstr>
      <vt:lpstr>Basic Electronics: Led (Link)</vt:lpstr>
      <vt:lpstr>Basic Electronics: Potentiometer (Link)</vt:lpstr>
      <vt:lpstr>Basic Electronics: Slide Switch (LINK)</vt:lpstr>
      <vt:lpstr>Output Device: Buzzer</vt:lpstr>
      <vt:lpstr>Output Device: I2C 16x2 LCD(Link)</vt:lpstr>
      <vt:lpstr>Output Device: Neo Pixel (Link)</vt:lpstr>
      <vt:lpstr>Input Device: PIR(link)</vt:lpstr>
      <vt:lpstr>Output Device: Servo(LINK)</vt:lpstr>
      <vt:lpstr>Output Device: Relay(link)</vt:lpstr>
      <vt:lpstr>Input Device: DHT22(link)</vt:lpstr>
      <vt:lpstr>IoT (Read PoT): Thingspeak(dB)(link)</vt:lpstr>
      <vt:lpstr>### Links: Led Potentiometer SlideSwitch I2C LCD Buzzer NeoPixcel PIR Servo Relay DHT22 IoT (Read POT) - Thingspeak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Workshop -1</dc:title>
  <dc:creator>Atharva Pawar</dc:creator>
  <cp:lastModifiedBy>Atharva Pawar</cp:lastModifiedBy>
  <cp:revision>19</cp:revision>
  <dcterms:created xsi:type="dcterms:W3CDTF">2023-02-12T19:01:00Z</dcterms:created>
  <dcterms:modified xsi:type="dcterms:W3CDTF">2024-04-08T19:05:45Z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379C82EF06494B398613C7AA72245C7A</vt:lpwstr>
  </property>
  <property fmtid="{D5CDD505-2E9C-101B-9397-08002B2CF9AE}" pid="3" name="KSOProductBuildVer">
    <vt:lpwstr>1033-12.2.0.16731</vt:lpwstr>
  </property>
</Properties>
</file>