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2489" t="22015" r="22104" b="21185"/>
          <a:stretch>
            <a:fillRect/>
          </a:stretch>
        </p:blipFill>
        <p:spPr>
          <a:xfrm>
            <a:off x="276225" y="212725"/>
            <a:ext cx="2233295" cy="2181860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Unveiling Data-Driven Strategies for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altLang="en-US"/>
              <a:t>Atharva Pawar (9427)</a:t>
            </a:r>
            <a:endParaRPr lang="en-IN" altLang="en-US"/>
          </a:p>
          <a:p>
            <a:pPr algn="r"/>
            <a:r>
              <a:rPr lang="en-IN" altLang="en-US"/>
              <a:t>Aditya Vyas (9238)</a:t>
            </a:r>
            <a:endParaRPr lang="en-IN" altLang="en-US"/>
          </a:p>
          <a:p>
            <a:pPr algn="r"/>
            <a:r>
              <a:rPr lang="en-IN" altLang="en-US"/>
              <a:t>Charmi Tank ( </a:t>
            </a:r>
            <a:endParaRPr lang="en-IN" altLang="en-US"/>
          </a:p>
        </p:txBody>
      </p:sp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 rot="20580000">
            <a:off x="8361045" y="5258118"/>
            <a:ext cx="3829050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 rot="21000000">
            <a:off x="276225" y="4607878"/>
            <a:ext cx="3143250" cy="1457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4"/>
          <a:stretch>
            <a:fillRect/>
          </a:stretch>
        </p:blipFill>
        <p:spPr>
          <a:xfrm rot="1320000">
            <a:off x="9608185" y="393700"/>
            <a:ext cx="2395220" cy="1522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rcRect l="32783" r="27323"/>
          <a:stretch>
            <a:fillRect/>
          </a:stretch>
        </p:blipFill>
        <p:spPr>
          <a:xfrm>
            <a:off x="4549775" y="3602990"/>
            <a:ext cx="2865120" cy="2999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2489" t="22015" r="22104" b="21185"/>
          <a:stretch>
            <a:fillRect/>
          </a:stretch>
        </p:blipFill>
        <p:spPr>
          <a:xfrm>
            <a:off x="213360" y="134620"/>
            <a:ext cx="925195" cy="909955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-438150"/>
            <a:ext cx="10898505" cy="1623060"/>
          </a:xfrm>
        </p:spPr>
        <p:txBody>
          <a:bodyPr/>
          <a:lstStyle/>
          <a:p>
            <a:r>
              <a:rPr lang="en-US" sz="2800" b="1" dirty="0"/>
              <a:t>Strategies of translating swear words into Arabic: a case study of a parallel corpus of Netflix English-Arabic movie subtitles</a:t>
            </a:r>
            <a:br>
              <a:rPr lang="en-US" sz="3200" dirty="0"/>
            </a:br>
            <a:r>
              <a:rPr lang="en-US" sz="1800" dirty="0"/>
              <a:t>https://www.nature.com/articles/s41599-023-01506-3</a:t>
            </a:r>
            <a:endParaRPr lang="en-US" sz="1800" dirty="0"/>
          </a:p>
        </p:txBody>
      </p:sp>
      <p:sp>
        <p:nvSpPr>
          <p:cNvPr id="8" name="Rectangles 7"/>
          <p:cNvSpPr/>
          <p:nvPr/>
        </p:nvSpPr>
        <p:spPr>
          <a:xfrm>
            <a:off x="219075" y="1152525"/>
            <a:ext cx="371665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6220" y="1176020"/>
            <a:ext cx="3593465" cy="548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Findings: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Analyzed 1564 English swear words in study.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Identified three main translation strategies: omission, softening, swear-to-non-swear.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Omission most common strategy across genres.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'Shit' most frequently omitted swear word.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Emphasized importance of cultural understanding in translation.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b="1">
                <a:sym typeface="+mn-ea"/>
              </a:rPr>
              <a:t>Strategy: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Omission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Softening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Swear-to-non-swear</a:t>
            </a:r>
            <a:endParaRPr lang="en-I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b="1">
                <a:sym typeface="+mn-ea"/>
              </a:rPr>
              <a:t>English swear words:</a:t>
            </a:r>
            <a:endParaRPr lang="en-IN" alt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/>
              <a:t>Shit, Damn, Hell, Crap, Bloody, etc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4185285" y="1152525"/>
            <a:ext cx="407098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80840" y="1166495"/>
            <a:ext cx="3902710" cy="545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Tools used: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u="sng"/>
              <a:t>SketchEngine : 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/>
              <a:t>Linguistic corpus analysis tool aiding language research and comprehension.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Application: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Subtitling Industry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Cross-Cultural Communication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Language Teaching and Learning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Content Localization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Research and Corpus Linguistics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Objective: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/>
              <a:t>Investigates translation of English swear words to Arabic in Netflix subtitles. Emphasizes cultural sensitivity, identifies common strategies, and implications.</a:t>
            </a: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8505825" y="1152525"/>
            <a:ext cx="3432810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07095" y="1156970"/>
            <a:ext cx="3348990" cy="546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Results: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Most Common Translation Strategies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Quality of Translation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Comparison with Satellite TV Channels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Frequency of Translation Strategies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Comparative Analysis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Limitations: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Data Source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Genre Limitation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Sample Size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Cultural Context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Generalizability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2489" t="22015" r="22104" b="21185"/>
          <a:stretch>
            <a:fillRect/>
          </a:stretch>
        </p:blipFill>
        <p:spPr>
          <a:xfrm>
            <a:off x="213360" y="134620"/>
            <a:ext cx="925195" cy="909955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-438150"/>
            <a:ext cx="10898505" cy="1623060"/>
          </a:xfrm>
        </p:spPr>
        <p:txBody>
          <a:bodyPr/>
          <a:lstStyle/>
          <a:p>
            <a:r>
              <a:rPr lang="en-US" sz="2800" b="1" dirty="0"/>
              <a:t>Big Data Analytics in the Entertainment Industry: Audience Behavior Analysis, Content Recommendation, and Revenue Maximization</a:t>
            </a:r>
            <a:br>
              <a:rPr lang="en-US" sz="3200" dirty="0"/>
            </a:br>
            <a:r>
              <a:rPr lang="en-US" sz="1800" dirty="0"/>
              <a:t>https://researchberg.com/index.php/rcba/article/view/142</a:t>
            </a:r>
            <a:endParaRPr lang="en-US" sz="1800" dirty="0"/>
          </a:p>
        </p:txBody>
      </p:sp>
      <p:sp>
        <p:nvSpPr>
          <p:cNvPr id="8" name="Rectangles 7"/>
          <p:cNvSpPr/>
          <p:nvPr/>
        </p:nvSpPr>
        <p:spPr>
          <a:xfrm>
            <a:off x="219075" y="1152525"/>
            <a:ext cx="371665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6220" y="1176020"/>
            <a:ext cx="3593465" cy="548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Findings: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Identifies demand regions, targeting marketing and distribution efforts.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Analyzes viewing patterns, enhancing future promotional content.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Measures view duration, understanding captivating aspects of content.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Personalizes recommendations, optimizes resource allocation, maximizing revenue.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b="1">
                <a:sym typeface="+mn-ea"/>
              </a:rPr>
              <a:t>Strategy: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Data Collection and Analysis</a:t>
            </a:r>
            <a:endParaRPr lang="en-I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Market Data Analysis</a:t>
            </a:r>
            <a:endParaRPr lang="en-I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Audience Engagement Metrics</a:t>
            </a:r>
            <a:endParaRPr lang="en-I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Content Recommendation Systems</a:t>
            </a:r>
            <a:endParaRPr lang="en-I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Geographic Analysis</a:t>
            </a:r>
            <a:endParaRPr lang="en-IN" alt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Iterative Optimization</a:t>
            </a:r>
            <a:endParaRPr lang="en-IN" altLang="en-US" sz="1600"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85285" y="1152525"/>
            <a:ext cx="407098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80840" y="1166495"/>
            <a:ext cx="3902710" cy="545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Tools used: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 u="sng"/>
              <a:t>Apache Hadoop</a:t>
            </a:r>
            <a:r>
              <a:rPr lang="en-IN" altLang="en-US" sz="1400"/>
              <a:t>, </a:t>
            </a:r>
            <a:r>
              <a:rPr lang="en-IN" altLang="en-US" sz="1400" u="sng"/>
              <a:t>Apache Spark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 u="sng"/>
              <a:t>Hootsuite</a:t>
            </a:r>
            <a:r>
              <a:rPr lang="en-IN" altLang="en-US" sz="1400"/>
              <a:t>, </a:t>
            </a:r>
            <a:r>
              <a:rPr lang="en-IN" altLang="en-US" sz="1400" u="sng"/>
              <a:t>Sprout Social</a:t>
            </a:r>
            <a:r>
              <a:rPr lang="en-IN" altLang="en-US" sz="1400"/>
              <a:t>, </a:t>
            </a:r>
            <a:r>
              <a:rPr lang="en-IN" altLang="en-US" sz="1400" u="sng"/>
              <a:t>Brandwatch</a:t>
            </a:r>
            <a:r>
              <a:rPr lang="en-IN" altLang="en-US" sz="1400"/>
              <a:t>: Monitoring social media conversations, sentiments, and trends.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 u="sng"/>
              <a:t>Tableau, Power BI, Google Data Studio: </a:t>
            </a:r>
            <a:r>
              <a:rPr lang="en-IN" altLang="en-US" sz="1400"/>
              <a:t>Creating visual representations of data insights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 u="sng"/>
              <a:t>Nielsen, Comscore, Kantar: </a:t>
            </a:r>
            <a:r>
              <a:rPr lang="en-IN" altLang="en-US" sz="1400"/>
              <a:t>Providing market data and consumer behavior insights.</a:t>
            </a:r>
            <a:endParaRPr lang="en-IN" altLang="en-US" sz="1400" u="sng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 u="sng"/>
              <a:t>RapidMiner, KNIME, Weka: </a:t>
            </a:r>
            <a:r>
              <a:rPr lang="en-IN" altLang="en-US" sz="1400"/>
              <a:t>Extracting patterns and insights from large datasets.</a:t>
            </a:r>
            <a:endParaRPr lang="en-IN" altLang="en-US" sz="1400" u="sng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Algorithm: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Collaborative Filtering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Content-based Filtering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Hybrid Approaches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Geographic Analysis Algorithms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Data Mining Algorithms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Objective: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sz="1600"/>
              <a:t>Entertainment utilizes big data for audience insights, personalized recommendations, and revenue optimization strategies, enhancing content creation and marketing efforts.</a:t>
            </a: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8505825" y="1152525"/>
            <a:ext cx="3432810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07095" y="1156970"/>
            <a:ext cx="3348990" cy="546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Results: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Presents findings of data analysis in study.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Includes insights on viewer preferences, engagement metrics.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Examines market trends and consumer behavior.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Discusses effectiveness of recommendation systems, revenue strategies.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Limitations: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Considers analysis technique limitations.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Examines sample size constraints.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Notes findings' generalizability limitations.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Acknowledges potential biases in study.</a:t>
            </a:r>
            <a:endParaRPr lang="en-I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2489" t="22015" r="22104" b="21185"/>
          <a:stretch>
            <a:fillRect/>
          </a:stretch>
        </p:blipFill>
        <p:spPr>
          <a:xfrm>
            <a:off x="213360" y="134620"/>
            <a:ext cx="925195" cy="909955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-438150"/>
            <a:ext cx="10898505" cy="1623060"/>
          </a:xfrm>
        </p:spPr>
        <p:txBody>
          <a:bodyPr/>
          <a:lstStyle/>
          <a:p>
            <a:r>
              <a:rPr lang="en-US" sz="2800" b="1" dirty="0"/>
              <a:t>Netflix original series, global audiences and discourses of streaming success</a:t>
            </a:r>
            <a:br>
              <a:rPr lang="en-US" sz="3200" dirty="0"/>
            </a:br>
            <a:r>
              <a:rPr lang="en-US" sz="1800" dirty="0"/>
              <a:t>https://journals.sagepub.com/doi/abs/10.1177/01968599211072446</a:t>
            </a:r>
            <a:endParaRPr lang="en-US" sz="1800" dirty="0"/>
          </a:p>
        </p:txBody>
      </p:sp>
      <p:sp>
        <p:nvSpPr>
          <p:cNvPr id="8" name="Rectangles 7"/>
          <p:cNvSpPr/>
          <p:nvPr/>
        </p:nvSpPr>
        <p:spPr>
          <a:xfrm>
            <a:off x="219075" y="1152525"/>
            <a:ext cx="371665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6220" y="1176020"/>
            <a:ext cx="3593465" cy="548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Findings: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Streaming success discourses remain elusive despite advanced analytics tools.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Netflix faces challenges defining "television audience" due to its evolution.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Industry discourses reflect shift in post-network television landscape.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Netflix originals like Fauda, La Casa de Papel analyzed.</a:t>
            </a:r>
            <a:endParaRPr lang="en-I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b="1">
                <a:sym typeface="+mn-ea"/>
              </a:rPr>
              <a:t>Strategy: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Analyzed industry discourses on streaming success.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Focused on Netflix's global originals.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Examined reception in television landscape.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Investigated implications for streaming success discourse.</a:t>
            </a:r>
            <a:endParaRPr lang="en-IN" altLang="en-US" sz="1600"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85285" y="1152525"/>
            <a:ext cx="407098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80840" y="1166495"/>
            <a:ext cx="3902710" cy="545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Tools used: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Secondary data analysis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Industry trade publications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Media and communication research sources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Social Media Platform: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sz="1400"/>
              <a:t>Twitter was chosen as the social media platform for the study due to its real-time nature, allowing for immediate access to industry discussions and trends.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Application: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Defines streaming success parameters.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Identifies audience engagement challenges.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Guides platform strategies, like Netflix.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Objective: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sz="1600"/>
              <a:t>Explore Netflix's streaming success discourse, highlight challenges in audience comprehension, utilizing industry discussions and specific original content analysis.</a:t>
            </a: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8505825" y="1152525"/>
            <a:ext cx="3432810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07095" y="1156970"/>
            <a:ext cx="3348990" cy="546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Results: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Identify challenges in defining success in streaming era.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Highlight disconnect between industry discourses and audience behaviors.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Explore evolving nature of popular television in global streaming.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Reveal complexities shaping perceptions of success in streaming landscape.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Limitations: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Relies on secondary data.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Biases from secondary sources.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Incomplete information from sources.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Challenges capturing audience nuances.</a:t>
            </a:r>
            <a:endParaRPr lang="en-I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rcRect l="22489" t="22015" r="22104" b="21185"/>
          <a:stretch>
            <a:fillRect/>
          </a:stretch>
        </p:blipFill>
        <p:spPr>
          <a:xfrm>
            <a:off x="213360" y="134620"/>
            <a:ext cx="925195" cy="909955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-733425"/>
            <a:ext cx="10898505" cy="1623060"/>
          </a:xfrm>
        </p:spPr>
        <p:txBody>
          <a:bodyPr/>
          <a:lstStyle/>
          <a:p>
            <a:r>
              <a:rPr lang="en-US" sz="2800" b="1" dirty="0"/>
              <a:t>The Analysis of User Intention to SubscribeNetflixUsing UTAUT Framework</a:t>
            </a:r>
            <a:br>
              <a:rPr lang="en-US" sz="3200" dirty="0"/>
            </a:br>
            <a:r>
              <a:rPr lang="en-US" sz="1800" dirty="0"/>
              <a:t>https://gemapublisher.com/index.php/jiste/article/view/10/14</a:t>
            </a:r>
            <a:endParaRPr lang="en-US" sz="1800" dirty="0"/>
          </a:p>
        </p:txBody>
      </p:sp>
      <p:sp>
        <p:nvSpPr>
          <p:cNvPr id="8" name="Rectangles 7"/>
          <p:cNvSpPr/>
          <p:nvPr/>
        </p:nvSpPr>
        <p:spPr>
          <a:xfrm>
            <a:off x="219075" y="1152525"/>
            <a:ext cx="371665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6220" y="1176020"/>
            <a:ext cx="3593465" cy="548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Findings: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Factors influencing subscription renewal: content, performance, price, habit, ethics.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Hedonic motivation, habit, price value influence user satisfaction strongly.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Satisfaction, habit, morals, ethics impact continuance intention significantly.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Significant increase in Indonesian streaming application users observed over years.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>
                <a:sym typeface="+mn-ea"/>
              </a:rPr>
              <a:t>Strategy: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Quantitative approach with hypothesis testing.</a:t>
            </a:r>
            <a:endParaRPr lang="en-IN" alt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Experimental research design used.</a:t>
            </a:r>
            <a:endParaRPr lang="en-IN" alt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Analyzed impact of independent variables.</a:t>
            </a:r>
            <a:endParaRPr lang="en-IN" altLang="en-US" sz="14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>
                <a:sym typeface="+mn-ea"/>
              </a:rPr>
              <a:t>Focus on user behavior towards streaming subscriptions.</a:t>
            </a:r>
            <a:endParaRPr lang="en-IN" altLang="en-US" sz="1400"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85285" y="1152525"/>
            <a:ext cx="4070985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180840" y="1166495"/>
            <a:ext cx="3902710" cy="545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Tools used: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Microsoft Word 2016 for writing reports.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Microsoft Excel for classifying questionnaire data.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SmartPLS for data processing.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Draw.io for creating supporting images.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Mendeley Desktop for managing references.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Research Methodology: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Utilized UTAUT2 model for analysis framework.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Employed quantitative method for data collection.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Data gathered via questionnaires and surveys.</a:t>
            </a:r>
            <a:endParaRPr lang="en-IN" altLang="en-US" sz="14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b="1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Application: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Improve user understanding.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Enhance customer satisfaction.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400"/>
              <a:t>Optimize renewal and expansion strategies.</a:t>
            </a:r>
            <a:endParaRPr lang="en-IN" altLang="en-US" sz="14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Objective: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sz="1600"/>
              <a:t>Research explores factors shaping user loyalty in Indonesian streaming applications, informing expansion decisions.</a:t>
            </a: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 sz="1600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8505825" y="1152525"/>
            <a:ext cx="3432810" cy="54730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07095" y="1156970"/>
            <a:ext cx="3348990" cy="546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altLang="en-US" b="1"/>
              <a:t>Results: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Key findings include factors influencing subscription renewal intentions.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Impact of variables like content, performance, and ethics examined.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Relationships between satisfaction, habit, and continuance intention explored.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Results elucidate complex dynamics of user subscription behavior factors.</a:t>
            </a:r>
            <a:endParaRPr lang="en-IN" altLang="en-US"/>
          </a:p>
          <a:p>
            <a:pPr indent="0" algn="just">
              <a:buFont typeface="Arial" panose="020B0604020202020204" pitchFamily="34" charset="0"/>
              <a:buNone/>
            </a:pPr>
            <a:r>
              <a:rPr lang="en-IN" altLang="en-US" b="1"/>
              <a:t>Limitations:</a:t>
            </a: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Sample size constraints noted.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Data collection challenges addressed.</a:t>
            </a:r>
            <a:endParaRPr lang="en-IN" altLang="en-US" sz="16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 sz="1600"/>
              <a:t>Generalizability limitations acknowledged.</a:t>
            </a:r>
            <a:endParaRPr lang="en-I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6315" y="372110"/>
            <a:ext cx="10898505" cy="1623060"/>
          </a:xfrm>
        </p:spPr>
        <p:txBody>
          <a:bodyPr>
            <a:noAutofit/>
          </a:bodyPr>
          <a:lstStyle/>
          <a:p>
            <a:r>
              <a:rPr lang="en-IN" altLang="en-US" sz="9600" b="1" dirty="0"/>
              <a:t>Thank you</a:t>
            </a:r>
            <a:endParaRPr lang="en-IN" altLang="en-US" sz="9600" b="1" dirty="0"/>
          </a:p>
        </p:txBody>
      </p: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5248275" y="2929890"/>
            <a:ext cx="6350635" cy="3441065"/>
          </a:xfrm>
          <a:prstGeom prst="rect">
            <a:avLst/>
          </a:prstGeom>
          <a:noFill/>
          <a:ln w="9525">
            <a:noFill/>
          </a:ln>
          <a:effectLst>
            <a:softEdge rad="127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28000">
              <a:srgbClr val="FFC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55905" y="288925"/>
            <a:ext cx="11720195" cy="627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6345</Words>
  <Application>WPS Presentation</Application>
  <PresentationFormat>Widescreen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Unveiling Data-Driven Strategies for Streaming</vt:lpstr>
      <vt:lpstr>Strategies of translating swear words into Arabic: a case study of a parallel corpus of Netflix English-Arabic movie subtitles https://www.nature.com/articles/s41599-023-01506-3</vt:lpstr>
      <vt:lpstr>Big Data Analytics in the Entertainment Industry: Audience Behavior Analysis, Content Recommendation, and Revenue Maximization https://researchberg.com/index.php/rcba/article/view/142</vt:lpstr>
      <vt:lpstr>Netflix original series, global audiences and discourses of streaming success https://journals.sagepub.com/doi/abs/10.1177/01968599211072446</vt:lpstr>
      <vt:lpstr>The Analysis of User Intention to SubscribeNetflixUsing UTAUT Framework https://gemapublisher.com/index.php/jiste/article/view/10/14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Data-Driven Strategies for Streaming</dc:title>
  <dc:creator>Atharva Pawar</dc:creator>
  <cp:lastModifiedBy>Atharva Pawar</cp:lastModifiedBy>
  <cp:revision>3</cp:revision>
  <dcterms:created xsi:type="dcterms:W3CDTF">2024-03-26T19:54:28Z</dcterms:created>
  <dcterms:modified xsi:type="dcterms:W3CDTF">2024-03-26T20:07:00Z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8A85C9C884F14DC8A969EB2CF6690E6B_12</vt:lpwstr>
  </property>
  <property fmtid="{D5CDD505-2E9C-101B-9397-08002B2CF9AE}" pid="3" name="KSOProductBuildVer">
    <vt:lpwstr>1033-12.2.0.13489</vt:lpwstr>
  </property>
</Properties>
</file>