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autoAdjust="0"/>
    <p:restoredTop sz="94660"/>
  </p:normalViewPr>
  <p:slideViewPr>
    <p:cSldViewPr snapToGrid="0">
      <p:cViewPr varScale="1">
        <p:scale>
          <a:sx n="103" d="100"/>
          <a:sy n="103" d="100"/>
        </p:scale>
        <p:origin x="888"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b6d189323d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2b6d189323d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The max flow algorithm in the visualization is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a:extLst>
            <a:ext uri="{FF2B5EF4-FFF2-40B4-BE49-F238E27FC236}">
              <a16:creationId xmlns:a16="http://schemas.microsoft.com/office/drawing/2014/main" id="{4571CA74-0506-A8C6-4BC5-F1154E5AC283}"/>
            </a:ext>
          </a:extLst>
        </p:cNvPr>
        <p:cNvGrpSpPr/>
        <p:nvPr/>
      </p:nvGrpSpPr>
      <p:grpSpPr>
        <a:xfrm>
          <a:off x="0" y="0"/>
          <a:ext cx="0" cy="0"/>
          <a:chOff x="0" y="0"/>
          <a:chExt cx="0" cy="0"/>
        </a:xfrm>
      </p:grpSpPr>
      <p:sp>
        <p:nvSpPr>
          <p:cNvPr id="135" name="Google Shape;135;p11:notes">
            <a:extLst>
              <a:ext uri="{FF2B5EF4-FFF2-40B4-BE49-F238E27FC236}">
                <a16:creationId xmlns:a16="http://schemas.microsoft.com/office/drawing/2014/main" id="{A044D18B-6448-FDBD-F187-F3C7B0BB28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11:notes">
            <a:extLst>
              <a:ext uri="{FF2B5EF4-FFF2-40B4-BE49-F238E27FC236}">
                <a16:creationId xmlns:a16="http://schemas.microsoft.com/office/drawing/2014/main" id="{B775600C-FCBA-593B-F708-A51A1864859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08339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b6d189323d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g2b6d189323d_1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b6d189323d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2b6d189323d_1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14"/>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14"/>
          <p:cNvSpPr txBox="1">
            <a:spLocks noGrp="1"/>
          </p:cNvSpPr>
          <p:nvPr>
            <p:ph type="ctrTitle"/>
          </p:nvPr>
        </p:nvSpPr>
        <p:spPr>
          <a:xfrm>
            <a:off x="311700" y="539725"/>
            <a:ext cx="8520600" cy="128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12" name="Google Shape;12;p14"/>
          <p:cNvSpPr txBox="1">
            <a:spLocks noGrp="1"/>
          </p:cNvSpPr>
          <p:nvPr>
            <p:ph type="subTitle" idx="1"/>
          </p:nvPr>
        </p:nvSpPr>
        <p:spPr>
          <a:xfrm>
            <a:off x="311700" y="1878560"/>
            <a:ext cx="4242600" cy="7383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14"/>
        <p:cNvGrpSpPr/>
        <p:nvPr/>
      </p:nvGrpSpPr>
      <p:grpSpPr>
        <a:xfrm>
          <a:off x="0" y="0"/>
          <a:ext cx="0" cy="0"/>
          <a:chOff x="0" y="0"/>
          <a:chExt cx="0" cy="0"/>
        </a:xfrm>
      </p:grpSpPr>
      <p:sp>
        <p:nvSpPr>
          <p:cNvPr id="15" name="Google Shape;15;p1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5"/>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17" name="Google Shape;17;p15"/>
          <p:cNvSpPr txBox="1">
            <a:spLocks noGrp="1"/>
          </p:cNvSpPr>
          <p:nvPr>
            <p:ph type="body" idx="1"/>
          </p:nvPr>
        </p:nvSpPr>
        <p:spPr>
          <a:xfrm>
            <a:off x="311700" y="1505700"/>
            <a:ext cx="3999900" cy="3076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8" name="Google Shape;18;p15"/>
          <p:cNvSpPr txBox="1">
            <a:spLocks noGrp="1"/>
          </p:cNvSpPr>
          <p:nvPr>
            <p:ph type="body" idx="2"/>
          </p:nvPr>
        </p:nvSpPr>
        <p:spPr>
          <a:xfrm>
            <a:off x="4832400" y="1505700"/>
            <a:ext cx="3999900" cy="30762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19" name="Google Shape;1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20"/>
        <p:cNvGrpSpPr/>
        <p:nvPr/>
      </p:nvGrpSpPr>
      <p:grpSpPr>
        <a:xfrm>
          <a:off x="0" y="0"/>
          <a:ext cx="0" cy="0"/>
          <a:chOff x="0" y="0"/>
          <a:chExt cx="0" cy="0"/>
        </a:xfrm>
      </p:grpSpPr>
      <p:sp>
        <p:nvSpPr>
          <p:cNvPr id="21" name="Google Shape;21;p1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16"/>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23" name="Google Shape;2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
        <p:cNvGrpSpPr/>
        <p:nvPr/>
      </p:nvGrpSpPr>
      <p:grpSpPr>
        <a:xfrm>
          <a:off x="0" y="0"/>
          <a:ext cx="0" cy="0"/>
          <a:chOff x="0" y="0"/>
          <a:chExt cx="0" cy="0"/>
        </a:xfrm>
      </p:grpSpPr>
      <p:sp>
        <p:nvSpPr>
          <p:cNvPr id="25" name="Google Shape;25;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chemeClr val="accent3"/>
        </a:solidFill>
        <a:effectLst/>
      </p:bgPr>
    </p:bg>
    <p:spTree>
      <p:nvGrpSpPr>
        <p:cNvPr id="1" name="Shape 26"/>
        <p:cNvGrpSpPr/>
        <p:nvPr/>
      </p:nvGrpSpPr>
      <p:grpSpPr>
        <a:xfrm>
          <a:off x="0" y="0"/>
          <a:ext cx="0" cy="0"/>
          <a:chOff x="0" y="0"/>
          <a:chExt cx="0" cy="0"/>
        </a:xfrm>
      </p:grpSpPr>
      <p:sp>
        <p:nvSpPr>
          <p:cNvPr id="27" name="Google Shape;27;p18"/>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28" name="Google Shape;28;p18"/>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29" name="Google Shape;29;p18"/>
          <p:cNvSpPr txBox="1">
            <a:spLocks noGrp="1"/>
          </p:cNvSpPr>
          <p:nvPr>
            <p:ph type="title"/>
          </p:nvPr>
        </p:nvSpPr>
        <p:spPr>
          <a:xfrm>
            <a:off x="311700" y="539725"/>
            <a:ext cx="8520600" cy="1282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30" name="Google Shape;30;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31"/>
        <p:cNvGrpSpPr/>
        <p:nvPr/>
      </p:nvGrpSpPr>
      <p:grpSpPr>
        <a:xfrm>
          <a:off x="0" y="0"/>
          <a:ext cx="0" cy="0"/>
          <a:chOff x="0" y="0"/>
          <a:chExt cx="0" cy="0"/>
        </a:xfrm>
      </p:grpSpPr>
      <p:sp>
        <p:nvSpPr>
          <p:cNvPr id="32" name="Google Shape;32;p19"/>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19"/>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34" name="Google Shape;34;p19"/>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35" name="Google Shape;35;p19"/>
          <p:cNvSpPr txBox="1">
            <a:spLocks noGrp="1"/>
          </p:cNvSpPr>
          <p:nvPr>
            <p:ph type="title"/>
          </p:nvPr>
        </p:nvSpPr>
        <p:spPr>
          <a:xfrm>
            <a:off x="311725" y="500925"/>
            <a:ext cx="3706500" cy="2508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36" name="Google Shape;36;p19"/>
          <p:cNvSpPr txBox="1">
            <a:spLocks noGrp="1"/>
          </p:cNvSpPr>
          <p:nvPr>
            <p:ph type="body" idx="1"/>
          </p:nvPr>
        </p:nvSpPr>
        <p:spPr>
          <a:xfrm>
            <a:off x="4644675" y="500925"/>
            <a:ext cx="4166400" cy="40986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37" name="Google Shape;37;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38"/>
        <p:cNvGrpSpPr/>
        <p:nvPr/>
      </p:nvGrpSpPr>
      <p:grpSpPr>
        <a:xfrm>
          <a:off x="0" y="0"/>
          <a:ext cx="0" cy="0"/>
          <a:chOff x="0" y="0"/>
          <a:chExt cx="0" cy="0"/>
        </a:xfrm>
      </p:grpSpPr>
      <p:sp>
        <p:nvSpPr>
          <p:cNvPr id="39" name="Google Shape;39;p20"/>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20"/>
          <p:cNvSpPr txBox="1">
            <a:spLocks noGrp="1"/>
          </p:cNvSpPr>
          <p:nvPr>
            <p:ph type="title"/>
          </p:nvPr>
        </p:nvSpPr>
        <p:spPr>
          <a:xfrm>
            <a:off x="311300" y="500925"/>
            <a:ext cx="3704400" cy="2049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41" name="Google Shape;41;p20"/>
          <p:cNvSpPr txBox="1">
            <a:spLocks noGrp="1"/>
          </p:cNvSpPr>
          <p:nvPr>
            <p:ph type="subTitle" idx="1"/>
          </p:nvPr>
        </p:nvSpPr>
        <p:spPr>
          <a:xfrm>
            <a:off x="304800" y="2626725"/>
            <a:ext cx="3704400" cy="926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2" name="Google Shape;42;p20"/>
          <p:cNvSpPr txBox="1">
            <a:spLocks noGrp="1"/>
          </p:cNvSpPr>
          <p:nvPr>
            <p:ph type="body" idx="2"/>
          </p:nvPr>
        </p:nvSpPr>
        <p:spPr>
          <a:xfrm>
            <a:off x="4879025" y="500925"/>
            <a:ext cx="3954000" cy="4111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43" name="Google Shape;43;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44"/>
        <p:cNvGrpSpPr/>
        <p:nvPr/>
      </p:nvGrpSpPr>
      <p:grpSpPr>
        <a:xfrm>
          <a:off x="0" y="0"/>
          <a:ext cx="0" cy="0"/>
          <a:chOff x="0" y="0"/>
          <a:chExt cx="0" cy="0"/>
        </a:xfrm>
      </p:grpSpPr>
      <p:sp>
        <p:nvSpPr>
          <p:cNvPr id="45" name="Google Shape;45;p21"/>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1"/>
          <p:cNvSpPr txBox="1">
            <a:spLocks noGrp="1"/>
          </p:cNvSpPr>
          <p:nvPr>
            <p:ph type="body" idx="1"/>
          </p:nvPr>
        </p:nvSpPr>
        <p:spPr>
          <a:xfrm>
            <a:off x="311700" y="4521400"/>
            <a:ext cx="7979400" cy="460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47" name="Google Shape;47;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_NUMBER">
  <p:cSld name="BIG_NUMBER">
    <p:bg>
      <p:bgPr>
        <a:solidFill>
          <a:schemeClr val="dk1"/>
        </a:solidFill>
        <a:effectLst/>
      </p:bgPr>
    </p:bg>
    <p:spTree>
      <p:nvGrpSpPr>
        <p:cNvPr id="1" name="Shape 48"/>
        <p:cNvGrpSpPr/>
        <p:nvPr/>
      </p:nvGrpSpPr>
      <p:grpSpPr>
        <a:xfrm>
          <a:off x="0" y="0"/>
          <a:ext cx="0" cy="0"/>
          <a:chOff x="0" y="0"/>
          <a:chExt cx="0" cy="0"/>
        </a:xfrm>
      </p:grpSpPr>
      <p:sp>
        <p:nvSpPr>
          <p:cNvPr id="49" name="Google Shape;49;p22"/>
          <p:cNvSpPr txBox="1">
            <a:spLocks noGrp="1"/>
          </p:cNvSpPr>
          <p:nvPr>
            <p:ph type="title" hasCustomPrompt="1"/>
          </p:nvPr>
        </p:nvSpPr>
        <p:spPr>
          <a:xfrm>
            <a:off x="311750" y="831175"/>
            <a:ext cx="5334900" cy="1244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0" name="Google Shape;50;p22"/>
          <p:cNvSpPr txBox="1">
            <a:spLocks noGrp="1"/>
          </p:cNvSpPr>
          <p:nvPr>
            <p:ph type="body" idx="1"/>
          </p:nvPr>
        </p:nvSpPr>
        <p:spPr>
          <a:xfrm>
            <a:off x="311700" y="2121425"/>
            <a:ext cx="5334900" cy="9426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accent2"/>
              </a:buClr>
              <a:buSzPts val="1300"/>
              <a:buChar char="●"/>
              <a:defRPr>
                <a:solidFill>
                  <a:schemeClr val="accent2"/>
                </a:solidFill>
              </a:defRPr>
            </a:lvl1pPr>
            <a:lvl2pPr marL="914400" lvl="1" indent="-298450" algn="l">
              <a:lnSpc>
                <a:spcPct val="115000"/>
              </a:lnSpc>
              <a:spcBef>
                <a:spcPts val="1600"/>
              </a:spcBef>
              <a:spcAft>
                <a:spcPts val="0"/>
              </a:spcAft>
              <a:buClr>
                <a:schemeClr val="accent2"/>
              </a:buClr>
              <a:buSzPts val="1100"/>
              <a:buChar char="○"/>
              <a:defRPr>
                <a:solidFill>
                  <a:schemeClr val="accent2"/>
                </a:solidFill>
              </a:defRPr>
            </a:lvl2pPr>
            <a:lvl3pPr marL="1371600" lvl="2" indent="-298450" algn="l">
              <a:lnSpc>
                <a:spcPct val="115000"/>
              </a:lnSpc>
              <a:spcBef>
                <a:spcPts val="1600"/>
              </a:spcBef>
              <a:spcAft>
                <a:spcPts val="0"/>
              </a:spcAft>
              <a:buClr>
                <a:schemeClr val="accent2"/>
              </a:buClr>
              <a:buSzPts val="1100"/>
              <a:buChar char="■"/>
              <a:defRPr>
                <a:solidFill>
                  <a:schemeClr val="accent2"/>
                </a:solidFill>
              </a:defRPr>
            </a:lvl3pPr>
            <a:lvl4pPr marL="1828800" lvl="3" indent="-298450" algn="l">
              <a:lnSpc>
                <a:spcPct val="115000"/>
              </a:lnSpc>
              <a:spcBef>
                <a:spcPts val="1600"/>
              </a:spcBef>
              <a:spcAft>
                <a:spcPts val="0"/>
              </a:spcAft>
              <a:buClr>
                <a:schemeClr val="accent2"/>
              </a:buClr>
              <a:buSzPts val="1100"/>
              <a:buChar char="●"/>
              <a:defRPr>
                <a:solidFill>
                  <a:schemeClr val="accent2"/>
                </a:solidFill>
              </a:defRPr>
            </a:lvl4pPr>
            <a:lvl5pPr marL="2286000" lvl="4" indent="-298450" algn="l">
              <a:lnSpc>
                <a:spcPct val="115000"/>
              </a:lnSpc>
              <a:spcBef>
                <a:spcPts val="1600"/>
              </a:spcBef>
              <a:spcAft>
                <a:spcPts val="0"/>
              </a:spcAft>
              <a:buClr>
                <a:schemeClr val="accent2"/>
              </a:buClr>
              <a:buSzPts val="1100"/>
              <a:buChar char="○"/>
              <a:defRPr>
                <a:solidFill>
                  <a:schemeClr val="accent2"/>
                </a:solidFill>
              </a:defRPr>
            </a:lvl5pPr>
            <a:lvl6pPr marL="2743200" lvl="5" indent="-298450" algn="l">
              <a:lnSpc>
                <a:spcPct val="115000"/>
              </a:lnSpc>
              <a:spcBef>
                <a:spcPts val="1600"/>
              </a:spcBef>
              <a:spcAft>
                <a:spcPts val="0"/>
              </a:spcAft>
              <a:buClr>
                <a:schemeClr val="accent2"/>
              </a:buClr>
              <a:buSzPts val="1100"/>
              <a:buChar char="■"/>
              <a:defRPr>
                <a:solidFill>
                  <a:schemeClr val="accent2"/>
                </a:solidFill>
              </a:defRPr>
            </a:lvl6pPr>
            <a:lvl7pPr marL="3200400" lvl="6" indent="-298450" algn="l">
              <a:lnSpc>
                <a:spcPct val="115000"/>
              </a:lnSpc>
              <a:spcBef>
                <a:spcPts val="1600"/>
              </a:spcBef>
              <a:spcAft>
                <a:spcPts val="0"/>
              </a:spcAft>
              <a:buClr>
                <a:schemeClr val="accent2"/>
              </a:buClr>
              <a:buSzPts val="1100"/>
              <a:buChar char="●"/>
              <a:defRPr>
                <a:solidFill>
                  <a:schemeClr val="accent2"/>
                </a:solidFill>
              </a:defRPr>
            </a:lvl7pPr>
            <a:lvl8pPr marL="3657600" lvl="7" indent="-298450" algn="l">
              <a:lnSpc>
                <a:spcPct val="115000"/>
              </a:lnSpc>
              <a:spcBef>
                <a:spcPts val="1600"/>
              </a:spcBef>
              <a:spcAft>
                <a:spcPts val="0"/>
              </a:spcAft>
              <a:buClr>
                <a:schemeClr val="accent2"/>
              </a:buClr>
              <a:buSzPts val="1100"/>
              <a:buChar char="○"/>
              <a:defRPr>
                <a:solidFill>
                  <a:schemeClr val="accent2"/>
                </a:solidFill>
              </a:defRPr>
            </a:lvl8pPr>
            <a:lvl9pPr marL="4114800" lvl="8" indent="-298450" algn="l">
              <a:lnSpc>
                <a:spcPct val="115000"/>
              </a:lnSpc>
              <a:spcBef>
                <a:spcPts val="1600"/>
              </a:spcBef>
              <a:spcAft>
                <a:spcPts val="1600"/>
              </a:spcAft>
              <a:buClr>
                <a:schemeClr val="accent2"/>
              </a:buClr>
              <a:buSzPts val="1100"/>
              <a:buChar char="■"/>
              <a:defRPr>
                <a:solidFill>
                  <a:schemeClr val="accent2"/>
                </a:solidFill>
              </a:defRPr>
            </a:lvl9pPr>
          </a:lstStyle>
          <a:p>
            <a:endParaRPr/>
          </a:p>
        </p:txBody>
      </p:sp>
      <p:sp>
        <p:nvSpPr>
          <p:cNvPr id="51" name="Google Shape;51;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9pPr>
          </a:lstStyle>
          <a:p>
            <a:endParaRPr/>
          </a:p>
        </p:txBody>
      </p:sp>
      <p:sp>
        <p:nvSpPr>
          <p:cNvPr id="7" name="Google Shape;7;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1pPr>
            <a:lvl2pPr marL="914400" marR="0" lvl="1"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2pPr>
            <a:lvl3pPr marL="1371600" marR="0" lvl="2"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3pPr>
            <a:lvl4pPr marL="1828800" marR="0" lvl="3"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4pPr>
            <a:lvl5pPr marL="2286000" marR="0" lvl="4"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5pPr>
            <a:lvl6pPr marL="2743200" marR="0" lvl="5"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6pPr>
            <a:lvl7pPr marL="3200400" marR="0" lvl="6"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7pPr>
            <a:lvl8pPr marL="3657600" marR="0" lvl="7" indent="-298450" algn="l" rtl="0">
              <a:lnSpc>
                <a:spcPct val="115000"/>
              </a:lnSpc>
              <a:spcBef>
                <a:spcPts val="160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8pPr>
            <a:lvl9pPr marL="4114800" marR="0" lvl="8" indent="-298450" algn="l" rtl="0">
              <a:lnSpc>
                <a:spcPct val="115000"/>
              </a:lnSpc>
              <a:spcBef>
                <a:spcPts val="1600"/>
              </a:spcBef>
              <a:spcAft>
                <a:spcPts val="1600"/>
              </a:spcAft>
              <a:buClr>
                <a:schemeClr val="dk2"/>
              </a:buClr>
              <a:buSzPts val="1100"/>
              <a:buFont typeface="Roboto"/>
              <a:buChar char="■"/>
              <a:defRPr sz="1100" b="0" i="0" u="none" strike="noStrike" cap="none">
                <a:solidFill>
                  <a:schemeClr val="dk2"/>
                </a:solidFill>
                <a:latin typeface="Roboto"/>
                <a:ea typeface="Roboto"/>
                <a:cs typeface="Roboto"/>
                <a:sym typeface="Roboto"/>
              </a:defRPr>
            </a:lvl9pPr>
          </a:lstStyle>
          <a:p>
            <a:endParaRPr/>
          </a:p>
        </p:txBody>
      </p:sp>
      <p:sp>
        <p:nvSpPr>
          <p:cNvPr id="8" name="Google Shape;8;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hyperlink" Target="https://doi.org/10.1029/2018gl078157" TargetMode="External"/><Relationship Id="rId4" Type="http://schemas.openxmlformats.org/officeDocument/2006/relationships/hyperlink" Target="https://doi.org/10.1016/j.ijdrr.2022.103276"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pic>
        <p:nvPicPr>
          <p:cNvPr id="56" name="Google Shape;56;g2b6d189323d_1_5"/>
          <p:cNvPicPr preferRelativeResize="0"/>
          <p:nvPr/>
        </p:nvPicPr>
        <p:blipFill>
          <a:blip r:embed="rId3">
            <a:alphaModFix/>
          </a:blip>
          <a:stretch>
            <a:fillRect/>
          </a:stretch>
        </p:blipFill>
        <p:spPr>
          <a:xfrm>
            <a:off x="878525" y="0"/>
            <a:ext cx="7386950" cy="1299550"/>
          </a:xfrm>
          <a:prstGeom prst="rect">
            <a:avLst/>
          </a:prstGeom>
          <a:noFill/>
          <a:ln>
            <a:noFill/>
          </a:ln>
        </p:spPr>
      </p:pic>
      <p:sp>
        <p:nvSpPr>
          <p:cNvPr id="57" name="Google Shape;57;g2b6d189323d_1_5"/>
          <p:cNvSpPr txBox="1"/>
          <p:nvPr/>
        </p:nvSpPr>
        <p:spPr>
          <a:xfrm>
            <a:off x="141575" y="2770875"/>
            <a:ext cx="4296600" cy="615523"/>
          </a:xfrm>
          <a:prstGeom prst="rect">
            <a:avLst/>
          </a:prstGeom>
          <a:noFill/>
          <a:ln w="9525" cap="flat" cmpd="sng">
            <a:solidFill>
              <a:srgbClr val="98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980000"/>
                </a:solidFill>
                <a:latin typeface="Arial"/>
                <a:ea typeface="Arial"/>
                <a:cs typeface="Arial"/>
                <a:sym typeface="Arial"/>
              </a:rPr>
              <a:t>Member:Atharva Shinde (54)</a:t>
            </a:r>
            <a:endParaRPr dirty="0">
              <a:solidFill>
                <a:srgbClr val="980000"/>
              </a:solidFill>
            </a:endParaRPr>
          </a:p>
          <a:p>
            <a:pPr marL="0" marR="0" lvl="0" indent="0" algn="l" rtl="0">
              <a:lnSpc>
                <a:spcPct val="100000"/>
              </a:lnSpc>
              <a:spcBef>
                <a:spcPts val="0"/>
              </a:spcBef>
              <a:spcAft>
                <a:spcPts val="0"/>
              </a:spcAft>
              <a:buClr>
                <a:srgbClr val="000000"/>
              </a:buClr>
              <a:buSzPts val="1400"/>
              <a:buFont typeface="Arial"/>
              <a:buNone/>
            </a:pPr>
            <a:endParaRPr dirty="0">
              <a:solidFill>
                <a:srgbClr val="980000"/>
              </a:solidFill>
            </a:endParaRPr>
          </a:p>
        </p:txBody>
      </p:sp>
      <p:sp>
        <p:nvSpPr>
          <p:cNvPr id="58" name="Google Shape;58;g2b6d189323d_1_5"/>
          <p:cNvSpPr txBox="1"/>
          <p:nvPr/>
        </p:nvSpPr>
        <p:spPr>
          <a:xfrm>
            <a:off x="4572000" y="2770875"/>
            <a:ext cx="4419600" cy="615523"/>
          </a:xfrm>
          <a:prstGeom prst="rect">
            <a:avLst/>
          </a:prstGeom>
          <a:noFill/>
          <a:ln w="9525" cap="flat" cmpd="sng">
            <a:solidFill>
              <a:srgbClr val="98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980000"/>
                </a:solidFill>
                <a:latin typeface="Roboto"/>
                <a:ea typeface="Roboto"/>
                <a:cs typeface="Roboto"/>
                <a:sym typeface="Roboto"/>
              </a:rPr>
              <a:t>Professor Name:Dr.Ravita Mishra</a:t>
            </a:r>
            <a:endParaRPr sz="1400" b="0" i="0" u="none" strike="noStrike" cap="none" dirty="0">
              <a:solidFill>
                <a:srgbClr val="980000"/>
              </a:solidFill>
              <a:latin typeface="Roboto"/>
              <a:ea typeface="Roboto"/>
              <a:cs typeface="Roboto"/>
              <a:sym typeface="Roboto"/>
            </a:endParaRPr>
          </a:p>
        </p:txBody>
      </p:sp>
      <p:sp>
        <p:nvSpPr>
          <p:cNvPr id="59" name="Google Shape;59;g2b6d189323d_1_5"/>
          <p:cNvSpPr txBox="1"/>
          <p:nvPr/>
        </p:nvSpPr>
        <p:spPr>
          <a:xfrm>
            <a:off x="1866575" y="1461575"/>
            <a:ext cx="5096400" cy="3579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IN" sz="1400" b="1" i="0" u="none" strike="noStrike" cap="none" dirty="0">
                <a:solidFill>
                  <a:srgbClr val="980000"/>
                </a:solidFill>
                <a:latin typeface="Roboto"/>
                <a:ea typeface="Roboto"/>
                <a:cs typeface="Roboto"/>
                <a:sym typeface="Roboto"/>
              </a:rPr>
              <a:t>AIDS</a:t>
            </a:r>
            <a:endParaRPr sz="1400" b="1" i="0" u="none" strike="noStrike" cap="none" dirty="0">
              <a:solidFill>
                <a:srgbClr val="980000"/>
              </a:solidFill>
              <a:latin typeface="Roboto"/>
              <a:ea typeface="Roboto"/>
              <a:cs typeface="Roboto"/>
              <a:sym typeface="Roboto"/>
            </a:endParaRPr>
          </a:p>
        </p:txBody>
      </p:sp>
      <p:sp>
        <p:nvSpPr>
          <p:cNvPr id="60" name="Google Shape;60;g2b6d189323d_1_5"/>
          <p:cNvSpPr txBox="1"/>
          <p:nvPr/>
        </p:nvSpPr>
        <p:spPr>
          <a:xfrm>
            <a:off x="1866575" y="1819475"/>
            <a:ext cx="5164800" cy="853500"/>
          </a:xfrm>
          <a:prstGeom prst="rect">
            <a:avLst/>
          </a:prstGeom>
          <a:noFill/>
          <a:ln w="9525" cap="flat" cmpd="sng">
            <a:solidFill>
              <a:srgbClr val="98000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dirty="0">
                <a:solidFill>
                  <a:srgbClr val="980000"/>
                </a:solidFill>
                <a:latin typeface="Roboto"/>
                <a:ea typeface="Roboto"/>
                <a:cs typeface="Roboto"/>
                <a:sym typeface="Roboto"/>
              </a:rPr>
              <a:t>Title of the Project: </a:t>
            </a:r>
            <a:r>
              <a:rPr lang="en-IN" dirty="0"/>
              <a:t>AI in Disaster Prediction</a:t>
            </a:r>
            <a:endParaRPr sz="1400" b="0" i="0" u="none" strike="noStrike" cap="none" dirty="0">
              <a:solidFill>
                <a:srgbClr val="980000"/>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0"/>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IN" b="1" dirty="0">
                <a:solidFill>
                  <a:srgbClr val="FFFF00"/>
                </a:solidFill>
              </a:rPr>
              <a:t>Algorithm Used</a:t>
            </a:r>
            <a:endParaRPr b="1" dirty="0">
              <a:solidFill>
                <a:srgbClr val="FFFF00"/>
              </a:solidFill>
            </a:endParaRPr>
          </a:p>
        </p:txBody>
      </p:sp>
      <p:pic>
        <p:nvPicPr>
          <p:cNvPr id="133" name="Google Shape;133;p10"/>
          <p:cNvPicPr preferRelativeResize="0"/>
          <p:nvPr/>
        </p:nvPicPr>
        <p:blipFill rotWithShape="1">
          <a:blip r:embed="rId3">
            <a:alphaModFix/>
          </a:blip>
          <a:srcRect/>
          <a:stretch/>
        </p:blipFill>
        <p:spPr>
          <a:xfrm>
            <a:off x="412975" y="96050"/>
            <a:ext cx="681075" cy="1099625"/>
          </a:xfrm>
          <a:prstGeom prst="rect">
            <a:avLst/>
          </a:prstGeom>
          <a:noFill/>
          <a:ln>
            <a:noFill/>
          </a:ln>
        </p:spPr>
      </p:pic>
      <p:sp>
        <p:nvSpPr>
          <p:cNvPr id="3" name="TextBox 2">
            <a:extLst>
              <a:ext uri="{FF2B5EF4-FFF2-40B4-BE49-F238E27FC236}">
                <a16:creationId xmlns:a16="http://schemas.microsoft.com/office/drawing/2014/main" id="{FDBFB5F6-B7DE-6F13-3187-77E81BF1DC39}"/>
              </a:ext>
            </a:extLst>
          </p:cNvPr>
          <p:cNvSpPr txBox="1"/>
          <p:nvPr/>
        </p:nvSpPr>
        <p:spPr>
          <a:xfrm>
            <a:off x="92925" y="1805815"/>
            <a:ext cx="5720577" cy="2677656"/>
          </a:xfrm>
          <a:prstGeom prst="rect">
            <a:avLst/>
          </a:prstGeom>
          <a:noFill/>
        </p:spPr>
        <p:txBody>
          <a:bodyPr wrap="square">
            <a:spAutoFit/>
          </a:bodyPr>
          <a:lstStyle/>
          <a:p>
            <a:pPr>
              <a:buNone/>
            </a:pPr>
            <a:r>
              <a:rPr lang="en-US" b="1" dirty="0"/>
              <a:t>1. Convolutional Neural Networks (CNNs):</a:t>
            </a:r>
            <a:r>
              <a:rPr lang="en-US" dirty="0"/>
              <a:t> Used for analyzing satellite imagery and identifying disaster-prone regions, especially for floods and wildfires.</a:t>
            </a:r>
          </a:p>
          <a:p>
            <a:pPr>
              <a:buNone/>
            </a:pPr>
            <a:r>
              <a:rPr lang="en-US" b="1" dirty="0"/>
              <a:t>2. Random Forest:</a:t>
            </a:r>
            <a:r>
              <a:rPr lang="en-US" dirty="0"/>
              <a:t> A machine learning algorithm that analyzes multiple environmental factors and historical data to assess disaster risk levels.</a:t>
            </a:r>
          </a:p>
          <a:p>
            <a:pPr>
              <a:buNone/>
            </a:pPr>
            <a:r>
              <a:rPr lang="en-US" b="1" dirty="0"/>
              <a:t>3. Support Vector Machine (SVM):</a:t>
            </a:r>
            <a:r>
              <a:rPr lang="en-US" dirty="0"/>
              <a:t> Used for classifying disaster events based on sensor and IoT data, aiding in earthquake and landslide predictions.</a:t>
            </a:r>
          </a:p>
          <a:p>
            <a:r>
              <a:rPr lang="en-US" b="1" dirty="0"/>
              <a:t>4. K-Means Clustering:</a:t>
            </a:r>
            <a:r>
              <a:rPr lang="en-US" dirty="0"/>
              <a:t> Helps in identifying high-risk zones by grouping geographic areas based on environmental conditions and past disaster occurrences.</a:t>
            </a:r>
          </a:p>
        </p:txBody>
      </p:sp>
      <p:pic>
        <p:nvPicPr>
          <p:cNvPr id="2050" name="Picture 2" descr="Everything about Random Forest. Random Forest is one of the most… | by  Abhishek Jain | Medium">
            <a:extLst>
              <a:ext uri="{FF2B5EF4-FFF2-40B4-BE49-F238E27FC236}">
                <a16:creationId xmlns:a16="http://schemas.microsoft.com/office/drawing/2014/main" id="{D8AA49AC-7EB8-3CC0-BB72-6C4578DE27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8131" y="1932878"/>
            <a:ext cx="3392944" cy="24235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1"/>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b="1">
                <a:solidFill>
                  <a:srgbClr val="FFFF00"/>
                </a:solidFill>
              </a:rPr>
              <a:t>Conclusion</a:t>
            </a:r>
            <a:endParaRPr b="1">
              <a:solidFill>
                <a:srgbClr val="FFFF00"/>
              </a:solidFill>
            </a:endParaRPr>
          </a:p>
        </p:txBody>
      </p:sp>
      <p:sp>
        <p:nvSpPr>
          <p:cNvPr id="139" name="Google Shape;139;p11"/>
          <p:cNvSpPr txBox="1"/>
          <p:nvPr/>
        </p:nvSpPr>
        <p:spPr>
          <a:xfrm>
            <a:off x="3274175" y="1050550"/>
            <a:ext cx="6717900" cy="783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pic>
        <p:nvPicPr>
          <p:cNvPr id="140" name="Google Shape;140;p11"/>
          <p:cNvPicPr preferRelativeResize="0"/>
          <p:nvPr/>
        </p:nvPicPr>
        <p:blipFill rotWithShape="1">
          <a:blip r:embed="rId3">
            <a:alphaModFix/>
          </a:blip>
          <a:srcRect/>
          <a:stretch/>
        </p:blipFill>
        <p:spPr>
          <a:xfrm>
            <a:off x="412975" y="89123"/>
            <a:ext cx="681075" cy="1099625"/>
          </a:xfrm>
          <a:prstGeom prst="rect">
            <a:avLst/>
          </a:prstGeom>
          <a:noFill/>
          <a:ln>
            <a:noFill/>
          </a:ln>
        </p:spPr>
      </p:pic>
      <p:sp>
        <p:nvSpPr>
          <p:cNvPr id="3" name="TextBox 2">
            <a:extLst>
              <a:ext uri="{FF2B5EF4-FFF2-40B4-BE49-F238E27FC236}">
                <a16:creationId xmlns:a16="http://schemas.microsoft.com/office/drawing/2014/main" id="{38AEFDF2-BEA3-7474-EB6C-2F50964AF1E9}"/>
              </a:ext>
            </a:extLst>
          </p:cNvPr>
          <p:cNvSpPr txBox="1"/>
          <p:nvPr/>
        </p:nvSpPr>
        <p:spPr>
          <a:xfrm>
            <a:off x="494370" y="1834450"/>
            <a:ext cx="8155259" cy="1600438"/>
          </a:xfrm>
          <a:prstGeom prst="rect">
            <a:avLst/>
          </a:prstGeom>
          <a:noFill/>
        </p:spPr>
        <p:txBody>
          <a:bodyPr wrap="square">
            <a:spAutoFit/>
          </a:bodyPr>
          <a:lstStyle/>
          <a:p>
            <a:r>
              <a:rPr lang="en-US" dirty="0"/>
              <a:t>The integration of AI into disaster prediction significantly enhances forecasting accuracy, enabling timely interventions and reducing the impact of natural disasters. By leveraging machine learning, deep learning, and real-time data processing, the proposed system offers an innovative approach to disaster management. The use of AI-driven early warning systems ensures better preparedness, minimizes casualties, and optimizes resource allocation during emergencies. While challenges such as data availability and model reliability persist, continuous advancements in AI technology will further refine disaster prediction systems, ultimately contributing to a safer and more resilient society.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
          <a:extLst>
            <a:ext uri="{FF2B5EF4-FFF2-40B4-BE49-F238E27FC236}">
              <a16:creationId xmlns:a16="http://schemas.microsoft.com/office/drawing/2014/main" id="{4B57FF08-0CB9-ED58-EE46-36E3ECB0DDAF}"/>
            </a:ext>
          </a:extLst>
        </p:cNvPr>
        <p:cNvGrpSpPr/>
        <p:nvPr/>
      </p:nvGrpSpPr>
      <p:grpSpPr>
        <a:xfrm>
          <a:off x="0" y="0"/>
          <a:ext cx="0" cy="0"/>
          <a:chOff x="0" y="0"/>
          <a:chExt cx="0" cy="0"/>
        </a:xfrm>
      </p:grpSpPr>
      <p:sp>
        <p:nvSpPr>
          <p:cNvPr id="138" name="Google Shape;138;p11">
            <a:extLst>
              <a:ext uri="{FF2B5EF4-FFF2-40B4-BE49-F238E27FC236}">
                <a16:creationId xmlns:a16="http://schemas.microsoft.com/office/drawing/2014/main" id="{DA3D09F3-E4FE-294E-D71D-C0387EBD3157}"/>
              </a:ext>
            </a:extLst>
          </p:cNvPr>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b="1" dirty="0">
                <a:solidFill>
                  <a:srgbClr val="FFFF00"/>
                </a:solidFill>
              </a:rPr>
              <a:t>Refrences</a:t>
            </a:r>
            <a:endParaRPr b="1" dirty="0">
              <a:solidFill>
                <a:srgbClr val="FFFF00"/>
              </a:solidFill>
            </a:endParaRPr>
          </a:p>
        </p:txBody>
      </p:sp>
      <p:sp>
        <p:nvSpPr>
          <p:cNvPr id="139" name="Google Shape;139;p11">
            <a:extLst>
              <a:ext uri="{FF2B5EF4-FFF2-40B4-BE49-F238E27FC236}">
                <a16:creationId xmlns:a16="http://schemas.microsoft.com/office/drawing/2014/main" id="{FB7C5559-1C5F-5F7F-77C7-40AE2A7E4BDA}"/>
              </a:ext>
            </a:extLst>
          </p:cNvPr>
          <p:cNvSpPr txBox="1"/>
          <p:nvPr/>
        </p:nvSpPr>
        <p:spPr>
          <a:xfrm>
            <a:off x="3274175" y="1050550"/>
            <a:ext cx="6717900" cy="783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pic>
        <p:nvPicPr>
          <p:cNvPr id="140" name="Google Shape;140;p11">
            <a:extLst>
              <a:ext uri="{FF2B5EF4-FFF2-40B4-BE49-F238E27FC236}">
                <a16:creationId xmlns:a16="http://schemas.microsoft.com/office/drawing/2014/main" id="{FDF8E925-AC57-FBCC-3FD8-52413683168C}"/>
              </a:ext>
            </a:extLst>
          </p:cNvPr>
          <p:cNvPicPr preferRelativeResize="0"/>
          <p:nvPr/>
        </p:nvPicPr>
        <p:blipFill rotWithShape="1">
          <a:blip r:embed="rId3">
            <a:alphaModFix/>
          </a:blip>
          <a:srcRect/>
          <a:stretch/>
        </p:blipFill>
        <p:spPr>
          <a:xfrm>
            <a:off x="412975" y="89123"/>
            <a:ext cx="681075" cy="1099625"/>
          </a:xfrm>
          <a:prstGeom prst="rect">
            <a:avLst/>
          </a:prstGeom>
          <a:noFill/>
          <a:ln>
            <a:noFill/>
          </a:ln>
        </p:spPr>
      </p:pic>
      <p:sp>
        <p:nvSpPr>
          <p:cNvPr id="3" name="TextBox 2">
            <a:extLst>
              <a:ext uri="{FF2B5EF4-FFF2-40B4-BE49-F238E27FC236}">
                <a16:creationId xmlns:a16="http://schemas.microsoft.com/office/drawing/2014/main" id="{3E24C0CF-1C16-73F6-A363-1CCC2037D7EC}"/>
              </a:ext>
            </a:extLst>
          </p:cNvPr>
          <p:cNvSpPr txBox="1"/>
          <p:nvPr/>
        </p:nvSpPr>
        <p:spPr>
          <a:xfrm>
            <a:off x="494370" y="1834450"/>
            <a:ext cx="8155259" cy="2462213"/>
          </a:xfrm>
          <a:prstGeom prst="rect">
            <a:avLst/>
          </a:prstGeom>
          <a:noFill/>
        </p:spPr>
        <p:txBody>
          <a:bodyPr wrap="square">
            <a:spAutoFit/>
          </a:bodyPr>
          <a:lstStyle/>
          <a:p>
            <a:pPr marR="457200" algn="l">
              <a:buNone/>
            </a:pPr>
            <a:r>
              <a:rPr lang="en-US" b="0" i="0" dirty="0">
                <a:solidFill>
                  <a:srgbClr val="000000"/>
                </a:solidFill>
                <a:effectLst/>
                <a:latin typeface="Calibri" panose="020F0502020204030204" pitchFamily="34" charset="0"/>
              </a:rPr>
              <a:t>[1]</a:t>
            </a:r>
          </a:p>
          <a:p>
            <a:pPr algn="l">
              <a:buNone/>
            </a:pPr>
            <a:r>
              <a:rPr lang="en-US" b="0" i="0" dirty="0">
                <a:solidFill>
                  <a:srgbClr val="000000"/>
                </a:solidFill>
                <a:effectLst/>
                <a:latin typeface="Calibri" panose="020F0502020204030204" pitchFamily="34" charset="0"/>
              </a:rPr>
              <a:t>S. Guha, R. K. Jana, and M. K. Sanyal, “Artificial neural network approaches for disaster management: A literature review,” </a:t>
            </a:r>
            <a:r>
              <a:rPr lang="en-US" b="0" i="1" dirty="0">
                <a:solidFill>
                  <a:srgbClr val="000000"/>
                </a:solidFill>
                <a:effectLst/>
                <a:latin typeface="Calibri" panose="020F0502020204030204" pitchFamily="34" charset="0"/>
              </a:rPr>
              <a:t>International Journal of Disaster Risk Reduction</a:t>
            </a:r>
            <a:r>
              <a:rPr lang="en-US" b="0" i="0" dirty="0">
                <a:solidFill>
                  <a:srgbClr val="000000"/>
                </a:solidFill>
                <a:effectLst/>
                <a:latin typeface="Calibri" panose="020F0502020204030204" pitchFamily="34" charset="0"/>
              </a:rPr>
              <a:t>, vol. 81, p. 103276, Oct. 2022, </a:t>
            </a:r>
            <a:r>
              <a:rPr lang="en-US" b="0" i="0" dirty="0" err="1">
                <a:solidFill>
                  <a:srgbClr val="000000"/>
                </a:solidFill>
                <a:effectLst/>
                <a:latin typeface="Calibri" panose="020F0502020204030204" pitchFamily="34" charset="0"/>
              </a:rPr>
              <a:t>doi</a:t>
            </a:r>
            <a:r>
              <a:rPr lang="en-US" b="0" i="0" dirty="0">
                <a:solidFill>
                  <a:srgbClr val="000000"/>
                </a:solidFill>
                <a:effectLst/>
                <a:latin typeface="Calibri" panose="020F0502020204030204" pitchFamily="34" charset="0"/>
              </a:rPr>
              <a:t>: </a:t>
            </a:r>
            <a:r>
              <a:rPr lang="en-US" b="0" i="0" dirty="0">
                <a:solidFill>
                  <a:srgbClr val="000000"/>
                </a:solidFill>
                <a:effectLst/>
                <a:latin typeface="Calibri" panose="020F0502020204030204" pitchFamily="34" charset="0"/>
                <a:hlinkClick r:id="rId4"/>
              </a:rPr>
              <a:t>https://doi.org/10.1016/j.ijdrr.2022.103276</a:t>
            </a:r>
            <a:r>
              <a:rPr lang="en-US" b="0" i="0" dirty="0">
                <a:solidFill>
                  <a:srgbClr val="000000"/>
                </a:solidFill>
                <a:effectLst/>
                <a:latin typeface="Calibri" panose="020F0502020204030204" pitchFamily="34" charset="0"/>
              </a:rPr>
              <a:t>.</a:t>
            </a:r>
          </a:p>
          <a:p>
            <a:pPr algn="l"/>
            <a:r>
              <a:rPr lang="en-US" b="0" i="0" dirty="0">
                <a:solidFill>
                  <a:srgbClr val="000000"/>
                </a:solidFill>
                <a:effectLst/>
                <a:latin typeface="Calibri" panose="020F0502020204030204" pitchFamily="34" charset="0"/>
              </a:rPr>
              <a:t>‌</a:t>
            </a:r>
          </a:p>
          <a:p>
            <a:endParaRPr lang="en-IN" dirty="0"/>
          </a:p>
          <a:p>
            <a:pPr marR="457200" algn="l">
              <a:buNone/>
            </a:pPr>
            <a:r>
              <a:rPr lang="en-US" b="0" i="0" dirty="0">
                <a:solidFill>
                  <a:srgbClr val="000000"/>
                </a:solidFill>
                <a:effectLst/>
                <a:latin typeface="Calibri" panose="020F0502020204030204" pitchFamily="34" charset="0"/>
              </a:rPr>
              <a:t>[2]</a:t>
            </a:r>
          </a:p>
          <a:p>
            <a:pPr algn="l">
              <a:buNone/>
            </a:pPr>
            <a:r>
              <a:rPr lang="en-US" b="0" i="0" dirty="0">
                <a:solidFill>
                  <a:srgbClr val="000000"/>
                </a:solidFill>
                <a:effectLst/>
                <a:latin typeface="Calibri" panose="020F0502020204030204" pitchFamily="34" charset="0"/>
              </a:rPr>
              <a:t>R. K. Achterberg </a:t>
            </a:r>
            <a:r>
              <a:rPr lang="en-US" b="0" i="1" dirty="0">
                <a:solidFill>
                  <a:srgbClr val="000000"/>
                </a:solidFill>
                <a:effectLst/>
                <a:latin typeface="Calibri" panose="020F0502020204030204" pitchFamily="34" charset="0"/>
              </a:rPr>
              <a:t>et al.</a:t>
            </a:r>
            <a:r>
              <a:rPr lang="en-US" b="0" i="0" dirty="0">
                <a:solidFill>
                  <a:srgbClr val="000000"/>
                </a:solidFill>
                <a:effectLst/>
                <a:latin typeface="Calibri" panose="020F0502020204030204" pitchFamily="34" charset="0"/>
              </a:rPr>
              <a:t>, “Thermal Emission From Saturn’s Polar Cyclones,” </a:t>
            </a:r>
            <a:r>
              <a:rPr lang="en-US" b="0" i="1" dirty="0">
                <a:solidFill>
                  <a:srgbClr val="000000"/>
                </a:solidFill>
                <a:effectLst/>
                <a:latin typeface="Calibri" panose="020F0502020204030204" pitchFamily="34" charset="0"/>
              </a:rPr>
              <a:t>Geophysical Research Letters</a:t>
            </a:r>
            <a:r>
              <a:rPr lang="en-US" b="0" i="0" dirty="0">
                <a:solidFill>
                  <a:srgbClr val="000000"/>
                </a:solidFill>
                <a:effectLst/>
                <a:latin typeface="Calibri" panose="020F0502020204030204" pitchFamily="34" charset="0"/>
              </a:rPr>
              <a:t>, vol. 45, no. 11, pp. 5312–5319, May 2018, </a:t>
            </a:r>
            <a:r>
              <a:rPr lang="en-US" b="0" i="0" dirty="0" err="1">
                <a:solidFill>
                  <a:srgbClr val="000000"/>
                </a:solidFill>
                <a:effectLst/>
                <a:latin typeface="Calibri" panose="020F0502020204030204" pitchFamily="34" charset="0"/>
              </a:rPr>
              <a:t>doi</a:t>
            </a:r>
            <a:r>
              <a:rPr lang="en-US" b="0" i="0" dirty="0">
                <a:solidFill>
                  <a:srgbClr val="000000"/>
                </a:solidFill>
                <a:effectLst/>
                <a:latin typeface="Calibri" panose="020F0502020204030204" pitchFamily="34" charset="0"/>
              </a:rPr>
              <a:t>: </a:t>
            </a:r>
          </a:p>
          <a:p>
            <a:pPr algn="l">
              <a:buNone/>
            </a:pPr>
            <a:r>
              <a:rPr lang="en-US" b="0" i="0" dirty="0">
                <a:solidFill>
                  <a:srgbClr val="000000"/>
                </a:solidFill>
                <a:effectLst/>
                <a:latin typeface="Calibri" panose="020F0502020204030204" pitchFamily="34" charset="0"/>
                <a:hlinkClick r:id="rId5"/>
              </a:rPr>
              <a:t>https://doi.org/10.1029/2018gl078157</a:t>
            </a:r>
            <a:r>
              <a:rPr lang="en-US" b="0" i="0" dirty="0">
                <a:solidFill>
                  <a:srgbClr val="000000"/>
                </a:solidFill>
                <a:effectLst/>
                <a:latin typeface="Calibri" panose="020F0502020204030204" pitchFamily="34" charset="0"/>
              </a:rPr>
              <a:t>.</a:t>
            </a:r>
          </a:p>
          <a:p>
            <a:pPr algn="l">
              <a:buNone/>
            </a:pPr>
            <a:endParaRPr lang="en-US" b="0" i="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3815130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364600"/>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a:solidFill>
                  <a:srgbClr val="FFFF00"/>
                </a:solidFill>
              </a:rPr>
              <a:t>Content</a:t>
            </a:r>
            <a:endParaRPr>
              <a:solidFill>
                <a:srgbClr val="FFFF00"/>
              </a:solidFill>
            </a:endParaRPr>
          </a:p>
        </p:txBody>
      </p:sp>
      <p:sp>
        <p:nvSpPr>
          <p:cNvPr id="66" name="Google Shape;66;p2"/>
          <p:cNvSpPr txBox="1">
            <a:spLocks noGrp="1"/>
          </p:cNvSpPr>
          <p:nvPr>
            <p:ph type="body" idx="1"/>
          </p:nvPr>
        </p:nvSpPr>
        <p:spPr>
          <a:xfrm>
            <a:off x="311725" y="1291450"/>
            <a:ext cx="8279100" cy="38520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SzPts val="1300"/>
              <a:buNone/>
            </a:pPr>
            <a:endParaRPr dirty="0">
              <a:solidFill>
                <a:schemeClr val="dk1"/>
              </a:solidFill>
            </a:endParaRPr>
          </a:p>
          <a:p>
            <a:pPr marL="457200" lvl="0" indent="-311150" algn="l" rtl="0">
              <a:lnSpc>
                <a:spcPct val="115000"/>
              </a:lnSpc>
              <a:spcBef>
                <a:spcPts val="0"/>
              </a:spcBef>
              <a:spcAft>
                <a:spcPts val="0"/>
              </a:spcAft>
              <a:buSzPts val="1300"/>
              <a:buChar char="●"/>
            </a:pPr>
            <a:r>
              <a:rPr lang="en" dirty="0">
                <a:solidFill>
                  <a:schemeClr val="dk1"/>
                </a:solidFill>
              </a:rPr>
              <a:t>Overview </a:t>
            </a:r>
            <a:endParaRPr dirty="0">
              <a:solidFill>
                <a:schemeClr val="dk1"/>
              </a:solidFill>
            </a:endParaRPr>
          </a:p>
          <a:p>
            <a:pPr marL="457200" lvl="0" indent="-311150" algn="l" rtl="0">
              <a:lnSpc>
                <a:spcPct val="115000"/>
              </a:lnSpc>
              <a:spcBef>
                <a:spcPts val="0"/>
              </a:spcBef>
              <a:spcAft>
                <a:spcPts val="0"/>
              </a:spcAft>
              <a:buSzPts val="1300"/>
              <a:buChar char="●"/>
            </a:pPr>
            <a:r>
              <a:rPr lang="en" dirty="0">
                <a:solidFill>
                  <a:schemeClr val="dk1"/>
                </a:solidFill>
              </a:rPr>
              <a:t>Introduction</a:t>
            </a:r>
            <a:endParaRPr dirty="0"/>
          </a:p>
          <a:p>
            <a:pPr marL="457200" lvl="0" indent="-311150" algn="l" rtl="0">
              <a:lnSpc>
                <a:spcPct val="115000"/>
              </a:lnSpc>
              <a:spcBef>
                <a:spcPts val="0"/>
              </a:spcBef>
              <a:spcAft>
                <a:spcPts val="0"/>
              </a:spcAft>
              <a:buSzPts val="1300"/>
              <a:buChar char="●"/>
            </a:pPr>
            <a:r>
              <a:rPr lang="en" dirty="0">
                <a:solidFill>
                  <a:schemeClr val="dk1"/>
                </a:solidFill>
              </a:rPr>
              <a:t>Problem Statement</a:t>
            </a:r>
            <a:endParaRPr dirty="0"/>
          </a:p>
          <a:p>
            <a:pPr marL="457200" lvl="0" indent="-311150" algn="l" rtl="0">
              <a:lnSpc>
                <a:spcPct val="115000"/>
              </a:lnSpc>
              <a:spcBef>
                <a:spcPts val="0"/>
              </a:spcBef>
              <a:spcAft>
                <a:spcPts val="0"/>
              </a:spcAft>
              <a:buSzPts val="1300"/>
              <a:buChar char="●"/>
            </a:pPr>
            <a:r>
              <a:rPr lang="en" dirty="0">
                <a:solidFill>
                  <a:schemeClr val="dk1"/>
                </a:solidFill>
              </a:rPr>
              <a:t>Objectives  </a:t>
            </a:r>
            <a:endParaRPr dirty="0">
              <a:solidFill>
                <a:schemeClr val="dk1"/>
              </a:solidFill>
            </a:endParaRPr>
          </a:p>
          <a:p>
            <a:pPr marL="457200" lvl="0" indent="-311150" algn="l" rtl="0">
              <a:lnSpc>
                <a:spcPct val="115000"/>
              </a:lnSpc>
              <a:spcBef>
                <a:spcPts val="0"/>
              </a:spcBef>
              <a:spcAft>
                <a:spcPts val="0"/>
              </a:spcAft>
              <a:buSzPts val="1300"/>
              <a:buChar char="●"/>
            </a:pPr>
            <a:r>
              <a:rPr lang="en" dirty="0">
                <a:solidFill>
                  <a:schemeClr val="dk1"/>
                </a:solidFill>
              </a:rPr>
              <a:t>Proposed System </a:t>
            </a:r>
            <a:endParaRPr dirty="0">
              <a:solidFill>
                <a:schemeClr val="dk1"/>
              </a:solidFill>
            </a:endParaRPr>
          </a:p>
          <a:p>
            <a:pPr marL="457200" lvl="0" indent="-311150" algn="l" rtl="0">
              <a:lnSpc>
                <a:spcPct val="115000"/>
              </a:lnSpc>
              <a:spcBef>
                <a:spcPts val="0"/>
              </a:spcBef>
              <a:spcAft>
                <a:spcPts val="0"/>
              </a:spcAft>
              <a:buClr>
                <a:schemeClr val="dk1"/>
              </a:buClr>
              <a:buSzPts val="1300"/>
              <a:buChar char="●"/>
            </a:pPr>
            <a:r>
              <a:rPr lang="en" dirty="0">
                <a:solidFill>
                  <a:schemeClr val="dk1"/>
                </a:solidFill>
              </a:rPr>
              <a:t>Proposed Design </a:t>
            </a:r>
            <a:endParaRPr dirty="0">
              <a:solidFill>
                <a:schemeClr val="dk1"/>
              </a:solidFill>
            </a:endParaRPr>
          </a:p>
          <a:p>
            <a:pPr marL="457200" lvl="0" indent="-311150" algn="l" rtl="0">
              <a:lnSpc>
                <a:spcPct val="115000"/>
              </a:lnSpc>
              <a:spcBef>
                <a:spcPts val="0"/>
              </a:spcBef>
              <a:spcAft>
                <a:spcPts val="0"/>
              </a:spcAft>
              <a:buSzPts val="1300"/>
              <a:buChar char="●"/>
            </a:pPr>
            <a:r>
              <a:rPr lang="en" dirty="0">
                <a:solidFill>
                  <a:schemeClr val="dk1"/>
                </a:solidFill>
              </a:rPr>
              <a:t>Conclusion </a:t>
            </a:r>
            <a:endParaRPr dirty="0"/>
          </a:p>
          <a:p>
            <a:pPr marL="457200" lvl="0" indent="-311150" algn="l" rtl="0">
              <a:lnSpc>
                <a:spcPct val="115000"/>
              </a:lnSpc>
              <a:spcBef>
                <a:spcPts val="0"/>
              </a:spcBef>
              <a:spcAft>
                <a:spcPts val="0"/>
              </a:spcAft>
              <a:buSzPts val="1300"/>
              <a:buNone/>
            </a:pPr>
            <a:endParaRPr dirty="0"/>
          </a:p>
          <a:p>
            <a:pPr marL="457200" lvl="0" indent="-228600" algn="l" rtl="0">
              <a:lnSpc>
                <a:spcPct val="115000"/>
              </a:lnSpc>
              <a:spcBef>
                <a:spcPts val="0"/>
              </a:spcBef>
              <a:spcAft>
                <a:spcPts val="0"/>
              </a:spcAft>
              <a:buSzPts val="1300"/>
              <a:buNone/>
            </a:pPr>
            <a:endParaRPr dirty="0"/>
          </a:p>
        </p:txBody>
      </p:sp>
      <p:pic>
        <p:nvPicPr>
          <p:cNvPr id="67" name="Google Shape;67;p2"/>
          <p:cNvPicPr preferRelativeResize="0"/>
          <p:nvPr/>
        </p:nvPicPr>
        <p:blipFill rotWithShape="1">
          <a:blip r:embed="rId3">
            <a:alphaModFix/>
          </a:blip>
          <a:srcRect/>
          <a:stretch/>
        </p:blipFill>
        <p:spPr>
          <a:xfrm>
            <a:off x="412975" y="96050"/>
            <a:ext cx="681075" cy="1099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3"/>
          <p:cNvSpPr txBox="1">
            <a:spLocks noGrp="1"/>
          </p:cNvSpPr>
          <p:nvPr>
            <p:ph type="title"/>
          </p:nvPr>
        </p:nvSpPr>
        <p:spPr>
          <a:xfrm>
            <a:off x="311700" y="302600"/>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b="1" dirty="0">
                <a:solidFill>
                  <a:srgbClr val="FFFF00"/>
                </a:solidFill>
              </a:rPr>
              <a:t>Introduction</a:t>
            </a:r>
            <a:endParaRPr b="1" dirty="0">
              <a:solidFill>
                <a:srgbClr val="FFFF00"/>
              </a:solidFill>
            </a:endParaRPr>
          </a:p>
          <a:p>
            <a:pPr marL="0" lvl="0" indent="0" algn="l" rtl="0">
              <a:lnSpc>
                <a:spcPct val="100000"/>
              </a:lnSpc>
              <a:spcBef>
                <a:spcPts val="0"/>
              </a:spcBef>
              <a:spcAft>
                <a:spcPts val="0"/>
              </a:spcAft>
              <a:buSzPts val="2800"/>
              <a:buNone/>
            </a:pPr>
            <a:endParaRPr b="1" dirty="0"/>
          </a:p>
          <a:p>
            <a:pPr marL="0" lvl="0" indent="0" algn="l" rtl="0">
              <a:lnSpc>
                <a:spcPct val="100000"/>
              </a:lnSpc>
              <a:spcBef>
                <a:spcPts val="0"/>
              </a:spcBef>
              <a:spcAft>
                <a:spcPts val="0"/>
              </a:spcAft>
              <a:buSzPts val="2800"/>
              <a:buNone/>
            </a:pPr>
            <a:endParaRPr b="1" dirty="0"/>
          </a:p>
        </p:txBody>
      </p:sp>
      <p:sp>
        <p:nvSpPr>
          <p:cNvPr id="73" name="Google Shape;73;p3"/>
          <p:cNvSpPr txBox="1">
            <a:spLocks noGrp="1"/>
          </p:cNvSpPr>
          <p:nvPr>
            <p:ph type="body" idx="4294967295"/>
          </p:nvPr>
        </p:nvSpPr>
        <p:spPr>
          <a:xfrm>
            <a:off x="311700" y="1529225"/>
            <a:ext cx="8520600" cy="3446400"/>
          </a:xfrm>
          <a:prstGeom prst="rect">
            <a:avLst/>
          </a:prstGeom>
          <a:noFill/>
          <a:ln>
            <a:noFill/>
          </a:ln>
        </p:spPr>
        <p:txBody>
          <a:bodyPr spcFirstLastPara="1" wrap="square" lIns="91425" tIns="91425" rIns="91425" bIns="91425" anchor="t" anchorCtr="0">
            <a:noAutofit/>
          </a:bodyPr>
          <a:lstStyle/>
          <a:p>
            <a:pPr marL="457200" lvl="0" indent="0" algn="just" rtl="0">
              <a:lnSpc>
                <a:spcPct val="100000"/>
              </a:lnSpc>
              <a:spcBef>
                <a:spcPts val="0"/>
              </a:spcBef>
              <a:spcAft>
                <a:spcPts val="0"/>
              </a:spcAft>
              <a:buSzPts val="1300"/>
              <a:buNone/>
            </a:pPr>
            <a:r>
              <a:rPr lang="en" sz="1800" dirty="0">
                <a:solidFill>
                  <a:schemeClr val="lt1"/>
                </a:solidFill>
                <a:latin typeface="Times New Roman"/>
                <a:ea typeface="Times New Roman"/>
                <a:cs typeface="Times New Roman"/>
                <a:sym typeface="Times New Roman"/>
              </a:rPr>
              <a:t>r Rates</a:t>
            </a:r>
            <a:endParaRPr sz="1400" dirty="0">
              <a:solidFill>
                <a:srgbClr val="000000"/>
              </a:solidFill>
              <a:latin typeface="Merriweather"/>
              <a:ea typeface="Merriweather"/>
              <a:cs typeface="Merriweather"/>
              <a:sym typeface="Merriweather"/>
            </a:endParaRPr>
          </a:p>
        </p:txBody>
      </p:sp>
      <p:sp>
        <p:nvSpPr>
          <p:cNvPr id="75" name="Google Shape;75;p3"/>
          <p:cNvSpPr txBox="1">
            <a:spLocks noGrp="1"/>
          </p:cNvSpPr>
          <p:nvPr>
            <p:ph type="body" idx="4294967295"/>
          </p:nvPr>
        </p:nvSpPr>
        <p:spPr>
          <a:xfrm>
            <a:off x="79650" y="1344875"/>
            <a:ext cx="8984700" cy="38151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rgbClr val="000000"/>
              </a:buClr>
              <a:buSzPts val="1400"/>
              <a:buFont typeface="Arial"/>
              <a:buNone/>
            </a:pPr>
            <a:endParaRPr sz="1900" dirty="0">
              <a:solidFill>
                <a:srgbClr val="000000"/>
              </a:solidFill>
            </a:endParaRPr>
          </a:p>
          <a:p>
            <a:pPr marL="0" lvl="0" indent="0" algn="just" rtl="0">
              <a:lnSpc>
                <a:spcPct val="115000"/>
              </a:lnSpc>
              <a:spcBef>
                <a:spcPts val="0"/>
              </a:spcBef>
              <a:spcAft>
                <a:spcPts val="0"/>
              </a:spcAft>
              <a:buClr>
                <a:srgbClr val="000000"/>
              </a:buClr>
              <a:buSzPts val="1400"/>
              <a:buFont typeface="Arial"/>
              <a:buNone/>
            </a:pPr>
            <a:endParaRPr sz="1900" dirty="0">
              <a:solidFill>
                <a:srgbClr val="000000"/>
              </a:solidFill>
            </a:endParaRPr>
          </a:p>
          <a:p>
            <a:pPr marL="0" lvl="0" indent="0" algn="just" rtl="0">
              <a:lnSpc>
                <a:spcPct val="115000"/>
              </a:lnSpc>
              <a:spcBef>
                <a:spcPts val="0"/>
              </a:spcBef>
              <a:spcAft>
                <a:spcPts val="0"/>
              </a:spcAft>
              <a:buClr>
                <a:srgbClr val="000000"/>
              </a:buClr>
              <a:buSzPts val="1400"/>
              <a:buFont typeface="Arial"/>
              <a:buNone/>
            </a:pPr>
            <a:endParaRPr sz="1900" dirty="0">
              <a:solidFill>
                <a:srgbClr val="000000"/>
              </a:solidFill>
            </a:endParaRPr>
          </a:p>
          <a:p>
            <a:pPr marL="0" lvl="0" indent="0" algn="just" rtl="0">
              <a:lnSpc>
                <a:spcPct val="115000"/>
              </a:lnSpc>
              <a:spcBef>
                <a:spcPts val="0"/>
              </a:spcBef>
              <a:spcAft>
                <a:spcPts val="0"/>
              </a:spcAft>
              <a:buClr>
                <a:srgbClr val="000000"/>
              </a:buClr>
              <a:buSzPts val="1400"/>
              <a:buFont typeface="Arial"/>
              <a:buNone/>
            </a:pPr>
            <a:endParaRPr sz="1900" dirty="0">
              <a:solidFill>
                <a:srgbClr val="000000"/>
              </a:solidFill>
            </a:endParaRPr>
          </a:p>
          <a:p>
            <a:pPr marL="0" lvl="0" indent="0" algn="l" rtl="0">
              <a:lnSpc>
                <a:spcPct val="115000"/>
              </a:lnSpc>
              <a:spcBef>
                <a:spcPts val="0"/>
              </a:spcBef>
              <a:spcAft>
                <a:spcPts val="0"/>
              </a:spcAft>
              <a:buClr>
                <a:srgbClr val="000000"/>
              </a:buClr>
              <a:buSzPts val="1400"/>
              <a:buFont typeface="Arial"/>
              <a:buNone/>
            </a:pPr>
            <a:endParaRPr sz="1900" dirty="0"/>
          </a:p>
          <a:p>
            <a:pPr marL="0" lvl="0" indent="0" algn="just" rtl="0">
              <a:lnSpc>
                <a:spcPct val="115000"/>
              </a:lnSpc>
              <a:spcBef>
                <a:spcPts val="0"/>
              </a:spcBef>
              <a:spcAft>
                <a:spcPts val="0"/>
              </a:spcAft>
              <a:buClr>
                <a:srgbClr val="000000"/>
              </a:buClr>
              <a:buSzPts val="1400"/>
              <a:buFont typeface="Arial"/>
              <a:buNone/>
            </a:pPr>
            <a:endParaRPr sz="1900" dirty="0">
              <a:solidFill>
                <a:srgbClr val="000000"/>
              </a:solidFill>
            </a:endParaRPr>
          </a:p>
          <a:p>
            <a:pPr marL="0" lvl="0" indent="0" algn="just" rtl="0">
              <a:lnSpc>
                <a:spcPct val="115000"/>
              </a:lnSpc>
              <a:spcBef>
                <a:spcPts val="0"/>
              </a:spcBef>
              <a:spcAft>
                <a:spcPts val="0"/>
              </a:spcAft>
              <a:buClr>
                <a:srgbClr val="000000"/>
              </a:buClr>
              <a:buSzPts val="1400"/>
              <a:buFont typeface="Arial"/>
              <a:buNone/>
            </a:pPr>
            <a:endParaRPr sz="1900" dirty="0">
              <a:solidFill>
                <a:srgbClr val="000000"/>
              </a:solidFill>
            </a:endParaRPr>
          </a:p>
          <a:p>
            <a:pPr marL="0" lvl="0" indent="0" algn="l" rtl="0">
              <a:lnSpc>
                <a:spcPct val="115000"/>
              </a:lnSpc>
              <a:spcBef>
                <a:spcPts val="0"/>
              </a:spcBef>
              <a:spcAft>
                <a:spcPts val="0"/>
              </a:spcAft>
              <a:buSzPts val="1300"/>
              <a:buNone/>
            </a:pPr>
            <a:endParaRPr sz="1500" dirty="0"/>
          </a:p>
        </p:txBody>
      </p:sp>
      <p:pic>
        <p:nvPicPr>
          <p:cNvPr id="76" name="Google Shape;76;p3"/>
          <p:cNvPicPr preferRelativeResize="0"/>
          <p:nvPr/>
        </p:nvPicPr>
        <p:blipFill rotWithShape="1">
          <a:blip r:embed="rId3">
            <a:alphaModFix/>
          </a:blip>
          <a:srcRect/>
          <a:stretch/>
        </p:blipFill>
        <p:spPr>
          <a:xfrm>
            <a:off x="412975" y="96050"/>
            <a:ext cx="681075" cy="1099625"/>
          </a:xfrm>
          <a:prstGeom prst="rect">
            <a:avLst/>
          </a:prstGeom>
          <a:noFill/>
          <a:ln>
            <a:noFill/>
          </a:ln>
        </p:spPr>
      </p:pic>
      <p:sp>
        <p:nvSpPr>
          <p:cNvPr id="5" name="TextBox 4">
            <a:extLst>
              <a:ext uri="{FF2B5EF4-FFF2-40B4-BE49-F238E27FC236}">
                <a16:creationId xmlns:a16="http://schemas.microsoft.com/office/drawing/2014/main" id="{9F9E154E-BD16-E2E0-7C69-F4AFBC3EBD9A}"/>
              </a:ext>
            </a:extLst>
          </p:cNvPr>
          <p:cNvSpPr txBox="1"/>
          <p:nvPr/>
        </p:nvSpPr>
        <p:spPr>
          <a:xfrm>
            <a:off x="74490" y="2036659"/>
            <a:ext cx="5562867" cy="1815882"/>
          </a:xfrm>
          <a:prstGeom prst="rect">
            <a:avLst/>
          </a:prstGeom>
          <a:noFill/>
        </p:spPr>
        <p:txBody>
          <a:bodyPr wrap="square" rtlCol="0">
            <a:spAutoFit/>
          </a:bodyPr>
          <a:lstStyle/>
          <a:p>
            <a:pPr>
              <a:buNone/>
            </a:pPr>
            <a:r>
              <a:rPr lang="en-US" dirty="0"/>
              <a:t>Disaster prediction uses data, models, and technology to anticipate natural disasters like earthquakes, floods, and wildfires. AI enhances disaster management by analyzing real-time data, detecting patterns, and improving prediction accuracy. Machine learning learns from past events, while IoT sensors and remote sensing provide real-time inputs for better forecasting. Early warning systems help save lives, reduce economic losses, and improve resource allocation for effective disaster response.</a:t>
            </a:r>
            <a:endParaRPr lang="en-IN" dirty="0"/>
          </a:p>
        </p:txBody>
      </p:sp>
      <p:pic>
        <p:nvPicPr>
          <p:cNvPr id="1030" name="Picture 6" descr="AI Emerges as a Game-Changer in Disaster Management: From Reactive to  Proactive">
            <a:extLst>
              <a:ext uri="{FF2B5EF4-FFF2-40B4-BE49-F238E27FC236}">
                <a16:creationId xmlns:a16="http://schemas.microsoft.com/office/drawing/2014/main" id="{6DD811A6-621F-CDFC-2D64-F8681BD7D3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2517" y="1694762"/>
            <a:ext cx="3416673" cy="26662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4"/>
          <p:cNvSpPr txBox="1">
            <a:spLocks noGrp="1"/>
          </p:cNvSpPr>
          <p:nvPr>
            <p:ph type="title"/>
          </p:nvPr>
        </p:nvSpPr>
        <p:spPr>
          <a:xfrm>
            <a:off x="311700" y="302600"/>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b="1">
                <a:solidFill>
                  <a:srgbClr val="FFFF00"/>
                </a:solidFill>
              </a:rPr>
              <a:t>Problem Statement</a:t>
            </a:r>
            <a:endParaRPr b="1">
              <a:solidFill>
                <a:srgbClr val="FFFF00"/>
              </a:solidFill>
            </a:endParaRPr>
          </a:p>
          <a:p>
            <a:pPr marL="0" lvl="0" indent="0" algn="l" rtl="0">
              <a:lnSpc>
                <a:spcPct val="100000"/>
              </a:lnSpc>
              <a:spcBef>
                <a:spcPts val="0"/>
              </a:spcBef>
              <a:spcAft>
                <a:spcPts val="0"/>
              </a:spcAft>
              <a:buSzPts val="2800"/>
              <a:buNone/>
            </a:pPr>
            <a:endParaRPr b="1"/>
          </a:p>
          <a:p>
            <a:pPr marL="0" lvl="0" indent="0" algn="l" rtl="0">
              <a:lnSpc>
                <a:spcPct val="100000"/>
              </a:lnSpc>
              <a:spcBef>
                <a:spcPts val="0"/>
              </a:spcBef>
              <a:spcAft>
                <a:spcPts val="0"/>
              </a:spcAft>
              <a:buSzPts val="2800"/>
              <a:buNone/>
            </a:pPr>
            <a:endParaRPr b="1"/>
          </a:p>
        </p:txBody>
      </p:sp>
      <p:sp>
        <p:nvSpPr>
          <p:cNvPr id="82" name="Google Shape;82;p4"/>
          <p:cNvSpPr txBox="1">
            <a:spLocks noGrp="1"/>
          </p:cNvSpPr>
          <p:nvPr>
            <p:ph type="body" idx="4294967295"/>
          </p:nvPr>
        </p:nvSpPr>
        <p:spPr>
          <a:xfrm>
            <a:off x="311700" y="2057049"/>
            <a:ext cx="8520600" cy="2410873"/>
          </a:xfrm>
          <a:prstGeom prst="rect">
            <a:avLst/>
          </a:prstGeom>
          <a:noFill/>
          <a:ln>
            <a:noFill/>
          </a:ln>
        </p:spPr>
        <p:txBody>
          <a:bodyPr spcFirstLastPara="1" wrap="square" lIns="91425" tIns="91425" rIns="91425" bIns="91425" anchor="t" anchorCtr="0">
            <a:noAutofit/>
          </a:bodyPr>
          <a:lstStyle/>
          <a:p>
            <a:pPr indent="0">
              <a:lnSpc>
                <a:spcPct val="100000"/>
              </a:lnSpc>
              <a:buNone/>
            </a:pPr>
            <a:r>
              <a:rPr lang="en-US" sz="1400" dirty="0"/>
              <a:t>Natural disasters are becoming more frequent and severe due to climate change. Traditional prediction methods often lack accuracy and fail to provide timely warnings, leading to loss of lives and economic damage. Governments struggle with limited real-time data and inadequate forecasting tools. AI-driven disaster prediction can enhance data processing, improve accuracy, and provide timely alerts. However, challenges like data availability, computational resources, and model reliability must be addressed for effective integration.</a:t>
            </a:r>
            <a:endParaRPr lang="en-US" sz="1400" dirty="0">
              <a:solidFill>
                <a:schemeClr val="tx1"/>
              </a:solidFill>
            </a:endParaRPr>
          </a:p>
        </p:txBody>
      </p:sp>
      <p:pic>
        <p:nvPicPr>
          <p:cNvPr id="85" name="Google Shape;85;p4"/>
          <p:cNvPicPr preferRelativeResize="0"/>
          <p:nvPr/>
        </p:nvPicPr>
        <p:blipFill rotWithShape="1">
          <a:blip r:embed="rId3">
            <a:alphaModFix/>
          </a:blip>
          <a:srcRect/>
          <a:stretch/>
        </p:blipFill>
        <p:spPr>
          <a:xfrm>
            <a:off x="412975" y="96050"/>
            <a:ext cx="681075" cy="1099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5"/>
          <p:cNvSpPr txBox="1">
            <a:spLocks noGrp="1"/>
          </p:cNvSpPr>
          <p:nvPr>
            <p:ph type="title"/>
          </p:nvPr>
        </p:nvSpPr>
        <p:spPr>
          <a:xfrm>
            <a:off x="311700" y="302600"/>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IN" b="1" dirty="0">
                <a:solidFill>
                  <a:srgbClr val="FFFF00"/>
                </a:solidFill>
              </a:rPr>
              <a:t>Existing Solution</a:t>
            </a:r>
            <a:endParaRPr b="1" dirty="0">
              <a:solidFill>
                <a:srgbClr val="FFFF00"/>
              </a:solidFill>
            </a:endParaRPr>
          </a:p>
          <a:p>
            <a:pPr marL="0" lvl="0" indent="0" algn="l" rtl="0">
              <a:lnSpc>
                <a:spcPct val="100000"/>
              </a:lnSpc>
              <a:spcBef>
                <a:spcPts val="0"/>
              </a:spcBef>
              <a:spcAft>
                <a:spcPts val="0"/>
              </a:spcAft>
              <a:buSzPts val="2800"/>
              <a:buNone/>
            </a:pPr>
            <a:endParaRPr b="1" dirty="0"/>
          </a:p>
          <a:p>
            <a:pPr marL="0" lvl="0" indent="0" algn="l" rtl="0">
              <a:lnSpc>
                <a:spcPct val="100000"/>
              </a:lnSpc>
              <a:spcBef>
                <a:spcPts val="0"/>
              </a:spcBef>
              <a:spcAft>
                <a:spcPts val="0"/>
              </a:spcAft>
              <a:buSzPts val="2800"/>
              <a:buNone/>
            </a:pPr>
            <a:endParaRPr b="1" dirty="0"/>
          </a:p>
        </p:txBody>
      </p:sp>
      <p:sp>
        <p:nvSpPr>
          <p:cNvPr id="91" name="Google Shape;91;p5"/>
          <p:cNvSpPr txBox="1">
            <a:spLocks noGrp="1"/>
          </p:cNvSpPr>
          <p:nvPr>
            <p:ph type="body" idx="4294967295"/>
          </p:nvPr>
        </p:nvSpPr>
        <p:spPr>
          <a:xfrm>
            <a:off x="311700" y="1529225"/>
            <a:ext cx="8520600" cy="3446400"/>
          </a:xfrm>
          <a:prstGeom prst="rect">
            <a:avLst/>
          </a:prstGeom>
          <a:noFill/>
          <a:ln>
            <a:noFill/>
          </a:ln>
        </p:spPr>
        <p:txBody>
          <a:bodyPr spcFirstLastPara="1" wrap="square" lIns="91425" tIns="91425" rIns="91425" bIns="91425" anchor="t" anchorCtr="0">
            <a:noAutofit/>
          </a:bodyPr>
          <a:lstStyle/>
          <a:p>
            <a:pPr>
              <a:buNone/>
            </a:pPr>
            <a:r>
              <a:rPr lang="en-US" sz="1400" b="1" dirty="0">
                <a:solidFill>
                  <a:schemeClr val="tx1"/>
                </a:solidFill>
              </a:rPr>
              <a:t>Key Features:</a:t>
            </a:r>
            <a:endParaRPr lang="en-US" sz="1400" dirty="0">
              <a:solidFill>
                <a:schemeClr val="tx1"/>
              </a:solidFill>
            </a:endParaRPr>
          </a:p>
          <a:p>
            <a:pPr>
              <a:buFont typeface="Arial" panose="020B0604020202020204" pitchFamily="34" charset="0"/>
              <a:buChar char="•"/>
            </a:pPr>
            <a:r>
              <a:rPr lang="en-US" sz="1400" dirty="0">
                <a:solidFill>
                  <a:schemeClr val="tx1"/>
                </a:solidFill>
              </a:rPr>
              <a:t>Use of traditional meteorological models and seismic monitoring systems.</a:t>
            </a:r>
          </a:p>
          <a:p>
            <a:pPr>
              <a:buFont typeface="Arial" panose="020B0604020202020204" pitchFamily="34" charset="0"/>
              <a:buChar char="•"/>
            </a:pPr>
            <a:r>
              <a:rPr lang="en-US" sz="1400" dirty="0">
                <a:solidFill>
                  <a:schemeClr val="tx1"/>
                </a:solidFill>
              </a:rPr>
              <a:t>Satellite-based remote sensing for weather pattern analysis.</a:t>
            </a:r>
          </a:p>
          <a:p>
            <a:pPr>
              <a:buFont typeface="Arial" panose="020B0604020202020204" pitchFamily="34" charset="0"/>
              <a:buChar char="•"/>
            </a:pPr>
            <a:r>
              <a:rPr lang="en-US" sz="1400" dirty="0">
                <a:solidFill>
                  <a:schemeClr val="tx1"/>
                </a:solidFill>
              </a:rPr>
              <a:t>IoT sensors deployed in disaster-prone areas for data collection.</a:t>
            </a:r>
          </a:p>
          <a:p>
            <a:pPr>
              <a:buFont typeface="Arial" panose="020B0604020202020204" pitchFamily="34" charset="0"/>
              <a:buChar char="•"/>
            </a:pPr>
            <a:r>
              <a:rPr lang="en-US" sz="1400" dirty="0">
                <a:solidFill>
                  <a:schemeClr val="tx1"/>
                </a:solidFill>
              </a:rPr>
              <a:t>Early warning systems using statistical and physics-based models.</a:t>
            </a:r>
          </a:p>
          <a:p>
            <a:pPr marL="146050" indent="0">
              <a:buNone/>
            </a:pPr>
            <a:endParaRPr lang="en-US" sz="1400" b="1" dirty="0">
              <a:solidFill>
                <a:schemeClr val="tx1"/>
              </a:solidFill>
            </a:endParaRPr>
          </a:p>
          <a:p>
            <a:pPr marL="146050" indent="0">
              <a:buNone/>
            </a:pPr>
            <a:r>
              <a:rPr lang="en-US" sz="1400" b="1" dirty="0">
                <a:solidFill>
                  <a:schemeClr val="tx1"/>
                </a:solidFill>
              </a:rPr>
              <a:t>Limitations:</a:t>
            </a:r>
            <a:endParaRPr lang="en-US" sz="1400" dirty="0">
              <a:solidFill>
                <a:schemeClr val="tx1"/>
              </a:solidFill>
            </a:endParaRPr>
          </a:p>
          <a:p>
            <a:pPr>
              <a:buFont typeface="Arial" panose="020B0604020202020204" pitchFamily="34" charset="0"/>
              <a:buChar char="•"/>
            </a:pPr>
            <a:r>
              <a:rPr lang="en-US" sz="1400" dirty="0">
                <a:solidFill>
                  <a:schemeClr val="tx1"/>
                </a:solidFill>
              </a:rPr>
              <a:t>Limited accuracy in predicting sudden disasters like earthquakes.</a:t>
            </a:r>
          </a:p>
          <a:p>
            <a:pPr>
              <a:buFont typeface="Arial" panose="020B0604020202020204" pitchFamily="34" charset="0"/>
              <a:buChar char="•"/>
            </a:pPr>
            <a:r>
              <a:rPr lang="en-US" sz="1400" dirty="0">
                <a:solidFill>
                  <a:schemeClr val="tx1"/>
                </a:solidFill>
              </a:rPr>
              <a:t>Inability to process and analyze large volumes of real-time data efficiently.</a:t>
            </a:r>
          </a:p>
          <a:p>
            <a:pPr>
              <a:buFont typeface="Arial" panose="020B0604020202020204" pitchFamily="34" charset="0"/>
              <a:buChar char="•"/>
            </a:pPr>
            <a:r>
              <a:rPr lang="en-US" sz="1400" dirty="0">
                <a:solidFill>
                  <a:schemeClr val="tx1"/>
                </a:solidFill>
              </a:rPr>
              <a:t>Lack of integration between different disaster management systems.</a:t>
            </a:r>
          </a:p>
          <a:p>
            <a:pPr>
              <a:buFont typeface="Arial" panose="020B0604020202020204" pitchFamily="34" charset="0"/>
              <a:buChar char="•"/>
            </a:pPr>
            <a:r>
              <a:rPr lang="en-US" sz="1400" dirty="0">
                <a:solidFill>
                  <a:schemeClr val="tx1"/>
                </a:solidFill>
              </a:rPr>
              <a:t>Limited accessibility of advanced disaster prediction technologies in developing regions.</a:t>
            </a:r>
          </a:p>
          <a:p>
            <a:pPr marL="457200" lvl="0" indent="0" algn="just" rtl="0">
              <a:lnSpc>
                <a:spcPct val="100000"/>
              </a:lnSpc>
              <a:spcBef>
                <a:spcPts val="0"/>
              </a:spcBef>
              <a:spcAft>
                <a:spcPts val="0"/>
              </a:spcAft>
              <a:buSzPts val="1300"/>
              <a:buNone/>
            </a:pPr>
            <a:endParaRPr sz="1400" dirty="0">
              <a:solidFill>
                <a:schemeClr val="tx1"/>
              </a:solidFill>
              <a:latin typeface="Merriweather"/>
              <a:ea typeface="Merriweather"/>
              <a:cs typeface="Merriweather"/>
              <a:sym typeface="Merriweather"/>
            </a:endParaRPr>
          </a:p>
        </p:txBody>
      </p:sp>
      <p:pic>
        <p:nvPicPr>
          <p:cNvPr id="93" name="Google Shape;93;p5"/>
          <p:cNvPicPr preferRelativeResize="0"/>
          <p:nvPr/>
        </p:nvPicPr>
        <p:blipFill rotWithShape="1">
          <a:blip r:embed="rId3">
            <a:alphaModFix/>
          </a:blip>
          <a:srcRect/>
          <a:stretch/>
        </p:blipFill>
        <p:spPr>
          <a:xfrm>
            <a:off x="412975" y="96050"/>
            <a:ext cx="681075" cy="1099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6"/>
          <p:cNvSpPr txBox="1">
            <a:spLocks noGrp="1"/>
          </p:cNvSpPr>
          <p:nvPr>
            <p:ph type="title"/>
          </p:nvPr>
        </p:nvSpPr>
        <p:spPr>
          <a:xfrm>
            <a:off x="311725" y="222650"/>
            <a:ext cx="8739000" cy="902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IN" b="1" dirty="0">
                <a:solidFill>
                  <a:srgbClr val="FFFF00"/>
                </a:solidFill>
              </a:rPr>
              <a:t>Solution</a:t>
            </a:r>
            <a:endParaRPr b="1" dirty="0">
              <a:solidFill>
                <a:srgbClr val="FFFF00"/>
              </a:solidFill>
            </a:endParaRPr>
          </a:p>
        </p:txBody>
      </p:sp>
      <p:sp>
        <p:nvSpPr>
          <p:cNvPr id="99" name="Google Shape;99;p6"/>
          <p:cNvSpPr txBox="1"/>
          <p:nvPr/>
        </p:nvSpPr>
        <p:spPr>
          <a:xfrm>
            <a:off x="311724" y="1417449"/>
            <a:ext cx="8505173" cy="3524700"/>
          </a:xfrm>
          <a:prstGeom prst="rect">
            <a:avLst/>
          </a:prstGeom>
          <a:noFill/>
          <a:ln>
            <a:noFill/>
          </a:ln>
        </p:spPr>
        <p:txBody>
          <a:bodyPr spcFirstLastPara="1" wrap="square" lIns="91425" tIns="91425" rIns="91425" bIns="91425" anchor="t" anchorCtr="0">
            <a:noAutofit/>
          </a:bodyPr>
          <a:lstStyle/>
          <a:p>
            <a:pPr>
              <a:buNone/>
            </a:pPr>
            <a:r>
              <a:rPr lang="en-US" dirty="0"/>
              <a:t>The proposed AI-driven disaster prediction system aims to enhance accuracy and response time by integrating real-time data, machine learning, and cloud-based analytics. The system will utilize deep learning models to analyze historical and real-time data, providing timely warnings and risk assessments. By leveraging IoT sensors, satellite imagery, and AI-based predictive models, the system will improve disaster preparedness and mitigation strategies.</a:t>
            </a:r>
          </a:p>
          <a:p>
            <a:pPr>
              <a:buNone/>
            </a:pPr>
            <a:endParaRPr lang="en-US" dirty="0"/>
          </a:p>
          <a:p>
            <a:pPr>
              <a:buNone/>
            </a:pPr>
            <a:r>
              <a:rPr lang="en-US" b="1" dirty="0"/>
              <a:t>Key Features:</a:t>
            </a:r>
          </a:p>
          <a:p>
            <a:pPr>
              <a:buNone/>
            </a:pPr>
            <a:endParaRPr lang="en-US" dirty="0"/>
          </a:p>
          <a:p>
            <a:pPr>
              <a:buFont typeface="Arial" panose="020B0604020202020204" pitchFamily="34" charset="0"/>
              <a:buChar char="•"/>
            </a:pPr>
            <a:r>
              <a:rPr lang="en-US" dirty="0"/>
              <a:t>AI-powered predictive models for disaster forecasting with high accuracy.</a:t>
            </a:r>
          </a:p>
          <a:p>
            <a:pPr>
              <a:buFont typeface="Arial" panose="020B0604020202020204" pitchFamily="34" charset="0"/>
              <a:buChar char="•"/>
            </a:pPr>
            <a:r>
              <a:rPr lang="en-US" dirty="0"/>
              <a:t>Real-time data processing using IoT devices and satellite imagery.</a:t>
            </a:r>
          </a:p>
          <a:p>
            <a:pPr>
              <a:buFont typeface="Arial" panose="020B0604020202020204" pitchFamily="34" charset="0"/>
              <a:buChar char="•"/>
            </a:pPr>
            <a:r>
              <a:rPr lang="en-US" dirty="0"/>
              <a:t>Cloud-based analytics for large-scale disaster monitoring.</a:t>
            </a:r>
          </a:p>
          <a:p>
            <a:pPr>
              <a:buFont typeface="Arial" panose="020B0604020202020204" pitchFamily="34" charset="0"/>
              <a:buChar char="•"/>
            </a:pPr>
            <a:r>
              <a:rPr lang="en-US" dirty="0"/>
              <a:t>Automated early warning system for rapid response.</a:t>
            </a:r>
          </a:p>
          <a:p>
            <a:pPr>
              <a:buFont typeface="Arial" panose="020B0604020202020204" pitchFamily="34" charset="0"/>
              <a:buChar char="•"/>
            </a:pPr>
            <a:r>
              <a:rPr lang="en-US" dirty="0"/>
              <a:t>Integration with government and emergency response frameworks.</a:t>
            </a:r>
          </a:p>
          <a:p>
            <a:pPr>
              <a:buFont typeface="Arial" panose="020B0604020202020204" pitchFamily="34" charset="0"/>
              <a:buChar char="•"/>
            </a:pPr>
            <a:r>
              <a:rPr lang="en-US" dirty="0"/>
              <a:t>User-friendly dashboards and mobile applications for public awareness.</a:t>
            </a:r>
          </a:p>
          <a:p>
            <a:pPr marL="0" marR="0" lvl="0" indent="0" algn="l" rtl="0">
              <a:lnSpc>
                <a:spcPct val="100000"/>
              </a:lnSpc>
              <a:spcBef>
                <a:spcPts val="0"/>
              </a:spcBef>
              <a:spcAft>
                <a:spcPts val="0"/>
              </a:spcAft>
              <a:buClr>
                <a:srgbClr val="000000"/>
              </a:buClr>
              <a:buSzPts val="2800"/>
              <a:buFont typeface="Arial"/>
              <a:buNone/>
            </a:pPr>
            <a:endParaRPr b="1" i="0" u="none" strike="noStrike" cap="none" dirty="0">
              <a:solidFill>
                <a:srgbClr val="000000"/>
              </a:solidFill>
              <a:latin typeface="Roboto"/>
              <a:ea typeface="Roboto"/>
              <a:cs typeface="Roboto"/>
              <a:sym typeface="Roboto"/>
            </a:endParaRPr>
          </a:p>
        </p:txBody>
      </p:sp>
      <p:pic>
        <p:nvPicPr>
          <p:cNvPr id="100" name="Google Shape;100;p6"/>
          <p:cNvPicPr preferRelativeResize="0"/>
          <p:nvPr/>
        </p:nvPicPr>
        <p:blipFill rotWithShape="1">
          <a:blip r:embed="rId3">
            <a:alphaModFix/>
          </a:blip>
          <a:srcRect/>
          <a:stretch/>
        </p:blipFill>
        <p:spPr>
          <a:xfrm>
            <a:off x="412975" y="96050"/>
            <a:ext cx="681075" cy="1099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104"/>
        <p:cNvGrpSpPr/>
        <p:nvPr/>
      </p:nvGrpSpPr>
      <p:grpSpPr>
        <a:xfrm>
          <a:off x="0" y="0"/>
          <a:ext cx="0" cy="0"/>
          <a:chOff x="0" y="0"/>
          <a:chExt cx="0" cy="0"/>
        </a:xfrm>
      </p:grpSpPr>
      <p:sp>
        <p:nvSpPr>
          <p:cNvPr id="105" name="Google Shape;105;g2b6d189323d_1_20"/>
          <p:cNvSpPr txBox="1">
            <a:spLocks noGrp="1"/>
          </p:cNvSpPr>
          <p:nvPr>
            <p:ph type="title"/>
          </p:nvPr>
        </p:nvSpPr>
        <p:spPr>
          <a:xfrm>
            <a:off x="325400" y="402725"/>
            <a:ext cx="8739000" cy="902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b="1">
                <a:solidFill>
                  <a:srgbClr val="FFFF00"/>
                </a:solidFill>
              </a:rPr>
              <a:t>    Literature Survey</a:t>
            </a:r>
            <a:endParaRPr b="1">
              <a:solidFill>
                <a:srgbClr val="FFFF00"/>
              </a:solidFill>
            </a:endParaRPr>
          </a:p>
          <a:p>
            <a:pPr marL="0" lvl="0" indent="0" algn="ctr" rtl="0">
              <a:lnSpc>
                <a:spcPct val="100000"/>
              </a:lnSpc>
              <a:spcBef>
                <a:spcPts val="0"/>
              </a:spcBef>
              <a:spcAft>
                <a:spcPts val="0"/>
              </a:spcAft>
              <a:buSzPts val="2800"/>
              <a:buNone/>
            </a:pPr>
            <a:endParaRPr>
              <a:solidFill>
                <a:srgbClr val="FFFF00"/>
              </a:solidFill>
            </a:endParaRPr>
          </a:p>
        </p:txBody>
      </p:sp>
      <p:pic>
        <p:nvPicPr>
          <p:cNvPr id="107" name="Google Shape;107;g2b6d189323d_1_20"/>
          <p:cNvPicPr preferRelativeResize="0"/>
          <p:nvPr/>
        </p:nvPicPr>
        <p:blipFill rotWithShape="1">
          <a:blip r:embed="rId3">
            <a:alphaModFix/>
          </a:blip>
          <a:srcRect/>
          <a:stretch/>
        </p:blipFill>
        <p:spPr>
          <a:xfrm>
            <a:off x="412975" y="96050"/>
            <a:ext cx="681075" cy="1099625"/>
          </a:xfrm>
          <a:prstGeom prst="rect">
            <a:avLst/>
          </a:prstGeom>
          <a:noFill/>
          <a:ln>
            <a:noFill/>
          </a:ln>
        </p:spPr>
      </p:pic>
      <p:graphicFrame>
        <p:nvGraphicFramePr>
          <p:cNvPr id="5" name="Table 4">
            <a:extLst>
              <a:ext uri="{FF2B5EF4-FFF2-40B4-BE49-F238E27FC236}">
                <a16:creationId xmlns:a16="http://schemas.microsoft.com/office/drawing/2014/main" id="{EB6F8E4F-3437-8ABC-3A58-4133459F274D}"/>
              </a:ext>
            </a:extLst>
          </p:cNvPr>
          <p:cNvGraphicFramePr>
            <a:graphicFrameLocks noGrp="1"/>
          </p:cNvGraphicFramePr>
          <p:nvPr>
            <p:extLst>
              <p:ext uri="{D42A27DB-BD31-4B8C-83A1-F6EECF244321}">
                <p14:modId xmlns:p14="http://schemas.microsoft.com/office/powerpoint/2010/main" val="2368914315"/>
              </p:ext>
            </p:extLst>
          </p:nvPr>
        </p:nvGraphicFramePr>
        <p:xfrm>
          <a:off x="259107" y="1400002"/>
          <a:ext cx="8625785" cy="3322320"/>
        </p:xfrm>
        <a:graphic>
          <a:graphicData uri="http://schemas.openxmlformats.org/drawingml/2006/table">
            <a:tbl>
              <a:tblPr firstRow="1" bandRow="1">
                <a:tableStyleId>{5C22544A-7EE6-4342-B048-85BDC9FD1C3A}</a:tableStyleId>
              </a:tblPr>
              <a:tblGrid>
                <a:gridCol w="444589">
                  <a:extLst>
                    <a:ext uri="{9D8B030D-6E8A-4147-A177-3AD203B41FA5}">
                      <a16:colId xmlns:a16="http://schemas.microsoft.com/office/drawing/2014/main" val="3691933751"/>
                    </a:ext>
                  </a:extLst>
                </a:gridCol>
                <a:gridCol w="1234717">
                  <a:extLst>
                    <a:ext uri="{9D8B030D-6E8A-4147-A177-3AD203B41FA5}">
                      <a16:colId xmlns:a16="http://schemas.microsoft.com/office/drawing/2014/main" val="3182043739"/>
                    </a:ext>
                  </a:extLst>
                </a:gridCol>
                <a:gridCol w="1370321">
                  <a:extLst>
                    <a:ext uri="{9D8B030D-6E8A-4147-A177-3AD203B41FA5}">
                      <a16:colId xmlns:a16="http://schemas.microsoft.com/office/drawing/2014/main" val="258197141"/>
                    </a:ext>
                  </a:extLst>
                </a:gridCol>
                <a:gridCol w="920685">
                  <a:extLst>
                    <a:ext uri="{9D8B030D-6E8A-4147-A177-3AD203B41FA5}">
                      <a16:colId xmlns:a16="http://schemas.microsoft.com/office/drawing/2014/main" val="2787449832"/>
                    </a:ext>
                  </a:extLst>
                </a:gridCol>
                <a:gridCol w="4655473">
                  <a:extLst>
                    <a:ext uri="{9D8B030D-6E8A-4147-A177-3AD203B41FA5}">
                      <a16:colId xmlns:a16="http://schemas.microsoft.com/office/drawing/2014/main" val="2476470449"/>
                    </a:ext>
                  </a:extLst>
                </a:gridCol>
              </a:tblGrid>
              <a:tr h="83403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Sr.no</a:t>
                      </a:r>
                    </a:p>
                    <a:p>
                      <a:endParaRPr lang="en-IN" dirty="0"/>
                    </a:p>
                  </a:txBody>
                  <a:tcPr/>
                </a:tc>
                <a:tc>
                  <a:txBody>
                    <a:bodyPr/>
                    <a:lstStyle/>
                    <a:p>
                      <a:r>
                        <a:rPr lang="en-IN" dirty="0"/>
                        <a:t>Title</a:t>
                      </a:r>
                    </a:p>
                  </a:txBody>
                  <a:tcPr/>
                </a:tc>
                <a:tc>
                  <a:txBody>
                    <a:bodyPr/>
                    <a:lstStyle/>
                    <a:p>
                      <a:r>
                        <a:rPr lang="en-IN" dirty="0"/>
                        <a:t>Author</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Publish Date /Year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Description</a:t>
                      </a:r>
                    </a:p>
                    <a:p>
                      <a:endParaRPr lang="en-IN" dirty="0"/>
                    </a:p>
                  </a:txBody>
                  <a:tcPr/>
                </a:tc>
                <a:extLst>
                  <a:ext uri="{0D108BD9-81ED-4DB2-BD59-A6C34878D82A}">
                    <a16:rowId xmlns:a16="http://schemas.microsoft.com/office/drawing/2014/main" val="1827194976"/>
                  </a:ext>
                </a:extLst>
              </a:tr>
              <a:tr h="422807">
                <a:tc>
                  <a:txBody>
                    <a:bodyPr/>
                    <a:lstStyle/>
                    <a:p>
                      <a:r>
                        <a:rPr lang="en-IN" dirty="0"/>
                        <a:t>1</a:t>
                      </a:r>
                    </a:p>
                  </a:txBody>
                  <a:tcPr/>
                </a:tc>
                <a:tc>
                  <a:txBody>
                    <a:bodyPr/>
                    <a:lstStyle/>
                    <a:p>
                      <a:r>
                        <a:rPr lang="en-US" sz="1200" i="1" dirty="0"/>
                        <a:t>A Review on Disaster Prediction Using Machine Learning</a:t>
                      </a:r>
                      <a:endParaRPr lang="en-IN" sz="1200" dirty="0"/>
                    </a:p>
                  </a:txBody>
                  <a:tcPr/>
                </a:tc>
                <a:tc>
                  <a:txBody>
                    <a:bodyPr/>
                    <a:lstStyle/>
                    <a:p>
                      <a:r>
                        <a:rPr lang="en-IN" sz="1200" dirty="0"/>
                        <a:t>Alaa </a:t>
                      </a:r>
                      <a:r>
                        <a:rPr lang="en-IN" sz="1200" dirty="0" err="1"/>
                        <a:t>Taiseer</a:t>
                      </a:r>
                      <a:r>
                        <a:rPr lang="en-IN" sz="1200" dirty="0"/>
                        <a:t> Farghaly, </a:t>
                      </a:r>
                      <a:r>
                        <a:rPr lang="en-IN" sz="1200" dirty="0" err="1"/>
                        <a:t>Ngahzaifa</a:t>
                      </a:r>
                      <a:r>
                        <a:rPr lang="en-IN" sz="1200" dirty="0"/>
                        <a:t> Binti Ab Ghani, Abbas </a:t>
                      </a:r>
                      <a:r>
                        <a:rPr lang="en-IN" sz="1200" dirty="0" err="1"/>
                        <a:t>Saliimi</a:t>
                      </a:r>
                      <a:r>
                        <a:rPr lang="en-IN" sz="1200" dirty="0"/>
                        <a:t> Lokman</a:t>
                      </a:r>
                    </a:p>
                  </a:txBody>
                  <a:tcPr/>
                </a:tc>
                <a:tc>
                  <a:txBody>
                    <a:bodyPr/>
                    <a:lstStyle/>
                    <a:p>
                      <a:r>
                        <a:rPr lang="en-IN" sz="1200" dirty="0"/>
                        <a:t>2022</a:t>
                      </a:r>
                    </a:p>
                  </a:txBody>
                  <a:tcPr/>
                </a:tc>
                <a:tc>
                  <a:txBody>
                    <a:bodyPr/>
                    <a:lstStyle/>
                    <a:p>
                      <a:r>
                        <a:rPr lang="en-US" sz="1200" dirty="0"/>
                        <a:t>This paper reviews machine learning techniques for predicting natural disasters like floods, earthquakes, and wildfires. It highlights the role of AI in improving prediction accuracy and response times through data analysis from sensors and remote sensing technologies.</a:t>
                      </a:r>
                      <a:endParaRPr lang="en-IN" sz="1200" dirty="0"/>
                    </a:p>
                  </a:txBody>
                  <a:tcPr/>
                </a:tc>
                <a:extLst>
                  <a:ext uri="{0D108BD9-81ED-4DB2-BD59-A6C34878D82A}">
                    <a16:rowId xmlns:a16="http://schemas.microsoft.com/office/drawing/2014/main" val="592765971"/>
                  </a:ext>
                </a:extLst>
              </a:tr>
              <a:tr h="422807">
                <a:tc>
                  <a:txBody>
                    <a:bodyPr/>
                    <a:lstStyle/>
                    <a:p>
                      <a:r>
                        <a:rPr lang="en-IN" dirty="0"/>
                        <a:t>2</a:t>
                      </a:r>
                    </a:p>
                  </a:txBody>
                  <a:tcPr/>
                </a:tc>
                <a:tc>
                  <a:txBody>
                    <a:bodyPr/>
                    <a:lstStyle/>
                    <a:p>
                      <a:r>
                        <a:rPr lang="en-US" sz="1200" i="1" dirty="0"/>
                        <a:t>Artificial Neural Network Approaches for Disaster Management: A Literature Review</a:t>
                      </a:r>
                      <a:endParaRPr lang="en-IN" sz="1200" dirty="0"/>
                    </a:p>
                  </a:txBody>
                  <a:tcPr/>
                </a:tc>
                <a:tc>
                  <a:txBody>
                    <a:bodyPr/>
                    <a:lstStyle/>
                    <a:p>
                      <a:r>
                        <a:rPr lang="en-IN" sz="1200" dirty="0"/>
                        <a:t>S. K. Saha, S. K. Ghosh</a:t>
                      </a:r>
                    </a:p>
                  </a:txBody>
                  <a:tcPr/>
                </a:tc>
                <a:tc>
                  <a:txBody>
                    <a:bodyPr/>
                    <a:lstStyle/>
                    <a:p>
                      <a:r>
                        <a:rPr lang="en-IN" sz="1200" dirty="0"/>
                        <a:t>2021</a:t>
                      </a:r>
                    </a:p>
                  </a:txBody>
                  <a:tcPr/>
                </a:tc>
                <a:tc>
                  <a:txBody>
                    <a:bodyPr/>
                    <a:lstStyle/>
                    <a:p>
                      <a:r>
                        <a:rPr lang="en-US" sz="1200" dirty="0"/>
                        <a:t>This paper explores the use of artificial neural networks in predicting disasters like earthquakes and floods. It discusses how these models improve decision-making and response strategies in disaster management.</a:t>
                      </a:r>
                      <a:endParaRPr lang="en-IN" sz="1200" dirty="0"/>
                    </a:p>
                  </a:txBody>
                  <a:tcPr/>
                </a:tc>
                <a:extLst>
                  <a:ext uri="{0D108BD9-81ED-4DB2-BD59-A6C34878D82A}">
                    <a16:rowId xmlns:a16="http://schemas.microsoft.com/office/drawing/2014/main" val="167187661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7"/>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b="1" dirty="0">
                <a:solidFill>
                  <a:srgbClr val="FFFF00"/>
                </a:solidFill>
              </a:rPr>
              <a:t>Proposed System</a:t>
            </a:r>
            <a:endParaRPr b="1" dirty="0">
              <a:solidFill>
                <a:srgbClr val="FFFF00"/>
              </a:solidFill>
            </a:endParaRPr>
          </a:p>
        </p:txBody>
      </p:sp>
      <p:sp>
        <p:nvSpPr>
          <p:cNvPr id="113" name="Google Shape;113;p7"/>
          <p:cNvSpPr txBox="1"/>
          <p:nvPr/>
        </p:nvSpPr>
        <p:spPr>
          <a:xfrm>
            <a:off x="358350" y="1600550"/>
            <a:ext cx="8427300" cy="3114000"/>
          </a:xfrm>
          <a:prstGeom prst="rect">
            <a:avLst/>
          </a:prstGeom>
          <a:noFill/>
          <a:ln>
            <a:noFill/>
          </a:ln>
        </p:spPr>
        <p:txBody>
          <a:bodyPr spcFirstLastPara="1" wrap="square" lIns="91425" tIns="91425" rIns="91425" bIns="91425" anchor="t" anchorCtr="0">
            <a:noAutofit/>
          </a:bodyPr>
          <a:lstStyle/>
          <a:p>
            <a:pPr>
              <a:buFont typeface="Arial" panose="020B0604020202020204" pitchFamily="34" charset="0"/>
              <a:buChar char="•"/>
            </a:pPr>
            <a:r>
              <a:rPr lang="en-US" b="1" dirty="0"/>
              <a:t>Data Collection Layer -</a:t>
            </a:r>
            <a:r>
              <a:rPr lang="en-US" dirty="0"/>
              <a:t> Gathers real-time data from satellite imagery, weather stations, seismic sensors, and IoT devices.</a:t>
            </a:r>
          </a:p>
          <a:p>
            <a:pPr>
              <a:buFont typeface="Arial" panose="020B0604020202020204" pitchFamily="34" charset="0"/>
              <a:buChar char="•"/>
            </a:pPr>
            <a:r>
              <a:rPr lang="en-US" b="1" dirty="0"/>
              <a:t>Data Processing Module -</a:t>
            </a:r>
            <a:r>
              <a:rPr lang="en-US" dirty="0"/>
              <a:t> Cleans, organizes, and preprocesses raw data for analysis.</a:t>
            </a:r>
          </a:p>
          <a:p>
            <a:pPr>
              <a:buFont typeface="Arial" panose="020B0604020202020204" pitchFamily="34" charset="0"/>
              <a:buChar char="•"/>
            </a:pPr>
            <a:r>
              <a:rPr lang="en-US" b="1" dirty="0"/>
              <a:t>AI &amp; Machine Learning Models -</a:t>
            </a:r>
            <a:r>
              <a:rPr lang="en-US" dirty="0"/>
              <a:t> Utilizes deep learning algorithms to detect patterns and predict potential disasters.</a:t>
            </a:r>
          </a:p>
          <a:p>
            <a:pPr>
              <a:buFont typeface="Arial" panose="020B0604020202020204" pitchFamily="34" charset="0"/>
              <a:buChar char="•"/>
            </a:pPr>
            <a:r>
              <a:rPr lang="en-US" b="1" dirty="0"/>
              <a:t>Cloud-based Analytics Platform -</a:t>
            </a:r>
            <a:r>
              <a:rPr lang="en-US" dirty="0"/>
              <a:t> Provides scalable computing power for real-time disaster prediction and monitoring.</a:t>
            </a:r>
          </a:p>
          <a:p>
            <a:pPr>
              <a:buFont typeface="Arial" panose="020B0604020202020204" pitchFamily="34" charset="0"/>
              <a:buChar char="•"/>
            </a:pPr>
            <a:r>
              <a:rPr lang="en-US" b="1" dirty="0"/>
              <a:t>Early Warning System -</a:t>
            </a:r>
            <a:r>
              <a:rPr lang="en-US" dirty="0"/>
              <a:t> Sends automated alerts to governments, emergency responders, and the public.</a:t>
            </a:r>
          </a:p>
          <a:p>
            <a:pPr>
              <a:buFont typeface="Arial" panose="020B0604020202020204" pitchFamily="34" charset="0"/>
              <a:buChar char="•"/>
            </a:pPr>
            <a:r>
              <a:rPr lang="en-US" b="1" dirty="0"/>
              <a:t>Visualization &amp; Reporting Dashboard - </a:t>
            </a:r>
            <a:r>
              <a:rPr lang="en-US" dirty="0"/>
              <a:t>Displays disaster predictions, risk levels, and response strategies in an interactive format.</a:t>
            </a:r>
          </a:p>
          <a:p>
            <a:pPr>
              <a:buFont typeface="Arial" panose="020B0604020202020204" pitchFamily="34" charset="0"/>
              <a:buChar char="•"/>
            </a:pPr>
            <a:r>
              <a:rPr lang="en-US" b="1" dirty="0"/>
              <a:t>Mobile Application &amp; API Integration -</a:t>
            </a:r>
            <a:r>
              <a:rPr lang="en-US" dirty="0"/>
              <a:t> Ensures accessibility to real-time predictions and alerts on multiple platforms.</a:t>
            </a: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Roboto"/>
              <a:ea typeface="Roboto"/>
              <a:cs typeface="Roboto"/>
              <a:sym typeface="Roboto"/>
            </a:endParaRPr>
          </a:p>
        </p:txBody>
      </p:sp>
      <p:pic>
        <p:nvPicPr>
          <p:cNvPr id="114" name="Google Shape;114;p7"/>
          <p:cNvPicPr preferRelativeResize="0"/>
          <p:nvPr/>
        </p:nvPicPr>
        <p:blipFill rotWithShape="1">
          <a:blip r:embed="rId3">
            <a:alphaModFix/>
          </a:blip>
          <a:srcRect/>
          <a:stretch/>
        </p:blipFill>
        <p:spPr>
          <a:xfrm>
            <a:off x="412975" y="96050"/>
            <a:ext cx="681075" cy="1099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2b6d189323d_1_26"/>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2800"/>
              <a:buNone/>
            </a:pPr>
            <a:r>
              <a:rPr lang="en" b="1">
                <a:solidFill>
                  <a:srgbClr val="FFFF00"/>
                </a:solidFill>
              </a:rPr>
              <a:t>Proposed Design</a:t>
            </a:r>
            <a:endParaRPr b="1">
              <a:solidFill>
                <a:srgbClr val="FFFF00"/>
              </a:solidFill>
            </a:endParaRPr>
          </a:p>
        </p:txBody>
      </p:sp>
      <p:sp>
        <p:nvSpPr>
          <p:cNvPr id="120" name="Google Shape;120;g2b6d189323d_1_26"/>
          <p:cNvSpPr txBox="1"/>
          <p:nvPr/>
        </p:nvSpPr>
        <p:spPr>
          <a:xfrm>
            <a:off x="405075" y="1773650"/>
            <a:ext cx="8427300" cy="3114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pic>
        <p:nvPicPr>
          <p:cNvPr id="121" name="Google Shape;121;g2b6d189323d_1_26"/>
          <p:cNvPicPr preferRelativeResize="0"/>
          <p:nvPr/>
        </p:nvPicPr>
        <p:blipFill rotWithShape="1">
          <a:blip r:embed="rId3">
            <a:alphaModFix/>
          </a:blip>
          <a:srcRect/>
          <a:stretch/>
        </p:blipFill>
        <p:spPr>
          <a:xfrm>
            <a:off x="412975" y="96050"/>
            <a:ext cx="681075" cy="1099625"/>
          </a:xfrm>
          <a:prstGeom prst="rect">
            <a:avLst/>
          </a:prstGeom>
          <a:noFill/>
          <a:ln>
            <a:noFill/>
          </a:ln>
        </p:spPr>
      </p:pic>
      <p:pic>
        <p:nvPicPr>
          <p:cNvPr id="5" name="Picture 4">
            <a:extLst>
              <a:ext uri="{FF2B5EF4-FFF2-40B4-BE49-F238E27FC236}">
                <a16:creationId xmlns:a16="http://schemas.microsoft.com/office/drawing/2014/main" id="{AFEE2E5A-438C-459D-198C-49935C7C3456}"/>
              </a:ext>
            </a:extLst>
          </p:cNvPr>
          <p:cNvPicPr>
            <a:picLocks noChangeAspect="1"/>
          </p:cNvPicPr>
          <p:nvPr/>
        </p:nvPicPr>
        <p:blipFill>
          <a:blip r:embed="rId4"/>
          <a:stretch>
            <a:fillRect/>
          </a:stretch>
        </p:blipFill>
        <p:spPr>
          <a:xfrm>
            <a:off x="693420" y="1773650"/>
            <a:ext cx="7757160" cy="2585720"/>
          </a:xfrm>
          <a:prstGeom prst="rect">
            <a:avLst/>
          </a:prstGeom>
        </p:spPr>
      </p:pic>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TotalTime>
  <Words>996</Words>
  <Application>Microsoft Office PowerPoint</Application>
  <PresentationFormat>On-screen Show (16:9)</PresentationFormat>
  <Paragraphs>88</Paragraphs>
  <Slides>12</Slides>
  <Notes>12</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Merriweather</vt:lpstr>
      <vt:lpstr>Roboto</vt:lpstr>
      <vt:lpstr>Times New Roman</vt:lpstr>
      <vt:lpstr>Paradigm</vt:lpstr>
      <vt:lpstr>PowerPoint Presentation</vt:lpstr>
      <vt:lpstr>Content</vt:lpstr>
      <vt:lpstr>Introduction  </vt:lpstr>
      <vt:lpstr>Problem Statement  </vt:lpstr>
      <vt:lpstr>Existing Solution  </vt:lpstr>
      <vt:lpstr>Solution</vt:lpstr>
      <vt:lpstr>    Literature Survey </vt:lpstr>
      <vt:lpstr>Proposed System</vt:lpstr>
      <vt:lpstr>Proposed Design</vt:lpstr>
      <vt:lpstr>Algorithm Used</vt:lpstr>
      <vt:lpstr>Conclusion</vt:lpstr>
      <vt:lpstr>Refrences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Atharva Shinde</dc:creator>
  <cp:lastModifiedBy>Atharva Shinde</cp:lastModifiedBy>
  <cp:revision>7</cp:revision>
  <dcterms:modified xsi:type="dcterms:W3CDTF">2025-04-03T10:29:07Z</dcterms:modified>
</cp:coreProperties>
</file>