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67" r:id="rId3"/>
    <p:sldId id="266" r:id="rId4"/>
    <p:sldId id="257" r:id="rId5"/>
    <p:sldId id="258" r:id="rId6"/>
    <p:sldId id="259" r:id="rId7"/>
    <p:sldId id="260" r:id="rId8"/>
    <p:sldId id="261" r:id="rId9"/>
    <p:sldId id="262" r:id="rId10"/>
    <p:sldId id="263" r:id="rId11"/>
    <p:sldId id="264"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Merriweather" panose="00000500000000000000"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Slab"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F7E66-B6BD-4A67-AD4D-65DF74F82F87}" v="5" dt="2022-03-07T23:57:06.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4"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Kankane" userId="abde5f6191579048" providerId="LiveId" clId="{09BF7E66-B6BD-4A67-AD4D-65DF74F82F87}"/>
    <pc:docChg chg="custSel addSld delSld modSld">
      <pc:chgData name="Pooja Kankane" userId="abde5f6191579048" providerId="LiveId" clId="{09BF7E66-B6BD-4A67-AD4D-65DF74F82F87}" dt="2022-03-07T23:57:46.996" v="240" actId="14100"/>
      <pc:docMkLst>
        <pc:docMk/>
      </pc:docMkLst>
      <pc:sldChg chg="modSp mod">
        <pc:chgData name="Pooja Kankane" userId="abde5f6191579048" providerId="LiveId" clId="{09BF7E66-B6BD-4A67-AD4D-65DF74F82F87}" dt="2022-03-07T23:38:42.107" v="2" actId="27636"/>
        <pc:sldMkLst>
          <pc:docMk/>
          <pc:sldMk cId="0" sldId="262"/>
        </pc:sldMkLst>
        <pc:spChg chg="mod">
          <ac:chgData name="Pooja Kankane" userId="abde5f6191579048" providerId="LiveId" clId="{09BF7E66-B6BD-4A67-AD4D-65DF74F82F87}" dt="2022-03-07T23:38:42.107" v="2" actId="27636"/>
          <ac:spMkLst>
            <pc:docMk/>
            <pc:sldMk cId="0" sldId="262"/>
            <ac:spMk id="136" creationId="{00000000-0000-0000-0000-000000000000}"/>
          </ac:spMkLst>
        </pc:spChg>
      </pc:sldChg>
      <pc:sldChg chg="new del">
        <pc:chgData name="Pooja Kankane" userId="abde5f6191579048" providerId="LiveId" clId="{09BF7E66-B6BD-4A67-AD4D-65DF74F82F87}" dt="2022-03-07T23:38:46.468" v="3" actId="2696"/>
        <pc:sldMkLst>
          <pc:docMk/>
          <pc:sldMk cId="3543525442" sldId="265"/>
        </pc:sldMkLst>
      </pc:sldChg>
      <pc:sldChg chg="add">
        <pc:chgData name="Pooja Kankane" userId="abde5f6191579048" providerId="LiveId" clId="{09BF7E66-B6BD-4A67-AD4D-65DF74F82F87}" dt="2022-03-07T23:38:41.982" v="1"/>
        <pc:sldMkLst>
          <pc:docMk/>
          <pc:sldMk cId="0" sldId="266"/>
        </pc:sldMkLst>
      </pc:sldChg>
      <pc:sldChg chg="addSp delSp modSp add mod setBg modNotes">
        <pc:chgData name="Pooja Kankane" userId="abde5f6191579048" providerId="LiveId" clId="{09BF7E66-B6BD-4A67-AD4D-65DF74F82F87}" dt="2022-03-07T23:57:46.996" v="240" actId="14100"/>
        <pc:sldMkLst>
          <pc:docMk/>
          <pc:sldMk cId="7630729" sldId="267"/>
        </pc:sldMkLst>
        <pc:spChg chg="del mod">
          <ac:chgData name="Pooja Kankane" userId="abde5f6191579048" providerId="LiveId" clId="{09BF7E66-B6BD-4A67-AD4D-65DF74F82F87}" dt="2022-03-07T23:57:21.165" v="232" actId="21"/>
          <ac:spMkLst>
            <pc:docMk/>
            <pc:sldMk cId="7630729" sldId="267"/>
            <ac:spMk id="12" creationId="{00000000-0000-0000-0000-000000000000}"/>
          </ac:spMkLst>
        </pc:spChg>
        <pc:picChg chg="add mod">
          <ac:chgData name="Pooja Kankane" userId="abde5f6191579048" providerId="LiveId" clId="{09BF7E66-B6BD-4A67-AD4D-65DF74F82F87}" dt="2022-03-07T23:57:46.996" v="240" actId="14100"/>
          <ac:picMkLst>
            <pc:docMk/>
            <pc:sldMk cId="7630729" sldId="267"/>
            <ac:picMk id="2" creationId="{BA4DB1E2-BCBC-4545-876F-F31962B7454D}"/>
          </ac:picMkLst>
        </pc:picChg>
      </pc:sldChg>
      <pc:sldChg chg="modSp new del mod">
        <pc:chgData name="Pooja Kankane" userId="abde5f6191579048" providerId="LiveId" clId="{09BF7E66-B6BD-4A67-AD4D-65DF74F82F87}" dt="2022-03-07T23:43:47.220" v="216" actId="2696"/>
        <pc:sldMkLst>
          <pc:docMk/>
          <pc:sldMk cId="2252540937" sldId="267"/>
        </pc:sldMkLst>
        <pc:spChg chg="mod">
          <ac:chgData name="Pooja Kankane" userId="abde5f6191579048" providerId="LiveId" clId="{09BF7E66-B6BD-4A67-AD4D-65DF74F82F87}" dt="2022-03-07T23:39:52.735" v="52" actId="20577"/>
          <ac:spMkLst>
            <pc:docMk/>
            <pc:sldMk cId="2252540937" sldId="267"/>
            <ac:spMk id="2" creationId="{9E4CFAF6-4875-454D-8F63-A66448A34F48}"/>
          </ac:spMkLst>
        </pc:spChg>
        <pc:spChg chg="mod">
          <ac:chgData name="Pooja Kankane" userId="abde5f6191579048" providerId="LiveId" clId="{09BF7E66-B6BD-4A67-AD4D-65DF74F82F87}" dt="2022-03-07T23:43:32.682" v="215" actId="20577"/>
          <ac:spMkLst>
            <pc:docMk/>
            <pc:sldMk cId="2252540937" sldId="267"/>
            <ac:spMk id="3" creationId="{400BD875-32D1-43B6-B0C4-2A0FCF4B43F5}"/>
          </ac:spMkLst>
        </pc:spChg>
      </pc:sldChg>
      <pc:sldChg chg="add del setBg modNotes">
        <pc:chgData name="Pooja Kankane" userId="abde5f6191579048" providerId="LiveId" clId="{09BF7E66-B6BD-4A67-AD4D-65DF74F82F87}" dt="2022-03-07T23:57:06.770" v="230"/>
        <pc:sldMkLst>
          <pc:docMk/>
          <pc:sldMk cId="3543113833" sldId="268"/>
        </pc:sldMkLst>
      </pc:sldChg>
      <pc:sldMasterChg chg="delSldLayout">
        <pc:chgData name="Pooja Kankane" userId="abde5f6191579048" providerId="LiveId" clId="{09BF7E66-B6BD-4A67-AD4D-65DF74F82F87}" dt="2022-03-07T23:43:47.220" v="216" actId="2696"/>
        <pc:sldMasterMkLst>
          <pc:docMk/>
          <pc:sldMasterMk cId="0" sldId="2147483660"/>
        </pc:sldMasterMkLst>
        <pc:sldLayoutChg chg="del">
          <pc:chgData name="Pooja Kankane" userId="abde5f6191579048" providerId="LiveId" clId="{09BF7E66-B6BD-4A67-AD4D-65DF74F82F87}" dt="2022-03-07T23:38:46.468" v="3" actId="2696"/>
          <pc:sldLayoutMkLst>
            <pc:docMk/>
            <pc:sldMasterMk cId="0" sldId="2147483660"/>
            <pc:sldLayoutMk cId="0" sldId="2147483649"/>
          </pc:sldLayoutMkLst>
        </pc:sldLayoutChg>
        <pc:sldLayoutChg chg="del">
          <pc:chgData name="Pooja Kankane" userId="abde5f6191579048" providerId="LiveId" clId="{09BF7E66-B6BD-4A67-AD4D-65DF74F82F87}" dt="2022-03-07T23:43:47.220" v="216" actId="2696"/>
          <pc:sldLayoutMkLst>
            <pc:docMk/>
            <pc:sldMasterMk cId="0" sldId="2147483660"/>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8df07b0cb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118df07b0cb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8df07b0cb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118df07b0cb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6651B-61F4-4FEE-AB9E-F7C89F1BF560}" type="slidenum">
              <a:rPr lang="en-US" smtClean="0"/>
              <a:t>2</a:t>
            </a:fld>
            <a:endParaRPr lang="en-US"/>
          </a:p>
        </p:txBody>
      </p:sp>
    </p:spTree>
    <p:extLst>
      <p:ext uri="{BB962C8B-B14F-4D97-AF65-F5344CB8AC3E}">
        <p14:creationId xmlns:p14="http://schemas.microsoft.com/office/powerpoint/2010/main" val="409336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8df07b0cb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118df07b0cb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8df07b0cb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18df07b0cb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8df07b0cb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118df07b0cb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8df07b0cb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118df07b0cb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8df07b0cb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118df07b0cb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8df07b0cb_2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118df07b0cb_2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63" name="Google Shape;6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196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bc9565b9-8cc5-4c53-a648-97ffcdaed581/?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000" b="0">
                <a:latin typeface="Roboto Slab"/>
                <a:ea typeface="Roboto Slab"/>
                <a:cs typeface="Roboto Slab"/>
                <a:sym typeface="Roboto Slab"/>
              </a:rPr>
              <a:t>ISMG 6820 Presentation</a:t>
            </a:r>
            <a:endParaRPr/>
          </a:p>
        </p:txBody>
      </p:sp>
      <p:sp>
        <p:nvSpPr>
          <p:cNvPr id="71" name="Google Shape;71;p14"/>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Group 6</a:t>
            </a:r>
            <a:endParaRPr/>
          </a:p>
          <a:p>
            <a:pPr marL="0" lvl="0" indent="0" algn="l" rtl="0">
              <a:spcBef>
                <a:spcPts val="0"/>
              </a:spcBef>
              <a:spcAft>
                <a:spcPts val="0"/>
              </a:spcAft>
              <a:buNone/>
            </a:pPr>
            <a:r>
              <a:rPr lang="en"/>
              <a:t>Pooja Kankane, Atharva teli, Katikam Sai Kumar,</a:t>
            </a:r>
            <a:endParaRPr/>
          </a:p>
          <a:p>
            <a:pPr marL="0" lvl="0" indent="0" algn="l" rtl="0">
              <a:spcBef>
                <a:spcPts val="0"/>
              </a:spcBef>
              <a:spcAft>
                <a:spcPts val="0"/>
              </a:spcAft>
              <a:buNone/>
            </a:pPr>
            <a:r>
              <a:rPr lang="en"/>
              <a:t>Tom K Jose, Rahul Reddy.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200" b="1">
                <a:latin typeface="Arial"/>
                <a:ea typeface="Arial"/>
                <a:cs typeface="Arial"/>
                <a:sym typeface="Arial"/>
              </a:rPr>
              <a:t>Recommendations</a:t>
            </a:r>
            <a:endParaRPr sz="2200" b="1">
              <a:latin typeface="Arial"/>
              <a:ea typeface="Arial"/>
              <a:cs typeface="Arial"/>
              <a:sym typeface="Arial"/>
            </a:endParaRPr>
          </a:p>
        </p:txBody>
      </p:sp>
      <p:sp>
        <p:nvSpPr>
          <p:cNvPr id="142" name="Google Shape;142;p2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7800" algn="l" rtl="0">
              <a:lnSpc>
                <a:spcPct val="150000"/>
              </a:lnSpc>
              <a:spcBef>
                <a:spcPts val="0"/>
              </a:spcBef>
              <a:spcAft>
                <a:spcPts val="0"/>
              </a:spcAft>
              <a:buClr>
                <a:schemeClr val="dk1"/>
              </a:buClr>
              <a:buSzPts val="1400"/>
              <a:buFont typeface="Arial"/>
              <a:buChar char="●"/>
            </a:pPr>
            <a:r>
              <a:rPr lang="en" sz="1400">
                <a:latin typeface="Arial"/>
                <a:ea typeface="Arial"/>
                <a:cs typeface="Arial"/>
                <a:sym typeface="Arial"/>
              </a:rPr>
              <a:t>To expand the distribution channels. </a:t>
            </a:r>
            <a:endParaRPr sz="1400">
              <a:latin typeface="Arial"/>
              <a:ea typeface="Arial"/>
              <a:cs typeface="Arial"/>
              <a:sym typeface="Arial"/>
            </a:endParaRPr>
          </a:p>
          <a:p>
            <a:pPr marL="177800" lvl="0" indent="-177800" algn="l" rtl="0">
              <a:lnSpc>
                <a:spcPct val="150000"/>
              </a:lnSpc>
              <a:spcBef>
                <a:spcPts val="800"/>
              </a:spcBef>
              <a:spcAft>
                <a:spcPts val="0"/>
              </a:spcAft>
              <a:buClr>
                <a:schemeClr val="dk1"/>
              </a:buClr>
              <a:buSzPts val="1400"/>
              <a:buFont typeface="Arial"/>
              <a:buChar char="●"/>
            </a:pPr>
            <a:r>
              <a:rPr lang="en" sz="1400">
                <a:latin typeface="Arial"/>
                <a:ea typeface="Arial"/>
                <a:cs typeface="Arial"/>
                <a:sym typeface="Arial"/>
              </a:rPr>
              <a:t> To focus on the promotion of our products. </a:t>
            </a:r>
            <a:endParaRPr sz="1400">
              <a:latin typeface="Arial"/>
              <a:ea typeface="Arial"/>
              <a:cs typeface="Arial"/>
              <a:sym typeface="Arial"/>
            </a:endParaRPr>
          </a:p>
          <a:p>
            <a:pPr marL="177800" lvl="0" indent="-177800" algn="l" rtl="0">
              <a:lnSpc>
                <a:spcPct val="150000"/>
              </a:lnSpc>
              <a:spcBef>
                <a:spcPts val="800"/>
              </a:spcBef>
              <a:spcAft>
                <a:spcPts val="0"/>
              </a:spcAft>
              <a:buClr>
                <a:schemeClr val="dk1"/>
              </a:buClr>
              <a:buSzPts val="1400"/>
              <a:buFont typeface="Arial"/>
              <a:buChar char="●"/>
            </a:pPr>
            <a:r>
              <a:rPr lang="en" sz="1400">
                <a:latin typeface="Arial"/>
                <a:ea typeface="Arial"/>
                <a:cs typeface="Arial"/>
                <a:sym typeface="Arial"/>
              </a:rPr>
              <a:t> To increase the consumer’s awareness of our products. </a:t>
            </a:r>
            <a:endParaRPr sz="1400">
              <a:latin typeface="Arial"/>
              <a:ea typeface="Arial"/>
              <a:cs typeface="Arial"/>
              <a:sym typeface="Arial"/>
            </a:endParaRPr>
          </a:p>
          <a:p>
            <a:pPr marL="177800" lvl="0" indent="-177800" algn="l" rtl="0">
              <a:lnSpc>
                <a:spcPct val="150000"/>
              </a:lnSpc>
              <a:spcBef>
                <a:spcPts val="800"/>
              </a:spcBef>
              <a:spcAft>
                <a:spcPts val="1200"/>
              </a:spcAft>
              <a:buClr>
                <a:schemeClr val="dk1"/>
              </a:buClr>
              <a:buSzPts val="1400"/>
              <a:buFont typeface="Arial"/>
              <a:buChar char="●"/>
            </a:pPr>
            <a:r>
              <a:rPr lang="en" sz="1400">
                <a:latin typeface="Arial"/>
                <a:ea typeface="Arial"/>
                <a:cs typeface="Arial"/>
                <a:sym typeface="Arial"/>
              </a:rPr>
              <a:t> To make their products more convenient to use.</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200" b="1">
                <a:latin typeface="Arial"/>
                <a:ea typeface="Arial"/>
                <a:cs typeface="Arial"/>
                <a:sym typeface="Arial"/>
              </a:rPr>
              <a:t>Conclusion</a:t>
            </a:r>
            <a:br>
              <a:rPr lang="en" sz="2200" b="1">
                <a:latin typeface="Arial"/>
                <a:ea typeface="Arial"/>
                <a:cs typeface="Arial"/>
                <a:sym typeface="Arial"/>
              </a:rPr>
            </a:br>
            <a:endParaRPr sz="2200" b="1">
              <a:latin typeface="Arial"/>
              <a:ea typeface="Arial"/>
              <a:cs typeface="Arial"/>
              <a:sym typeface="Arial"/>
            </a:endParaRPr>
          </a:p>
        </p:txBody>
      </p:sp>
      <p:sp>
        <p:nvSpPr>
          <p:cNvPr id="148" name="Google Shape;148;p22"/>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Clr>
                <a:schemeClr val="dk1"/>
              </a:buClr>
              <a:buSzPts val="2200"/>
              <a:buFont typeface="Arial"/>
              <a:buChar char="●"/>
            </a:pPr>
            <a:r>
              <a:rPr lang="en" sz="1400">
                <a:latin typeface="Arial"/>
                <a:ea typeface="Arial"/>
                <a:cs typeface="Arial"/>
                <a:sym typeface="Arial"/>
              </a:rPr>
              <a:t>The financial overview should describe what the firm is, how it will earn money, how much it will cost to establish and operate, and what consequences it will have on the economy and other businesses using the information provided.</a:t>
            </a:r>
            <a:endParaRPr sz="1400">
              <a:latin typeface="Arial"/>
              <a:ea typeface="Arial"/>
              <a:cs typeface="Arial"/>
              <a:sym typeface="Arial"/>
            </a:endParaRPr>
          </a:p>
          <a:p>
            <a:pPr marL="0" lvl="0" indent="0" algn="l" rtl="0">
              <a:lnSpc>
                <a:spcPct val="90000"/>
              </a:lnSpc>
              <a:spcBef>
                <a:spcPts val="800"/>
              </a:spcBef>
              <a:spcAft>
                <a:spcPts val="0"/>
              </a:spcAft>
              <a:buClr>
                <a:schemeClr val="dk1"/>
              </a:buClr>
              <a:buSzPts val="2100"/>
              <a:buNone/>
            </a:pPr>
            <a:endParaRPr sz="1400">
              <a:latin typeface="Arial"/>
              <a:ea typeface="Arial"/>
              <a:cs typeface="Arial"/>
              <a:sym typeface="Arial"/>
            </a:endParaRPr>
          </a:p>
          <a:p>
            <a:pPr marL="177800" lvl="0" indent="-177800" algn="l" rtl="0">
              <a:lnSpc>
                <a:spcPct val="90000"/>
              </a:lnSpc>
              <a:spcBef>
                <a:spcPts val="800"/>
              </a:spcBef>
              <a:spcAft>
                <a:spcPts val="1200"/>
              </a:spcAft>
              <a:buClr>
                <a:schemeClr val="dk1"/>
              </a:buClr>
              <a:buSzPts val="2200"/>
              <a:buFont typeface="Arial"/>
              <a:buChar char="●"/>
            </a:pPr>
            <a:r>
              <a:rPr lang="en" sz="1400">
                <a:latin typeface="Arial"/>
                <a:ea typeface="Arial"/>
                <a:cs typeface="Arial"/>
                <a:sym typeface="Arial"/>
              </a:rPr>
              <a:t>Overall, if our strategy, the economy, market competitiveness, and other factors remain same or improve from where they are now, the company will do well.</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a:extLst>
              <a:ext uri="{FF2B5EF4-FFF2-40B4-BE49-F238E27FC236}">
                <a16:creationId xmlns:a16="http://schemas.microsoft.com/office/drawing/2014/main" id="{BA4DB1E2-BCBC-4545-876F-F31962B7454D}"/>
              </a:ext>
            </a:extLst>
          </p:cNvPr>
          <p:cNvPicPr>
            <a:picLocks noChangeAspect="1"/>
          </p:cNvPicPr>
          <p:nvPr/>
        </p:nvPicPr>
        <p:blipFill>
          <a:blip r:embed="rId4"/>
          <a:stretch>
            <a:fillRect/>
          </a:stretch>
        </p:blipFill>
        <p:spPr>
          <a:xfrm>
            <a:off x="0" y="0"/>
            <a:ext cx="9144000" cy="5172323"/>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 by Call Center ,Total Revenue ,Year ,Revenue by Category ,High Revenue Products ,Revenue Breakup Per Categoy ,Units Sold Per Category &amp; Subcategory. Please refer to the notes on this slide for details">
            <a:hlinkClick r:id="rId3"/>
          </p:cNvPr>
          <p:cNvPicPr>
            <a:picLocks noChangeAspect="1"/>
          </p:cNvPicPr>
          <p:nvPr/>
        </p:nvPicPr>
        <p:blipFill>
          <a:blip r:embed="rId4"/>
          <a:stretch>
            <a:fillRect/>
          </a:stretch>
        </p:blipFill>
        <p:spPr>
          <a:xfrm>
            <a:off x="57150" y="0"/>
            <a:ext cx="9015413" cy="5143500"/>
          </a:xfrm>
          <a:prstGeom prst="rect">
            <a:avLst/>
          </a:prstGeom>
          <a:noFill/>
        </p:spPr>
      </p:pic>
      <p:sp>
        <p:nvSpPr>
          <p:cNvPr id="4" name="Title" hidden="1"/>
          <p:cNvSpPr>
            <a:spLocks noGrp="1"/>
          </p:cNvSpPr>
          <p:nvPr>
            <p:ph type="title"/>
          </p:nvPr>
        </p:nvSpPr>
        <p:spPr/>
        <p:txBody>
          <a:bodyPr/>
          <a:lstStyle/>
          <a:p>
            <a:r>
              <a:t>BSC Dashboard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pic>
        <p:nvPicPr>
          <p:cNvPr id="76" name="Google Shape;76;p15" descr="A screenshot of a computer&#10;&#10;Description automatically generated with medium confidence"/>
          <p:cNvPicPr preferRelativeResize="0"/>
          <p:nvPr/>
        </p:nvPicPr>
        <p:blipFill rotWithShape="1">
          <a:blip r:embed="rId3">
            <a:alphaModFix/>
          </a:blip>
          <a:srcRect/>
          <a:stretch/>
        </p:blipFill>
        <p:spPr>
          <a:xfrm>
            <a:off x="904726" y="946404"/>
            <a:ext cx="3436778" cy="1907412"/>
          </a:xfrm>
          <a:prstGeom prst="rect">
            <a:avLst/>
          </a:prstGeom>
          <a:noFill/>
          <a:ln>
            <a:noFill/>
          </a:ln>
        </p:spPr>
      </p:pic>
      <p:cxnSp>
        <p:nvCxnSpPr>
          <p:cNvPr id="77" name="Google Shape;77;p15"/>
          <p:cNvCxnSpPr/>
          <p:nvPr/>
        </p:nvCxnSpPr>
        <p:spPr>
          <a:xfrm>
            <a:off x="4568411" y="833378"/>
            <a:ext cx="8280" cy="3483827"/>
          </a:xfrm>
          <a:prstGeom prst="straightConnector1">
            <a:avLst/>
          </a:prstGeom>
          <a:noFill/>
          <a:ln w="19050" cap="flat" cmpd="sng">
            <a:solidFill>
              <a:srgbClr val="7F7F7F"/>
            </a:solidFill>
            <a:prstDash val="solid"/>
            <a:miter lim="800000"/>
            <a:headEnd type="none" w="sm" len="sm"/>
            <a:tailEnd type="none" w="sm" len="sm"/>
          </a:ln>
        </p:spPr>
      </p:cxnSp>
      <p:pic>
        <p:nvPicPr>
          <p:cNvPr id="78" name="Google Shape;78;p15" descr="Graphical user interface, application&#10;&#10;Description automatically generated"/>
          <p:cNvPicPr preferRelativeResize="0"/>
          <p:nvPr/>
        </p:nvPicPr>
        <p:blipFill rotWithShape="1">
          <a:blip r:embed="rId4">
            <a:alphaModFix/>
          </a:blip>
          <a:srcRect t="16056"/>
          <a:stretch/>
        </p:blipFill>
        <p:spPr>
          <a:xfrm>
            <a:off x="4886485" y="2853813"/>
            <a:ext cx="3905294" cy="524521"/>
          </a:xfrm>
          <a:prstGeom prst="rect">
            <a:avLst/>
          </a:prstGeom>
          <a:noFill/>
          <a:ln>
            <a:noFill/>
          </a:ln>
        </p:spPr>
      </p:pic>
      <p:cxnSp>
        <p:nvCxnSpPr>
          <p:cNvPr id="79" name="Google Shape;79;p15"/>
          <p:cNvCxnSpPr/>
          <p:nvPr/>
        </p:nvCxnSpPr>
        <p:spPr>
          <a:xfrm>
            <a:off x="1052270" y="2571749"/>
            <a:ext cx="3141678" cy="1"/>
          </a:xfrm>
          <a:prstGeom prst="straightConnector1">
            <a:avLst/>
          </a:prstGeom>
          <a:noFill/>
          <a:ln w="19050" cap="flat" cmpd="sng">
            <a:solidFill>
              <a:srgbClr val="7F7F7F"/>
            </a:solidFill>
            <a:prstDash val="solid"/>
            <a:miter lim="800000"/>
            <a:headEnd type="none" w="sm" len="sm"/>
            <a:tailEnd type="none" w="sm" len="sm"/>
          </a:ln>
        </p:spPr>
      </p:cxnSp>
      <p:cxnSp>
        <p:nvCxnSpPr>
          <p:cNvPr id="80" name="Google Shape;80;p15"/>
          <p:cNvCxnSpPr/>
          <p:nvPr/>
        </p:nvCxnSpPr>
        <p:spPr>
          <a:xfrm>
            <a:off x="4957750" y="2571749"/>
            <a:ext cx="3141678" cy="1"/>
          </a:xfrm>
          <a:prstGeom prst="straightConnector1">
            <a:avLst/>
          </a:prstGeom>
          <a:noFill/>
          <a:ln w="19050" cap="flat" cmpd="sng">
            <a:solidFill>
              <a:srgbClr val="7F7F7F"/>
            </a:solidFill>
            <a:prstDash val="solid"/>
            <a:miter lim="800000"/>
            <a:headEnd type="none" w="sm" len="sm"/>
            <a:tailEnd type="none" w="sm" len="sm"/>
          </a:ln>
        </p:spPr>
      </p:cxnSp>
      <p:pic>
        <p:nvPicPr>
          <p:cNvPr id="81" name="Google Shape;81;p15" descr="Graphical user interface, application&#10;&#10;Description automatically generated"/>
          <p:cNvPicPr preferRelativeResize="0"/>
          <p:nvPr/>
        </p:nvPicPr>
        <p:blipFill rotWithShape="1">
          <a:blip r:embed="rId5">
            <a:alphaModFix/>
          </a:blip>
          <a:srcRect/>
          <a:stretch/>
        </p:blipFill>
        <p:spPr>
          <a:xfrm>
            <a:off x="952858" y="3083012"/>
            <a:ext cx="3277933" cy="1909396"/>
          </a:xfrm>
          <a:prstGeom prst="rect">
            <a:avLst/>
          </a:prstGeom>
          <a:noFill/>
          <a:ln>
            <a:noFill/>
          </a:ln>
        </p:spPr>
      </p:pic>
      <p:pic>
        <p:nvPicPr>
          <p:cNvPr id="82" name="Google Shape;82;p15" descr="Chart, bar chart&#10;&#10;Description automatically generated"/>
          <p:cNvPicPr preferRelativeResize="0">
            <a:picLocks noGrp="1"/>
          </p:cNvPicPr>
          <p:nvPr>
            <p:ph type="body" idx="1"/>
          </p:nvPr>
        </p:nvPicPr>
        <p:blipFill rotWithShape="1">
          <a:blip r:embed="rId6">
            <a:alphaModFix/>
          </a:blip>
          <a:srcRect t="24107"/>
          <a:stretch/>
        </p:blipFill>
        <p:spPr>
          <a:xfrm>
            <a:off x="5171602" y="106658"/>
            <a:ext cx="3186050" cy="1453438"/>
          </a:xfrm>
          <a:prstGeom prst="rect">
            <a:avLst/>
          </a:prstGeom>
          <a:noFill/>
          <a:ln>
            <a:noFill/>
          </a:ln>
        </p:spPr>
      </p:pic>
      <p:sp>
        <p:nvSpPr>
          <p:cNvPr id="83" name="Google Shape;83;p15"/>
          <p:cNvSpPr txBox="1"/>
          <p:nvPr/>
        </p:nvSpPr>
        <p:spPr>
          <a:xfrm flipH="1">
            <a:off x="4951153" y="1680013"/>
            <a:ext cx="3978995" cy="90024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The chart shows the approximate </a:t>
            </a:r>
            <a:r>
              <a:rPr lang="en" sz="1400" b="1" i="1">
                <a:solidFill>
                  <a:schemeClr val="dk1"/>
                </a:solidFill>
                <a:latin typeface="Calibri"/>
                <a:ea typeface="Calibri"/>
                <a:cs typeface="Calibri"/>
                <a:sym typeface="Calibri"/>
              </a:rPr>
              <a:t>Yearly</a:t>
            </a:r>
            <a:r>
              <a:rPr lang="en" sz="1400">
                <a:solidFill>
                  <a:schemeClr val="dk1"/>
                </a:solidFill>
                <a:latin typeface="Calibri"/>
                <a:ea typeface="Calibri"/>
                <a:cs typeface="Calibri"/>
                <a:sym typeface="Calibri"/>
              </a:rPr>
              <a:t> baseline budget as well as the stretch revenue objectives of 5%, 10%, and 15%, respectively (Actual – 2019  to 2021 ; Forecast – 2022 to 2024):</a:t>
            </a:r>
            <a:endParaRPr sz="1400">
              <a:solidFill>
                <a:schemeClr val="dk1"/>
              </a:solidFill>
              <a:latin typeface="Calibri"/>
              <a:ea typeface="Calibri"/>
              <a:cs typeface="Calibri"/>
              <a:sym typeface="Calibri"/>
            </a:endParaRPr>
          </a:p>
        </p:txBody>
      </p:sp>
      <p:sp>
        <p:nvSpPr>
          <p:cNvPr id="84" name="Google Shape;84;p15"/>
          <p:cNvSpPr txBox="1"/>
          <p:nvPr/>
        </p:nvSpPr>
        <p:spPr>
          <a:xfrm flipH="1">
            <a:off x="4914306" y="3812456"/>
            <a:ext cx="4015842"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Month-by-month revenue and revenue forecast</a:t>
            </a:r>
            <a:endParaRPr sz="1100"/>
          </a:p>
        </p:txBody>
      </p:sp>
      <p:sp>
        <p:nvSpPr>
          <p:cNvPr id="85" name="Google Shape;85;p15"/>
          <p:cNvSpPr txBox="1"/>
          <p:nvPr/>
        </p:nvSpPr>
        <p:spPr>
          <a:xfrm>
            <a:off x="515775" y="300875"/>
            <a:ext cx="40158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solidFill>
                  <a:schemeClr val="dk1"/>
                </a:solidFill>
              </a:rPr>
              <a:t>Linear Forecasting Year over Year</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6"/>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91" name="Google Shape;91;p16" descr="Chart, bar chart&#10;&#10;Description automatically generated"/>
          <p:cNvPicPr preferRelativeResize="0"/>
          <p:nvPr/>
        </p:nvPicPr>
        <p:blipFill rotWithShape="1">
          <a:blip r:embed="rId3">
            <a:alphaModFix/>
          </a:blip>
          <a:srcRect t="11493"/>
          <a:stretch/>
        </p:blipFill>
        <p:spPr>
          <a:xfrm>
            <a:off x="4572007" y="947422"/>
            <a:ext cx="4103370" cy="2181678"/>
          </a:xfrm>
          <a:prstGeom prst="rect">
            <a:avLst/>
          </a:prstGeom>
          <a:noFill/>
          <a:ln>
            <a:noFill/>
          </a:ln>
        </p:spPr>
      </p:pic>
      <p:pic>
        <p:nvPicPr>
          <p:cNvPr id="92" name="Google Shape;92;p16" descr="Chart, line chart&#10;&#10;Description automatically generated"/>
          <p:cNvPicPr preferRelativeResize="0"/>
          <p:nvPr/>
        </p:nvPicPr>
        <p:blipFill rotWithShape="1">
          <a:blip r:embed="rId4">
            <a:alphaModFix/>
          </a:blip>
          <a:srcRect/>
          <a:stretch/>
        </p:blipFill>
        <p:spPr>
          <a:xfrm>
            <a:off x="263652" y="807255"/>
            <a:ext cx="4103370" cy="2462024"/>
          </a:xfrm>
          <a:prstGeom prst="rect">
            <a:avLst/>
          </a:prstGeom>
          <a:noFill/>
          <a:ln>
            <a:noFill/>
          </a:ln>
        </p:spPr>
      </p:pic>
      <p:sp>
        <p:nvSpPr>
          <p:cNvPr id="93" name="Google Shape;93;p16"/>
          <p:cNvSpPr/>
          <p:nvPr/>
        </p:nvSpPr>
        <p:spPr>
          <a:xfrm rot="5400000">
            <a:off x="3252978" y="3969425"/>
            <a:ext cx="1165860" cy="13716"/>
          </a:xfrm>
          <a:custGeom>
            <a:avLst/>
            <a:gdLst/>
            <a:ahLst/>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94" name="Google Shape;94;p16"/>
          <p:cNvSpPr txBox="1">
            <a:spLocks noGrp="1"/>
          </p:cNvSpPr>
          <p:nvPr>
            <p:ph type="body" idx="1"/>
          </p:nvPr>
        </p:nvSpPr>
        <p:spPr>
          <a:xfrm flipH="1">
            <a:off x="4161488" y="3461600"/>
            <a:ext cx="4661400" cy="845100"/>
          </a:xfrm>
          <a:prstGeom prst="rect">
            <a:avLst/>
          </a:prstGeom>
          <a:noFill/>
          <a:ln>
            <a:noFill/>
          </a:ln>
        </p:spPr>
        <p:txBody>
          <a:bodyPr spcFirstLastPara="1" wrap="square" lIns="68575" tIns="34275" rIns="68575" bIns="34275" anchor="t" anchorCtr="0">
            <a:spAutoFit/>
          </a:bodyPr>
          <a:lstStyle/>
          <a:p>
            <a:pPr marL="177800" lvl="0" indent="-177800" algn="l" rtl="0">
              <a:lnSpc>
                <a:spcPct val="90000"/>
              </a:lnSpc>
              <a:spcBef>
                <a:spcPts val="0"/>
              </a:spcBef>
              <a:spcAft>
                <a:spcPts val="1200"/>
              </a:spcAft>
              <a:buClr>
                <a:schemeClr val="dk1"/>
              </a:buClr>
              <a:buSzPts val="1400"/>
              <a:buChar char="●"/>
            </a:pPr>
            <a:r>
              <a:rPr lang="en" sz="1400">
                <a:latin typeface="Calibri"/>
                <a:ea typeface="Calibri"/>
                <a:cs typeface="Calibri"/>
                <a:sym typeface="Calibri"/>
              </a:rPr>
              <a:t>The chart shows the approximate </a:t>
            </a:r>
            <a:r>
              <a:rPr lang="en" sz="1400" b="1" i="1">
                <a:latin typeface="Calibri"/>
                <a:ea typeface="Calibri"/>
                <a:cs typeface="Calibri"/>
                <a:sym typeface="Calibri"/>
              </a:rPr>
              <a:t>Yearly</a:t>
            </a:r>
            <a:r>
              <a:rPr lang="en" sz="1400">
                <a:latin typeface="Calibri"/>
                <a:ea typeface="Calibri"/>
                <a:cs typeface="Calibri"/>
                <a:sym typeface="Calibri"/>
              </a:rPr>
              <a:t> baseline budget as well as the stretch revenue objectives of 5%, 10%, and 15%, respectively (Actual – 2019  to 2021 ; Forecast – 2022 to 2024):</a:t>
            </a:r>
            <a:endParaRPr/>
          </a:p>
        </p:txBody>
      </p:sp>
      <p:sp>
        <p:nvSpPr>
          <p:cNvPr id="95" name="Google Shape;95;p16"/>
          <p:cNvSpPr txBox="1"/>
          <p:nvPr/>
        </p:nvSpPr>
        <p:spPr>
          <a:xfrm>
            <a:off x="788000" y="229225"/>
            <a:ext cx="357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2D3B45"/>
                </a:solidFill>
                <a:latin typeface="Calibri"/>
                <a:ea typeface="Calibri"/>
                <a:cs typeface="Calibri"/>
                <a:sym typeface="Calibri"/>
              </a:rPr>
              <a:t>Percentage Stretch Budget-5%,10%,15%</a:t>
            </a:r>
            <a:endParaRPr b="1">
              <a:solidFill>
                <a:srgbClr val="2D3B45"/>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pic>
        <p:nvPicPr>
          <p:cNvPr id="100" name="Google Shape;100;p17" descr="Chart, bar chart&#10;&#10;Description automatically generated"/>
          <p:cNvPicPr preferRelativeResize="0"/>
          <p:nvPr/>
        </p:nvPicPr>
        <p:blipFill rotWithShape="1">
          <a:blip r:embed="rId3">
            <a:alphaModFix/>
          </a:blip>
          <a:srcRect/>
          <a:stretch/>
        </p:blipFill>
        <p:spPr>
          <a:xfrm>
            <a:off x="697401" y="788400"/>
            <a:ext cx="3627075" cy="2178878"/>
          </a:xfrm>
          <a:prstGeom prst="rect">
            <a:avLst/>
          </a:prstGeom>
          <a:noFill/>
          <a:ln>
            <a:noFill/>
          </a:ln>
        </p:spPr>
      </p:pic>
      <p:pic>
        <p:nvPicPr>
          <p:cNvPr id="101" name="Google Shape;101;p17" descr="Chart, pie chart&#10;&#10;Description automatically generated"/>
          <p:cNvPicPr preferRelativeResize="0"/>
          <p:nvPr/>
        </p:nvPicPr>
        <p:blipFill rotWithShape="1">
          <a:blip r:embed="rId4">
            <a:alphaModFix/>
          </a:blip>
          <a:srcRect/>
          <a:stretch/>
        </p:blipFill>
        <p:spPr>
          <a:xfrm>
            <a:off x="342901" y="3205627"/>
            <a:ext cx="4070073" cy="1707559"/>
          </a:xfrm>
          <a:prstGeom prst="rect">
            <a:avLst/>
          </a:prstGeom>
          <a:noFill/>
          <a:ln>
            <a:noFill/>
          </a:ln>
        </p:spPr>
      </p:pic>
      <p:sp>
        <p:nvSpPr>
          <p:cNvPr id="102" name="Google Shape;102;p17"/>
          <p:cNvSpPr/>
          <p:nvPr/>
        </p:nvSpPr>
        <p:spPr>
          <a:xfrm>
            <a:off x="4537710" y="0"/>
            <a:ext cx="68580" cy="51435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03" name="Google Shape;103;p17" descr="Chart&#10;&#10;Description automatically generated"/>
          <p:cNvPicPr preferRelativeResize="0">
            <a:picLocks noGrp="1"/>
          </p:cNvPicPr>
          <p:nvPr>
            <p:ph type="body" idx="1"/>
          </p:nvPr>
        </p:nvPicPr>
        <p:blipFill rotWithShape="1">
          <a:blip r:embed="rId5">
            <a:alphaModFix/>
          </a:blip>
          <a:srcRect/>
          <a:stretch/>
        </p:blipFill>
        <p:spPr>
          <a:xfrm>
            <a:off x="4819516" y="127511"/>
            <a:ext cx="4070073" cy="3231437"/>
          </a:xfrm>
          <a:prstGeom prst="rect">
            <a:avLst/>
          </a:prstGeom>
          <a:noFill/>
          <a:ln>
            <a:noFill/>
          </a:ln>
        </p:spPr>
      </p:pic>
      <p:sp>
        <p:nvSpPr>
          <p:cNvPr id="104" name="Google Shape;104;p17"/>
          <p:cNvSpPr txBox="1"/>
          <p:nvPr/>
        </p:nvSpPr>
        <p:spPr>
          <a:xfrm flipH="1">
            <a:off x="4945502" y="3775587"/>
            <a:ext cx="4070072" cy="90024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0" i="0" u="none" strike="noStrike" cap="none">
                <a:solidFill>
                  <a:schemeClr val="dk1"/>
                </a:solidFill>
                <a:latin typeface="Calibri"/>
                <a:ea typeface="Calibri"/>
                <a:cs typeface="Calibri"/>
                <a:sym typeface="Calibri"/>
              </a:rPr>
              <a:t>When compared to the national average, the category with the most overall success is electronics with revenue expected up to $23.21M followed by Movies and Music contributing to 11.68% and 11.08%</a:t>
            </a:r>
            <a:endParaRPr sz="1100"/>
          </a:p>
        </p:txBody>
      </p:sp>
      <p:sp>
        <p:nvSpPr>
          <p:cNvPr id="105" name="Google Shape;105;p17"/>
          <p:cNvSpPr txBox="1"/>
          <p:nvPr/>
        </p:nvSpPr>
        <p:spPr>
          <a:xfrm>
            <a:off x="601750" y="286550"/>
            <a:ext cx="38112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t>Variance analysis by Region</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12" name="Google Shape;112;p18" descr="A screenshot of a computer&#10;&#10;Description automatically generated with medium confidence"/>
          <p:cNvPicPr preferRelativeResize="0">
            <a:picLocks noGrp="1"/>
          </p:cNvPicPr>
          <p:nvPr>
            <p:ph type="body" idx="1"/>
          </p:nvPr>
        </p:nvPicPr>
        <p:blipFill rotWithShape="1">
          <a:blip r:embed="rId3">
            <a:alphaModFix/>
          </a:blip>
          <a:srcRect/>
          <a:stretch/>
        </p:blipFill>
        <p:spPr>
          <a:xfrm>
            <a:off x="251302" y="725741"/>
            <a:ext cx="3632798" cy="1896403"/>
          </a:xfrm>
          <a:prstGeom prst="rect">
            <a:avLst/>
          </a:prstGeom>
          <a:noFill/>
          <a:ln>
            <a:noFill/>
          </a:ln>
        </p:spPr>
      </p:pic>
      <p:grpSp>
        <p:nvGrpSpPr>
          <p:cNvPr id="113" name="Google Shape;113;p18"/>
          <p:cNvGrpSpPr/>
          <p:nvPr/>
        </p:nvGrpSpPr>
        <p:grpSpPr>
          <a:xfrm>
            <a:off x="8414467" y="1"/>
            <a:ext cx="729532" cy="1451480"/>
            <a:chOff x="10918968" y="713127"/>
            <a:chExt cx="1273032" cy="2532832"/>
          </a:xfrm>
        </p:grpSpPr>
        <p:sp>
          <p:nvSpPr>
            <p:cNvPr id="114" name="Google Shape;114;p18"/>
            <p:cNvSpPr/>
            <p:nvPr/>
          </p:nvSpPr>
          <p:spPr>
            <a:xfrm rot="2700000">
              <a:off x="11052629" y="2120024"/>
              <a:ext cx="645368" cy="645368"/>
            </a:xfrm>
            <a:prstGeom prst="rect">
              <a:avLst/>
            </a:prstGeom>
            <a:solidFill>
              <a:schemeClr val="accent4">
                <a:alpha val="2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18"/>
            <p:cNvSpPr/>
            <p:nvPr/>
          </p:nvSpPr>
          <p:spPr>
            <a:xfrm rot="-5400000">
              <a:off x="10289068" y="1343027"/>
              <a:ext cx="2532832" cy="1273032"/>
            </a:xfrm>
            <a:prstGeom prst="triangle">
              <a:avLst>
                <a:gd name="adj" fmla="val 50000"/>
              </a:avLst>
            </a:prstGeom>
            <a:solidFill>
              <a:schemeClr val="accent4">
                <a:alpha val="2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pic>
        <p:nvPicPr>
          <p:cNvPr id="116" name="Google Shape;116;p18" descr="Graphical user interface, line chart&#10;&#10;Description automatically generated"/>
          <p:cNvPicPr preferRelativeResize="0"/>
          <p:nvPr/>
        </p:nvPicPr>
        <p:blipFill rotWithShape="1">
          <a:blip r:embed="rId4">
            <a:alphaModFix/>
          </a:blip>
          <a:srcRect/>
          <a:stretch/>
        </p:blipFill>
        <p:spPr>
          <a:xfrm>
            <a:off x="4448892" y="775942"/>
            <a:ext cx="4130316" cy="1755384"/>
          </a:xfrm>
          <a:prstGeom prst="rect">
            <a:avLst/>
          </a:prstGeom>
          <a:noFill/>
          <a:ln>
            <a:noFill/>
          </a:ln>
        </p:spPr>
      </p:pic>
      <p:grpSp>
        <p:nvGrpSpPr>
          <p:cNvPr id="117" name="Google Shape;117;p18"/>
          <p:cNvGrpSpPr/>
          <p:nvPr/>
        </p:nvGrpSpPr>
        <p:grpSpPr>
          <a:xfrm>
            <a:off x="0" y="3451123"/>
            <a:ext cx="760545" cy="1513185"/>
            <a:chOff x="0" y="4601497"/>
            <a:chExt cx="1014060" cy="2017580"/>
          </a:xfrm>
        </p:grpSpPr>
        <p:sp>
          <p:nvSpPr>
            <p:cNvPr id="118" name="Google Shape;118;p18"/>
            <p:cNvSpPr/>
            <p:nvPr/>
          </p:nvSpPr>
          <p:spPr>
            <a:xfrm rot="5400000">
              <a:off x="-501760" y="5103257"/>
              <a:ext cx="2017580" cy="1014060"/>
            </a:xfrm>
            <a:prstGeom prst="triangle">
              <a:avLst>
                <a:gd name="adj" fmla="val 50000"/>
              </a:avLst>
            </a:prstGeom>
            <a:solidFill>
              <a:schemeClr val="accent1">
                <a:alpha val="2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9" name="Google Shape;119;p18"/>
            <p:cNvSpPr/>
            <p:nvPr/>
          </p:nvSpPr>
          <p:spPr>
            <a:xfrm rot="2700000">
              <a:off x="427916" y="5728708"/>
              <a:ext cx="485578" cy="485578"/>
            </a:xfrm>
            <a:prstGeom prst="rect">
              <a:avLst/>
            </a:prstGeom>
            <a:solidFill>
              <a:schemeClr val="accent1">
                <a:alpha val="29803"/>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pic>
        <p:nvPicPr>
          <p:cNvPr id="120" name="Google Shape;120;p18" descr="A picture containing graphical user interface&#10;&#10;Description automatically generated"/>
          <p:cNvPicPr preferRelativeResize="0"/>
          <p:nvPr/>
        </p:nvPicPr>
        <p:blipFill rotWithShape="1">
          <a:blip r:embed="rId5">
            <a:alphaModFix/>
          </a:blip>
          <a:srcRect/>
          <a:stretch/>
        </p:blipFill>
        <p:spPr>
          <a:xfrm>
            <a:off x="1268575" y="3303714"/>
            <a:ext cx="6751538" cy="12490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9"/>
          <p:cNvSpPr/>
          <p:nvPr/>
        </p:nvSpPr>
        <p:spPr>
          <a:xfrm>
            <a:off x="0" y="0"/>
            <a:ext cx="9144000" cy="5143500"/>
          </a:xfrm>
          <a:prstGeom prst="rect">
            <a:avLst/>
          </a:prstGeom>
          <a:solidFill>
            <a:srgbClr val="7F7F7F">
              <a:alpha val="2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26" name="Google Shape;126;p19"/>
          <p:cNvSpPr/>
          <p:nvPr/>
        </p:nvSpPr>
        <p:spPr>
          <a:xfrm>
            <a:off x="357759" y="360045"/>
            <a:ext cx="8428482" cy="4423410"/>
          </a:xfrm>
          <a:prstGeom prst="rect">
            <a:avLst/>
          </a:prstGeom>
          <a:solidFill>
            <a:srgbClr val="FFFFFF"/>
          </a:solidFill>
          <a:ln>
            <a:noFill/>
          </a:ln>
          <a:effectLst>
            <a:outerShdw blurRad="63500" dist="17780" dir="5400000" algn="t" rotWithShape="0">
              <a:srgbClr val="000000">
                <a:alpha val="42745"/>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7" name="Google Shape;127;p19" descr="Chart, histogram&#10;&#10;Description automatically generated"/>
          <p:cNvPicPr preferRelativeResize="0"/>
          <p:nvPr/>
        </p:nvPicPr>
        <p:blipFill rotWithShape="1">
          <a:blip r:embed="rId3">
            <a:alphaModFix/>
          </a:blip>
          <a:srcRect/>
          <a:stretch/>
        </p:blipFill>
        <p:spPr>
          <a:xfrm>
            <a:off x="473345" y="765970"/>
            <a:ext cx="3971037" cy="2372695"/>
          </a:xfrm>
          <a:prstGeom prst="rect">
            <a:avLst/>
          </a:prstGeom>
          <a:noFill/>
          <a:ln>
            <a:noFill/>
          </a:ln>
        </p:spPr>
      </p:pic>
      <p:cxnSp>
        <p:nvCxnSpPr>
          <p:cNvPr id="128" name="Google Shape;128;p19"/>
          <p:cNvCxnSpPr/>
          <p:nvPr/>
        </p:nvCxnSpPr>
        <p:spPr>
          <a:xfrm>
            <a:off x="4559969" y="857250"/>
            <a:ext cx="0" cy="3429000"/>
          </a:xfrm>
          <a:prstGeom prst="straightConnector1">
            <a:avLst/>
          </a:prstGeom>
          <a:noFill/>
          <a:ln w="9525" cap="flat" cmpd="sng">
            <a:solidFill>
              <a:srgbClr val="4E4E4E"/>
            </a:solidFill>
            <a:prstDash val="solid"/>
            <a:miter lim="800000"/>
            <a:headEnd type="none" w="sm" len="sm"/>
            <a:tailEnd type="none" w="sm" len="sm"/>
          </a:ln>
        </p:spPr>
      </p:cxnSp>
      <p:pic>
        <p:nvPicPr>
          <p:cNvPr id="129" name="Google Shape;129;p19" descr="Map&#10;&#10;Description automatically generated"/>
          <p:cNvPicPr preferRelativeResize="0">
            <a:picLocks noGrp="1"/>
          </p:cNvPicPr>
          <p:nvPr>
            <p:ph type="body" idx="1"/>
          </p:nvPr>
        </p:nvPicPr>
        <p:blipFill rotWithShape="1">
          <a:blip r:embed="rId4">
            <a:alphaModFix/>
          </a:blip>
          <a:srcRect/>
          <a:stretch/>
        </p:blipFill>
        <p:spPr>
          <a:xfrm>
            <a:off x="4920995" y="482600"/>
            <a:ext cx="3509771" cy="4178300"/>
          </a:xfrm>
          <a:prstGeom prst="rect">
            <a:avLst/>
          </a:prstGeom>
          <a:noFill/>
          <a:ln>
            <a:noFill/>
          </a:ln>
        </p:spPr>
      </p:pic>
      <p:sp>
        <p:nvSpPr>
          <p:cNvPr id="130" name="Google Shape;130;p19"/>
          <p:cNvSpPr txBox="1"/>
          <p:nvPr/>
        </p:nvSpPr>
        <p:spPr>
          <a:xfrm flipH="1">
            <a:off x="624225" y="3561736"/>
            <a:ext cx="3820145" cy="90024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Arial"/>
                <a:ea typeface="Arial"/>
                <a:cs typeface="Arial"/>
                <a:sym typeface="Arial"/>
              </a:rPr>
              <a:t>Comparing regions, the Northeast has been the most outperformer when compared to the national average and Northwest being the lowest contributor.</a:t>
            </a: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2200" b="1">
                <a:latin typeface="Arial"/>
                <a:ea typeface="Arial"/>
                <a:cs typeface="Arial"/>
                <a:sym typeface="Arial"/>
              </a:rPr>
              <a:t>Risk</a:t>
            </a:r>
            <a:endParaRPr sz="2200" b="1">
              <a:latin typeface="Arial"/>
              <a:ea typeface="Arial"/>
              <a:cs typeface="Arial"/>
              <a:sym typeface="Arial"/>
            </a:endParaRPr>
          </a:p>
        </p:txBody>
      </p:sp>
      <p:sp>
        <p:nvSpPr>
          <p:cNvPr id="136" name="Google Shape;136;p20"/>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177800" algn="l" rtl="0">
              <a:lnSpc>
                <a:spcPct val="200000"/>
              </a:lnSpc>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A potential risk is that the new products we choose do not perform as well as we had hoped they would. </a:t>
            </a:r>
            <a:endParaRPr sz="1400">
              <a:solidFill>
                <a:srgbClr val="0E101A"/>
              </a:solidFill>
              <a:latin typeface="Arial"/>
              <a:ea typeface="Arial"/>
              <a:cs typeface="Arial"/>
              <a:sym typeface="Arial"/>
            </a:endParaRPr>
          </a:p>
          <a:p>
            <a:pPr marL="177800" lvl="0" indent="-177800" algn="l" rtl="0">
              <a:lnSpc>
                <a:spcPct val="200000"/>
              </a:lnSpc>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We may incur a financial loss due to our failure to sell enough of the new products to recover the costs of their purchase.</a:t>
            </a:r>
            <a:endParaRPr sz="1400">
              <a:solidFill>
                <a:srgbClr val="0E101A"/>
              </a:solidFill>
              <a:latin typeface="Arial"/>
              <a:ea typeface="Arial"/>
              <a:cs typeface="Arial"/>
              <a:sym typeface="Arial"/>
            </a:endParaRPr>
          </a:p>
          <a:p>
            <a:pPr marL="177800" lvl="0" indent="-177800" algn="l" rtl="0">
              <a:lnSpc>
                <a:spcPct val="200000"/>
              </a:lnSpc>
              <a:spcBef>
                <a:spcPts val="0"/>
              </a:spcBef>
              <a:spcAft>
                <a:spcPts val="0"/>
              </a:spcAft>
              <a:buClr>
                <a:srgbClr val="0E101A"/>
              </a:buClr>
              <a:buSzPts val="1400"/>
              <a:buFont typeface="Arial"/>
              <a:buChar char="●"/>
            </a:pPr>
            <a:r>
              <a:rPr lang="en" sz="1400">
                <a:solidFill>
                  <a:srgbClr val="0E101A"/>
                </a:solidFill>
                <a:latin typeface="Arial"/>
                <a:ea typeface="Arial"/>
                <a:cs typeface="Arial"/>
                <a:sym typeface="Arial"/>
              </a:rPr>
              <a:t> Alternatively, it may choose not to cover the marketing and other expenditures involved with introducing those new products.</a:t>
            </a:r>
            <a:endParaRPr sz="1400">
              <a:solidFill>
                <a:srgbClr val="0E101A"/>
              </a:solidFill>
              <a:latin typeface="Arial"/>
              <a:ea typeface="Arial"/>
              <a:cs typeface="Arial"/>
              <a:sym typeface="Arial"/>
            </a:endParaRPr>
          </a:p>
          <a:p>
            <a:pPr marL="177800" lvl="0" indent="0" algn="l" rtl="0">
              <a:lnSpc>
                <a:spcPct val="200000"/>
              </a:lnSpc>
              <a:spcBef>
                <a:spcPts val="800"/>
              </a:spcBef>
              <a:spcAft>
                <a:spcPts val="0"/>
              </a:spcAft>
              <a:buNone/>
            </a:pPr>
            <a:endParaRPr sz="1400">
              <a:solidFill>
                <a:srgbClr val="000000"/>
              </a:solidFill>
              <a:latin typeface="Arial"/>
              <a:ea typeface="Arial"/>
              <a:cs typeface="Arial"/>
              <a:sym typeface="Arial"/>
            </a:endParaRPr>
          </a:p>
          <a:p>
            <a:pPr marL="177800" lvl="0" indent="-38100" algn="l" rtl="0">
              <a:lnSpc>
                <a:spcPct val="90000"/>
              </a:lnSpc>
              <a:spcBef>
                <a:spcPts val="800"/>
              </a:spcBef>
              <a:spcAft>
                <a:spcPts val="1200"/>
              </a:spcAft>
              <a:buClr>
                <a:schemeClr val="dk1"/>
              </a:buClr>
              <a:buSzPts val="2100"/>
              <a:buNone/>
            </a:pPr>
            <a:endParaRPr sz="14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361</Words>
  <Application>Microsoft Office PowerPoint</Application>
  <PresentationFormat>On-screen Show (16:9)</PresentationFormat>
  <Paragraphs>27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Slab</vt:lpstr>
      <vt:lpstr>Roboto</vt:lpstr>
      <vt:lpstr>Calibri</vt:lpstr>
      <vt:lpstr>Merriweather</vt:lpstr>
      <vt:lpstr>Arial</vt:lpstr>
      <vt:lpstr>Paradigm</vt:lpstr>
      <vt:lpstr>ISMG 6820 Presentation</vt:lpstr>
      <vt:lpstr>PowerPoint Presentation</vt:lpstr>
      <vt:lpstr>BSC Dashboard</vt:lpstr>
      <vt:lpstr>PowerPoint Presentation</vt:lpstr>
      <vt:lpstr>PowerPoint Presentation</vt:lpstr>
      <vt:lpstr>PowerPoint Presentation</vt:lpstr>
      <vt:lpstr>PowerPoint Presentation</vt:lpstr>
      <vt:lpstr>PowerPoint Presentation</vt:lpstr>
      <vt:lpstr>Risk</vt:lpstr>
      <vt:lpstr>Recommendations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ISMG 6820 Presentation</dc:title>
  <cp:lastModifiedBy>Pooja Kankane</cp:lastModifiedBy>
  <cp:revision>2</cp:revision>
  <dcterms:modified xsi:type="dcterms:W3CDTF">2022-03-07T23:57:53Z</dcterms:modified>
</cp:coreProperties>
</file>