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6"/>
    <p:sldMasterId id="2147483683" r:id="rId7"/>
    <p:sldMasterId id="214748368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Lst>
  <p:sldSz cy="5143500" cx="9144000"/>
  <p:notesSz cx="6858000" cy="9144000"/>
  <p:embeddedFontLst>
    <p:embeddedFont>
      <p:font typeface="Roboto Mon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hilee Singhal PF_46"/>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A29895-950C-4EB9-BE65-0A0EB2FB009F}">
  <a:tblStyle styleId="{64A29895-950C-4EB9-BE65-0A0EB2FB009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13D1A24-6B72-40B7-9409-A36FCDBDBFD5}"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slideMaster" Target="slideMasters/slideMaster2.xml"/><Relationship Id="rId8" Type="http://schemas.openxmlformats.org/officeDocument/2006/relationships/slideMaster" Target="slideMasters/slideMaster3.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font" Target="fonts/RobotoMono-bold.fntdata"/><Relationship Id="rId63" Type="http://schemas.openxmlformats.org/officeDocument/2006/relationships/font" Target="fonts/RobotoMono-regular.fntdata"/><Relationship Id="rId22" Type="http://schemas.openxmlformats.org/officeDocument/2006/relationships/slide" Target="slides/slide13.xml"/><Relationship Id="rId66" Type="http://schemas.openxmlformats.org/officeDocument/2006/relationships/font" Target="fonts/RobotoMono-boldItalic.fntdata"/><Relationship Id="rId21" Type="http://schemas.openxmlformats.org/officeDocument/2006/relationships/slide" Target="slides/slide12.xml"/><Relationship Id="rId65" Type="http://schemas.openxmlformats.org/officeDocument/2006/relationships/font" Target="fonts/RobotoMono-italic.fntdata"/><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4-30T10:22:54.258">
    <p:pos x="258" y="1465"/>
    <p:text>Atharva isko theek kar le layout
slide 30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181d58bb8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35181d58bb8_2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181d58bb8_2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35181d58bb8_2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181d58bb8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35181d58bb8_2_1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181d58bb8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35181d58bb8_2_15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181d58bb8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35181d58bb8_2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5181d58bb8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35181d58bb8_2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36102afa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3536102afac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181d58bb8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35181d58bb8_2_17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5181d58bb8_2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35181d58bb8_2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181d58bb8_2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35181d58bb8_2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5181d58bb8_2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35181d58bb8_2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181d58bb8_2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5181d58bb8_2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181d58bb8_2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35181d58bb8_2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5181d58bb8_2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35181d58bb8_2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181d58bb8_2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35181d58bb8_2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181d58bb8_2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35181d58bb8_2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181d58bb8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35181d58bb8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181d58bb8_2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g35181d58bb8_2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181d58bb8_2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35181d58bb8_2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5181d58bb8_2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35181d58bb8_2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5181d58bb8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35181d58bb8_2_2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5181d58bb8_2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35181d58bb8_2_2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181d58bb8_2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35181d58bb8_2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3eb7102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g353eb7102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5181d58bb8_2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35181d58bb8_2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5181d58bb8_2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 name="Google Shape;349;g35181d58bb8_2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5181d58bb8_2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35181d58bb8_2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5181d58bb8_2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4" name="Google Shape;364;g35181d58bb8_2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52bd0ecca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g352bd0ecca1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5181d58bb8_2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35181d58bb8_2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5181d58bb8_2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g35181d58bb8_2_2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540af5d17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g3540af5d17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540af5d172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0" name="Google Shape;400;g3540af5d172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181d58bb8_2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35181d58bb8_2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540af5d17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7" name="Google Shape;407;g3540af5d172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5181d58bb8_2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g35181d58bb8_2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5181d58bb8_2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g35181d58bb8_2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5181d58bb8_2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35181d58bb8_2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5181d58bb8_2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35181d58bb8_2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540af5d172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3540af5d172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5181d58bb8_2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35181d58bb8_2_3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5181d58bb8_2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35181d58bb8_2_3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5181d58bb8_2_3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9" name="Google Shape;459;g35181d58bb8_2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54e3a426c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9" name="Google Shape;469;g354e3a426c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181d58bb8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35181d58bb8_2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5181d58bb8_2_362:notes"/>
          <p:cNvSpPr txBox="1"/>
          <p:nvPr>
            <p:ph idx="1" type="body"/>
          </p:nvPr>
        </p:nvSpPr>
        <p:spPr>
          <a:xfrm>
            <a:off x="685800" y="4400640"/>
            <a:ext cx="5484960" cy="35992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475" name="Google Shape;475;g35181d58bb8_2_362:notes"/>
          <p:cNvSpPr/>
          <p:nvPr/>
        </p:nvSpPr>
        <p:spPr>
          <a:xfrm>
            <a:off x="3884760" y="8685360"/>
            <a:ext cx="2970360" cy="457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
        <p:nvSpPr>
          <p:cNvPr id="476" name="Google Shape;476;g35181d58bb8_2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5181d58bb8_2_368:notes"/>
          <p:cNvSpPr txBox="1"/>
          <p:nvPr>
            <p:ph idx="1" type="body"/>
          </p:nvPr>
        </p:nvSpPr>
        <p:spPr>
          <a:xfrm>
            <a:off x="685800" y="4400640"/>
            <a:ext cx="5484900" cy="3599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482" name="Google Shape;482;g35181d58bb8_2_368:notes"/>
          <p:cNvSpPr/>
          <p:nvPr/>
        </p:nvSpPr>
        <p:spPr>
          <a:xfrm>
            <a:off x="3884760" y="8685360"/>
            <a:ext cx="2970300" cy="457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
        <p:nvSpPr>
          <p:cNvPr id="483" name="Google Shape;483;g35181d58bb8_2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5181d58bb8_2_374:notes"/>
          <p:cNvSpPr txBox="1"/>
          <p:nvPr>
            <p:ph idx="1" type="body"/>
          </p:nvPr>
        </p:nvSpPr>
        <p:spPr>
          <a:xfrm>
            <a:off x="685800" y="4400640"/>
            <a:ext cx="5484900" cy="3599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489" name="Google Shape;489;g35181d58bb8_2_374:notes"/>
          <p:cNvSpPr/>
          <p:nvPr/>
        </p:nvSpPr>
        <p:spPr>
          <a:xfrm>
            <a:off x="3884760" y="8685360"/>
            <a:ext cx="2970300" cy="457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
        <p:nvSpPr>
          <p:cNvPr id="490" name="Google Shape;490;g35181d58bb8_2_3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5181d58bb8_2_3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35181d58bb8_2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181d58bb8_2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35181d58bb8_2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181d58bb8_2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35181d58bb8_2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181d58bb8_2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35181d58bb8_2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181d58bb8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35181d58bb8_2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54" name="Shape 54"/>
        <p:cNvGrpSpPr/>
        <p:nvPr/>
      </p:nvGrpSpPr>
      <p:grpSpPr>
        <a:xfrm>
          <a:off x="0" y="0"/>
          <a:ext cx="0" cy="0"/>
          <a:chOff x="0" y="0"/>
          <a:chExt cx="0" cy="0"/>
        </a:xfrm>
      </p:grpSpPr>
      <p:sp>
        <p:nvSpPr>
          <p:cNvPr id="55" name="Google Shape;55;p14"/>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14"/>
          <p:cNvSpPr txBox="1"/>
          <p:nvPr>
            <p:ph idx="1" type="body"/>
          </p:nvPr>
        </p:nvSpPr>
        <p:spPr>
          <a:xfrm>
            <a:off x="457110" y="1203390"/>
            <a:ext cx="401571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57" name="Google Shape;57;p14"/>
          <p:cNvSpPr txBox="1"/>
          <p:nvPr>
            <p:ph idx="2" type="body"/>
          </p:nvPr>
        </p:nvSpPr>
        <p:spPr>
          <a:xfrm>
            <a:off x="4673970" y="1203390"/>
            <a:ext cx="401571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9" name="Shape 59"/>
        <p:cNvGrpSpPr/>
        <p:nvPr/>
      </p:nvGrpSpPr>
      <p:grpSpPr>
        <a:xfrm>
          <a:off x="0" y="0"/>
          <a:ext cx="0" cy="0"/>
          <a:chOff x="0" y="0"/>
          <a:chExt cx="0" cy="0"/>
        </a:xfrm>
      </p:grpSpPr>
      <p:sp>
        <p:nvSpPr>
          <p:cNvPr id="60" name="Google Shape;60;p16"/>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6"/>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2" name="Shape 62"/>
        <p:cNvGrpSpPr/>
        <p:nvPr/>
      </p:nvGrpSpPr>
      <p:grpSpPr>
        <a:xfrm>
          <a:off x="0" y="0"/>
          <a:ext cx="0" cy="0"/>
          <a:chOff x="0" y="0"/>
          <a:chExt cx="0" cy="0"/>
        </a:xfrm>
      </p:grpSpPr>
      <p:sp>
        <p:nvSpPr>
          <p:cNvPr id="63" name="Google Shape;63;p17"/>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7"/>
          <p:cNvSpPr txBox="1"/>
          <p:nvPr>
            <p:ph idx="1" type="body"/>
          </p:nvPr>
        </p:nvSpPr>
        <p:spPr>
          <a:xfrm>
            <a:off x="457110" y="1203390"/>
            <a:ext cx="822933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8"/>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7" name="Shape 67"/>
        <p:cNvGrpSpPr/>
        <p:nvPr/>
      </p:nvGrpSpPr>
      <p:grpSpPr>
        <a:xfrm>
          <a:off x="0" y="0"/>
          <a:ext cx="0" cy="0"/>
          <a:chOff x="0" y="0"/>
          <a:chExt cx="0" cy="0"/>
        </a:xfrm>
      </p:grpSpPr>
      <p:sp>
        <p:nvSpPr>
          <p:cNvPr id="68" name="Google Shape;68;p19"/>
          <p:cNvSpPr txBox="1"/>
          <p:nvPr>
            <p:ph idx="1" type="subTitle"/>
          </p:nvPr>
        </p:nvSpPr>
        <p:spPr>
          <a:xfrm>
            <a:off x="457110" y="205200"/>
            <a:ext cx="8229330" cy="39808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9" name="Shape 69"/>
        <p:cNvGrpSpPr/>
        <p:nvPr/>
      </p:nvGrpSpPr>
      <p:grpSpPr>
        <a:xfrm>
          <a:off x="0" y="0"/>
          <a:ext cx="0" cy="0"/>
          <a:chOff x="0" y="0"/>
          <a:chExt cx="0" cy="0"/>
        </a:xfrm>
      </p:grpSpPr>
      <p:sp>
        <p:nvSpPr>
          <p:cNvPr id="70" name="Google Shape;70;p20"/>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20"/>
          <p:cNvSpPr txBox="1"/>
          <p:nvPr>
            <p:ph idx="1" type="body"/>
          </p:nvPr>
        </p:nvSpPr>
        <p:spPr>
          <a:xfrm>
            <a:off x="45711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2" name="Google Shape;72;p20"/>
          <p:cNvSpPr txBox="1"/>
          <p:nvPr>
            <p:ph idx="2" type="body"/>
          </p:nvPr>
        </p:nvSpPr>
        <p:spPr>
          <a:xfrm>
            <a:off x="457110" y="276156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3" name="Google Shape;73;p20"/>
          <p:cNvSpPr txBox="1"/>
          <p:nvPr>
            <p:ph idx="3" type="body"/>
          </p:nvPr>
        </p:nvSpPr>
        <p:spPr>
          <a:xfrm>
            <a:off x="4673970" y="1203390"/>
            <a:ext cx="401571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4" name="Shape 74"/>
        <p:cNvGrpSpPr/>
        <p:nvPr/>
      </p:nvGrpSpPr>
      <p:grpSpPr>
        <a:xfrm>
          <a:off x="0" y="0"/>
          <a:ext cx="0" cy="0"/>
          <a:chOff x="0" y="0"/>
          <a:chExt cx="0" cy="0"/>
        </a:xfrm>
      </p:grpSpPr>
      <p:sp>
        <p:nvSpPr>
          <p:cNvPr id="75" name="Google Shape;75;p21"/>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21"/>
          <p:cNvSpPr txBox="1"/>
          <p:nvPr>
            <p:ph idx="1" type="body"/>
          </p:nvPr>
        </p:nvSpPr>
        <p:spPr>
          <a:xfrm>
            <a:off x="457110" y="1203390"/>
            <a:ext cx="401571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7" name="Google Shape;77;p21"/>
          <p:cNvSpPr txBox="1"/>
          <p:nvPr>
            <p:ph idx="2" type="body"/>
          </p:nvPr>
        </p:nvSpPr>
        <p:spPr>
          <a:xfrm>
            <a:off x="467397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8" name="Google Shape;78;p21"/>
          <p:cNvSpPr txBox="1"/>
          <p:nvPr>
            <p:ph idx="3" type="body"/>
          </p:nvPr>
        </p:nvSpPr>
        <p:spPr>
          <a:xfrm>
            <a:off x="4673970" y="276156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9" name="Shape 79"/>
        <p:cNvGrpSpPr/>
        <p:nvPr/>
      </p:nvGrpSpPr>
      <p:grpSpPr>
        <a:xfrm>
          <a:off x="0" y="0"/>
          <a:ext cx="0" cy="0"/>
          <a:chOff x="0" y="0"/>
          <a:chExt cx="0" cy="0"/>
        </a:xfrm>
      </p:grpSpPr>
      <p:sp>
        <p:nvSpPr>
          <p:cNvPr id="80" name="Google Shape;80;p22"/>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22"/>
          <p:cNvSpPr txBox="1"/>
          <p:nvPr>
            <p:ph idx="1" type="body"/>
          </p:nvPr>
        </p:nvSpPr>
        <p:spPr>
          <a:xfrm>
            <a:off x="45711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2" name="Google Shape;82;p22"/>
          <p:cNvSpPr txBox="1"/>
          <p:nvPr>
            <p:ph idx="2" type="body"/>
          </p:nvPr>
        </p:nvSpPr>
        <p:spPr>
          <a:xfrm>
            <a:off x="467397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3" name="Google Shape;83;p22"/>
          <p:cNvSpPr txBox="1"/>
          <p:nvPr>
            <p:ph idx="3" type="body"/>
          </p:nvPr>
        </p:nvSpPr>
        <p:spPr>
          <a:xfrm>
            <a:off x="457110" y="2761560"/>
            <a:ext cx="822933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4" name="Shape 84"/>
        <p:cNvGrpSpPr/>
        <p:nvPr/>
      </p:nvGrpSpPr>
      <p:grpSpPr>
        <a:xfrm>
          <a:off x="0" y="0"/>
          <a:ext cx="0" cy="0"/>
          <a:chOff x="0" y="0"/>
          <a:chExt cx="0" cy="0"/>
        </a:xfrm>
      </p:grpSpPr>
      <p:sp>
        <p:nvSpPr>
          <p:cNvPr id="85" name="Google Shape;85;p23"/>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23"/>
          <p:cNvSpPr txBox="1"/>
          <p:nvPr>
            <p:ph idx="1" type="body"/>
          </p:nvPr>
        </p:nvSpPr>
        <p:spPr>
          <a:xfrm>
            <a:off x="457110" y="1203390"/>
            <a:ext cx="822933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7" name="Google Shape;87;p23"/>
          <p:cNvSpPr txBox="1"/>
          <p:nvPr>
            <p:ph idx="2" type="body"/>
          </p:nvPr>
        </p:nvSpPr>
        <p:spPr>
          <a:xfrm>
            <a:off x="457110" y="2761560"/>
            <a:ext cx="822933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8" name="Shape 88"/>
        <p:cNvGrpSpPr/>
        <p:nvPr/>
      </p:nvGrpSpPr>
      <p:grpSpPr>
        <a:xfrm>
          <a:off x="0" y="0"/>
          <a:ext cx="0" cy="0"/>
          <a:chOff x="0" y="0"/>
          <a:chExt cx="0" cy="0"/>
        </a:xfrm>
      </p:grpSpPr>
      <p:sp>
        <p:nvSpPr>
          <p:cNvPr id="89" name="Google Shape;89;p24"/>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24"/>
          <p:cNvSpPr txBox="1"/>
          <p:nvPr>
            <p:ph idx="1" type="body"/>
          </p:nvPr>
        </p:nvSpPr>
        <p:spPr>
          <a:xfrm>
            <a:off x="45711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1" name="Google Shape;91;p24"/>
          <p:cNvSpPr txBox="1"/>
          <p:nvPr>
            <p:ph idx="2" type="body"/>
          </p:nvPr>
        </p:nvSpPr>
        <p:spPr>
          <a:xfrm>
            <a:off x="467397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2" name="Google Shape;92;p24"/>
          <p:cNvSpPr txBox="1"/>
          <p:nvPr>
            <p:ph idx="3" type="body"/>
          </p:nvPr>
        </p:nvSpPr>
        <p:spPr>
          <a:xfrm>
            <a:off x="4673970" y="276156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3" name="Google Shape;93;p24"/>
          <p:cNvSpPr txBox="1"/>
          <p:nvPr>
            <p:ph idx="4" type="body"/>
          </p:nvPr>
        </p:nvSpPr>
        <p:spPr>
          <a:xfrm>
            <a:off x="457110" y="276156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4" name="Shape 94"/>
        <p:cNvGrpSpPr/>
        <p:nvPr/>
      </p:nvGrpSpPr>
      <p:grpSpPr>
        <a:xfrm>
          <a:off x="0" y="0"/>
          <a:ext cx="0" cy="0"/>
          <a:chOff x="0" y="0"/>
          <a:chExt cx="0" cy="0"/>
        </a:xfrm>
      </p:grpSpPr>
      <p:sp>
        <p:nvSpPr>
          <p:cNvPr id="95" name="Google Shape;95;p25"/>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5"/>
          <p:cNvSpPr txBox="1"/>
          <p:nvPr>
            <p:ph idx="1" type="body"/>
          </p:nvPr>
        </p:nvSpPr>
        <p:spPr>
          <a:xfrm>
            <a:off x="457110" y="1203390"/>
            <a:ext cx="822933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7" name="Google Shape;97;p25"/>
          <p:cNvSpPr txBox="1"/>
          <p:nvPr>
            <p:ph idx="2" type="body"/>
          </p:nvPr>
        </p:nvSpPr>
        <p:spPr>
          <a:xfrm>
            <a:off x="457110" y="1203390"/>
            <a:ext cx="822933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pic>
        <p:nvPicPr>
          <p:cNvPr id="98" name="Google Shape;98;p25"/>
          <p:cNvPicPr preferRelativeResize="0"/>
          <p:nvPr/>
        </p:nvPicPr>
        <p:blipFill rotWithShape="1">
          <a:blip r:embed="rId2">
            <a:alphaModFix/>
          </a:blip>
          <a:srcRect b="0" l="0" r="0" t="0"/>
          <a:stretch/>
        </p:blipFill>
        <p:spPr>
          <a:xfrm>
            <a:off x="2702160" y="1203390"/>
            <a:ext cx="3738690" cy="2982960"/>
          </a:xfrm>
          <a:prstGeom prst="rect">
            <a:avLst/>
          </a:prstGeom>
          <a:noFill/>
          <a:ln>
            <a:noFill/>
          </a:ln>
        </p:spPr>
      </p:pic>
      <p:pic>
        <p:nvPicPr>
          <p:cNvPr id="99" name="Google Shape;99;p25"/>
          <p:cNvPicPr preferRelativeResize="0"/>
          <p:nvPr/>
        </p:nvPicPr>
        <p:blipFill rotWithShape="1">
          <a:blip r:embed="rId2">
            <a:alphaModFix/>
          </a:blip>
          <a:srcRect b="0" l="0" r="0" t="0"/>
          <a:stretch/>
        </p:blipFill>
        <p:spPr>
          <a:xfrm>
            <a:off x="2702160" y="1203390"/>
            <a:ext cx="3738690" cy="298296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5" name="Shape 105"/>
        <p:cNvGrpSpPr/>
        <p:nvPr/>
      </p:nvGrpSpPr>
      <p:grpSpPr>
        <a:xfrm>
          <a:off x="0" y="0"/>
          <a:ext cx="0" cy="0"/>
          <a:chOff x="0" y="0"/>
          <a:chExt cx="0" cy="0"/>
        </a:xfrm>
      </p:grpSpPr>
      <p:sp>
        <p:nvSpPr>
          <p:cNvPr id="106" name="Google Shape;106;p28"/>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28"/>
          <p:cNvSpPr txBox="1"/>
          <p:nvPr>
            <p:ph idx="1" type="body"/>
          </p:nvPr>
        </p:nvSpPr>
        <p:spPr>
          <a:xfrm>
            <a:off x="457110" y="1203390"/>
            <a:ext cx="822933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29"/>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0" name="Shape 110"/>
        <p:cNvGrpSpPr/>
        <p:nvPr/>
      </p:nvGrpSpPr>
      <p:grpSpPr>
        <a:xfrm>
          <a:off x="0" y="0"/>
          <a:ext cx="0" cy="0"/>
          <a:chOff x="0" y="0"/>
          <a:chExt cx="0" cy="0"/>
        </a:xfrm>
      </p:grpSpPr>
      <p:sp>
        <p:nvSpPr>
          <p:cNvPr id="111" name="Google Shape;111;p30"/>
          <p:cNvSpPr txBox="1"/>
          <p:nvPr>
            <p:ph idx="1" type="subTitle"/>
          </p:nvPr>
        </p:nvSpPr>
        <p:spPr>
          <a:xfrm>
            <a:off x="457110" y="205200"/>
            <a:ext cx="8229330" cy="39808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2" name="Shape 112"/>
        <p:cNvGrpSpPr/>
        <p:nvPr/>
      </p:nvGrpSpPr>
      <p:grpSpPr>
        <a:xfrm>
          <a:off x="0" y="0"/>
          <a:ext cx="0" cy="0"/>
          <a:chOff x="0" y="0"/>
          <a:chExt cx="0" cy="0"/>
        </a:xfrm>
      </p:grpSpPr>
      <p:sp>
        <p:nvSpPr>
          <p:cNvPr id="113" name="Google Shape;113;p31"/>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31"/>
          <p:cNvSpPr txBox="1"/>
          <p:nvPr>
            <p:ph idx="1" type="body"/>
          </p:nvPr>
        </p:nvSpPr>
        <p:spPr>
          <a:xfrm>
            <a:off x="457110" y="1203390"/>
            <a:ext cx="401571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15" name="Google Shape;115;p31"/>
          <p:cNvSpPr txBox="1"/>
          <p:nvPr>
            <p:ph idx="2" type="body"/>
          </p:nvPr>
        </p:nvSpPr>
        <p:spPr>
          <a:xfrm>
            <a:off x="4673970" y="1203390"/>
            <a:ext cx="401571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16" name="Shape 116"/>
        <p:cNvGrpSpPr/>
        <p:nvPr/>
      </p:nvGrpSpPr>
      <p:grpSpPr>
        <a:xfrm>
          <a:off x="0" y="0"/>
          <a:ext cx="0" cy="0"/>
          <a:chOff x="0" y="0"/>
          <a:chExt cx="0" cy="0"/>
        </a:xfrm>
      </p:grpSpPr>
      <p:sp>
        <p:nvSpPr>
          <p:cNvPr id="117" name="Google Shape;117;p32"/>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32"/>
          <p:cNvSpPr txBox="1"/>
          <p:nvPr>
            <p:ph idx="1" type="body"/>
          </p:nvPr>
        </p:nvSpPr>
        <p:spPr>
          <a:xfrm>
            <a:off x="45711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19" name="Google Shape;119;p32"/>
          <p:cNvSpPr txBox="1"/>
          <p:nvPr>
            <p:ph idx="2" type="body"/>
          </p:nvPr>
        </p:nvSpPr>
        <p:spPr>
          <a:xfrm>
            <a:off x="457110" y="276156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20" name="Google Shape;120;p32"/>
          <p:cNvSpPr txBox="1"/>
          <p:nvPr>
            <p:ph idx="3" type="body"/>
          </p:nvPr>
        </p:nvSpPr>
        <p:spPr>
          <a:xfrm>
            <a:off x="4673970" y="1203390"/>
            <a:ext cx="401571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1" name="Shape 121"/>
        <p:cNvGrpSpPr/>
        <p:nvPr/>
      </p:nvGrpSpPr>
      <p:grpSpPr>
        <a:xfrm>
          <a:off x="0" y="0"/>
          <a:ext cx="0" cy="0"/>
          <a:chOff x="0" y="0"/>
          <a:chExt cx="0" cy="0"/>
        </a:xfrm>
      </p:grpSpPr>
      <p:sp>
        <p:nvSpPr>
          <p:cNvPr id="122" name="Google Shape;122;p33"/>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33"/>
          <p:cNvSpPr txBox="1"/>
          <p:nvPr>
            <p:ph idx="1" type="body"/>
          </p:nvPr>
        </p:nvSpPr>
        <p:spPr>
          <a:xfrm>
            <a:off x="457110" y="1203390"/>
            <a:ext cx="401571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24" name="Google Shape;124;p33"/>
          <p:cNvSpPr txBox="1"/>
          <p:nvPr>
            <p:ph idx="2" type="body"/>
          </p:nvPr>
        </p:nvSpPr>
        <p:spPr>
          <a:xfrm>
            <a:off x="467397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25" name="Google Shape;125;p33"/>
          <p:cNvSpPr txBox="1"/>
          <p:nvPr>
            <p:ph idx="3" type="body"/>
          </p:nvPr>
        </p:nvSpPr>
        <p:spPr>
          <a:xfrm>
            <a:off x="4673970" y="276156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26" name="Shape 126"/>
        <p:cNvGrpSpPr/>
        <p:nvPr/>
      </p:nvGrpSpPr>
      <p:grpSpPr>
        <a:xfrm>
          <a:off x="0" y="0"/>
          <a:ext cx="0" cy="0"/>
          <a:chOff x="0" y="0"/>
          <a:chExt cx="0" cy="0"/>
        </a:xfrm>
      </p:grpSpPr>
      <p:sp>
        <p:nvSpPr>
          <p:cNvPr id="127" name="Google Shape;127;p34"/>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34"/>
          <p:cNvSpPr txBox="1"/>
          <p:nvPr>
            <p:ph idx="1" type="body"/>
          </p:nvPr>
        </p:nvSpPr>
        <p:spPr>
          <a:xfrm>
            <a:off x="45711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29" name="Google Shape;129;p34"/>
          <p:cNvSpPr txBox="1"/>
          <p:nvPr>
            <p:ph idx="2" type="body"/>
          </p:nvPr>
        </p:nvSpPr>
        <p:spPr>
          <a:xfrm>
            <a:off x="467397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0" name="Google Shape;130;p34"/>
          <p:cNvSpPr txBox="1"/>
          <p:nvPr>
            <p:ph idx="3" type="body"/>
          </p:nvPr>
        </p:nvSpPr>
        <p:spPr>
          <a:xfrm>
            <a:off x="457110" y="2761560"/>
            <a:ext cx="822933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31" name="Shape 131"/>
        <p:cNvGrpSpPr/>
        <p:nvPr/>
      </p:nvGrpSpPr>
      <p:grpSpPr>
        <a:xfrm>
          <a:off x="0" y="0"/>
          <a:ext cx="0" cy="0"/>
          <a:chOff x="0" y="0"/>
          <a:chExt cx="0" cy="0"/>
        </a:xfrm>
      </p:grpSpPr>
      <p:sp>
        <p:nvSpPr>
          <p:cNvPr id="132" name="Google Shape;132;p35"/>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35"/>
          <p:cNvSpPr txBox="1"/>
          <p:nvPr>
            <p:ph idx="1" type="body"/>
          </p:nvPr>
        </p:nvSpPr>
        <p:spPr>
          <a:xfrm>
            <a:off x="457110" y="1203390"/>
            <a:ext cx="822933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4" name="Google Shape;134;p35"/>
          <p:cNvSpPr txBox="1"/>
          <p:nvPr>
            <p:ph idx="2" type="body"/>
          </p:nvPr>
        </p:nvSpPr>
        <p:spPr>
          <a:xfrm>
            <a:off x="457110" y="2761560"/>
            <a:ext cx="822933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35" name="Shape 135"/>
        <p:cNvGrpSpPr/>
        <p:nvPr/>
      </p:nvGrpSpPr>
      <p:grpSpPr>
        <a:xfrm>
          <a:off x="0" y="0"/>
          <a:ext cx="0" cy="0"/>
          <a:chOff x="0" y="0"/>
          <a:chExt cx="0" cy="0"/>
        </a:xfrm>
      </p:grpSpPr>
      <p:sp>
        <p:nvSpPr>
          <p:cNvPr id="136" name="Google Shape;136;p36"/>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36"/>
          <p:cNvSpPr txBox="1"/>
          <p:nvPr>
            <p:ph idx="1" type="body"/>
          </p:nvPr>
        </p:nvSpPr>
        <p:spPr>
          <a:xfrm>
            <a:off x="45711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8" name="Google Shape;138;p36"/>
          <p:cNvSpPr txBox="1"/>
          <p:nvPr>
            <p:ph idx="2" type="body"/>
          </p:nvPr>
        </p:nvSpPr>
        <p:spPr>
          <a:xfrm>
            <a:off x="4673970" y="120339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9" name="Google Shape;139;p36"/>
          <p:cNvSpPr txBox="1"/>
          <p:nvPr>
            <p:ph idx="3" type="body"/>
          </p:nvPr>
        </p:nvSpPr>
        <p:spPr>
          <a:xfrm>
            <a:off x="4673970" y="276156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40" name="Google Shape;140;p36"/>
          <p:cNvSpPr txBox="1"/>
          <p:nvPr>
            <p:ph idx="4" type="body"/>
          </p:nvPr>
        </p:nvSpPr>
        <p:spPr>
          <a:xfrm>
            <a:off x="457110" y="2761560"/>
            <a:ext cx="4015710" cy="14226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41" name="Shape 141"/>
        <p:cNvGrpSpPr/>
        <p:nvPr/>
      </p:nvGrpSpPr>
      <p:grpSpPr>
        <a:xfrm>
          <a:off x="0" y="0"/>
          <a:ext cx="0" cy="0"/>
          <a:chOff x="0" y="0"/>
          <a:chExt cx="0" cy="0"/>
        </a:xfrm>
      </p:grpSpPr>
      <p:sp>
        <p:nvSpPr>
          <p:cNvPr id="142" name="Google Shape;142;p37"/>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37"/>
          <p:cNvSpPr txBox="1"/>
          <p:nvPr>
            <p:ph idx="1" type="body"/>
          </p:nvPr>
        </p:nvSpPr>
        <p:spPr>
          <a:xfrm>
            <a:off x="457110" y="1203390"/>
            <a:ext cx="822933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44" name="Google Shape;144;p37"/>
          <p:cNvSpPr txBox="1"/>
          <p:nvPr>
            <p:ph idx="2" type="body"/>
          </p:nvPr>
        </p:nvSpPr>
        <p:spPr>
          <a:xfrm>
            <a:off x="457110" y="1203390"/>
            <a:ext cx="822933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pic>
        <p:nvPicPr>
          <p:cNvPr id="145" name="Google Shape;145;p37"/>
          <p:cNvPicPr preferRelativeResize="0"/>
          <p:nvPr/>
        </p:nvPicPr>
        <p:blipFill rotWithShape="1">
          <a:blip r:embed="rId2">
            <a:alphaModFix/>
          </a:blip>
          <a:srcRect b="0" l="0" r="0" t="0"/>
          <a:stretch/>
        </p:blipFill>
        <p:spPr>
          <a:xfrm>
            <a:off x="2702160" y="1203390"/>
            <a:ext cx="3738690" cy="2982960"/>
          </a:xfrm>
          <a:prstGeom prst="rect">
            <a:avLst/>
          </a:prstGeom>
          <a:noFill/>
          <a:ln>
            <a:noFill/>
          </a:ln>
        </p:spPr>
      </p:pic>
      <p:pic>
        <p:nvPicPr>
          <p:cNvPr id="146" name="Google Shape;146;p37"/>
          <p:cNvPicPr preferRelativeResize="0"/>
          <p:nvPr/>
        </p:nvPicPr>
        <p:blipFill rotWithShape="1">
          <a:blip r:embed="rId2">
            <a:alphaModFix/>
          </a:blip>
          <a:srcRect b="0" l="0" r="0" t="0"/>
          <a:stretch/>
        </p:blipFill>
        <p:spPr>
          <a:xfrm>
            <a:off x="2702160" y="1203390"/>
            <a:ext cx="3738690" cy="29829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4.xml"/><Relationship Id="rId12" Type="http://schemas.openxmlformats.org/officeDocument/2006/relationships/slideLayout" Target="../slideLayouts/slideLayout34.xml"/><Relationship Id="rId1" Type="http://schemas.openxmlformats.org/officeDocument/2006/relationships/image" Target="../media/image3.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142910" y="841860"/>
            <a:ext cx="6856920" cy="17895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110" y="1203390"/>
            <a:ext cx="4015440" cy="29824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3"/>
          <p:cNvSpPr txBox="1"/>
          <p:nvPr>
            <p:ph idx="2" type="body"/>
          </p:nvPr>
        </p:nvSpPr>
        <p:spPr>
          <a:xfrm>
            <a:off x="4673970" y="1203390"/>
            <a:ext cx="4015440" cy="29824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 name="Shape 100"/>
        <p:cNvGrpSpPr/>
        <p:nvPr/>
      </p:nvGrpSpPr>
      <p:grpSpPr>
        <a:xfrm>
          <a:off x="0" y="0"/>
          <a:ext cx="0" cy="0"/>
          <a:chOff x="0" y="0"/>
          <a:chExt cx="0" cy="0"/>
        </a:xfrm>
      </p:grpSpPr>
      <p:pic>
        <p:nvPicPr>
          <p:cNvPr id="101" name="Google Shape;101;p26"/>
          <p:cNvPicPr preferRelativeResize="0"/>
          <p:nvPr/>
        </p:nvPicPr>
        <p:blipFill rotWithShape="1">
          <a:blip r:embed="rId1">
            <a:alphaModFix/>
          </a:blip>
          <a:srcRect b="0" l="0" r="0" t="0"/>
          <a:stretch/>
        </p:blipFill>
        <p:spPr>
          <a:xfrm>
            <a:off x="126630" y="67500"/>
            <a:ext cx="851850" cy="805950"/>
          </a:xfrm>
          <a:prstGeom prst="rect">
            <a:avLst/>
          </a:prstGeom>
          <a:noFill/>
          <a:ln>
            <a:noFill/>
          </a:ln>
        </p:spPr>
      </p:pic>
      <p:sp>
        <p:nvSpPr>
          <p:cNvPr id="102" name="Google Shape;102;p26"/>
          <p:cNvSpPr txBox="1"/>
          <p:nvPr>
            <p:ph type="title"/>
          </p:nvPr>
        </p:nvSpPr>
        <p:spPr>
          <a:xfrm>
            <a:off x="457110" y="205200"/>
            <a:ext cx="8229330" cy="8586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3" name="Google Shape;103;p26"/>
          <p:cNvSpPr txBox="1"/>
          <p:nvPr>
            <p:ph idx="1" type="body"/>
          </p:nvPr>
        </p:nvSpPr>
        <p:spPr>
          <a:xfrm>
            <a:off x="457110" y="1203390"/>
            <a:ext cx="8229330" cy="298296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 Id="rId3" Type="http://schemas.openxmlformats.org/officeDocument/2006/relationships/image" Target="../media/image18.jpg"/><Relationship Id="rId4" Type="http://schemas.openxmlformats.org/officeDocument/2006/relationships/image" Target="../media/image26.jpg"/><Relationship Id="rId5" Type="http://schemas.openxmlformats.org/officeDocument/2006/relationships/image" Target="../media/image2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9.xml"/><Relationship Id="rId3" Type="http://schemas.openxmlformats.org/officeDocument/2006/relationships/image" Target="../media/image2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 Id="rId3" Type="http://schemas.openxmlformats.org/officeDocument/2006/relationships/hyperlink" Target="https://doi.org/10.18549/PharmPract.2024.2.2958" TargetMode="External"/><Relationship Id="rId4" Type="http://schemas.openxmlformats.org/officeDocument/2006/relationships/hyperlink" Target="https://doi.org/10.18549/PharmPract.2024.2.2958"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2.xml"/><Relationship Id="rId3" Type="http://schemas.openxmlformats.org/officeDocument/2006/relationships/hyperlink" Target="https://doi.org/10.1016/j.dhjo.2023.101500" TargetMode="External"/><Relationship Id="rId4" Type="http://schemas.openxmlformats.org/officeDocument/2006/relationships/hyperlink" Target="https://doi.org/10.1016/j.dhjo.2023.101500"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8"/>
          <p:cNvSpPr/>
          <p:nvPr/>
        </p:nvSpPr>
        <p:spPr>
          <a:xfrm>
            <a:off x="628560" y="273780"/>
            <a:ext cx="7885890" cy="759240"/>
          </a:xfrm>
          <a:prstGeom prst="rect">
            <a:avLst/>
          </a:prstGeom>
          <a:noFill/>
          <a:ln>
            <a:noFill/>
          </a:ln>
        </p:spPr>
        <p:txBody>
          <a:bodyPr anchorCtr="0" anchor="ctr" bIns="33750" lIns="67500" spcFirstLastPara="1" rIns="67500" wrap="square" tIns="337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8"/>
          <p:cNvSpPr/>
          <p:nvPr/>
        </p:nvSpPr>
        <p:spPr>
          <a:xfrm>
            <a:off x="5963955" y="3388311"/>
            <a:ext cx="3044400" cy="9009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600"/>
              <a:buFont typeface="Arial"/>
              <a:buNone/>
            </a:pPr>
            <a:r>
              <a:rPr i="0" lang="en" sz="1600" u="none" cap="none" strike="noStrike">
                <a:solidFill>
                  <a:srgbClr val="000000"/>
                </a:solidFill>
                <a:latin typeface="Times New Roman"/>
                <a:ea typeface="Times New Roman"/>
                <a:cs typeface="Times New Roman"/>
                <a:sym typeface="Times New Roman"/>
              </a:rPr>
              <a:t>Guided By- Prof. Laxmi Bhagwat</a:t>
            </a:r>
            <a:endParaRPr>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600"/>
              <a:buFont typeface="Arial"/>
              <a:buNone/>
            </a:pPr>
            <a:r>
              <a:rPr b="1" i="0" lang="en" sz="1600" u="none" cap="none" strike="noStrike">
                <a:solidFill>
                  <a:schemeClr val="dk1"/>
                </a:solidFill>
                <a:latin typeface="Times New Roman"/>
                <a:ea typeface="Times New Roman"/>
                <a:cs typeface="Times New Roman"/>
                <a:sym typeface="Times New Roman"/>
              </a:rPr>
              <a:t>SOCSE-DCET</a:t>
            </a:r>
            <a:endParaRPr i="0" sz="1600" u="none" cap="none" strike="noStrike">
              <a:solidFill>
                <a:srgbClr val="000000"/>
              </a:solidFill>
              <a:latin typeface="Times New Roman"/>
              <a:ea typeface="Times New Roman"/>
              <a:cs typeface="Times New Roman"/>
              <a:sym typeface="Times New Roman"/>
            </a:endParaRPr>
          </a:p>
        </p:txBody>
      </p:sp>
      <p:sp>
        <p:nvSpPr>
          <p:cNvPr id="153" name="Google Shape;153;p38"/>
          <p:cNvSpPr/>
          <p:nvPr/>
        </p:nvSpPr>
        <p:spPr>
          <a:xfrm>
            <a:off x="628560" y="4767390"/>
            <a:ext cx="2056590" cy="27297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8"/>
          <p:cNvSpPr/>
          <p:nvPr/>
        </p:nvSpPr>
        <p:spPr>
          <a:xfrm>
            <a:off x="6457860" y="4767390"/>
            <a:ext cx="2056590" cy="27297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5" name="Google Shape;155;p38"/>
          <p:cNvPicPr preferRelativeResize="0"/>
          <p:nvPr/>
        </p:nvPicPr>
        <p:blipFill rotWithShape="1">
          <a:blip r:embed="rId3">
            <a:alphaModFix/>
          </a:blip>
          <a:srcRect b="0" l="0" r="0" t="0"/>
          <a:stretch/>
        </p:blipFill>
        <p:spPr>
          <a:xfrm>
            <a:off x="3010863" y="238500"/>
            <a:ext cx="3122270" cy="901000"/>
          </a:xfrm>
          <a:prstGeom prst="rect">
            <a:avLst/>
          </a:prstGeom>
          <a:noFill/>
          <a:ln>
            <a:noFill/>
          </a:ln>
        </p:spPr>
      </p:pic>
      <p:sp>
        <p:nvSpPr>
          <p:cNvPr id="156" name="Google Shape;156;p38"/>
          <p:cNvSpPr/>
          <p:nvPr/>
        </p:nvSpPr>
        <p:spPr>
          <a:xfrm>
            <a:off x="1298355" y="1479415"/>
            <a:ext cx="6546300" cy="1389600"/>
          </a:xfrm>
          <a:prstGeom prst="rect">
            <a:avLst/>
          </a:prstGeom>
          <a:noFill/>
          <a:ln>
            <a:noFill/>
          </a:ln>
        </p:spPr>
        <p:txBody>
          <a:bodyPr anchorCtr="0" anchor="t" bIns="33750" lIns="67500" spcFirstLastPara="1" rIns="67500" wrap="square" tIns="33750">
            <a:noAutofit/>
          </a:bodyPr>
          <a:lstStyle/>
          <a:p>
            <a:pPr indent="0" lvl="0" marL="0" marR="0" rtl="0" algn="ctr">
              <a:lnSpc>
                <a:spcPct val="115000"/>
              </a:lnSpc>
              <a:spcBef>
                <a:spcPts val="0"/>
              </a:spcBef>
              <a:spcAft>
                <a:spcPts val="0"/>
              </a:spcAft>
              <a:buClr>
                <a:srgbClr val="000000"/>
              </a:buClr>
              <a:buSzPts val="2400"/>
              <a:buFont typeface="Arial"/>
              <a:buNone/>
            </a:pPr>
            <a:r>
              <a:rPr b="1" i="0" lang="en" sz="2400" u="none" cap="none" strike="noStrike">
                <a:solidFill>
                  <a:srgbClr val="000000"/>
                </a:solidFill>
                <a:latin typeface="Times New Roman"/>
                <a:ea typeface="Times New Roman"/>
                <a:cs typeface="Times New Roman"/>
                <a:sym typeface="Times New Roman"/>
              </a:rPr>
              <a:t> Project Title:</a:t>
            </a:r>
            <a:endParaRPr>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2400"/>
              <a:buFont typeface="Arial"/>
              <a:buNone/>
            </a:pPr>
            <a:r>
              <a:rPr lang="en" sz="2400">
                <a:solidFill>
                  <a:srgbClr val="FF0000"/>
                </a:solidFill>
                <a:latin typeface="Times New Roman"/>
                <a:ea typeface="Times New Roman"/>
                <a:cs typeface="Times New Roman"/>
                <a:sym typeface="Times New Roman"/>
              </a:rPr>
              <a:t>Medbuddy : </a:t>
            </a:r>
            <a:r>
              <a:rPr i="0" lang="en" sz="2400" u="none" cap="none" strike="noStrike">
                <a:solidFill>
                  <a:srgbClr val="FF0000"/>
                </a:solidFill>
                <a:latin typeface="Times New Roman"/>
                <a:ea typeface="Times New Roman"/>
                <a:cs typeface="Times New Roman"/>
                <a:sym typeface="Times New Roman"/>
              </a:rPr>
              <a:t>Optimal Real-Time </a:t>
            </a:r>
            <a:endParaRPr i="0" sz="2400" u="none" cap="none" strike="noStrike">
              <a:solidFill>
                <a:srgbClr val="FF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2400"/>
              <a:buFont typeface="Arial"/>
              <a:buNone/>
            </a:pPr>
            <a:r>
              <a:rPr i="0" lang="en" sz="2400" u="none" cap="none" strike="noStrike">
                <a:solidFill>
                  <a:srgbClr val="FF0000"/>
                </a:solidFill>
                <a:latin typeface="Times New Roman"/>
                <a:ea typeface="Times New Roman"/>
                <a:cs typeface="Times New Roman"/>
                <a:sym typeface="Times New Roman"/>
              </a:rPr>
              <a:t>Medication Management for the Elderly</a:t>
            </a:r>
            <a:endParaRPr b="1" i="0" sz="2400" u="none" cap="none" strike="noStrike">
              <a:solidFill>
                <a:srgbClr val="FF0000"/>
              </a:solidFill>
              <a:latin typeface="Times New Roman"/>
              <a:ea typeface="Times New Roman"/>
              <a:cs typeface="Times New Roman"/>
              <a:sym typeface="Times New Roman"/>
            </a:endParaRPr>
          </a:p>
        </p:txBody>
      </p:sp>
      <p:sp>
        <p:nvSpPr>
          <p:cNvPr id="157" name="Google Shape;157;p38"/>
          <p:cNvSpPr/>
          <p:nvPr/>
        </p:nvSpPr>
        <p:spPr>
          <a:xfrm>
            <a:off x="970606" y="3315420"/>
            <a:ext cx="4300200" cy="15711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1600"/>
              <a:buFont typeface="Arial"/>
              <a:buNone/>
            </a:pPr>
            <a:r>
              <a:rPr i="0" lang="en" sz="1600" u="none" cap="none" strike="noStrike">
                <a:solidFill>
                  <a:srgbClr val="000000"/>
                </a:solidFill>
                <a:latin typeface="Times New Roman"/>
                <a:ea typeface="Times New Roman"/>
                <a:cs typeface="Times New Roman"/>
                <a:sym typeface="Times New Roman"/>
              </a:rPr>
              <a:t>Presented By- </a:t>
            </a:r>
            <a:endParaRPr i="0" sz="1600" u="none" cap="none" strike="noStrike">
              <a:solidFill>
                <a:srgbClr val="000000"/>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SzPts val="1600"/>
              <a:buFont typeface="Times New Roman"/>
              <a:buAutoNum type="arabicPeriod"/>
            </a:pPr>
            <a:r>
              <a:rPr lang="en" sz="1600">
                <a:solidFill>
                  <a:schemeClr val="dk1"/>
                </a:solidFill>
                <a:latin typeface="Times New Roman"/>
                <a:ea typeface="Times New Roman"/>
                <a:cs typeface="Times New Roman"/>
                <a:sym typeface="Times New Roman"/>
              </a:rPr>
              <a:t>Manvi Singh	(1032211990)     PF-43</a:t>
            </a:r>
            <a:endParaRPr sz="1600">
              <a:latin typeface="Times New Roman"/>
              <a:ea typeface="Times New Roman"/>
              <a:cs typeface="Times New Roman"/>
              <a:sym typeface="Times New Roman"/>
            </a:endParaRPr>
          </a:p>
          <a:p>
            <a:pPr indent="-330200" lvl="0" marL="457200" marR="0" rtl="0" algn="l">
              <a:lnSpc>
                <a:spcPct val="90000"/>
              </a:lnSpc>
              <a:spcBef>
                <a:spcPts val="0"/>
              </a:spcBef>
              <a:spcAft>
                <a:spcPts val="0"/>
              </a:spcAft>
              <a:buClr>
                <a:srgbClr val="000000"/>
              </a:buClr>
              <a:buSzPts val="1600"/>
              <a:buFont typeface="Times New Roman"/>
              <a:buAutoNum type="arabicPeriod"/>
            </a:pPr>
            <a:r>
              <a:rPr i="0" lang="en" sz="1600" u="none" cap="none" strike="noStrike">
                <a:solidFill>
                  <a:srgbClr val="000000"/>
                </a:solidFill>
                <a:latin typeface="Times New Roman"/>
                <a:ea typeface="Times New Roman"/>
                <a:cs typeface="Times New Roman"/>
                <a:sym typeface="Times New Roman"/>
              </a:rPr>
              <a:t>Atharva Thorat	(1032212077)     PF-45</a:t>
            </a:r>
            <a:endParaRPr>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Khilee Singhal	(1032212172)     PF-50</a:t>
            </a:r>
            <a:endParaRPr>
              <a:solidFill>
                <a:schemeClr val="dk1"/>
              </a:solidFill>
              <a:latin typeface="Times New Roman"/>
              <a:ea typeface="Times New Roman"/>
              <a:cs typeface="Times New Roman"/>
              <a:sym typeface="Times New Roman"/>
            </a:endParaRPr>
          </a:p>
          <a:p>
            <a:pPr indent="0" lvl="0" marL="457200" marR="0" rtl="0" algn="l">
              <a:lnSpc>
                <a:spcPct val="90000"/>
              </a:lnSpc>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7"/>
          <p:cNvSpPr/>
          <p:nvPr/>
        </p:nvSpPr>
        <p:spPr>
          <a:xfrm>
            <a:off x="1247190" y="324455"/>
            <a:ext cx="6536100" cy="1060024"/>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Project Objectives</a:t>
            </a:r>
            <a:endParaRPr b="0" i="0" sz="2400" u="none" cap="none" strike="noStrike">
              <a:solidFill>
                <a:srgbClr val="000000"/>
              </a:solidFill>
              <a:latin typeface="Calibri"/>
              <a:ea typeface="Calibri"/>
              <a:cs typeface="Calibri"/>
              <a:sym typeface="Calibri"/>
            </a:endParaRPr>
          </a:p>
          <a:p>
            <a:pPr indent="0" lvl="0" marL="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10" name="Google Shape;210;p47"/>
          <p:cNvSpPr txBox="1"/>
          <p:nvPr>
            <p:ph idx="1" type="body"/>
          </p:nvPr>
        </p:nvSpPr>
        <p:spPr>
          <a:xfrm>
            <a:off x="178594" y="1160528"/>
            <a:ext cx="7872052" cy="2982960"/>
          </a:xfrm>
          <a:prstGeom prst="rect">
            <a:avLst/>
          </a:prstGeom>
          <a:noFill/>
          <a:ln>
            <a:noFill/>
          </a:ln>
        </p:spPr>
        <p:txBody>
          <a:bodyPr anchorCtr="0" anchor="t" bIns="0" lIns="0" spcFirstLastPara="1" rIns="0" wrap="square" tIns="0">
            <a:noAutofit/>
          </a:bodyPr>
          <a:lstStyle/>
          <a:p>
            <a:pPr indent="-228600" lvl="0" marL="457200" rtl="0" algn="just">
              <a:lnSpc>
                <a:spcPct val="100000"/>
              </a:lnSpc>
              <a:spcBef>
                <a:spcPts val="0"/>
              </a:spcBef>
              <a:spcAft>
                <a:spcPts val="0"/>
              </a:spcAft>
              <a:buSzPts val="1100"/>
              <a:buNone/>
            </a:pPr>
            <a:r>
              <a:rPr lang="en"/>
              <a:t>	</a:t>
            </a:r>
            <a:endParaRPr sz="1600">
              <a:latin typeface="Times New Roman"/>
              <a:ea typeface="Times New Roman"/>
              <a:cs typeface="Times New Roman"/>
              <a:sym typeface="Times New Roman"/>
            </a:endParaRPr>
          </a:p>
        </p:txBody>
      </p:sp>
      <p:sp>
        <p:nvSpPr>
          <p:cNvPr id="211" name="Google Shape;211;p47"/>
          <p:cNvSpPr txBox="1"/>
          <p:nvPr/>
        </p:nvSpPr>
        <p:spPr>
          <a:xfrm>
            <a:off x="1021926" y="1101512"/>
            <a:ext cx="8272500" cy="354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17365D"/>
                </a:solidFill>
                <a:latin typeface="Times New Roman"/>
                <a:ea typeface="Times New Roman"/>
                <a:cs typeface="Times New Roman"/>
                <a:sym typeface="Times New Roman"/>
              </a:rPr>
              <a:t>1. Multi-Modal Medicine Identification</a:t>
            </a:r>
            <a:r>
              <a:rPr b="0" i="0" lang="en" sz="1400" u="none" cap="none" strike="noStrike">
                <a:solidFill>
                  <a:schemeClr val="dk1"/>
                </a:solidFill>
                <a:latin typeface="Times New Roman"/>
                <a:ea typeface="Times New Roman"/>
                <a:cs typeface="Times New Roman"/>
                <a:sym typeface="Times New Roman"/>
              </a:rPr>
              <a:t> </a:t>
            </a:r>
            <a:r>
              <a:rPr b="1" i="0" lang="en" sz="1400" u="none" cap="none" strike="noStrike">
                <a:solidFill>
                  <a:srgbClr val="17365D"/>
                </a:solidFill>
                <a:latin typeface="Times New Roman"/>
                <a:ea typeface="Times New Roman"/>
                <a:cs typeface="Times New Roman"/>
                <a:sym typeface="Times New Roman"/>
              </a:rPr>
              <a:t>{Achieved} </a:t>
            </a:r>
            <a:endParaRPr/>
          </a:p>
          <a:p>
            <a:pPr indent="-254000" lvl="0" marL="285750" marR="0" rtl="0" algn="l">
              <a:lnSpc>
                <a:spcPct val="100000"/>
              </a:lnSpc>
              <a:spcBef>
                <a:spcPts val="0"/>
              </a:spcBef>
              <a:spcAft>
                <a:spcPts val="0"/>
              </a:spcAft>
              <a:buClr>
                <a:srgbClr val="000000"/>
              </a:buClr>
              <a:buSzPts val="900"/>
              <a:buFont typeface="Noto Sans Symbols"/>
              <a:buChar char="●"/>
            </a:pPr>
            <a:r>
              <a:rPr b="0" i="0" lang="en" sz="1400" u="none" cap="none" strike="noStrike">
                <a:solidFill>
                  <a:schemeClr val="dk1"/>
                </a:solidFill>
                <a:latin typeface="Times New Roman"/>
                <a:ea typeface="Times New Roman"/>
                <a:cs typeface="Times New Roman"/>
                <a:sym typeface="Times New Roman"/>
              </a:rPr>
              <a:t>Integrated OCR and QR code scanning for accurate detection of medicine labels and packaging.</a:t>
            </a:r>
            <a:endParaRPr/>
          </a:p>
          <a:p>
            <a:pPr indent="-254000" lvl="0" marL="285750" marR="0" rtl="0" algn="l">
              <a:lnSpc>
                <a:spcPct val="100000"/>
              </a:lnSpc>
              <a:spcBef>
                <a:spcPts val="0"/>
              </a:spcBef>
              <a:spcAft>
                <a:spcPts val="0"/>
              </a:spcAft>
              <a:buClr>
                <a:srgbClr val="000000"/>
              </a:buClr>
              <a:buSzPts val="900"/>
              <a:buFont typeface="Noto Sans Symbols"/>
              <a:buChar char="●"/>
            </a:pPr>
            <a:r>
              <a:rPr b="0" i="0" lang="en" sz="1400" u="none" cap="none" strike="noStrike">
                <a:solidFill>
                  <a:schemeClr val="dk1"/>
                </a:solidFill>
                <a:latin typeface="Times New Roman"/>
                <a:ea typeface="Times New Roman"/>
                <a:cs typeface="Times New Roman"/>
                <a:sym typeface="Times New Roman"/>
              </a:rPr>
              <a:t>Aids elderly users with visual impairments.</a:t>
            </a:r>
            <a:endParaRPr/>
          </a:p>
          <a:p>
            <a:pPr indent="0" lvl="0" marL="0" marR="0" rtl="0" algn="l">
              <a:lnSpc>
                <a:spcPct val="100000"/>
              </a:lnSpc>
              <a:spcBef>
                <a:spcPts val="0"/>
              </a:spcBef>
              <a:spcAft>
                <a:spcPts val="0"/>
              </a:spcAft>
              <a:buNone/>
            </a:pPr>
            <a:r>
              <a:rPr b="1" i="0" lang="en" sz="1400" u="none" cap="none" strike="noStrike">
                <a:solidFill>
                  <a:srgbClr val="17365D"/>
                </a:solidFill>
                <a:latin typeface="Times New Roman"/>
                <a:ea typeface="Times New Roman"/>
                <a:cs typeface="Times New Roman"/>
                <a:sym typeface="Times New Roman"/>
              </a:rPr>
              <a:t>2. Text-to-Speech Enabled Interaction</a:t>
            </a:r>
            <a:r>
              <a:rPr b="0" i="0" lang="en" sz="1400" u="none" cap="none" strike="noStrike">
                <a:solidFill>
                  <a:schemeClr val="dk1"/>
                </a:solidFill>
                <a:latin typeface="Times New Roman"/>
                <a:ea typeface="Times New Roman"/>
                <a:cs typeface="Times New Roman"/>
                <a:sym typeface="Times New Roman"/>
              </a:rPr>
              <a:t> </a:t>
            </a:r>
            <a:r>
              <a:rPr b="1" i="0" lang="en" sz="1400" u="none" cap="none" strike="noStrike">
                <a:solidFill>
                  <a:srgbClr val="17365D"/>
                </a:solidFill>
                <a:latin typeface="Times New Roman"/>
                <a:ea typeface="Times New Roman"/>
                <a:cs typeface="Times New Roman"/>
                <a:sym typeface="Times New Roman"/>
              </a:rPr>
              <a:t>{Achieved} </a:t>
            </a:r>
            <a:endParaRPr/>
          </a:p>
          <a:p>
            <a:pPr indent="-254000" lvl="0" marL="285750" marR="0" rtl="0" algn="l">
              <a:lnSpc>
                <a:spcPct val="100000"/>
              </a:lnSpc>
              <a:spcBef>
                <a:spcPts val="0"/>
              </a:spcBef>
              <a:spcAft>
                <a:spcPts val="0"/>
              </a:spcAft>
              <a:buClr>
                <a:srgbClr val="000000"/>
              </a:buClr>
              <a:buSzPts val="900"/>
              <a:buFont typeface="Noto Sans Symbols"/>
              <a:buChar char="●"/>
            </a:pPr>
            <a:r>
              <a:rPr b="0" i="0" lang="en" sz="1400" u="none" cap="none" strike="noStrike">
                <a:solidFill>
                  <a:schemeClr val="dk1"/>
                </a:solidFill>
                <a:latin typeface="Times New Roman"/>
                <a:ea typeface="Times New Roman"/>
                <a:cs typeface="Times New Roman"/>
                <a:sym typeface="Times New Roman"/>
              </a:rPr>
              <a:t>Implemented TTS to read out medicine names, doses, and times.</a:t>
            </a:r>
            <a:endParaRPr/>
          </a:p>
          <a:p>
            <a:pPr indent="-254000" lvl="0" marL="285750" marR="0" rtl="0" algn="l">
              <a:lnSpc>
                <a:spcPct val="100000"/>
              </a:lnSpc>
              <a:spcBef>
                <a:spcPts val="0"/>
              </a:spcBef>
              <a:spcAft>
                <a:spcPts val="0"/>
              </a:spcAft>
              <a:buClr>
                <a:srgbClr val="000000"/>
              </a:buClr>
              <a:buSzPts val="900"/>
              <a:buFont typeface="Noto Sans Symbols"/>
              <a:buChar char="●"/>
            </a:pPr>
            <a:r>
              <a:rPr b="0" i="0" lang="en" sz="1400" u="none" cap="none" strike="noStrike">
                <a:solidFill>
                  <a:schemeClr val="dk1"/>
                </a:solidFill>
                <a:latin typeface="Times New Roman"/>
                <a:ea typeface="Times New Roman"/>
                <a:cs typeface="Times New Roman"/>
                <a:sym typeface="Times New Roman"/>
              </a:rPr>
              <a:t>Ensures clarity and accessibility for visually impaired users.</a:t>
            </a:r>
            <a:endParaRPr/>
          </a:p>
          <a:p>
            <a:pPr indent="0" lvl="0" marL="0" marR="0" rtl="0" algn="l">
              <a:lnSpc>
                <a:spcPct val="100000"/>
              </a:lnSpc>
              <a:spcBef>
                <a:spcPts val="0"/>
              </a:spcBef>
              <a:spcAft>
                <a:spcPts val="0"/>
              </a:spcAft>
              <a:buNone/>
            </a:pPr>
            <a:r>
              <a:rPr b="1" i="0" lang="en" sz="1400" u="none" cap="none" strike="noStrike">
                <a:solidFill>
                  <a:srgbClr val="17365D"/>
                </a:solidFill>
                <a:latin typeface="Times New Roman"/>
                <a:ea typeface="Times New Roman"/>
                <a:cs typeface="Times New Roman"/>
                <a:sym typeface="Times New Roman"/>
              </a:rPr>
              <a:t>3. Offline-First </a:t>
            </a:r>
            <a:r>
              <a:rPr b="1" lang="en">
                <a:solidFill>
                  <a:srgbClr val="17365D"/>
                </a:solidFill>
                <a:latin typeface="Times New Roman"/>
                <a:ea typeface="Times New Roman"/>
                <a:cs typeface="Times New Roman"/>
                <a:sym typeface="Times New Roman"/>
              </a:rPr>
              <a:t>Alert</a:t>
            </a:r>
            <a:r>
              <a:rPr b="1" i="0" lang="en" sz="1400" u="none" cap="none" strike="noStrike">
                <a:solidFill>
                  <a:srgbClr val="17365D"/>
                </a:solidFill>
                <a:latin typeface="Times New Roman"/>
                <a:ea typeface="Times New Roman"/>
                <a:cs typeface="Times New Roman"/>
                <a:sym typeface="Times New Roman"/>
              </a:rPr>
              <a:t> System {Achieved}</a:t>
            </a:r>
            <a:endParaRPr/>
          </a:p>
          <a:p>
            <a:pPr indent="-254000" lvl="0" marL="285750" marR="0" rtl="0" algn="l">
              <a:lnSpc>
                <a:spcPct val="100000"/>
              </a:lnSpc>
              <a:spcBef>
                <a:spcPts val="0"/>
              </a:spcBef>
              <a:spcAft>
                <a:spcPts val="0"/>
              </a:spcAft>
              <a:buClr>
                <a:srgbClr val="000000"/>
              </a:buClr>
              <a:buSzPts val="900"/>
              <a:buFont typeface="Noto Sans Symbols"/>
              <a:buChar char="●"/>
            </a:pPr>
            <a:r>
              <a:rPr b="0" i="0" lang="en" sz="1400" u="none" cap="none" strike="noStrike">
                <a:solidFill>
                  <a:schemeClr val="dk1"/>
                </a:solidFill>
                <a:latin typeface="Times New Roman"/>
                <a:ea typeface="Times New Roman"/>
                <a:cs typeface="Times New Roman"/>
                <a:sym typeface="Times New Roman"/>
              </a:rPr>
              <a:t>Built on SQLite, enabling reliable alerts without internet.</a:t>
            </a:r>
            <a:endParaRPr/>
          </a:p>
          <a:p>
            <a:pPr indent="-254000" lvl="0" marL="285750" marR="0" rtl="0" algn="l">
              <a:lnSpc>
                <a:spcPct val="100000"/>
              </a:lnSpc>
              <a:spcBef>
                <a:spcPts val="0"/>
              </a:spcBef>
              <a:spcAft>
                <a:spcPts val="0"/>
              </a:spcAft>
              <a:buClr>
                <a:srgbClr val="000000"/>
              </a:buClr>
              <a:buSzPts val="900"/>
              <a:buFont typeface="Noto Sans Symbols"/>
              <a:buChar char="●"/>
            </a:pPr>
            <a:r>
              <a:rPr b="0" i="0" lang="en" sz="1400" u="none" cap="none" strike="noStrike">
                <a:solidFill>
                  <a:schemeClr val="dk1"/>
                </a:solidFill>
                <a:latin typeface="Times New Roman"/>
                <a:ea typeface="Times New Roman"/>
                <a:cs typeface="Times New Roman"/>
                <a:sym typeface="Times New Roman"/>
              </a:rPr>
              <a:t>Ensures consistent medication adherence.</a:t>
            </a:r>
            <a:endParaRPr/>
          </a:p>
          <a:p>
            <a:pPr indent="0" lvl="0" marL="0" marR="0" rtl="0" algn="l">
              <a:lnSpc>
                <a:spcPct val="100000"/>
              </a:lnSpc>
              <a:spcBef>
                <a:spcPts val="0"/>
              </a:spcBef>
              <a:spcAft>
                <a:spcPts val="0"/>
              </a:spcAft>
              <a:buNone/>
            </a:pPr>
            <a:r>
              <a:rPr b="1" i="0" lang="en" sz="1400" u="none" cap="none" strike="noStrike">
                <a:solidFill>
                  <a:srgbClr val="17365D"/>
                </a:solidFill>
                <a:latin typeface="Times New Roman"/>
                <a:ea typeface="Times New Roman"/>
                <a:cs typeface="Times New Roman"/>
                <a:sym typeface="Times New Roman"/>
              </a:rPr>
              <a:t> 4. Elderly-Friendly User Interface {Achieved}</a:t>
            </a:r>
            <a:endParaRPr/>
          </a:p>
          <a:p>
            <a:pPr indent="-254000" lvl="0" marL="285750" marR="0" rtl="0" algn="l">
              <a:lnSpc>
                <a:spcPct val="100000"/>
              </a:lnSpc>
              <a:spcBef>
                <a:spcPts val="0"/>
              </a:spcBef>
              <a:spcAft>
                <a:spcPts val="0"/>
              </a:spcAft>
              <a:buClr>
                <a:srgbClr val="000000"/>
              </a:buClr>
              <a:buSzPts val="900"/>
              <a:buFont typeface="Noto Sans Symbols"/>
              <a:buChar char="●"/>
            </a:pPr>
            <a:r>
              <a:rPr b="0" i="0" lang="en" sz="1400" u="none" cap="none" strike="noStrike">
                <a:solidFill>
                  <a:schemeClr val="dk1"/>
                </a:solidFill>
                <a:latin typeface="Times New Roman"/>
                <a:ea typeface="Times New Roman"/>
                <a:cs typeface="Times New Roman"/>
                <a:sym typeface="Times New Roman"/>
              </a:rPr>
              <a:t>Simple UI with large fonts, minimal navigation, and high contrast.</a:t>
            </a:r>
            <a:endParaRPr/>
          </a:p>
          <a:p>
            <a:pPr indent="-254000" lvl="0" marL="285750" marR="0" rtl="0" algn="l">
              <a:lnSpc>
                <a:spcPct val="100000"/>
              </a:lnSpc>
              <a:spcBef>
                <a:spcPts val="0"/>
              </a:spcBef>
              <a:spcAft>
                <a:spcPts val="0"/>
              </a:spcAft>
              <a:buClr>
                <a:srgbClr val="000000"/>
              </a:buClr>
              <a:buSzPts val="900"/>
              <a:buFont typeface="Noto Sans Symbols"/>
              <a:buChar char="●"/>
            </a:pPr>
            <a:r>
              <a:rPr b="0" i="0" lang="en" sz="1400" u="none" cap="none" strike="noStrike">
                <a:solidFill>
                  <a:schemeClr val="dk1"/>
                </a:solidFill>
                <a:latin typeface="Times New Roman"/>
                <a:ea typeface="Times New Roman"/>
                <a:cs typeface="Times New Roman"/>
                <a:sym typeface="Times New Roman"/>
              </a:rPr>
              <a:t>Designed for users with cognitive or visual challenges.</a:t>
            </a:r>
            <a:endParaRPr/>
          </a:p>
          <a:p>
            <a:pPr indent="0" lvl="0" marL="0" marR="0" rtl="0" algn="l">
              <a:lnSpc>
                <a:spcPct val="100000"/>
              </a:lnSpc>
              <a:spcBef>
                <a:spcPts val="0"/>
              </a:spcBef>
              <a:spcAft>
                <a:spcPts val="0"/>
              </a:spcAft>
              <a:buNone/>
            </a:pPr>
            <a:r>
              <a:rPr b="1" i="0" lang="en" sz="1400" u="none" cap="none" strike="noStrike">
                <a:solidFill>
                  <a:srgbClr val="17365D"/>
                </a:solidFill>
                <a:latin typeface="Times New Roman"/>
                <a:ea typeface="Times New Roman"/>
                <a:cs typeface="Times New Roman"/>
                <a:sym typeface="Times New Roman"/>
              </a:rPr>
              <a:t> 5. Integrated Medicine Tracking {Achieved}</a:t>
            </a:r>
            <a:endParaRPr/>
          </a:p>
          <a:p>
            <a:pPr indent="-254000" lvl="0" marL="285750" marR="0" rtl="0" algn="l">
              <a:lnSpc>
                <a:spcPct val="100000"/>
              </a:lnSpc>
              <a:spcBef>
                <a:spcPts val="0"/>
              </a:spcBef>
              <a:spcAft>
                <a:spcPts val="0"/>
              </a:spcAft>
              <a:buClr>
                <a:srgbClr val="000000"/>
              </a:buClr>
              <a:buSzPts val="900"/>
              <a:buFont typeface="Noto Sans Symbols"/>
              <a:buChar char="●"/>
            </a:pPr>
            <a:r>
              <a:rPr b="0" i="0" lang="en" sz="1400" u="none" cap="none" strike="noStrike">
                <a:solidFill>
                  <a:schemeClr val="dk1"/>
                </a:solidFill>
                <a:latin typeface="Times New Roman"/>
                <a:ea typeface="Times New Roman"/>
                <a:cs typeface="Times New Roman"/>
                <a:sym typeface="Times New Roman"/>
              </a:rPr>
              <a:t>Allows users to log intake history and monitor adherence.</a:t>
            </a:r>
            <a:endParaRPr/>
          </a:p>
          <a:p>
            <a:pPr indent="-254000" lvl="0" marL="285750" marR="0" rtl="0" algn="l">
              <a:lnSpc>
                <a:spcPct val="100000"/>
              </a:lnSpc>
              <a:spcBef>
                <a:spcPts val="0"/>
              </a:spcBef>
              <a:spcAft>
                <a:spcPts val="0"/>
              </a:spcAft>
              <a:buClr>
                <a:srgbClr val="000000"/>
              </a:buClr>
              <a:buSzPts val="900"/>
              <a:buFont typeface="Noto Sans Symbols"/>
              <a:buChar char="●"/>
            </a:pPr>
            <a:r>
              <a:rPr b="0" i="0" lang="en" sz="1400" u="none" cap="none" strike="noStrike">
                <a:solidFill>
                  <a:schemeClr val="dk1"/>
                </a:solidFill>
                <a:latin typeface="Times New Roman"/>
                <a:ea typeface="Times New Roman"/>
                <a:cs typeface="Times New Roman"/>
                <a:sym typeface="Times New Roman"/>
              </a:rPr>
              <a:t>Helpful for self-tracking and caregiver support.</a:t>
            </a:r>
            <a:endParaRPr/>
          </a:p>
          <a:p>
            <a:pPr indent="0" lvl="0" marL="0" marR="0" rtl="0" algn="l">
              <a:lnSpc>
                <a:spcPct val="100000"/>
              </a:lnSpc>
              <a:spcBef>
                <a:spcPts val="0"/>
              </a:spcBef>
              <a:spcAft>
                <a:spcPts val="0"/>
              </a:spcAft>
              <a:buNone/>
            </a:pPr>
            <a:r>
              <a:t/>
            </a:r>
            <a:endParaRPr b="1" i="0" sz="1400" u="none" cap="none" strike="noStrike">
              <a:solidFill>
                <a:srgbClr val="17365D"/>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8"/>
          <p:cNvSpPr txBox="1"/>
          <p:nvPr>
            <p:ph type="title"/>
          </p:nvPr>
        </p:nvSpPr>
        <p:spPr>
          <a:xfrm>
            <a:off x="1250156" y="271462"/>
            <a:ext cx="7436284" cy="79233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100"/>
              <a:buNone/>
            </a:pPr>
            <a:r>
              <a:rPr b="1" lang="en" sz="2400" strike="noStrike">
                <a:solidFill>
                  <a:srgbClr val="002060"/>
                </a:solidFill>
                <a:latin typeface="Calibri"/>
                <a:ea typeface="Calibri"/>
                <a:cs typeface="Calibri"/>
                <a:sym typeface="Calibri"/>
              </a:rPr>
              <a:t>Requirements Gathering</a:t>
            </a:r>
            <a:br>
              <a:rPr lang="en" sz="1400" strike="noStrike">
                <a:solidFill>
                  <a:srgbClr val="000000"/>
                </a:solidFill>
                <a:latin typeface="Calibri"/>
                <a:ea typeface="Calibri"/>
                <a:cs typeface="Calibri"/>
                <a:sym typeface="Calibri"/>
              </a:rPr>
            </a:br>
            <a:endParaRPr/>
          </a:p>
        </p:txBody>
      </p:sp>
      <p:sp>
        <p:nvSpPr>
          <p:cNvPr id="217" name="Google Shape;217;p48"/>
          <p:cNvSpPr txBox="1"/>
          <p:nvPr>
            <p:ph idx="1" type="body"/>
          </p:nvPr>
        </p:nvSpPr>
        <p:spPr>
          <a:xfrm>
            <a:off x="564356" y="827517"/>
            <a:ext cx="7329600" cy="3786600"/>
          </a:xfrm>
          <a:prstGeom prst="rect">
            <a:avLst/>
          </a:prstGeom>
          <a:noFill/>
          <a:ln>
            <a:noFill/>
          </a:ln>
        </p:spPr>
        <p:txBody>
          <a:bodyPr anchorCtr="0" anchor="ctr" bIns="45700" lIns="91425" spcFirstLastPara="1" rIns="91425" wrap="square" tIns="45700">
            <a:spAutoFit/>
          </a:bodyPr>
          <a:lstStyle/>
          <a:p>
            <a:pPr indent="0" lvl="0" marL="457200" rtl="0" algn="l">
              <a:lnSpc>
                <a:spcPct val="100000"/>
              </a:lnSpc>
              <a:spcBef>
                <a:spcPts val="0"/>
              </a:spcBef>
              <a:spcAft>
                <a:spcPts val="0"/>
              </a:spcAft>
              <a:buNone/>
            </a:pPr>
            <a:r>
              <a:rPr b="1" lang="en" sz="1500">
                <a:solidFill>
                  <a:srgbClr val="17365D"/>
                </a:solidFill>
                <a:latin typeface="Times New Roman"/>
                <a:ea typeface="Times New Roman"/>
                <a:cs typeface="Times New Roman"/>
                <a:sym typeface="Times New Roman"/>
              </a:rPr>
              <a:t>Data Ingestion:</a:t>
            </a:r>
            <a:endParaRPr sz="1500"/>
          </a:p>
          <a:p>
            <a:pPr indent="-254000" lvl="0" marL="457200" rtl="0" algn="l">
              <a:lnSpc>
                <a:spcPct val="100000"/>
              </a:lnSpc>
              <a:spcBef>
                <a:spcPts val="0"/>
              </a:spcBef>
              <a:spcAft>
                <a:spcPts val="0"/>
              </a:spcAft>
              <a:buSzPts val="1500"/>
              <a:buFont typeface="Arial"/>
              <a:buChar char="•"/>
            </a:pPr>
            <a:r>
              <a:rPr lang="en" sz="1500">
                <a:latin typeface="Times New Roman"/>
                <a:ea typeface="Times New Roman"/>
                <a:cs typeface="Times New Roman"/>
                <a:sym typeface="Times New Roman"/>
              </a:rPr>
              <a:t>Capture </a:t>
            </a:r>
            <a:r>
              <a:rPr b="1" lang="en" sz="1500">
                <a:latin typeface="Times New Roman"/>
                <a:ea typeface="Times New Roman"/>
                <a:cs typeface="Times New Roman"/>
                <a:sym typeface="Times New Roman"/>
              </a:rPr>
              <a:t>medicine details</a:t>
            </a:r>
            <a:r>
              <a:rPr lang="en" sz="1500">
                <a:latin typeface="Times New Roman"/>
                <a:ea typeface="Times New Roman"/>
                <a:cs typeface="Times New Roman"/>
                <a:sym typeface="Times New Roman"/>
              </a:rPr>
              <a:t> via </a:t>
            </a:r>
            <a:r>
              <a:rPr b="1" lang="en" sz="1500">
                <a:latin typeface="Times New Roman"/>
                <a:ea typeface="Times New Roman"/>
                <a:cs typeface="Times New Roman"/>
                <a:sym typeface="Times New Roman"/>
              </a:rPr>
              <a:t>OCR</a:t>
            </a:r>
            <a:r>
              <a:rPr lang="en" sz="1500">
                <a:latin typeface="Times New Roman"/>
                <a:ea typeface="Times New Roman"/>
                <a:cs typeface="Times New Roman"/>
                <a:sym typeface="Times New Roman"/>
              </a:rPr>
              <a:t> from labels or </a:t>
            </a:r>
            <a:r>
              <a:rPr b="1" lang="en" sz="1500">
                <a:latin typeface="Times New Roman"/>
                <a:ea typeface="Times New Roman"/>
                <a:cs typeface="Times New Roman"/>
                <a:sym typeface="Times New Roman"/>
              </a:rPr>
              <a:t>QR codes</a:t>
            </a:r>
            <a:r>
              <a:rPr lang="en" sz="1500">
                <a:latin typeface="Times New Roman"/>
                <a:ea typeface="Times New Roman"/>
                <a:cs typeface="Times New Roman"/>
                <a:sym typeface="Times New Roman"/>
              </a:rPr>
              <a:t> on packaging.</a:t>
            </a:r>
            <a:endParaRPr sz="1500"/>
          </a:p>
          <a:p>
            <a:pPr indent="-254000" lvl="0" marL="457200" rtl="0" algn="l">
              <a:lnSpc>
                <a:spcPct val="100000"/>
              </a:lnSpc>
              <a:spcBef>
                <a:spcPts val="0"/>
              </a:spcBef>
              <a:spcAft>
                <a:spcPts val="0"/>
              </a:spcAft>
              <a:buSzPts val="1500"/>
              <a:buFont typeface="Arial"/>
              <a:buChar char="•"/>
            </a:pPr>
            <a:r>
              <a:rPr lang="en" sz="1500">
                <a:latin typeface="Times New Roman"/>
                <a:ea typeface="Times New Roman"/>
                <a:cs typeface="Times New Roman"/>
                <a:sym typeface="Times New Roman"/>
              </a:rPr>
              <a:t>Extract name, dosage, and schedule information accurately.</a:t>
            </a:r>
            <a:endParaRPr sz="1500"/>
          </a:p>
          <a:p>
            <a:pPr indent="0" lvl="0" marL="228600" rtl="0" algn="l">
              <a:lnSpc>
                <a:spcPct val="100000"/>
              </a:lnSpc>
              <a:spcBef>
                <a:spcPts val="0"/>
              </a:spcBef>
              <a:spcAft>
                <a:spcPts val="0"/>
              </a:spcAft>
              <a:buSzPts val="1100"/>
              <a:buNone/>
            </a:pPr>
            <a:r>
              <a:t/>
            </a:r>
            <a:endParaRPr sz="15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b="1" lang="en" sz="1500">
                <a:solidFill>
                  <a:srgbClr val="17365D"/>
                </a:solidFill>
                <a:latin typeface="Times New Roman"/>
                <a:ea typeface="Times New Roman"/>
                <a:cs typeface="Times New Roman"/>
                <a:sym typeface="Times New Roman"/>
              </a:rPr>
              <a:t>Medicine Database and Tracking:</a:t>
            </a:r>
            <a:endParaRPr sz="1500"/>
          </a:p>
          <a:p>
            <a:pPr indent="-254000" lvl="0" marL="457200" rtl="0" algn="l">
              <a:lnSpc>
                <a:spcPct val="100000"/>
              </a:lnSpc>
              <a:spcBef>
                <a:spcPts val="0"/>
              </a:spcBef>
              <a:spcAft>
                <a:spcPts val="0"/>
              </a:spcAft>
              <a:buSzPts val="1500"/>
              <a:buFont typeface="Arial"/>
              <a:buChar char="•"/>
            </a:pPr>
            <a:r>
              <a:rPr lang="en" sz="1500">
                <a:latin typeface="Times New Roman"/>
                <a:ea typeface="Times New Roman"/>
                <a:cs typeface="Times New Roman"/>
                <a:sym typeface="Times New Roman"/>
              </a:rPr>
              <a:t>Maintain medicine logs using </a:t>
            </a:r>
            <a:r>
              <a:rPr b="1" lang="en" sz="1500">
                <a:latin typeface="Times New Roman"/>
                <a:ea typeface="Times New Roman"/>
                <a:cs typeface="Times New Roman"/>
                <a:sym typeface="Times New Roman"/>
              </a:rPr>
              <a:t>SQLite</a:t>
            </a:r>
            <a:r>
              <a:rPr lang="en" sz="1500">
                <a:latin typeface="Times New Roman"/>
                <a:ea typeface="Times New Roman"/>
                <a:cs typeface="Times New Roman"/>
                <a:sym typeface="Times New Roman"/>
              </a:rPr>
              <a:t> for offline access.</a:t>
            </a:r>
            <a:endParaRPr sz="1500"/>
          </a:p>
          <a:p>
            <a:pPr indent="-254000" lvl="0" marL="457200" rtl="0" algn="l">
              <a:lnSpc>
                <a:spcPct val="100000"/>
              </a:lnSpc>
              <a:spcBef>
                <a:spcPts val="0"/>
              </a:spcBef>
              <a:spcAft>
                <a:spcPts val="0"/>
              </a:spcAft>
              <a:buSzPts val="1500"/>
              <a:buFont typeface="Arial"/>
              <a:buChar char="•"/>
            </a:pPr>
            <a:r>
              <a:rPr lang="en" sz="1500">
                <a:latin typeface="Times New Roman"/>
                <a:ea typeface="Times New Roman"/>
                <a:cs typeface="Times New Roman"/>
                <a:sym typeface="Times New Roman"/>
              </a:rPr>
              <a:t>Store intake history, dosage times, and missed alerts.</a:t>
            </a:r>
            <a:endParaRPr sz="1500"/>
          </a:p>
          <a:p>
            <a:pPr indent="-158750" lvl="0" marL="457200" rtl="0" algn="l">
              <a:lnSpc>
                <a:spcPct val="100000"/>
              </a:lnSpc>
              <a:spcBef>
                <a:spcPts val="0"/>
              </a:spcBef>
              <a:spcAft>
                <a:spcPts val="0"/>
              </a:spcAft>
              <a:buSzPts val="1100"/>
              <a:buFont typeface="Arial"/>
              <a:buNone/>
            </a:pPr>
            <a:r>
              <a:t/>
            </a:r>
            <a:endParaRPr sz="15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b="1" lang="en" sz="1500">
                <a:solidFill>
                  <a:srgbClr val="17365D"/>
                </a:solidFill>
                <a:latin typeface="Times New Roman"/>
                <a:ea typeface="Times New Roman"/>
                <a:cs typeface="Times New Roman"/>
                <a:sym typeface="Times New Roman"/>
              </a:rPr>
              <a:t>Text-to-Speech (TTS) Module:</a:t>
            </a:r>
            <a:endParaRPr sz="1500"/>
          </a:p>
          <a:p>
            <a:pPr indent="-254000" lvl="0" marL="457200" rtl="0" algn="l">
              <a:lnSpc>
                <a:spcPct val="100000"/>
              </a:lnSpc>
              <a:spcBef>
                <a:spcPts val="0"/>
              </a:spcBef>
              <a:spcAft>
                <a:spcPts val="0"/>
              </a:spcAft>
              <a:buSzPts val="1500"/>
              <a:buFont typeface="Arial"/>
              <a:buChar char="•"/>
            </a:pPr>
            <a:r>
              <a:rPr lang="en" sz="1500">
                <a:latin typeface="Times New Roman"/>
                <a:ea typeface="Times New Roman"/>
                <a:cs typeface="Times New Roman"/>
                <a:sym typeface="Times New Roman"/>
              </a:rPr>
              <a:t>Convert medication info into </a:t>
            </a:r>
            <a:r>
              <a:rPr b="1" lang="en" sz="1500">
                <a:latin typeface="Times New Roman"/>
                <a:ea typeface="Times New Roman"/>
                <a:cs typeface="Times New Roman"/>
                <a:sym typeface="Times New Roman"/>
              </a:rPr>
              <a:t>spoken instructions</a:t>
            </a:r>
            <a:r>
              <a:rPr lang="en" sz="1500">
                <a:latin typeface="Times New Roman"/>
                <a:ea typeface="Times New Roman"/>
                <a:cs typeface="Times New Roman"/>
                <a:sym typeface="Times New Roman"/>
              </a:rPr>
              <a:t>.</a:t>
            </a:r>
            <a:endParaRPr sz="1500"/>
          </a:p>
          <a:p>
            <a:pPr indent="-254000" lvl="0" marL="457200" rtl="0" algn="l">
              <a:lnSpc>
                <a:spcPct val="100000"/>
              </a:lnSpc>
              <a:spcBef>
                <a:spcPts val="0"/>
              </a:spcBef>
              <a:spcAft>
                <a:spcPts val="0"/>
              </a:spcAft>
              <a:buSzPts val="1500"/>
              <a:buFont typeface="Arial"/>
              <a:buChar char="•"/>
            </a:pPr>
            <a:r>
              <a:rPr lang="en" sz="1500">
                <a:latin typeface="Times New Roman"/>
                <a:ea typeface="Times New Roman"/>
                <a:cs typeface="Times New Roman"/>
                <a:sym typeface="Times New Roman"/>
              </a:rPr>
              <a:t>Assist users with </a:t>
            </a:r>
            <a:r>
              <a:rPr b="1" lang="en" sz="1500">
                <a:latin typeface="Times New Roman"/>
                <a:ea typeface="Times New Roman"/>
                <a:cs typeface="Times New Roman"/>
                <a:sym typeface="Times New Roman"/>
              </a:rPr>
              <a:t>visual impairments or literacy barriers</a:t>
            </a:r>
            <a:r>
              <a:rPr lang="en" sz="1500">
                <a:latin typeface="Times New Roman"/>
                <a:ea typeface="Times New Roman"/>
                <a:cs typeface="Times New Roman"/>
                <a:sym typeface="Times New Roman"/>
              </a:rPr>
              <a:t>.</a:t>
            </a:r>
            <a:endParaRPr sz="1500"/>
          </a:p>
          <a:p>
            <a:pPr indent="-158750" lvl="0" marL="457200" rtl="0" algn="l">
              <a:lnSpc>
                <a:spcPct val="100000"/>
              </a:lnSpc>
              <a:spcBef>
                <a:spcPts val="0"/>
              </a:spcBef>
              <a:spcAft>
                <a:spcPts val="0"/>
              </a:spcAft>
              <a:buSzPts val="1100"/>
              <a:buFont typeface="Arial"/>
              <a:buNone/>
            </a:pPr>
            <a:r>
              <a:t/>
            </a:r>
            <a:endParaRPr sz="15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b="1" lang="en" sz="1500">
                <a:solidFill>
                  <a:srgbClr val="17365D"/>
                </a:solidFill>
                <a:latin typeface="Times New Roman"/>
                <a:ea typeface="Times New Roman"/>
                <a:cs typeface="Times New Roman"/>
                <a:sym typeface="Times New Roman"/>
              </a:rPr>
              <a:t>User Interface:</a:t>
            </a:r>
            <a:endParaRPr sz="1500"/>
          </a:p>
          <a:p>
            <a:pPr indent="-254000" lvl="0" marL="457200" rtl="0" algn="l">
              <a:lnSpc>
                <a:spcPct val="100000"/>
              </a:lnSpc>
              <a:spcBef>
                <a:spcPts val="0"/>
              </a:spcBef>
              <a:spcAft>
                <a:spcPts val="0"/>
              </a:spcAft>
              <a:buSzPts val="1500"/>
              <a:buFont typeface="Arial"/>
              <a:buChar char="•"/>
            </a:pPr>
            <a:r>
              <a:rPr lang="en" sz="1500">
                <a:latin typeface="Times New Roman"/>
                <a:ea typeface="Times New Roman"/>
                <a:cs typeface="Times New Roman"/>
                <a:sym typeface="Times New Roman"/>
              </a:rPr>
              <a:t>Design an </a:t>
            </a:r>
            <a:r>
              <a:rPr b="1" lang="en" sz="1500">
                <a:latin typeface="Times New Roman"/>
                <a:ea typeface="Times New Roman"/>
                <a:cs typeface="Times New Roman"/>
                <a:sym typeface="Times New Roman"/>
              </a:rPr>
              <a:t>elderly-friendly UI</a:t>
            </a:r>
            <a:r>
              <a:rPr lang="en" sz="1500">
                <a:latin typeface="Times New Roman"/>
                <a:ea typeface="Times New Roman"/>
                <a:cs typeface="Times New Roman"/>
                <a:sym typeface="Times New Roman"/>
              </a:rPr>
              <a:t> with large buttons, minimal steps, and high-contrast colors.</a:t>
            </a:r>
            <a:endParaRPr sz="1500"/>
          </a:p>
          <a:p>
            <a:pPr indent="-254000" lvl="0" marL="457200" rtl="0" algn="l">
              <a:lnSpc>
                <a:spcPct val="100000"/>
              </a:lnSpc>
              <a:spcBef>
                <a:spcPts val="0"/>
              </a:spcBef>
              <a:spcAft>
                <a:spcPts val="0"/>
              </a:spcAft>
              <a:buSzPts val="1500"/>
              <a:buFont typeface="Arial"/>
              <a:buChar char="•"/>
            </a:pPr>
            <a:r>
              <a:rPr lang="en" sz="1500">
                <a:latin typeface="Times New Roman"/>
                <a:ea typeface="Times New Roman"/>
                <a:cs typeface="Times New Roman"/>
                <a:sym typeface="Times New Roman"/>
              </a:rPr>
              <a:t>Enable easy interaction without external help.</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9"/>
          <p:cNvSpPr txBox="1"/>
          <p:nvPr>
            <p:ph type="title"/>
          </p:nvPr>
        </p:nvSpPr>
        <p:spPr>
          <a:xfrm>
            <a:off x="457335" y="1713150"/>
            <a:ext cx="8229330" cy="858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r>
              <a:rPr b="1" lang="en" sz="3600" strike="noStrike">
                <a:solidFill>
                  <a:srgbClr val="002060"/>
                </a:solidFill>
                <a:latin typeface="Calibri"/>
                <a:ea typeface="Calibri"/>
                <a:cs typeface="Calibri"/>
                <a:sym typeface="Calibri"/>
              </a:rPr>
              <a:t>System Design [Team]</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0"/>
          <p:cNvSpPr txBox="1"/>
          <p:nvPr/>
        </p:nvSpPr>
        <p:spPr>
          <a:xfrm>
            <a:off x="1023755" y="173422"/>
            <a:ext cx="3963075" cy="447785"/>
          </a:xfrm>
          <a:prstGeom prst="rect">
            <a:avLst/>
          </a:prstGeom>
          <a:noFill/>
          <a:ln>
            <a:noFill/>
          </a:ln>
        </p:spPr>
        <p:txBody>
          <a:bodyPr anchorCtr="0" anchor="t" bIns="91425" lIns="91425" spcFirstLastPara="1" rIns="91425" wrap="square" tIns="91425">
            <a:spAutoFit/>
          </a:bodyPr>
          <a:lstStyle/>
          <a:p>
            <a:pPr indent="0" lvl="0" marL="457200" marR="0" rtl="0" algn="l">
              <a:lnSpc>
                <a:spcPct val="95000"/>
              </a:lnSpc>
              <a:spcBef>
                <a:spcPts val="0"/>
              </a:spcBef>
              <a:spcAft>
                <a:spcPts val="0"/>
              </a:spcAft>
              <a:buNone/>
            </a:pPr>
            <a:r>
              <a:rPr b="1" i="0" lang="en" sz="1800" u="none" cap="none" strike="noStrike">
                <a:solidFill>
                  <a:srgbClr val="002060"/>
                </a:solidFill>
                <a:latin typeface="Calibri"/>
                <a:ea typeface="Calibri"/>
                <a:cs typeface="Calibri"/>
                <a:sym typeface="Calibri"/>
              </a:rPr>
              <a:t>High Level </a:t>
            </a:r>
            <a:r>
              <a:rPr b="1" lang="en" sz="1800">
                <a:solidFill>
                  <a:srgbClr val="002060"/>
                </a:solidFill>
                <a:latin typeface="Calibri"/>
                <a:ea typeface="Calibri"/>
                <a:cs typeface="Calibri"/>
                <a:sym typeface="Calibri"/>
              </a:rPr>
              <a:t>Diagram</a:t>
            </a:r>
            <a:endParaRPr b="0" i="0" sz="1800" u="none" cap="none" strike="noStrike">
              <a:solidFill>
                <a:schemeClr val="dk1"/>
              </a:solidFill>
              <a:latin typeface="Calibri"/>
              <a:ea typeface="Calibri"/>
              <a:cs typeface="Calibri"/>
              <a:sym typeface="Calibri"/>
            </a:endParaRPr>
          </a:p>
        </p:txBody>
      </p:sp>
      <p:pic>
        <p:nvPicPr>
          <p:cNvPr id="228" name="Google Shape;228;p50"/>
          <p:cNvPicPr preferRelativeResize="0"/>
          <p:nvPr/>
        </p:nvPicPr>
        <p:blipFill rotWithShape="1">
          <a:blip r:embed="rId3">
            <a:alphaModFix/>
          </a:blip>
          <a:srcRect b="0" l="0" r="0" t="0"/>
          <a:stretch/>
        </p:blipFill>
        <p:spPr>
          <a:xfrm>
            <a:off x="1663262" y="621207"/>
            <a:ext cx="6195848" cy="43488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1"/>
          <p:cNvSpPr/>
          <p:nvPr/>
        </p:nvSpPr>
        <p:spPr>
          <a:xfrm>
            <a:off x="1151700" y="306825"/>
            <a:ext cx="3220274" cy="363000"/>
          </a:xfrm>
          <a:prstGeom prst="rect">
            <a:avLst/>
          </a:prstGeom>
          <a:noFill/>
          <a:ln>
            <a:noFill/>
          </a:ln>
        </p:spPr>
        <p:txBody>
          <a:bodyPr anchorCtr="0" anchor="t" bIns="33750" lIns="67500" spcFirstLastPara="1" rIns="67500" wrap="square" tIns="33750">
            <a:noAutofit/>
          </a:bodyPr>
          <a:lstStyle/>
          <a:p>
            <a:pPr indent="-304800" lvl="0" marL="40640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34" name="Google Shape;234;p51"/>
          <p:cNvSpPr txBox="1"/>
          <p:nvPr/>
        </p:nvSpPr>
        <p:spPr>
          <a:xfrm>
            <a:off x="931124" y="306825"/>
            <a:ext cx="3963000" cy="447900"/>
          </a:xfrm>
          <a:prstGeom prst="rect">
            <a:avLst/>
          </a:prstGeom>
          <a:noFill/>
          <a:ln>
            <a:noFill/>
          </a:ln>
        </p:spPr>
        <p:txBody>
          <a:bodyPr anchorCtr="0" anchor="t" bIns="91425" lIns="91425" spcFirstLastPara="1" rIns="91425" wrap="square" tIns="91425">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i="0" lang="en" sz="1800" u="none" cap="none" strike="noStrike">
                <a:solidFill>
                  <a:srgbClr val="002060"/>
                </a:solidFill>
                <a:latin typeface="Calibri"/>
                <a:ea typeface="Calibri"/>
                <a:cs typeface="Calibri"/>
                <a:sym typeface="Calibri"/>
              </a:rPr>
              <a:t>Low Level </a:t>
            </a:r>
            <a:r>
              <a:rPr b="1" lang="en" sz="1800">
                <a:solidFill>
                  <a:srgbClr val="002060"/>
                </a:solidFill>
                <a:latin typeface="Calibri"/>
                <a:ea typeface="Calibri"/>
                <a:cs typeface="Calibri"/>
                <a:sym typeface="Calibri"/>
              </a:rPr>
              <a:t>Diagram</a:t>
            </a:r>
            <a:endParaRPr b="0" i="0" sz="1800" u="none" cap="none" strike="noStrike">
              <a:solidFill>
                <a:schemeClr val="dk1"/>
              </a:solidFill>
              <a:latin typeface="Calibri"/>
              <a:ea typeface="Calibri"/>
              <a:cs typeface="Calibri"/>
              <a:sym typeface="Calibri"/>
            </a:endParaRPr>
          </a:p>
        </p:txBody>
      </p:sp>
      <p:pic>
        <p:nvPicPr>
          <p:cNvPr id="235" name="Google Shape;235;p51"/>
          <p:cNvPicPr preferRelativeResize="0"/>
          <p:nvPr/>
        </p:nvPicPr>
        <p:blipFill rotWithShape="1">
          <a:blip r:embed="rId3">
            <a:alphaModFix/>
          </a:blip>
          <a:srcRect b="0" l="0" r="0" t="0"/>
          <a:stretch/>
        </p:blipFill>
        <p:spPr>
          <a:xfrm>
            <a:off x="67745" y="1025362"/>
            <a:ext cx="9076261" cy="38319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52"/>
          <p:cNvPicPr preferRelativeResize="0"/>
          <p:nvPr/>
        </p:nvPicPr>
        <p:blipFill>
          <a:blip r:embed="rId3">
            <a:alphaModFix/>
          </a:blip>
          <a:stretch>
            <a:fillRect/>
          </a:stretch>
        </p:blipFill>
        <p:spPr>
          <a:xfrm>
            <a:off x="885325" y="621325"/>
            <a:ext cx="8062200" cy="4452526"/>
          </a:xfrm>
          <a:prstGeom prst="rect">
            <a:avLst/>
          </a:prstGeom>
          <a:noFill/>
          <a:ln>
            <a:noFill/>
          </a:ln>
        </p:spPr>
      </p:pic>
      <p:sp>
        <p:nvSpPr>
          <p:cNvPr id="241" name="Google Shape;241;p52"/>
          <p:cNvSpPr txBox="1"/>
          <p:nvPr/>
        </p:nvSpPr>
        <p:spPr>
          <a:xfrm>
            <a:off x="1023755" y="173422"/>
            <a:ext cx="3963000" cy="447900"/>
          </a:xfrm>
          <a:prstGeom prst="rect">
            <a:avLst/>
          </a:prstGeom>
          <a:noFill/>
          <a:ln>
            <a:noFill/>
          </a:ln>
        </p:spPr>
        <p:txBody>
          <a:bodyPr anchorCtr="0" anchor="t" bIns="91425" lIns="91425" spcFirstLastPara="1" rIns="91425" wrap="square" tIns="91425">
            <a:spAutoFit/>
          </a:bodyPr>
          <a:lstStyle/>
          <a:p>
            <a:pPr indent="0" lvl="0" marL="457200" marR="0" rtl="0" algn="l">
              <a:lnSpc>
                <a:spcPct val="95000"/>
              </a:lnSpc>
              <a:spcBef>
                <a:spcPts val="0"/>
              </a:spcBef>
              <a:spcAft>
                <a:spcPts val="0"/>
              </a:spcAft>
              <a:buNone/>
            </a:pPr>
            <a:r>
              <a:rPr b="1" lang="en" sz="1800">
                <a:solidFill>
                  <a:srgbClr val="002060"/>
                </a:solidFill>
                <a:latin typeface="Calibri"/>
                <a:ea typeface="Calibri"/>
                <a:cs typeface="Calibri"/>
                <a:sym typeface="Calibri"/>
              </a:rPr>
              <a:t>System Architecture </a:t>
            </a:r>
            <a:r>
              <a:rPr b="1" lang="en" sz="1800">
                <a:solidFill>
                  <a:srgbClr val="002060"/>
                </a:solidFill>
                <a:latin typeface="Calibri"/>
                <a:ea typeface="Calibri"/>
                <a:cs typeface="Calibri"/>
                <a:sym typeface="Calibri"/>
              </a:rPr>
              <a:t>Diagram</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3"/>
          <p:cNvSpPr txBox="1"/>
          <p:nvPr>
            <p:ph type="title"/>
          </p:nvPr>
        </p:nvSpPr>
        <p:spPr>
          <a:xfrm>
            <a:off x="457335" y="1713150"/>
            <a:ext cx="8229330" cy="858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r>
              <a:rPr b="1" lang="en" sz="3600">
                <a:solidFill>
                  <a:srgbClr val="002060"/>
                </a:solidFill>
                <a:latin typeface="Calibri"/>
                <a:ea typeface="Calibri"/>
                <a:cs typeface="Calibri"/>
                <a:sym typeface="Calibri"/>
              </a:rPr>
              <a:t>Implementation of Project [Algorithms, Techniques, and Technologies Used]</a:t>
            </a:r>
            <a:br>
              <a:rPr b="1" lang="en" sz="3600">
                <a:solidFill>
                  <a:srgbClr val="002060"/>
                </a:solidFill>
                <a:latin typeface="Calibri"/>
                <a:ea typeface="Calibri"/>
                <a:cs typeface="Calibri"/>
                <a:sym typeface="Calibri"/>
              </a:rPr>
            </a:b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54"/>
          <p:cNvSpPr/>
          <p:nvPr/>
        </p:nvSpPr>
        <p:spPr>
          <a:xfrm>
            <a:off x="1247190" y="324455"/>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Implementation of Project [Algorithms, Techniques, and Technologies Used]</a:t>
            </a:r>
            <a:endParaRPr b="1" i="0" sz="2400" u="none" cap="none" strike="noStrike">
              <a:solidFill>
                <a:srgbClr val="002060"/>
              </a:solidFill>
              <a:latin typeface="Calibri"/>
              <a:ea typeface="Calibri"/>
              <a:cs typeface="Calibri"/>
              <a:sym typeface="Calibri"/>
            </a:endParaRPr>
          </a:p>
        </p:txBody>
      </p:sp>
      <p:sp>
        <p:nvSpPr>
          <p:cNvPr id="252" name="Google Shape;252;p54"/>
          <p:cNvSpPr txBox="1"/>
          <p:nvPr>
            <p:ph idx="1" type="body"/>
          </p:nvPr>
        </p:nvSpPr>
        <p:spPr>
          <a:xfrm>
            <a:off x="178594" y="1160528"/>
            <a:ext cx="7872052" cy="2982960"/>
          </a:xfrm>
          <a:prstGeom prst="rect">
            <a:avLst/>
          </a:prstGeom>
          <a:noFill/>
          <a:ln>
            <a:noFill/>
          </a:ln>
        </p:spPr>
        <p:txBody>
          <a:bodyPr anchorCtr="0" anchor="t" bIns="0" lIns="0" spcFirstLastPara="1" rIns="0" wrap="square" tIns="0">
            <a:noAutofit/>
          </a:bodyPr>
          <a:lstStyle/>
          <a:p>
            <a:pPr indent="-228600" lvl="0" marL="457200" rtl="0" algn="just">
              <a:lnSpc>
                <a:spcPct val="100000"/>
              </a:lnSpc>
              <a:spcBef>
                <a:spcPts val="0"/>
              </a:spcBef>
              <a:spcAft>
                <a:spcPts val="0"/>
              </a:spcAft>
              <a:buSzPts val="1100"/>
              <a:buNone/>
            </a:pPr>
            <a:r>
              <a:rPr lang="en"/>
              <a:t>	</a:t>
            </a:r>
            <a:endParaRPr sz="1600">
              <a:latin typeface="Times New Roman"/>
              <a:ea typeface="Times New Roman"/>
              <a:cs typeface="Times New Roman"/>
              <a:sym typeface="Times New Roman"/>
            </a:endParaRPr>
          </a:p>
        </p:txBody>
      </p:sp>
      <p:sp>
        <p:nvSpPr>
          <p:cNvPr id="253" name="Google Shape;253;p54"/>
          <p:cNvSpPr txBox="1"/>
          <p:nvPr/>
        </p:nvSpPr>
        <p:spPr>
          <a:xfrm>
            <a:off x="773494" y="914444"/>
            <a:ext cx="8272500" cy="418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2060"/>
                </a:solidFill>
                <a:latin typeface="Times New Roman"/>
                <a:ea typeface="Times New Roman"/>
                <a:cs typeface="Times New Roman"/>
                <a:sym typeface="Times New Roman"/>
              </a:rPr>
              <a:t>Frontend (Flutter + Dart):-</a:t>
            </a:r>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latin typeface="Times New Roman"/>
                <a:ea typeface="Times New Roman"/>
                <a:cs typeface="Times New Roman"/>
                <a:sym typeface="Times New Roman"/>
              </a:rPr>
              <a:t>Flutter SDK (Dart): Cross-platform UI development.</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latin typeface="Times New Roman"/>
                <a:ea typeface="Times New Roman"/>
                <a:cs typeface="Times New Roman"/>
                <a:sym typeface="Times New Roman"/>
              </a:rPr>
              <a:t>State Management: provider, flutter_bloc – for reactive data flow.</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latin typeface="Times New Roman"/>
                <a:ea typeface="Times New Roman"/>
                <a:cs typeface="Times New Roman"/>
                <a:sym typeface="Times New Roman"/>
              </a:rPr>
              <a:t>TTS Integration: flutter_tts – speech feedback for accessibility.</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latin typeface="Times New Roman"/>
                <a:ea typeface="Times New Roman"/>
                <a:cs typeface="Times New Roman"/>
                <a:sym typeface="Times New Roman"/>
              </a:rPr>
              <a:t>UI Features:</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latin typeface="Times New Roman"/>
                <a:ea typeface="Times New Roman"/>
                <a:cs typeface="Times New Roman"/>
                <a:sym typeface="Times New Roman"/>
              </a:rPr>
              <a:t>	table_calendar – schedule view.</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latin typeface="Times New Roman"/>
                <a:ea typeface="Times New Roman"/>
                <a:cs typeface="Times New Roman"/>
                <a:sym typeface="Times New Roman"/>
              </a:rPr>
              <a:t>	image_picker, cached_network_image – image input &amp; caching.</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000000"/>
                </a:solidFill>
                <a:latin typeface="Times New Roman"/>
                <a:ea typeface="Times New Roman"/>
                <a:cs typeface="Times New Roman"/>
                <a:sym typeface="Times New Roman"/>
              </a:rPr>
              <a:t>	barcode_widget – QR code generation.</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2060"/>
                </a:solidFill>
                <a:latin typeface="Times New Roman"/>
                <a:ea typeface="Times New Roman"/>
                <a:cs typeface="Times New Roman"/>
                <a:sym typeface="Times New Roman"/>
              </a:rPr>
              <a:t>Backend (Local Logic &amp; Data Handling):-</a:t>
            </a:r>
            <a:endParaRPr/>
          </a:p>
          <a:p>
            <a:pPr indent="0" lvl="0" marL="0" marR="0" rtl="0" algn="l">
              <a:lnSpc>
                <a:spcPct val="100000"/>
              </a:lnSpc>
              <a:spcBef>
                <a:spcPts val="0"/>
              </a:spcBef>
              <a:spcAft>
                <a:spcPts val="0"/>
              </a:spcAft>
              <a:buClr>
                <a:srgbClr val="000000"/>
              </a:buClr>
              <a:buSzPts val="1400"/>
              <a:buFont typeface="Arial"/>
              <a:buNone/>
            </a:pPr>
            <a:r>
              <a:rPr b="0" lang="en" sz="1400" u="none" cap="none" strike="noStrike">
                <a:solidFill>
                  <a:srgbClr val="000000"/>
                </a:solidFill>
                <a:latin typeface="Times New Roman"/>
                <a:ea typeface="Times New Roman"/>
                <a:cs typeface="Times New Roman"/>
                <a:sym typeface="Times New Roman"/>
              </a:rPr>
              <a:t>Local Storage:	</a:t>
            </a:r>
            <a:endParaRPr/>
          </a:p>
          <a:p>
            <a:pPr indent="0" lvl="0" marL="0" marR="0" rtl="0" algn="l">
              <a:lnSpc>
                <a:spcPct val="100000"/>
              </a:lnSpc>
              <a:spcBef>
                <a:spcPts val="0"/>
              </a:spcBef>
              <a:spcAft>
                <a:spcPts val="0"/>
              </a:spcAft>
              <a:buClr>
                <a:srgbClr val="000000"/>
              </a:buClr>
              <a:buSzPts val="1400"/>
              <a:buFont typeface="Arial"/>
              <a:buNone/>
            </a:pPr>
            <a:r>
              <a:rPr b="0" lang="en" sz="1400"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sqlite</a:t>
            </a:r>
            <a:r>
              <a:rPr b="0" lang="en" sz="1400" u="none" cap="none" strike="noStrike">
                <a:solidFill>
                  <a:srgbClr val="000000"/>
                </a:solidFill>
                <a:latin typeface="Times New Roman"/>
                <a:ea typeface="Times New Roman"/>
                <a:cs typeface="Times New Roman"/>
                <a:sym typeface="Times New Roman"/>
              </a:rPr>
              <a:t> – medication &amp; schedule database.</a:t>
            </a:r>
            <a:endParaRPr/>
          </a:p>
          <a:p>
            <a:pPr indent="0" lvl="0" marL="0" marR="0" rtl="0" algn="l">
              <a:lnSpc>
                <a:spcPct val="100000"/>
              </a:lnSpc>
              <a:spcBef>
                <a:spcPts val="0"/>
              </a:spcBef>
              <a:spcAft>
                <a:spcPts val="0"/>
              </a:spcAft>
              <a:buClr>
                <a:srgbClr val="000000"/>
              </a:buClr>
              <a:buSzPts val="1400"/>
              <a:buFont typeface="Arial"/>
              <a:buNone/>
            </a:pPr>
            <a:r>
              <a:rPr b="0" lang="en" sz="1400" u="none" cap="none" strike="noStrike">
                <a:solidFill>
                  <a:srgbClr val="000000"/>
                </a:solidFill>
                <a:latin typeface="Times New Roman"/>
                <a:ea typeface="Times New Roman"/>
                <a:cs typeface="Times New Roman"/>
                <a:sym typeface="Times New Roman"/>
              </a:rPr>
              <a:t>	shared_preferences, flutter_secure_storage – app config &amp; sensitive data.</a:t>
            </a:r>
            <a:endParaRPr/>
          </a:p>
          <a:p>
            <a:pPr indent="0" lvl="0" marL="0" marR="0" rtl="0" algn="l">
              <a:lnSpc>
                <a:spcPct val="100000"/>
              </a:lnSpc>
              <a:spcBef>
                <a:spcPts val="0"/>
              </a:spcBef>
              <a:spcAft>
                <a:spcPts val="0"/>
              </a:spcAft>
              <a:buClr>
                <a:srgbClr val="000000"/>
              </a:buClr>
              <a:buSzPts val="1400"/>
              <a:buFont typeface="Arial"/>
              <a:buNone/>
            </a:pPr>
            <a:r>
              <a:rPr b="0" lang="en" sz="1400" u="none" cap="none" strike="noStrike">
                <a:solidFill>
                  <a:srgbClr val="000000"/>
                </a:solidFill>
                <a:latin typeface="Times New Roman"/>
                <a:ea typeface="Times New Roman"/>
                <a:cs typeface="Times New Roman"/>
                <a:sym typeface="Times New Roman"/>
              </a:rPr>
              <a:t>OCR &amp; Vision:</a:t>
            </a:r>
            <a:endParaRPr/>
          </a:p>
          <a:p>
            <a:pPr indent="0" lvl="0" marL="0" marR="0" rtl="0" algn="l">
              <a:lnSpc>
                <a:spcPct val="100000"/>
              </a:lnSpc>
              <a:spcBef>
                <a:spcPts val="0"/>
              </a:spcBef>
              <a:spcAft>
                <a:spcPts val="0"/>
              </a:spcAft>
              <a:buClr>
                <a:srgbClr val="000000"/>
              </a:buClr>
              <a:buSzPts val="1400"/>
              <a:buFont typeface="Arial"/>
              <a:buNone/>
            </a:pPr>
            <a:r>
              <a:rPr b="0" lang="en" sz="1400" u="none" cap="none" strike="noStrike">
                <a:solidFill>
                  <a:srgbClr val="000000"/>
                </a:solidFill>
                <a:latin typeface="Times New Roman"/>
                <a:ea typeface="Times New Roman"/>
                <a:cs typeface="Times New Roman"/>
                <a:sym typeface="Times New Roman"/>
              </a:rPr>
              <a:t>	google_mlkit_text_recognition – medicine info extraction from images (based on Convolutional 	Neural Networks.)</a:t>
            </a:r>
            <a:endParaRPr/>
          </a:p>
          <a:p>
            <a:pPr indent="0" lvl="0" marL="0" marR="0" rtl="0" algn="l">
              <a:lnSpc>
                <a:spcPct val="100000"/>
              </a:lnSpc>
              <a:spcBef>
                <a:spcPts val="0"/>
              </a:spcBef>
              <a:spcAft>
                <a:spcPts val="0"/>
              </a:spcAft>
              <a:buClr>
                <a:srgbClr val="000000"/>
              </a:buClr>
              <a:buSzPts val="1400"/>
              <a:buFont typeface="Arial"/>
              <a:buNone/>
            </a:pPr>
            <a:r>
              <a:rPr b="0" lang="en" sz="1400" u="none" cap="none" strike="noStrike">
                <a:solidFill>
                  <a:srgbClr val="000000"/>
                </a:solidFill>
                <a:latin typeface="Times New Roman"/>
                <a:ea typeface="Times New Roman"/>
                <a:cs typeface="Times New Roman"/>
                <a:sym typeface="Times New Roman"/>
              </a:rPr>
              <a:t>QR Code Handling: barcode_scan2 – scan medicine QR for fast identification.</a:t>
            </a:r>
            <a:endParaRPr/>
          </a:p>
          <a:p>
            <a:pPr indent="0" lvl="0" marL="0" marR="0" rtl="0" algn="l">
              <a:lnSpc>
                <a:spcPct val="100000"/>
              </a:lnSpc>
              <a:spcBef>
                <a:spcPts val="0"/>
              </a:spcBef>
              <a:spcAft>
                <a:spcPts val="0"/>
              </a:spcAft>
              <a:buClr>
                <a:srgbClr val="000000"/>
              </a:buClr>
              <a:buSzPts val="1400"/>
              <a:buFont typeface="Arial"/>
              <a:buNone/>
            </a:pPr>
            <a:r>
              <a:rPr b="0" lang="en" sz="1400" u="none" cap="none" strike="noStrike">
                <a:solidFill>
                  <a:srgbClr val="000000"/>
                </a:solidFill>
                <a:latin typeface="Times New Roman"/>
                <a:ea typeface="Times New Roman"/>
                <a:cs typeface="Times New Roman"/>
                <a:sym typeface="Times New Roman"/>
              </a:rPr>
              <a:t>File System Access: path, path_provider – handles local file paths.</a:t>
            </a:r>
            <a:endParaRPr/>
          </a:p>
          <a:p>
            <a:pPr indent="0" lvl="0" marL="0" marR="0" rtl="0" algn="l">
              <a:lnSpc>
                <a:spcPct val="100000"/>
              </a:lnSpc>
              <a:spcBef>
                <a:spcPts val="0"/>
              </a:spcBef>
              <a:spcAft>
                <a:spcPts val="0"/>
              </a:spcAft>
              <a:buNone/>
            </a:pPr>
            <a:r>
              <a:t/>
            </a:r>
            <a:endParaRPr b="1"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5"/>
          <p:cNvSpPr/>
          <p:nvPr/>
        </p:nvSpPr>
        <p:spPr>
          <a:xfrm>
            <a:off x="1151699" y="306825"/>
            <a:ext cx="3113119" cy="363000"/>
          </a:xfrm>
          <a:prstGeom prst="rect">
            <a:avLst/>
          </a:prstGeom>
          <a:noFill/>
          <a:ln>
            <a:noFill/>
          </a:ln>
        </p:spPr>
        <p:txBody>
          <a:bodyPr anchorCtr="0" anchor="t" bIns="33750" lIns="67500" spcFirstLastPara="1" rIns="67500" wrap="square" tIns="33750">
            <a:noAutofit/>
          </a:bodyPr>
          <a:lstStyle/>
          <a:p>
            <a:pPr indent="-304800" lvl="0" marL="40640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1. UML Diagrams </a:t>
            </a:r>
            <a:endParaRPr b="0" i="0" sz="2400" u="none" cap="none" strike="noStrike">
              <a:solidFill>
                <a:srgbClr val="000000"/>
              </a:solidFill>
              <a:latin typeface="Calibri"/>
              <a:ea typeface="Calibri"/>
              <a:cs typeface="Calibri"/>
              <a:sym typeface="Calibri"/>
            </a:endParaRPr>
          </a:p>
        </p:txBody>
      </p:sp>
      <p:sp>
        <p:nvSpPr>
          <p:cNvPr id="259" name="Google Shape;259;p55"/>
          <p:cNvSpPr txBox="1"/>
          <p:nvPr/>
        </p:nvSpPr>
        <p:spPr>
          <a:xfrm>
            <a:off x="408899" y="939825"/>
            <a:ext cx="3963075" cy="447785"/>
          </a:xfrm>
          <a:prstGeom prst="rect">
            <a:avLst/>
          </a:prstGeom>
          <a:noFill/>
          <a:ln>
            <a:noFill/>
          </a:ln>
        </p:spPr>
        <p:txBody>
          <a:bodyPr anchorCtr="0" anchor="t" bIns="91425" lIns="91425" spcFirstLastPara="1" rIns="91425" wrap="square" tIns="91425">
            <a:spAutoFit/>
          </a:bodyPr>
          <a:lstStyle/>
          <a:p>
            <a:pPr indent="-342900" lvl="0" marL="457200" marR="0" rtl="0" algn="l">
              <a:lnSpc>
                <a:spcPct val="95000"/>
              </a:lnSpc>
              <a:spcBef>
                <a:spcPts val="0"/>
              </a:spcBef>
              <a:spcAft>
                <a:spcPts val="0"/>
              </a:spcAft>
              <a:buClr>
                <a:srgbClr val="002060"/>
              </a:buClr>
              <a:buSzPts val="1800"/>
              <a:buFont typeface="Noto Sans Symbols"/>
              <a:buChar char="▪"/>
            </a:pPr>
            <a:r>
              <a:rPr b="1" lang="en" sz="1800">
                <a:solidFill>
                  <a:srgbClr val="002060"/>
                </a:solidFill>
                <a:latin typeface="Calibri"/>
                <a:ea typeface="Calibri"/>
                <a:cs typeface="Calibri"/>
                <a:sym typeface="Calibri"/>
              </a:rPr>
              <a:t>Caretaker</a:t>
            </a:r>
            <a:r>
              <a:rPr b="1" i="0" lang="en" sz="1800" u="none" cap="none" strike="noStrike">
                <a:solidFill>
                  <a:srgbClr val="002060"/>
                </a:solidFill>
                <a:latin typeface="Calibri"/>
                <a:ea typeface="Calibri"/>
                <a:cs typeface="Calibri"/>
                <a:sym typeface="Calibri"/>
              </a:rPr>
              <a:t> Use Case Diagram </a:t>
            </a:r>
            <a:endParaRPr b="0" i="0" sz="1800" u="none" cap="none" strike="noStrike">
              <a:solidFill>
                <a:schemeClr val="dk1"/>
              </a:solidFill>
              <a:latin typeface="Calibri"/>
              <a:ea typeface="Calibri"/>
              <a:cs typeface="Calibri"/>
              <a:sym typeface="Calibri"/>
            </a:endParaRPr>
          </a:p>
        </p:txBody>
      </p:sp>
      <p:pic>
        <p:nvPicPr>
          <p:cNvPr id="260" name="Google Shape;260;p55"/>
          <p:cNvPicPr preferRelativeResize="0"/>
          <p:nvPr/>
        </p:nvPicPr>
        <p:blipFill rotWithShape="1">
          <a:blip r:embed="rId3">
            <a:alphaModFix/>
          </a:blip>
          <a:srcRect b="0" l="0" r="0" t="0"/>
          <a:stretch/>
        </p:blipFill>
        <p:spPr>
          <a:xfrm>
            <a:off x="2084032" y="1332660"/>
            <a:ext cx="4975955" cy="35440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6"/>
          <p:cNvSpPr/>
          <p:nvPr/>
        </p:nvSpPr>
        <p:spPr>
          <a:xfrm>
            <a:off x="1151699" y="306825"/>
            <a:ext cx="2820225" cy="363000"/>
          </a:xfrm>
          <a:prstGeom prst="rect">
            <a:avLst/>
          </a:prstGeom>
          <a:noFill/>
          <a:ln>
            <a:noFill/>
          </a:ln>
        </p:spPr>
        <p:txBody>
          <a:bodyPr anchorCtr="0" anchor="t" bIns="33750" lIns="67500" spcFirstLastPara="1" rIns="67500" wrap="square" tIns="33750">
            <a:noAutofit/>
          </a:bodyPr>
          <a:lstStyle/>
          <a:p>
            <a:pPr indent="-304800" lvl="0" marL="40640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1. UML Diagrams </a:t>
            </a:r>
            <a:endParaRPr b="0" i="0" sz="2400" u="none" cap="none" strike="noStrike">
              <a:solidFill>
                <a:srgbClr val="000000"/>
              </a:solidFill>
              <a:latin typeface="Calibri"/>
              <a:ea typeface="Calibri"/>
              <a:cs typeface="Calibri"/>
              <a:sym typeface="Calibri"/>
            </a:endParaRPr>
          </a:p>
        </p:txBody>
      </p:sp>
      <p:sp>
        <p:nvSpPr>
          <p:cNvPr id="266" name="Google Shape;266;p56"/>
          <p:cNvSpPr txBox="1"/>
          <p:nvPr/>
        </p:nvSpPr>
        <p:spPr>
          <a:xfrm>
            <a:off x="408899" y="939825"/>
            <a:ext cx="3963075" cy="447785"/>
          </a:xfrm>
          <a:prstGeom prst="rect">
            <a:avLst/>
          </a:prstGeom>
          <a:noFill/>
          <a:ln>
            <a:noFill/>
          </a:ln>
        </p:spPr>
        <p:txBody>
          <a:bodyPr anchorCtr="0" anchor="t" bIns="91425" lIns="91425" spcFirstLastPara="1" rIns="91425" wrap="square" tIns="91425">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i="0" lang="en" sz="1800" u="none" cap="none" strike="noStrike">
                <a:solidFill>
                  <a:srgbClr val="002060"/>
                </a:solidFill>
                <a:latin typeface="Calibri"/>
                <a:ea typeface="Calibri"/>
                <a:cs typeface="Calibri"/>
                <a:sym typeface="Calibri"/>
              </a:rPr>
              <a:t>User Use Case Diagram</a:t>
            </a:r>
            <a:endParaRPr b="0" i="0" sz="1800" u="none" cap="none" strike="noStrike">
              <a:solidFill>
                <a:schemeClr val="dk1"/>
              </a:solidFill>
              <a:latin typeface="Calibri"/>
              <a:ea typeface="Calibri"/>
              <a:cs typeface="Calibri"/>
              <a:sym typeface="Calibri"/>
            </a:endParaRPr>
          </a:p>
        </p:txBody>
      </p:sp>
      <p:pic>
        <p:nvPicPr>
          <p:cNvPr id="267" name="Google Shape;267;p56"/>
          <p:cNvPicPr preferRelativeResize="0"/>
          <p:nvPr/>
        </p:nvPicPr>
        <p:blipFill rotWithShape="1">
          <a:blip r:embed="rId3">
            <a:alphaModFix/>
          </a:blip>
          <a:srcRect b="0" l="0" r="0" t="0"/>
          <a:stretch/>
        </p:blipFill>
        <p:spPr>
          <a:xfrm>
            <a:off x="1616298" y="1306000"/>
            <a:ext cx="6677695" cy="37473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9"/>
          <p:cNvSpPr txBox="1"/>
          <p:nvPr/>
        </p:nvSpPr>
        <p:spPr>
          <a:xfrm>
            <a:off x="324218" y="1275224"/>
            <a:ext cx="57321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Times New Roman"/>
              <a:buChar char="●"/>
            </a:pPr>
            <a:r>
              <a:rPr i="0" lang="en" sz="1400" u="none" cap="none" strike="noStrike">
                <a:solidFill>
                  <a:srgbClr val="000000"/>
                </a:solidFill>
                <a:latin typeface="Times New Roman"/>
                <a:ea typeface="Times New Roman"/>
                <a:cs typeface="Times New Roman"/>
                <a:sym typeface="Times New Roman"/>
              </a:rPr>
              <a:t>Is the project inhouse/industry sponsored : </a:t>
            </a:r>
            <a:r>
              <a:rPr i="0" lang="en" sz="1400" u="none" cap="none" strike="noStrike">
                <a:solidFill>
                  <a:srgbClr val="FF0000"/>
                </a:solidFill>
                <a:latin typeface="Times New Roman"/>
                <a:ea typeface="Times New Roman"/>
                <a:cs typeface="Times New Roman"/>
                <a:sym typeface="Times New Roman"/>
              </a:rPr>
              <a:t>Inhouse</a:t>
            </a:r>
            <a:endParaRPr>
              <a:latin typeface="Times New Roman"/>
              <a:ea typeface="Times New Roman"/>
              <a:cs typeface="Times New Roman"/>
              <a:sym typeface="Times New Roman"/>
            </a:endParaRPr>
          </a:p>
          <a:p>
            <a:pPr indent="0" lvl="0" marL="139700" marR="0" rtl="0" algn="l">
              <a:lnSpc>
                <a:spcPct val="100000"/>
              </a:lnSpc>
              <a:spcBef>
                <a:spcPts val="0"/>
              </a:spcBef>
              <a:spcAft>
                <a:spcPts val="0"/>
              </a:spcAft>
              <a:buNone/>
            </a:pPr>
            <a:r>
              <a:t/>
            </a:r>
            <a:endParaRPr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i="0" lang="en" sz="1400" u="none" cap="none" strike="noStrike">
                <a:solidFill>
                  <a:srgbClr val="000000"/>
                </a:solidFill>
                <a:latin typeface="Times New Roman"/>
                <a:ea typeface="Times New Roman"/>
                <a:cs typeface="Times New Roman"/>
                <a:sym typeface="Times New Roman"/>
              </a:rPr>
              <a:t>Number of Time Students met the Project Guide : </a:t>
            </a:r>
            <a:r>
              <a:rPr lang="en">
                <a:solidFill>
                  <a:srgbClr val="FF0000"/>
                </a:solidFill>
                <a:latin typeface="Times New Roman"/>
                <a:ea typeface="Times New Roman"/>
                <a:cs typeface="Times New Roman"/>
                <a:sym typeface="Times New Roman"/>
              </a:rPr>
              <a:t>6</a:t>
            </a:r>
            <a:r>
              <a:rPr i="0" lang="en" sz="1400" u="none" cap="none" strike="noStrike">
                <a:solidFill>
                  <a:srgbClr val="FF0000"/>
                </a:solidFill>
                <a:latin typeface="Times New Roman"/>
                <a:ea typeface="Times New Roman"/>
                <a:cs typeface="Times New Roman"/>
                <a:sym typeface="Times New Roman"/>
              </a:rPr>
              <a:t> times</a:t>
            </a:r>
            <a:endParaRPr>
              <a:latin typeface="Times New Roman"/>
              <a:ea typeface="Times New Roman"/>
              <a:cs typeface="Times New Roman"/>
              <a:sym typeface="Times New Roman"/>
            </a:endParaRPr>
          </a:p>
          <a:p>
            <a:pPr indent="0" lvl="0" marL="139700" marR="0" rtl="0" algn="l">
              <a:lnSpc>
                <a:spcPct val="100000"/>
              </a:lnSpc>
              <a:spcBef>
                <a:spcPts val="0"/>
              </a:spcBef>
              <a:spcAft>
                <a:spcPts val="0"/>
              </a:spcAft>
              <a:buNone/>
            </a:pPr>
            <a:r>
              <a:t/>
            </a:r>
            <a:endParaRPr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i="0" lang="en" sz="1400" u="none" cap="none" strike="noStrike">
                <a:solidFill>
                  <a:srgbClr val="000000"/>
                </a:solidFill>
                <a:latin typeface="Times New Roman"/>
                <a:ea typeface="Times New Roman"/>
                <a:cs typeface="Times New Roman"/>
                <a:sym typeface="Times New Roman"/>
              </a:rPr>
              <a:t>Are the slides approved by Project Guide : </a:t>
            </a:r>
            <a:r>
              <a:rPr i="0" lang="en" sz="1400" u="none" cap="none" strike="noStrike">
                <a:solidFill>
                  <a:srgbClr val="FF0000"/>
                </a:solidFill>
                <a:latin typeface="Times New Roman"/>
                <a:ea typeface="Times New Roman"/>
                <a:cs typeface="Times New Roman"/>
                <a:sym typeface="Times New Roman"/>
              </a:rPr>
              <a:t>YES</a:t>
            </a:r>
            <a:endParaRPr>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a:p>
            <a:pPr indent="-228600" lvl="0" marL="45720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7"/>
          <p:cNvSpPr txBox="1"/>
          <p:nvPr/>
        </p:nvSpPr>
        <p:spPr>
          <a:xfrm>
            <a:off x="1109998" y="54991"/>
            <a:ext cx="4572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400" u="none" cap="none" strike="noStrike">
                <a:solidFill>
                  <a:srgbClr val="002060"/>
                </a:solidFill>
                <a:latin typeface="Calibri"/>
                <a:ea typeface="Calibri"/>
                <a:cs typeface="Calibri"/>
                <a:sym typeface="Calibri"/>
              </a:rPr>
              <a:t>2. Sequence Diagram </a:t>
            </a:r>
            <a:endParaRPr b="0" i="0" sz="2400" u="none" cap="none" strike="noStrike">
              <a:solidFill>
                <a:srgbClr val="000000"/>
              </a:solidFill>
              <a:latin typeface="Arial"/>
              <a:ea typeface="Arial"/>
              <a:cs typeface="Arial"/>
              <a:sym typeface="Arial"/>
            </a:endParaRPr>
          </a:p>
        </p:txBody>
      </p:sp>
      <p:pic>
        <p:nvPicPr>
          <p:cNvPr id="273" name="Google Shape;273;p57"/>
          <p:cNvPicPr preferRelativeResize="0"/>
          <p:nvPr/>
        </p:nvPicPr>
        <p:blipFill rotWithShape="1">
          <a:blip r:embed="rId3">
            <a:alphaModFix/>
          </a:blip>
          <a:srcRect b="0" l="0" r="0" t="0"/>
          <a:stretch/>
        </p:blipFill>
        <p:spPr>
          <a:xfrm>
            <a:off x="154141" y="516656"/>
            <a:ext cx="8835717" cy="45718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58"/>
          <p:cNvPicPr preferRelativeResize="0"/>
          <p:nvPr/>
        </p:nvPicPr>
        <p:blipFill>
          <a:blip r:embed="rId3">
            <a:alphaModFix/>
          </a:blip>
          <a:stretch>
            <a:fillRect/>
          </a:stretch>
        </p:blipFill>
        <p:spPr>
          <a:xfrm>
            <a:off x="253638" y="735275"/>
            <a:ext cx="8890373" cy="4363250"/>
          </a:xfrm>
          <a:prstGeom prst="rect">
            <a:avLst/>
          </a:prstGeom>
          <a:noFill/>
          <a:ln>
            <a:noFill/>
          </a:ln>
        </p:spPr>
      </p:pic>
      <p:sp>
        <p:nvSpPr>
          <p:cNvPr id="279" name="Google Shape;279;p58"/>
          <p:cNvSpPr txBox="1"/>
          <p:nvPr/>
        </p:nvSpPr>
        <p:spPr>
          <a:xfrm>
            <a:off x="1200150" y="273587"/>
            <a:ext cx="457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400" u="none" cap="none" strike="noStrike">
                <a:solidFill>
                  <a:srgbClr val="002060"/>
                </a:solidFill>
                <a:latin typeface="Calibri"/>
                <a:ea typeface="Calibri"/>
                <a:cs typeface="Calibri"/>
                <a:sym typeface="Calibri"/>
              </a:rPr>
              <a:t>3. Activity Diagram</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59"/>
          <p:cNvPicPr preferRelativeResize="0"/>
          <p:nvPr/>
        </p:nvPicPr>
        <p:blipFill rotWithShape="1">
          <a:blip r:embed="rId3">
            <a:alphaModFix/>
          </a:blip>
          <a:srcRect b="0" l="0" r="0" t="0"/>
          <a:stretch/>
        </p:blipFill>
        <p:spPr>
          <a:xfrm>
            <a:off x="798490" y="461665"/>
            <a:ext cx="7991341" cy="4613965"/>
          </a:xfrm>
          <a:prstGeom prst="rect">
            <a:avLst/>
          </a:prstGeom>
          <a:noFill/>
          <a:ln>
            <a:noFill/>
          </a:ln>
        </p:spPr>
      </p:pic>
      <p:sp>
        <p:nvSpPr>
          <p:cNvPr id="285" name="Google Shape;285;p59"/>
          <p:cNvSpPr txBox="1"/>
          <p:nvPr/>
        </p:nvSpPr>
        <p:spPr>
          <a:xfrm>
            <a:off x="1290302" y="67870"/>
            <a:ext cx="4572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400" u="none" cap="none" strike="noStrike">
                <a:solidFill>
                  <a:srgbClr val="002060"/>
                </a:solidFill>
                <a:latin typeface="Calibri"/>
                <a:ea typeface="Calibri"/>
                <a:cs typeface="Calibri"/>
                <a:sym typeface="Calibri"/>
              </a:rPr>
              <a:t>4. Class Diagram</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60"/>
          <p:cNvSpPr/>
          <p:nvPr/>
        </p:nvSpPr>
        <p:spPr>
          <a:xfrm>
            <a:off x="1151700" y="306825"/>
            <a:ext cx="3220274" cy="363000"/>
          </a:xfrm>
          <a:prstGeom prst="rect">
            <a:avLst/>
          </a:prstGeom>
          <a:noFill/>
          <a:ln>
            <a:noFill/>
          </a:ln>
        </p:spPr>
        <p:txBody>
          <a:bodyPr anchorCtr="0" anchor="t" bIns="33750" lIns="67500" spcFirstLastPara="1" rIns="67500" wrap="square" tIns="33750">
            <a:noAutofit/>
          </a:bodyPr>
          <a:lstStyle/>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6. Module Diagram</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291" name="Google Shape;291;p60"/>
          <p:cNvPicPr preferRelativeResize="0"/>
          <p:nvPr/>
        </p:nvPicPr>
        <p:blipFill>
          <a:blip r:embed="rId3">
            <a:alphaModFix/>
          </a:blip>
          <a:stretch>
            <a:fillRect/>
          </a:stretch>
        </p:blipFill>
        <p:spPr>
          <a:xfrm>
            <a:off x="152400" y="822225"/>
            <a:ext cx="8740901" cy="4168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61"/>
          <p:cNvSpPr/>
          <p:nvPr/>
        </p:nvSpPr>
        <p:spPr>
          <a:xfrm>
            <a:off x="1247190" y="324455"/>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Implementation and Testing</a:t>
            </a:r>
            <a:endParaRPr b="0" i="0" sz="2400" u="none" cap="none" strike="noStrike">
              <a:solidFill>
                <a:srgbClr val="000000"/>
              </a:solidFill>
              <a:latin typeface="Calibri"/>
              <a:ea typeface="Calibri"/>
              <a:cs typeface="Calibri"/>
              <a:sym typeface="Calibri"/>
            </a:endParaRPr>
          </a:p>
        </p:txBody>
      </p:sp>
      <p:sp>
        <p:nvSpPr>
          <p:cNvPr id="297" name="Google Shape;297;p61"/>
          <p:cNvSpPr txBox="1"/>
          <p:nvPr>
            <p:ph idx="1" type="body"/>
          </p:nvPr>
        </p:nvSpPr>
        <p:spPr>
          <a:xfrm>
            <a:off x="635969" y="2061903"/>
            <a:ext cx="7872000" cy="2982900"/>
          </a:xfrm>
          <a:prstGeom prst="rect">
            <a:avLst/>
          </a:prstGeom>
          <a:noFill/>
          <a:ln>
            <a:noFill/>
          </a:ln>
        </p:spPr>
        <p:txBody>
          <a:bodyPr anchorCtr="0" anchor="t" bIns="0" lIns="0" spcFirstLastPara="1" rIns="0" wrap="square" tIns="0">
            <a:noAutofit/>
          </a:bodyPr>
          <a:lstStyle/>
          <a:p>
            <a:pPr indent="0" lvl="0" marL="0" rtl="0" algn="just">
              <a:spcBef>
                <a:spcPts val="0"/>
              </a:spcBef>
              <a:spcAft>
                <a:spcPts val="0"/>
              </a:spcAft>
              <a:buClr>
                <a:schemeClr val="dk1"/>
              </a:buClr>
              <a:buFont typeface="Arial"/>
              <a:buNone/>
            </a:pPr>
            <a:r>
              <a:rPr b="1" lang="en">
                <a:solidFill>
                  <a:srgbClr val="0F243E"/>
                </a:solidFill>
                <a:latin typeface="Times New Roman"/>
                <a:ea typeface="Times New Roman"/>
                <a:cs typeface="Times New Roman"/>
                <a:sym typeface="Times New Roman"/>
              </a:rPr>
              <a:t>Testing: </a:t>
            </a:r>
            <a:r>
              <a:rPr lang="en">
                <a:solidFill>
                  <a:schemeClr val="dk1"/>
                </a:solidFill>
                <a:latin typeface="Times New Roman"/>
                <a:ea typeface="Times New Roman"/>
                <a:cs typeface="Times New Roman"/>
                <a:sym typeface="Times New Roman"/>
              </a:rPr>
              <a:t>MedBuddy is tested through unit and integration tests for medication CRUD, dose logging, schedule tracking, and emergency contact features. Real-world scenarios simulate user actions like adding meds, logging doses, and triggering emergency calls. Key validations include preventing duplicates, handling overdose logic, and ensuring data persists across restarts.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rPr b="1" lang="en">
                <a:solidFill>
                  <a:srgbClr val="17365D"/>
                </a:solidFill>
                <a:latin typeface="Times New Roman"/>
                <a:ea typeface="Times New Roman"/>
                <a:cs typeface="Times New Roman"/>
                <a:sym typeface="Times New Roman"/>
              </a:rPr>
              <a:t>Security Aspects: </a:t>
            </a:r>
            <a:r>
              <a:rPr lang="en">
                <a:solidFill>
                  <a:schemeClr val="dk1"/>
                </a:solidFill>
                <a:latin typeface="Times New Roman"/>
                <a:ea typeface="Times New Roman"/>
                <a:cs typeface="Times New Roman"/>
                <a:sym typeface="Times New Roman"/>
              </a:rPr>
              <a:t>All user data is stored locally using SQLite, with no external sharing. The app requests only essential permissions and confirms sensitive actions like emergency calls and deletions. Future improvements include local database encryption and biometric login. User privacy and data control are core priorities.</a:t>
            </a:r>
            <a:endParaRPr/>
          </a:p>
        </p:txBody>
      </p:sp>
      <p:sp>
        <p:nvSpPr>
          <p:cNvPr id="298" name="Google Shape;298;p61"/>
          <p:cNvSpPr txBox="1"/>
          <p:nvPr/>
        </p:nvSpPr>
        <p:spPr>
          <a:xfrm>
            <a:off x="514351" y="1000012"/>
            <a:ext cx="8272500" cy="1031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400" u="none" cap="none" strike="noStrike">
                <a:solidFill>
                  <a:srgbClr val="0F243E"/>
                </a:solidFill>
                <a:latin typeface="Times New Roman"/>
                <a:ea typeface="Times New Roman"/>
                <a:cs typeface="Times New Roman"/>
                <a:sym typeface="Times New Roman"/>
              </a:rPr>
              <a:t>Implementation</a:t>
            </a:r>
            <a:r>
              <a:rPr b="1" i="0" lang="en" sz="1400" u="none" cap="none" strike="noStrike">
                <a:solidFill>
                  <a:srgbClr val="000000"/>
                </a:solidFill>
                <a:latin typeface="Times New Roman"/>
                <a:ea typeface="Times New Roman"/>
                <a:cs typeface="Times New Roman"/>
                <a:sym typeface="Times New Roman"/>
              </a:rPr>
              <a:t>: </a:t>
            </a:r>
            <a:r>
              <a:rPr lang="en" sz="1100">
                <a:solidFill>
                  <a:schemeClr val="dk1"/>
                </a:solidFill>
              </a:rPr>
              <a:t>The app integrates native device features and third-party packages for medication management. It uses SQLite for offline data storage, </a:t>
            </a:r>
            <a:r>
              <a:rPr lang="en" sz="1100">
                <a:solidFill>
                  <a:srgbClr val="188038"/>
                </a:solidFill>
                <a:latin typeface="Roboto Mono"/>
                <a:ea typeface="Roboto Mono"/>
                <a:cs typeface="Roboto Mono"/>
                <a:sym typeface="Roboto Mono"/>
              </a:rPr>
              <a:t>image_picker</a:t>
            </a:r>
            <a:r>
              <a:rPr lang="en" sz="1100">
                <a:solidFill>
                  <a:schemeClr val="dk1"/>
                </a:solidFill>
              </a:rPr>
              <a:t> and </a:t>
            </a:r>
            <a:r>
              <a:rPr lang="en" sz="1100">
                <a:solidFill>
                  <a:srgbClr val="188038"/>
                </a:solidFill>
                <a:latin typeface="Roboto Mono"/>
                <a:ea typeface="Roboto Mono"/>
                <a:cs typeface="Roboto Mono"/>
                <a:sym typeface="Roboto Mono"/>
              </a:rPr>
              <a:t>camera</a:t>
            </a:r>
            <a:r>
              <a:rPr lang="en" sz="1100">
                <a:solidFill>
                  <a:schemeClr val="dk1"/>
                </a:solidFill>
              </a:rPr>
              <a:t> for capturing medication images, and </a:t>
            </a:r>
            <a:r>
              <a:rPr lang="en" sz="1100">
                <a:solidFill>
                  <a:srgbClr val="188038"/>
                </a:solidFill>
                <a:latin typeface="Roboto Mono"/>
                <a:ea typeface="Roboto Mono"/>
                <a:cs typeface="Roboto Mono"/>
                <a:sym typeface="Roboto Mono"/>
              </a:rPr>
              <a:t>barcode_widget</a:t>
            </a:r>
            <a:r>
              <a:rPr lang="en" sz="1100">
                <a:solidFill>
                  <a:schemeClr val="dk1"/>
                </a:solidFill>
              </a:rPr>
              <a:t> with </a:t>
            </a:r>
            <a:r>
              <a:rPr lang="en" sz="1100">
                <a:solidFill>
                  <a:srgbClr val="188038"/>
                </a:solidFill>
                <a:latin typeface="Roboto Mono"/>
                <a:ea typeface="Roboto Mono"/>
                <a:cs typeface="Roboto Mono"/>
                <a:sym typeface="Roboto Mono"/>
              </a:rPr>
              <a:t>barcode_scan2</a:t>
            </a:r>
            <a:r>
              <a:rPr lang="en" sz="1100">
                <a:solidFill>
                  <a:schemeClr val="dk1"/>
                </a:solidFill>
              </a:rPr>
              <a:t> for QR code generation and scanning. </a:t>
            </a:r>
            <a:r>
              <a:rPr lang="en" sz="1100">
                <a:solidFill>
                  <a:srgbClr val="188038"/>
                </a:solidFill>
                <a:latin typeface="Roboto Mono"/>
                <a:ea typeface="Roboto Mono"/>
                <a:cs typeface="Roboto Mono"/>
                <a:sym typeface="Roboto Mono"/>
              </a:rPr>
              <a:t>flutter_tts</a:t>
            </a:r>
            <a:r>
              <a:rPr lang="en" sz="1100">
                <a:solidFill>
                  <a:schemeClr val="dk1"/>
                </a:solidFill>
              </a:rPr>
              <a:t> adds text-to-speech for accessibility. Custom Dart classes handle CRUD operations, dose tracking, scheduling, and emergency contacts, ensuring modularity and maintainability.</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62"/>
          <p:cNvSpPr/>
          <p:nvPr/>
        </p:nvSpPr>
        <p:spPr>
          <a:xfrm>
            <a:off x="1247190" y="324455"/>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Source Code</a:t>
            </a:r>
            <a:endParaRPr b="0" i="0" sz="2400" u="none" cap="none" strike="noStrike">
              <a:solidFill>
                <a:srgbClr val="000000"/>
              </a:solidFill>
              <a:latin typeface="Calibri"/>
              <a:ea typeface="Calibri"/>
              <a:cs typeface="Calibri"/>
              <a:sym typeface="Calibri"/>
            </a:endParaRPr>
          </a:p>
        </p:txBody>
      </p:sp>
      <p:sp>
        <p:nvSpPr>
          <p:cNvPr id="304" name="Google Shape;304;p62"/>
          <p:cNvSpPr txBox="1"/>
          <p:nvPr>
            <p:ph idx="1" type="body"/>
          </p:nvPr>
        </p:nvSpPr>
        <p:spPr>
          <a:xfrm>
            <a:off x="178594" y="1160528"/>
            <a:ext cx="7872000" cy="2982900"/>
          </a:xfrm>
          <a:prstGeom prst="rect">
            <a:avLst/>
          </a:prstGeom>
          <a:noFill/>
          <a:ln>
            <a:noFill/>
          </a:ln>
        </p:spPr>
        <p:txBody>
          <a:bodyPr anchorCtr="0" anchor="t" bIns="0" lIns="0" spcFirstLastPara="1" rIns="0" wrap="square" tIns="0">
            <a:noAutofit/>
          </a:bodyPr>
          <a:lstStyle/>
          <a:p>
            <a:pPr indent="-228600" lvl="0" marL="457200" rtl="0" algn="just">
              <a:lnSpc>
                <a:spcPct val="100000"/>
              </a:lnSpc>
              <a:spcBef>
                <a:spcPts val="0"/>
              </a:spcBef>
              <a:spcAft>
                <a:spcPts val="0"/>
              </a:spcAft>
              <a:buSzPts val="1100"/>
              <a:buNone/>
            </a:pPr>
            <a:r>
              <a:rPr lang="en"/>
              <a:t>	</a:t>
            </a:r>
            <a:endParaRPr sz="1600">
              <a:latin typeface="Times New Roman"/>
              <a:ea typeface="Times New Roman"/>
              <a:cs typeface="Times New Roman"/>
              <a:sym typeface="Times New Roman"/>
            </a:endParaRPr>
          </a:p>
        </p:txBody>
      </p:sp>
      <p:sp>
        <p:nvSpPr>
          <p:cNvPr id="305" name="Google Shape;305;p62"/>
          <p:cNvSpPr txBox="1"/>
          <p:nvPr/>
        </p:nvSpPr>
        <p:spPr>
          <a:xfrm>
            <a:off x="609226" y="749562"/>
            <a:ext cx="8272500" cy="20319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b="1" lang="en">
                <a:solidFill>
                  <a:srgbClr val="0F243E"/>
                </a:solidFill>
                <a:latin typeface="Times New Roman"/>
                <a:ea typeface="Times New Roman"/>
                <a:cs typeface="Times New Roman"/>
                <a:sym typeface="Times New Roman"/>
              </a:rPr>
              <a:t>Programming</a:t>
            </a:r>
            <a:r>
              <a:rPr b="1" i="0" lang="en" sz="1400" u="none" cap="none" strike="noStrike">
                <a:solidFill>
                  <a:srgbClr val="0F243E"/>
                </a:solidFill>
                <a:latin typeface="Times New Roman"/>
                <a:ea typeface="Times New Roman"/>
                <a:cs typeface="Times New Roman"/>
                <a:sym typeface="Times New Roman"/>
              </a:rPr>
              <a:t> Style</a:t>
            </a:r>
            <a:r>
              <a:rPr b="1" i="0" lang="en" sz="1400" u="none" cap="none" strike="noStrike">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The MedBuddy codebase follows a modular and organized programming style. Each feature—such as medication management, pill identification, dose tracking, and emergency contact handling—is encapsulated in its own Dart file or class, promoting separation of concerns and maintainability. Functions and methods are dedicated to specific tasks (e.g., adding, updating, deleting medications; marking doses; handling emergency calls), which improves readability and makes the codebase easier to test and extend. Descriptive variable and method names are used throughout, and the code is organized into logical sections (models, services, features, and widgets), enhancing clarity and facilitating collaboration among developers.</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br>
              <a:rPr b="0" i="0" lang="en" sz="14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Times New Roman"/>
              <a:ea typeface="Times New Roman"/>
              <a:cs typeface="Times New Roman"/>
              <a:sym typeface="Times New Roman"/>
            </a:endParaRPr>
          </a:p>
        </p:txBody>
      </p:sp>
      <p:pic>
        <p:nvPicPr>
          <p:cNvPr id="306" name="Google Shape;306;p62"/>
          <p:cNvPicPr preferRelativeResize="0"/>
          <p:nvPr/>
        </p:nvPicPr>
        <p:blipFill>
          <a:blip r:embed="rId3">
            <a:alphaModFix/>
          </a:blip>
          <a:stretch>
            <a:fillRect/>
          </a:stretch>
        </p:blipFill>
        <p:spPr>
          <a:xfrm>
            <a:off x="2221900" y="2616700"/>
            <a:ext cx="5628700" cy="2405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3"/>
          <p:cNvSpPr/>
          <p:nvPr/>
        </p:nvSpPr>
        <p:spPr>
          <a:xfrm>
            <a:off x="1247190" y="324455"/>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Source Code</a:t>
            </a:r>
            <a:endParaRPr b="0" i="0" sz="2400" u="none" cap="none" strike="noStrike">
              <a:solidFill>
                <a:srgbClr val="000000"/>
              </a:solidFill>
              <a:latin typeface="Calibri"/>
              <a:ea typeface="Calibri"/>
              <a:cs typeface="Calibri"/>
              <a:sym typeface="Calibri"/>
            </a:endParaRPr>
          </a:p>
        </p:txBody>
      </p:sp>
      <p:sp>
        <p:nvSpPr>
          <p:cNvPr id="312" name="Google Shape;312;p63"/>
          <p:cNvSpPr txBox="1"/>
          <p:nvPr>
            <p:ph idx="1" type="body"/>
          </p:nvPr>
        </p:nvSpPr>
        <p:spPr>
          <a:xfrm>
            <a:off x="579244" y="1228228"/>
            <a:ext cx="7872000" cy="2982900"/>
          </a:xfrm>
          <a:prstGeom prst="rect">
            <a:avLst/>
          </a:prstGeom>
          <a:noFill/>
          <a:ln>
            <a:noFill/>
          </a:ln>
        </p:spPr>
        <p:txBody>
          <a:bodyPr anchorCtr="0" anchor="t" bIns="0" lIns="0" spcFirstLastPara="1" rIns="0" wrap="square" tIns="0">
            <a:noAutofit/>
          </a:bodyPr>
          <a:lstStyle/>
          <a:p>
            <a:pPr indent="-228600" lvl="0" marL="457200" rtl="0" algn="just">
              <a:spcBef>
                <a:spcPts val="0"/>
              </a:spcBef>
              <a:spcAft>
                <a:spcPts val="0"/>
              </a:spcAft>
              <a:buSzPts val="1100"/>
              <a:buNone/>
            </a:pPr>
            <a:r>
              <a:rPr b="1" lang="en" u="sng">
                <a:solidFill>
                  <a:srgbClr val="0F243E"/>
                </a:solidFill>
                <a:latin typeface="Times New Roman"/>
                <a:ea typeface="Times New Roman"/>
                <a:cs typeface="Times New Roman"/>
                <a:sym typeface="Times New Roman"/>
              </a:rPr>
              <a:t>Strategies:</a:t>
            </a:r>
            <a:endParaRPr b="1" u="sng">
              <a:solidFill>
                <a:srgbClr val="0F243E"/>
              </a:solidFill>
              <a:latin typeface="Times New Roman"/>
              <a:ea typeface="Times New Roman"/>
              <a:cs typeface="Times New Roman"/>
              <a:sym typeface="Times New Roman"/>
            </a:endParaRPr>
          </a:p>
          <a:p>
            <a:pPr indent="-228600" lvl="0" marL="457200" rtl="0" algn="just">
              <a:spcBef>
                <a:spcPts val="0"/>
              </a:spcBef>
              <a:spcAft>
                <a:spcPts val="0"/>
              </a:spcAft>
              <a:buClr>
                <a:schemeClr val="dk1"/>
              </a:buClr>
              <a:buSzPts val="1100"/>
              <a:buFont typeface="Arial"/>
              <a:buNone/>
            </a:pPr>
            <a:r>
              <a:t/>
            </a:r>
            <a:endParaRPr b="1">
              <a:solidFill>
                <a:srgbClr val="0F243E"/>
              </a:solidFill>
              <a:latin typeface="Times New Roman"/>
              <a:ea typeface="Times New Roman"/>
              <a:cs typeface="Times New Roman"/>
              <a:sym typeface="Times New Roman"/>
            </a:endParaRPr>
          </a:p>
          <a:p>
            <a:pPr indent="-285750" lvl="0" marL="457200" rtl="0" algn="just">
              <a:lnSpc>
                <a:spcPct val="70000"/>
              </a:lnSpc>
              <a:spcBef>
                <a:spcPts val="0"/>
              </a:spcBef>
              <a:spcAft>
                <a:spcPts val="0"/>
              </a:spcAft>
              <a:buSzPts val="900"/>
              <a:buFont typeface="Times New Roman"/>
              <a:buChar char="●"/>
            </a:pPr>
            <a:r>
              <a:rPr lang="en">
                <a:latin typeface="Times New Roman"/>
                <a:ea typeface="Times New Roman"/>
                <a:cs typeface="Times New Roman"/>
                <a:sym typeface="Times New Roman"/>
              </a:rPr>
              <a:t>User-centered design with intuitive forms and offline data storage (SQLite)</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285750" lvl="0" marL="457200" rtl="0" algn="just">
              <a:lnSpc>
                <a:spcPct val="70000"/>
              </a:lnSpc>
              <a:spcBef>
                <a:spcPts val="0"/>
              </a:spcBef>
              <a:spcAft>
                <a:spcPts val="0"/>
              </a:spcAft>
              <a:buSzPts val="900"/>
              <a:buFont typeface="Times New Roman"/>
              <a:buChar char="●"/>
            </a:pPr>
            <a:r>
              <a:rPr lang="en">
                <a:latin typeface="Times New Roman"/>
                <a:ea typeface="Times New Roman"/>
                <a:cs typeface="Times New Roman"/>
                <a:sym typeface="Times New Roman"/>
              </a:rPr>
              <a:t>Modular architecture for easy feature expansion and maintainability</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285750" lvl="0" marL="457200" rtl="0" algn="just">
              <a:lnSpc>
                <a:spcPct val="70000"/>
              </a:lnSpc>
              <a:spcBef>
                <a:spcPts val="0"/>
              </a:spcBef>
              <a:spcAft>
                <a:spcPts val="0"/>
              </a:spcAft>
              <a:buSzPts val="900"/>
              <a:buFont typeface="Times New Roman"/>
              <a:buChar char="●"/>
            </a:pPr>
            <a:r>
              <a:rPr lang="en">
                <a:latin typeface="Times New Roman"/>
                <a:ea typeface="Times New Roman"/>
                <a:cs typeface="Times New Roman"/>
                <a:sym typeface="Times New Roman"/>
              </a:rPr>
              <a:t>Uses camera for pill images, QR scanning, and phone dialer for emergencies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285750" lvl="0" marL="457200" rtl="0" algn="just">
              <a:lnSpc>
                <a:spcPct val="70000"/>
              </a:lnSpc>
              <a:spcBef>
                <a:spcPts val="0"/>
              </a:spcBef>
              <a:spcAft>
                <a:spcPts val="0"/>
              </a:spcAft>
              <a:buSzPts val="900"/>
              <a:buFont typeface="Times New Roman"/>
              <a:buChar char="●"/>
            </a:pPr>
            <a:r>
              <a:rPr lang="en">
                <a:latin typeface="Times New Roman"/>
                <a:ea typeface="Times New Roman"/>
                <a:cs typeface="Times New Roman"/>
                <a:sym typeface="Times New Roman"/>
              </a:rPr>
              <a:t>Accessibility via large fonts, simple navigation, and text-to-speech</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285750" lvl="0" marL="457200" rtl="0" algn="just">
              <a:lnSpc>
                <a:spcPct val="70000"/>
              </a:lnSpc>
              <a:spcBef>
                <a:spcPts val="0"/>
              </a:spcBef>
              <a:spcAft>
                <a:spcPts val="0"/>
              </a:spcAft>
              <a:buSzPts val="900"/>
              <a:buFont typeface="Times New Roman"/>
              <a:buChar char="●"/>
            </a:pPr>
            <a:r>
              <a:rPr lang="en">
                <a:latin typeface="Times New Roman"/>
                <a:ea typeface="Times New Roman"/>
                <a:cs typeface="Times New Roman"/>
                <a:sym typeface="Times New Roman"/>
              </a:rPr>
              <a:t>Continuous improvement based on user feedback</a:t>
            </a:r>
            <a:endParaRPr>
              <a:latin typeface="Times New Roman"/>
              <a:ea typeface="Times New Roman"/>
              <a:cs typeface="Times New Roman"/>
              <a:sym typeface="Times New Roman"/>
            </a:endParaRPr>
          </a:p>
          <a:p>
            <a:pPr indent="0" lvl="0" marL="228600" rtl="0" algn="just">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228600" lvl="0" marL="457200" rtl="0" algn="just">
              <a:spcBef>
                <a:spcPts val="0"/>
              </a:spcBef>
              <a:spcAft>
                <a:spcPts val="0"/>
              </a:spcAft>
              <a:buClr>
                <a:schemeClr val="dk1"/>
              </a:buClr>
              <a:buSzPts val="1100"/>
              <a:buFont typeface="Arial"/>
              <a:buNone/>
            </a:pPr>
            <a:r>
              <a:rPr b="1" lang="en" u="sng">
                <a:solidFill>
                  <a:srgbClr val="0F243E"/>
                </a:solidFill>
                <a:latin typeface="Times New Roman"/>
                <a:ea typeface="Times New Roman"/>
                <a:cs typeface="Times New Roman"/>
                <a:sym typeface="Times New Roman"/>
              </a:rPr>
              <a:t>Ethics:</a:t>
            </a:r>
            <a:endParaRPr u="sng">
              <a:latin typeface="Times New Roman"/>
              <a:ea typeface="Times New Roman"/>
              <a:cs typeface="Times New Roman"/>
              <a:sym typeface="Times New Roman"/>
            </a:endParaRPr>
          </a:p>
          <a:p>
            <a:pPr indent="0" lvl="0" marL="228600" rtl="0" algn="just">
              <a:lnSpc>
                <a:spcPct val="100000"/>
              </a:lnSpc>
              <a:spcBef>
                <a:spcPts val="0"/>
              </a:spcBef>
              <a:spcAft>
                <a:spcPts val="0"/>
              </a:spcAft>
              <a:buSzPts val="1100"/>
              <a:buNone/>
            </a:pPr>
            <a:r>
              <a:t/>
            </a:r>
            <a:endParaRPr>
              <a:latin typeface="Times New Roman"/>
              <a:ea typeface="Times New Roman"/>
              <a:cs typeface="Times New Roman"/>
              <a:sym typeface="Times New Roman"/>
            </a:endParaRPr>
          </a:p>
          <a:p>
            <a:pPr indent="-285750" lvl="0" marL="457200" rtl="0" algn="just">
              <a:lnSpc>
                <a:spcPct val="70000"/>
              </a:lnSpc>
              <a:spcBef>
                <a:spcPts val="0"/>
              </a:spcBef>
              <a:spcAft>
                <a:spcPts val="0"/>
              </a:spcAft>
              <a:buSzPts val="900"/>
              <a:buFont typeface="Times New Roman"/>
              <a:buChar char="●"/>
            </a:pPr>
            <a:r>
              <a:rPr lang="en">
                <a:latin typeface="Times New Roman"/>
                <a:ea typeface="Times New Roman"/>
                <a:cs typeface="Times New Roman"/>
                <a:sym typeface="Times New Roman"/>
              </a:rPr>
              <a:t>All data stored locally; never shared without user consent</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285750" lvl="0" marL="457200" rtl="0" algn="just">
              <a:lnSpc>
                <a:spcPct val="70000"/>
              </a:lnSpc>
              <a:spcBef>
                <a:spcPts val="0"/>
              </a:spcBef>
              <a:spcAft>
                <a:spcPts val="0"/>
              </a:spcAft>
              <a:buSzPts val="900"/>
              <a:buFont typeface="Times New Roman"/>
              <a:buChar char="●"/>
            </a:pPr>
            <a:r>
              <a:rPr lang="en">
                <a:latin typeface="Times New Roman"/>
                <a:ea typeface="Times New Roman"/>
                <a:cs typeface="Times New Roman"/>
                <a:sym typeface="Times New Roman"/>
              </a:rPr>
              <a:t>Only essential permissions requested with clear explanations</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285750" lvl="0" marL="457200" rtl="0" algn="just">
              <a:lnSpc>
                <a:spcPct val="70000"/>
              </a:lnSpc>
              <a:spcBef>
                <a:spcPts val="0"/>
              </a:spcBef>
              <a:spcAft>
                <a:spcPts val="0"/>
              </a:spcAft>
              <a:buSzPts val="900"/>
              <a:buFont typeface="Times New Roman"/>
              <a:buChar char="●"/>
            </a:pPr>
            <a:r>
              <a:rPr lang="en">
                <a:latin typeface="Times New Roman"/>
                <a:ea typeface="Times New Roman"/>
                <a:cs typeface="Times New Roman"/>
                <a:sym typeface="Times New Roman"/>
              </a:rPr>
              <a:t>Accessibility features support inclusive usage</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285750" lvl="0" marL="457200" rtl="0" algn="just">
              <a:lnSpc>
                <a:spcPct val="70000"/>
              </a:lnSpc>
              <a:spcBef>
                <a:spcPts val="0"/>
              </a:spcBef>
              <a:spcAft>
                <a:spcPts val="0"/>
              </a:spcAft>
              <a:buSzPts val="900"/>
              <a:buFont typeface="Times New Roman"/>
              <a:buChar char="●"/>
            </a:pPr>
            <a:r>
              <a:rPr lang="en">
                <a:latin typeface="Times New Roman"/>
                <a:ea typeface="Times New Roman"/>
                <a:cs typeface="Times New Roman"/>
                <a:sym typeface="Times New Roman"/>
              </a:rPr>
              <a:t>Follows ethical practices: transparency, user autonomy, and data privacy</a:t>
            </a:r>
            <a:endParaRPr>
              <a:latin typeface="Times New Roman"/>
              <a:ea typeface="Times New Roman"/>
              <a:cs typeface="Times New Roman"/>
              <a:sym typeface="Times New Roman"/>
            </a:endParaRPr>
          </a:p>
          <a:p>
            <a:pPr indent="0" lvl="0" marL="228600" rtl="0" algn="just">
              <a:lnSpc>
                <a:spcPct val="100000"/>
              </a:lnSpc>
              <a:spcBef>
                <a:spcPts val="0"/>
              </a:spcBef>
              <a:spcAft>
                <a:spcPts val="0"/>
              </a:spcAft>
              <a:buSzPts val="1100"/>
              <a:buNone/>
            </a:pPr>
            <a:r>
              <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4"/>
          <p:cNvSpPr/>
          <p:nvPr/>
        </p:nvSpPr>
        <p:spPr>
          <a:xfrm>
            <a:off x="1247190" y="324455"/>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Deployment Strategies</a:t>
            </a:r>
            <a:endParaRPr b="0" i="0" sz="2400" u="none" cap="none" strike="noStrike">
              <a:solidFill>
                <a:srgbClr val="000000"/>
              </a:solidFill>
              <a:latin typeface="Calibri"/>
              <a:ea typeface="Calibri"/>
              <a:cs typeface="Calibri"/>
              <a:sym typeface="Calibri"/>
            </a:endParaRPr>
          </a:p>
        </p:txBody>
      </p:sp>
      <p:sp>
        <p:nvSpPr>
          <p:cNvPr id="318" name="Google Shape;318;p64"/>
          <p:cNvSpPr txBox="1"/>
          <p:nvPr>
            <p:ph idx="1" type="body"/>
          </p:nvPr>
        </p:nvSpPr>
        <p:spPr>
          <a:xfrm>
            <a:off x="178594" y="1160528"/>
            <a:ext cx="7872052" cy="2982960"/>
          </a:xfrm>
          <a:prstGeom prst="rect">
            <a:avLst/>
          </a:prstGeom>
          <a:noFill/>
          <a:ln>
            <a:noFill/>
          </a:ln>
        </p:spPr>
        <p:txBody>
          <a:bodyPr anchorCtr="0" anchor="t" bIns="0" lIns="0" spcFirstLastPara="1" rIns="0" wrap="square" tIns="0">
            <a:noAutofit/>
          </a:bodyPr>
          <a:lstStyle/>
          <a:p>
            <a:pPr indent="-228600" lvl="0" marL="457200" rtl="0" algn="just">
              <a:lnSpc>
                <a:spcPct val="100000"/>
              </a:lnSpc>
              <a:spcBef>
                <a:spcPts val="0"/>
              </a:spcBef>
              <a:spcAft>
                <a:spcPts val="0"/>
              </a:spcAft>
              <a:buSzPts val="1100"/>
              <a:buNone/>
            </a:pPr>
            <a:r>
              <a:rPr lang="en"/>
              <a:t>	</a:t>
            </a:r>
            <a:endParaRPr sz="1600">
              <a:latin typeface="Times New Roman"/>
              <a:ea typeface="Times New Roman"/>
              <a:cs typeface="Times New Roman"/>
              <a:sym typeface="Times New Roman"/>
            </a:endParaRPr>
          </a:p>
        </p:txBody>
      </p:sp>
      <p:sp>
        <p:nvSpPr>
          <p:cNvPr id="319" name="Google Shape;319;p64"/>
          <p:cNvSpPr txBox="1"/>
          <p:nvPr/>
        </p:nvSpPr>
        <p:spPr>
          <a:xfrm>
            <a:off x="514351" y="1000012"/>
            <a:ext cx="8272500" cy="35403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n" sz="1600">
                <a:latin typeface="Times New Roman"/>
                <a:ea typeface="Times New Roman"/>
                <a:cs typeface="Times New Roman"/>
                <a:sym typeface="Times New Roman"/>
              </a:rPr>
              <a:t>A straightforward deployment approach for MedBuddy as a mobile app involves distributing the application through the </a:t>
            </a:r>
            <a:r>
              <a:rPr lang="en" sz="1600" u="sng">
                <a:latin typeface="Times New Roman"/>
                <a:ea typeface="Times New Roman"/>
                <a:cs typeface="Times New Roman"/>
                <a:sym typeface="Times New Roman"/>
              </a:rPr>
              <a:t>Google Play Store</a:t>
            </a:r>
            <a:r>
              <a:rPr lang="en" sz="1600">
                <a:latin typeface="Times New Roman"/>
                <a:ea typeface="Times New Roman"/>
                <a:cs typeface="Times New Roman"/>
                <a:sym typeface="Times New Roman"/>
              </a:rPr>
              <a:t> (Android) and </a:t>
            </a:r>
            <a:r>
              <a:rPr lang="en" sz="1600" u="sng">
                <a:latin typeface="Times New Roman"/>
                <a:ea typeface="Times New Roman"/>
                <a:cs typeface="Times New Roman"/>
                <a:sym typeface="Times New Roman"/>
              </a:rPr>
              <a:t>Apple App Store</a:t>
            </a:r>
            <a:r>
              <a:rPr lang="en" sz="1600">
                <a:latin typeface="Times New Roman"/>
                <a:ea typeface="Times New Roman"/>
                <a:cs typeface="Times New Roman"/>
                <a:sym typeface="Times New Roman"/>
              </a:rPr>
              <a:t> (iOS). The app is designed to work entirely offline, utilizing the phone’s local database (such as SQLite) to securely store all user data, including medication schedules, history, and pill identification features.</a:t>
            </a:r>
            <a:endParaRPr sz="1600"/>
          </a:p>
          <a:p>
            <a:pPr indent="0" lvl="0" marL="0" marR="0" rtl="0" algn="just">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 sz="1600" u="none" cap="none" strike="noStrike">
                <a:solidFill>
                  <a:srgbClr val="0F243E"/>
                </a:solidFill>
                <a:latin typeface="Times New Roman"/>
                <a:ea typeface="Times New Roman"/>
                <a:cs typeface="Times New Roman"/>
                <a:sym typeface="Times New Roman"/>
              </a:rPr>
              <a:t>Scalability: </a:t>
            </a:r>
            <a:r>
              <a:rPr lang="en" sz="1600">
                <a:latin typeface="Times New Roman"/>
                <a:ea typeface="Times New Roman"/>
                <a:cs typeface="Times New Roman"/>
                <a:sym typeface="Times New Roman"/>
              </a:rPr>
              <a:t>Since all data is stored locally on each user’s device, the app can efficiently serve any number of users without requiring a central server or cloud infrastructure. Updates to the app can be delivered through the app stores, ensuring all users receive new features and bug fixes automatically.</a:t>
            </a:r>
            <a:endParaRPr sz="16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 sz="1600" u="none" cap="none" strike="noStrike">
                <a:solidFill>
                  <a:srgbClr val="17365D"/>
                </a:solidFill>
                <a:latin typeface="Times New Roman"/>
                <a:ea typeface="Times New Roman"/>
                <a:cs typeface="Times New Roman"/>
                <a:sym typeface="Times New Roman"/>
              </a:rPr>
              <a:t>Security: </a:t>
            </a:r>
            <a:r>
              <a:rPr lang="en" sz="1600">
                <a:latin typeface="Times New Roman"/>
                <a:ea typeface="Times New Roman"/>
                <a:cs typeface="Times New Roman"/>
                <a:sym typeface="Times New Roman"/>
              </a:rPr>
              <a:t>User data never leaves the device, ensuring privacy and security. The app should use secure storage practices for sensitive information and follow platform guidelines for data protection. No internet connection is required for core features, and there is no risk of data exposure through external servers.</a:t>
            </a:r>
            <a:endParaRPr b="1"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5"/>
          <p:cNvSpPr txBox="1"/>
          <p:nvPr>
            <p:ph type="title"/>
          </p:nvPr>
        </p:nvSpPr>
        <p:spPr>
          <a:xfrm>
            <a:off x="457335" y="1713150"/>
            <a:ext cx="8229330" cy="858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100"/>
              <a:buNone/>
            </a:pPr>
            <a:r>
              <a:rPr b="1" lang="en" sz="3600" strike="noStrike">
                <a:solidFill>
                  <a:srgbClr val="002060"/>
                </a:solidFill>
                <a:latin typeface="Calibri"/>
                <a:ea typeface="Calibri"/>
                <a:cs typeface="Calibri"/>
                <a:sym typeface="Calibri"/>
              </a:rPr>
              <a:t>Individual Details</a:t>
            </a:r>
            <a:endParaRPr sz="3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6"/>
          <p:cNvSpPr/>
          <p:nvPr/>
        </p:nvSpPr>
        <p:spPr>
          <a:xfrm>
            <a:off x="1247190" y="324455"/>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None/>
            </a:pPr>
            <a:r>
              <a:rPr b="1" lang="en" sz="2400">
                <a:solidFill>
                  <a:srgbClr val="002060"/>
                </a:solidFill>
                <a:latin typeface="Calibri"/>
                <a:ea typeface="Calibri"/>
                <a:cs typeface="Calibri"/>
                <a:sym typeface="Calibri"/>
              </a:rPr>
              <a:t>Atharva Thorat</a:t>
            </a:r>
            <a:endParaRPr b="0" i="0" sz="2400" u="none" cap="none" strike="noStrike">
              <a:solidFill>
                <a:schemeClr val="dk1"/>
              </a:solidFill>
              <a:latin typeface="Calibri"/>
              <a:ea typeface="Calibri"/>
              <a:cs typeface="Calibri"/>
              <a:sym typeface="Calibri"/>
            </a:endParaRPr>
          </a:p>
        </p:txBody>
      </p:sp>
      <p:sp>
        <p:nvSpPr>
          <p:cNvPr id="330" name="Google Shape;330;p66"/>
          <p:cNvSpPr txBox="1"/>
          <p:nvPr>
            <p:ph idx="1" type="body"/>
          </p:nvPr>
        </p:nvSpPr>
        <p:spPr>
          <a:xfrm>
            <a:off x="178594" y="1160528"/>
            <a:ext cx="7872052" cy="875441"/>
          </a:xfrm>
          <a:prstGeom prst="rect">
            <a:avLst/>
          </a:prstGeom>
          <a:noFill/>
          <a:ln>
            <a:noFill/>
          </a:ln>
        </p:spPr>
        <p:txBody>
          <a:bodyPr anchorCtr="0" anchor="t" bIns="0" lIns="0" spcFirstLastPara="1" rIns="0" wrap="square" tIns="0">
            <a:noAutofit/>
          </a:bodyPr>
          <a:lstStyle/>
          <a:p>
            <a:pPr indent="-228600" lvl="0" marL="457200" rtl="0" algn="just">
              <a:lnSpc>
                <a:spcPct val="100000"/>
              </a:lnSpc>
              <a:spcBef>
                <a:spcPts val="0"/>
              </a:spcBef>
              <a:spcAft>
                <a:spcPts val="0"/>
              </a:spcAft>
              <a:buSzPts val="1100"/>
              <a:buNone/>
            </a:pPr>
            <a:r>
              <a:rPr b="1" lang="en" sz="1600">
                <a:solidFill>
                  <a:srgbClr val="17365D"/>
                </a:solidFill>
                <a:latin typeface="Times New Roman"/>
                <a:ea typeface="Times New Roman"/>
                <a:cs typeface="Times New Roman"/>
                <a:sym typeface="Times New Roman"/>
              </a:rPr>
              <a:t>	</a:t>
            </a:r>
            <a:r>
              <a:rPr b="1" lang="en" sz="1600" u="sng">
                <a:solidFill>
                  <a:srgbClr val="17365D"/>
                </a:solidFill>
                <a:latin typeface="Times New Roman"/>
                <a:ea typeface="Times New Roman"/>
                <a:cs typeface="Times New Roman"/>
                <a:sym typeface="Times New Roman"/>
              </a:rPr>
              <a:t>Aim</a:t>
            </a:r>
            <a:r>
              <a:rPr b="1" lang="en" sz="1600">
                <a:solidFill>
                  <a:srgbClr val="17365D"/>
                </a:solidFill>
                <a:latin typeface="Times New Roman"/>
                <a:ea typeface="Times New Roman"/>
                <a:cs typeface="Times New Roman"/>
                <a:sym typeface="Times New Roman"/>
              </a:rPr>
              <a:t> : </a:t>
            </a:r>
            <a:r>
              <a:rPr lang="en" sz="1600">
                <a:solidFill>
                  <a:schemeClr val="dk1"/>
                </a:solidFill>
                <a:latin typeface="Times New Roman"/>
                <a:ea typeface="Times New Roman"/>
                <a:cs typeface="Times New Roman"/>
                <a:sym typeface="Times New Roman"/>
              </a:rPr>
              <a:t>Design and develop intuitive, elderly-friendly interfaces with robust backend integration for medication management.</a:t>
            </a:r>
            <a:endParaRPr sz="1600" u="sng">
              <a:solidFill>
                <a:schemeClr val="dk1"/>
              </a:solidFill>
              <a:latin typeface="Times New Roman"/>
              <a:ea typeface="Times New Roman"/>
              <a:cs typeface="Times New Roman"/>
              <a:sym typeface="Times New Roman"/>
            </a:endParaRPr>
          </a:p>
        </p:txBody>
      </p:sp>
      <p:sp>
        <p:nvSpPr>
          <p:cNvPr id="331" name="Google Shape;331;p66"/>
          <p:cNvSpPr txBox="1"/>
          <p:nvPr/>
        </p:nvSpPr>
        <p:spPr>
          <a:xfrm>
            <a:off x="564356" y="1749286"/>
            <a:ext cx="67437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sng" cap="none" strike="noStrike">
                <a:solidFill>
                  <a:srgbClr val="17365D"/>
                </a:solidFill>
                <a:latin typeface="Times New Roman"/>
                <a:ea typeface="Times New Roman"/>
                <a:cs typeface="Times New Roman"/>
                <a:sym typeface="Times New Roman"/>
              </a:rPr>
              <a:t>Objectives:</a:t>
            </a:r>
            <a:endParaRPr/>
          </a:p>
          <a:p>
            <a:pPr indent="0" lvl="0" marL="0" marR="0" rtl="0" algn="l">
              <a:lnSpc>
                <a:spcPct val="100000"/>
              </a:lnSpc>
              <a:spcBef>
                <a:spcPts val="0"/>
              </a:spcBef>
              <a:spcAft>
                <a:spcPts val="0"/>
              </a:spcAft>
              <a:buNone/>
            </a:pPr>
            <a:r>
              <a:t/>
            </a:r>
            <a:endParaRPr b="1" i="0" sz="1400" u="sng" cap="none" strike="noStrike">
              <a:solidFill>
                <a:srgbClr val="17365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 sz="1400" u="none" cap="none" strike="noStrike">
                <a:solidFill>
                  <a:srgbClr val="17365D"/>
                </a:solidFill>
                <a:latin typeface="Times New Roman"/>
                <a:ea typeface="Times New Roman"/>
                <a:cs typeface="Times New Roman"/>
                <a:sym typeface="Times New Roman"/>
              </a:rPr>
              <a:t> </a:t>
            </a:r>
            <a:endParaRPr b="0" i="0" sz="1400" u="sng" cap="none" strike="noStrike">
              <a:solidFill>
                <a:srgbClr val="000000"/>
              </a:solidFill>
              <a:latin typeface="Times New Roman"/>
              <a:ea typeface="Times New Roman"/>
              <a:cs typeface="Times New Roman"/>
              <a:sym typeface="Times New Roman"/>
            </a:endParaRPr>
          </a:p>
        </p:txBody>
      </p:sp>
      <p:sp>
        <p:nvSpPr>
          <p:cNvPr id="332" name="Google Shape;332;p66"/>
          <p:cNvSpPr/>
          <p:nvPr/>
        </p:nvSpPr>
        <p:spPr>
          <a:xfrm>
            <a:off x="410498" y="2327100"/>
            <a:ext cx="8209500" cy="1815900"/>
          </a:xfrm>
          <a:prstGeom prst="rect">
            <a:avLst/>
          </a:prstGeom>
          <a:noFill/>
          <a:ln>
            <a:noFill/>
          </a:ln>
        </p:spPr>
        <p:txBody>
          <a:bodyPr anchorCtr="0" anchor="ctr" bIns="45700" lIns="91425" spcFirstLastPara="1" rIns="91425" wrap="square" tIns="45700">
            <a:noAutofit/>
          </a:bodyPr>
          <a:lstStyle/>
          <a:p>
            <a:pPr indent="-285750" lvl="0" marL="457200" rtl="0" algn="l">
              <a:lnSpc>
                <a:spcPct val="115000"/>
              </a:lnSpc>
              <a:spcBef>
                <a:spcPts val="1200"/>
              </a:spcBef>
              <a:spcAft>
                <a:spcPts val="0"/>
              </a:spcAft>
              <a:buClr>
                <a:schemeClr val="dk1"/>
              </a:buClr>
              <a:buSzPts val="900"/>
              <a:buChar char="●"/>
            </a:pPr>
            <a:r>
              <a:rPr lang="en">
                <a:solidFill>
                  <a:schemeClr val="dk1"/>
                </a:solidFill>
                <a:latin typeface="Times New Roman"/>
                <a:ea typeface="Times New Roman"/>
                <a:cs typeface="Times New Roman"/>
                <a:sym typeface="Times New Roman"/>
              </a:rPr>
              <a:t>Frontend Development: Built key screens ( </a:t>
            </a:r>
            <a:r>
              <a:rPr lang="en">
                <a:solidFill>
                  <a:schemeClr val="dk1"/>
                </a:solidFill>
                <a:latin typeface="Times New Roman"/>
                <a:ea typeface="Times New Roman"/>
                <a:cs typeface="Times New Roman"/>
                <a:sym typeface="Times New Roman"/>
              </a:rPr>
              <a:t>Dashboard</a:t>
            </a:r>
            <a:r>
              <a:rPr lang="en">
                <a:solidFill>
                  <a:schemeClr val="dk1"/>
                </a:solidFill>
                <a:latin typeface="Times New Roman"/>
                <a:ea typeface="Times New Roman"/>
                <a:cs typeface="Times New Roman"/>
                <a:sym typeface="Times New Roman"/>
              </a:rPr>
              <a:t>, Schedule) in Flutter ensuring intuitive navigation</a:t>
            </a:r>
            <a:r>
              <a:rPr lang="en">
                <a:solidFill>
                  <a:schemeClr val="dk1"/>
                </a:solidFill>
              </a:rPr>
              <a:t>.</a:t>
            </a:r>
            <a:endParaRPr>
              <a:solidFill>
                <a:schemeClr val="dk1"/>
              </a:solidFill>
              <a:latin typeface="Times New Roman"/>
              <a:ea typeface="Times New Roman"/>
              <a:cs typeface="Times New Roman"/>
              <a:sym typeface="Times New Roman"/>
            </a:endParaRPr>
          </a:p>
          <a:p>
            <a:pPr indent="-285750" lvl="0" marL="457200" rtl="0" algn="l">
              <a:lnSpc>
                <a:spcPct val="115000"/>
              </a:lnSpc>
              <a:spcBef>
                <a:spcPts val="0"/>
              </a:spcBef>
              <a:spcAft>
                <a:spcPts val="0"/>
              </a:spcAft>
              <a:buClr>
                <a:schemeClr val="dk1"/>
              </a:buClr>
              <a:buSzPts val="900"/>
              <a:buFont typeface="Times New Roman"/>
              <a:buChar char="●"/>
            </a:pPr>
            <a:r>
              <a:rPr lang="en">
                <a:solidFill>
                  <a:schemeClr val="dk1"/>
                </a:solidFill>
                <a:latin typeface="Times New Roman"/>
                <a:ea typeface="Times New Roman"/>
                <a:cs typeface="Times New Roman"/>
                <a:sym typeface="Times New Roman"/>
              </a:rPr>
              <a:t>Accessibility Implementation: Added text-to-speech, high-contrast UI, and large fonts with dynamic scaling.</a:t>
            </a:r>
            <a:endParaRPr>
              <a:solidFill>
                <a:schemeClr val="dk1"/>
              </a:solidFill>
              <a:latin typeface="Times New Roman"/>
              <a:ea typeface="Times New Roman"/>
              <a:cs typeface="Times New Roman"/>
              <a:sym typeface="Times New Roman"/>
            </a:endParaRPr>
          </a:p>
          <a:p>
            <a:pPr indent="-285750" lvl="0" marL="457200" rtl="0" algn="l">
              <a:lnSpc>
                <a:spcPct val="115000"/>
              </a:lnSpc>
              <a:spcBef>
                <a:spcPts val="0"/>
              </a:spcBef>
              <a:spcAft>
                <a:spcPts val="0"/>
              </a:spcAft>
              <a:buClr>
                <a:schemeClr val="dk1"/>
              </a:buClr>
              <a:buSzPts val="900"/>
              <a:buFont typeface="Times New Roman"/>
              <a:buChar char="●"/>
            </a:pPr>
            <a:r>
              <a:rPr lang="en">
                <a:solidFill>
                  <a:schemeClr val="dk1"/>
                </a:solidFill>
                <a:latin typeface="Times New Roman"/>
                <a:ea typeface="Times New Roman"/>
                <a:cs typeface="Times New Roman"/>
                <a:sym typeface="Times New Roman"/>
              </a:rPr>
              <a:t>Navigation Flow: Designed and tested user journeys for patients/caretakers, ensuring minimal steps.</a:t>
            </a:r>
            <a:endParaRPr>
              <a:solidFill>
                <a:schemeClr val="dk1"/>
              </a:solidFill>
              <a:latin typeface="Times New Roman"/>
              <a:ea typeface="Times New Roman"/>
              <a:cs typeface="Times New Roman"/>
              <a:sym typeface="Times New Roman"/>
            </a:endParaRPr>
          </a:p>
          <a:p>
            <a:pPr indent="-285750" lvl="0" marL="457200" rtl="0" algn="l">
              <a:lnSpc>
                <a:spcPct val="115000"/>
              </a:lnSpc>
              <a:spcBef>
                <a:spcPts val="0"/>
              </a:spcBef>
              <a:spcAft>
                <a:spcPts val="0"/>
              </a:spcAft>
              <a:buClr>
                <a:schemeClr val="dk1"/>
              </a:buClr>
              <a:buSzPts val="900"/>
              <a:buFont typeface="Times New Roman"/>
              <a:buChar char="●"/>
            </a:pPr>
            <a:r>
              <a:rPr lang="en">
                <a:solidFill>
                  <a:schemeClr val="dk1"/>
                </a:solidFill>
                <a:latin typeface="Times New Roman"/>
                <a:ea typeface="Times New Roman"/>
                <a:cs typeface="Times New Roman"/>
                <a:sym typeface="Times New Roman"/>
              </a:rPr>
              <a:t>OCR Integration: Developed frontend camera handling for pill identification fallback.</a:t>
            </a:r>
            <a:endParaRPr>
              <a:solidFill>
                <a:schemeClr val="dk1"/>
              </a:solidFill>
              <a:latin typeface="Times New Roman"/>
              <a:ea typeface="Times New Roman"/>
              <a:cs typeface="Times New Roman"/>
              <a:sym typeface="Times New Roman"/>
            </a:endParaRPr>
          </a:p>
          <a:p>
            <a:pPr indent="-285750" lvl="0" marL="457200" rtl="0" algn="l">
              <a:lnSpc>
                <a:spcPct val="115000"/>
              </a:lnSpc>
              <a:spcBef>
                <a:spcPts val="0"/>
              </a:spcBef>
              <a:spcAft>
                <a:spcPts val="0"/>
              </a:spcAft>
              <a:buClr>
                <a:schemeClr val="dk1"/>
              </a:buClr>
              <a:buSzPts val="900"/>
              <a:buFont typeface="Times New Roman"/>
              <a:buChar char="●"/>
            </a:pPr>
            <a:r>
              <a:rPr lang="en">
                <a:solidFill>
                  <a:schemeClr val="dk1"/>
                </a:solidFill>
                <a:latin typeface="Times New Roman"/>
                <a:ea typeface="Times New Roman"/>
                <a:cs typeface="Times New Roman"/>
                <a:sym typeface="Times New Roman"/>
              </a:rPr>
              <a:t>Testing: Validated UI responsiveness with real-world scenarios (e.g., low vision, emergency calls).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aphicFrame>
        <p:nvGraphicFramePr>
          <p:cNvPr id="167" name="Google Shape;167;p40"/>
          <p:cNvGraphicFramePr/>
          <p:nvPr/>
        </p:nvGraphicFramePr>
        <p:xfrm>
          <a:off x="1909200" y="762852"/>
          <a:ext cx="3000000" cy="3000000"/>
        </p:xfrm>
        <a:graphic>
          <a:graphicData uri="http://schemas.openxmlformats.org/drawingml/2006/table">
            <a:tbl>
              <a:tblPr>
                <a:noFill/>
                <a:tableStyleId>{64A29895-950C-4EB9-BE65-0A0EB2FB009F}</a:tableStyleId>
              </a:tblPr>
              <a:tblGrid>
                <a:gridCol w="664000"/>
                <a:gridCol w="3795025"/>
                <a:gridCol w="866575"/>
              </a:tblGrid>
              <a:tr h="429775">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solidFill>
                            <a:schemeClr val="dk1"/>
                          </a:solidFill>
                          <a:latin typeface="Calibri"/>
                          <a:ea typeface="Calibri"/>
                          <a:cs typeface="Calibri"/>
                          <a:sym typeface="Calibri"/>
                        </a:rPr>
                        <a:t>S.no.</a:t>
                      </a:r>
                      <a:endParaRPr b="1" sz="1500" u="none" cap="none" strike="noStrike">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5B9BD5"/>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 sz="1800" u="none" cap="none" strike="noStrike">
                          <a:solidFill>
                            <a:schemeClr val="dk1"/>
                          </a:solidFill>
                          <a:latin typeface="Calibri"/>
                          <a:ea typeface="Calibri"/>
                          <a:cs typeface="Calibri"/>
                          <a:sym typeface="Calibri"/>
                        </a:rPr>
                        <a:t>Table of Contents</a:t>
                      </a:r>
                      <a:endParaRPr b="1" sz="1800" u="none" cap="none" strike="noStrike">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5B9BD5"/>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Calibri"/>
                          <a:ea typeface="Calibri"/>
                          <a:cs typeface="Calibri"/>
                          <a:sym typeface="Calibri"/>
                        </a:rPr>
                        <a:t>Page No.</a:t>
                      </a:r>
                      <a:endParaRPr b="1" sz="1400" u="none" cap="none" strike="noStrike">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5B9BD5"/>
                    </a:solidFill>
                  </a:tcPr>
                </a:tc>
              </a:tr>
              <a:tr h="4300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marR="0" rtl="0" algn="l">
                        <a:lnSpc>
                          <a:spcPct val="100000"/>
                        </a:lnSpc>
                        <a:spcBef>
                          <a:spcPts val="0"/>
                        </a:spcBef>
                        <a:spcAft>
                          <a:spcPts val="0"/>
                        </a:spcAft>
                        <a:buClr>
                          <a:srgbClr val="000000"/>
                        </a:buClr>
                        <a:buSzPts val="1500"/>
                        <a:buFont typeface="Arial"/>
                        <a:buNone/>
                      </a:pPr>
                      <a:r>
                        <a:rPr lang="en" sz="1500" u="none" cap="none" strike="noStrike">
                          <a:solidFill>
                            <a:schemeClr val="dk1"/>
                          </a:solidFill>
                          <a:latin typeface="Times New Roman"/>
                          <a:ea typeface="Times New Roman"/>
                          <a:cs typeface="Times New Roman"/>
                          <a:sym typeface="Times New Roman"/>
                        </a:rPr>
                        <a:t>Problem Statement</a:t>
                      </a:r>
                      <a:endParaRPr sz="15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09</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00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marR="0" rtl="0" algn="l">
                        <a:lnSpc>
                          <a:spcPct val="100000"/>
                        </a:lnSpc>
                        <a:spcBef>
                          <a:spcPts val="0"/>
                        </a:spcBef>
                        <a:spcAft>
                          <a:spcPts val="0"/>
                        </a:spcAft>
                        <a:buClr>
                          <a:srgbClr val="000000"/>
                        </a:buClr>
                        <a:buSzPts val="1500"/>
                        <a:buFont typeface="Arial"/>
                        <a:buNone/>
                      </a:pPr>
                      <a:r>
                        <a:rPr lang="en" sz="1500" u="none" cap="none" strike="noStrike">
                          <a:solidFill>
                            <a:schemeClr val="dk1"/>
                          </a:solidFill>
                          <a:latin typeface="Times New Roman"/>
                          <a:ea typeface="Times New Roman"/>
                          <a:cs typeface="Times New Roman"/>
                          <a:sym typeface="Times New Roman"/>
                        </a:rPr>
                        <a:t>Literature Survey</a:t>
                      </a:r>
                      <a:endParaRPr sz="15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05</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00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marR="0" rtl="0" algn="l">
                        <a:lnSpc>
                          <a:spcPct val="100000"/>
                        </a:lnSpc>
                        <a:spcBef>
                          <a:spcPts val="0"/>
                        </a:spcBef>
                        <a:spcAft>
                          <a:spcPts val="0"/>
                        </a:spcAft>
                        <a:buClr>
                          <a:srgbClr val="000000"/>
                        </a:buClr>
                        <a:buSzPts val="1500"/>
                        <a:buFont typeface="Arial"/>
                        <a:buNone/>
                      </a:pPr>
                      <a:r>
                        <a:rPr lang="en" sz="1500" u="none" cap="none" strike="noStrike">
                          <a:solidFill>
                            <a:schemeClr val="dk1"/>
                          </a:solidFill>
                          <a:latin typeface="Times New Roman"/>
                          <a:ea typeface="Times New Roman"/>
                          <a:cs typeface="Times New Roman"/>
                          <a:sym typeface="Times New Roman"/>
                        </a:rPr>
                        <a:t>Requirements Gathering</a:t>
                      </a:r>
                      <a:endParaRPr sz="15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11</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00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marR="0" rtl="0" algn="l">
                        <a:lnSpc>
                          <a:spcPct val="100000"/>
                        </a:lnSpc>
                        <a:spcBef>
                          <a:spcPts val="0"/>
                        </a:spcBef>
                        <a:spcAft>
                          <a:spcPts val="0"/>
                        </a:spcAft>
                        <a:buClr>
                          <a:srgbClr val="000000"/>
                        </a:buClr>
                        <a:buSzPts val="1500"/>
                        <a:buFont typeface="Arial"/>
                        <a:buNone/>
                      </a:pPr>
                      <a:r>
                        <a:rPr lang="en" sz="1500" u="none" cap="none" strike="noStrike">
                          <a:solidFill>
                            <a:schemeClr val="dk1"/>
                          </a:solidFill>
                          <a:latin typeface="Times New Roman"/>
                          <a:ea typeface="Times New Roman"/>
                          <a:cs typeface="Times New Roman"/>
                          <a:sym typeface="Times New Roman"/>
                        </a:rPr>
                        <a:t>Project Timeline</a:t>
                      </a:r>
                      <a:endParaRPr sz="1500" u="none" cap="none" strike="noStrike">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44</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93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5.</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System Design [Team]</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15</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862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6.</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System Design [Individually]</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30</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25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7.</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Future Aspects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47</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25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8.</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References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49</a:t>
                      </a:r>
                      <a:endParaRPr sz="1400" u="none" cap="none" strike="noStrike">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68" name="Google Shape;168;p40"/>
          <p:cNvSpPr txBox="1"/>
          <p:nvPr/>
        </p:nvSpPr>
        <p:spPr>
          <a:xfrm>
            <a:off x="1226972" y="188101"/>
            <a:ext cx="1364456" cy="4247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Index</a:t>
            </a:r>
            <a:endParaRPr b="1" i="0" sz="2400" u="none" cap="none" strike="noStrike">
              <a:solidFill>
                <a:srgbClr val="00206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7"/>
          <p:cNvSpPr/>
          <p:nvPr/>
        </p:nvSpPr>
        <p:spPr>
          <a:xfrm>
            <a:off x="1151700" y="306825"/>
            <a:ext cx="3220200" cy="363000"/>
          </a:xfrm>
          <a:prstGeom prst="rect">
            <a:avLst/>
          </a:prstGeom>
          <a:noFill/>
          <a:ln>
            <a:noFill/>
          </a:ln>
        </p:spPr>
        <p:txBody>
          <a:bodyPr anchorCtr="0" anchor="t" bIns="33750" lIns="67500" spcFirstLastPara="1" rIns="67500" wrap="square" tIns="33750">
            <a:noAutofit/>
          </a:bodyPr>
          <a:lstStyle/>
          <a:p>
            <a:pPr indent="-304800" lvl="0" marL="406400" marR="0" rtl="0" algn="l">
              <a:lnSpc>
                <a:spcPct val="95000"/>
              </a:lnSpc>
              <a:spcBef>
                <a:spcPts val="0"/>
              </a:spcBef>
              <a:spcAft>
                <a:spcPts val="0"/>
              </a:spcAft>
              <a:buNone/>
            </a:pPr>
            <a:r>
              <a:rPr b="1" lang="en" sz="2400">
                <a:solidFill>
                  <a:srgbClr val="002060"/>
                </a:solidFill>
                <a:latin typeface="Calibri"/>
                <a:ea typeface="Calibri"/>
                <a:cs typeface="Calibri"/>
                <a:sym typeface="Calibri"/>
              </a:rPr>
              <a:t>Atharva</a:t>
            </a:r>
            <a:r>
              <a:rPr b="1" i="0" lang="en" sz="2400" u="none" cap="none" strike="noStrike">
                <a:solidFill>
                  <a:srgbClr val="002060"/>
                </a:solidFill>
                <a:latin typeface="Calibri"/>
                <a:ea typeface="Calibri"/>
                <a:cs typeface="Calibri"/>
                <a:sym typeface="Calibri"/>
              </a:rPr>
              <a:t> </a:t>
            </a:r>
            <a:r>
              <a:rPr b="1" lang="en" sz="2400">
                <a:solidFill>
                  <a:srgbClr val="002060"/>
                </a:solidFill>
                <a:latin typeface="Calibri"/>
                <a:ea typeface="Calibri"/>
                <a:cs typeface="Calibri"/>
                <a:sym typeface="Calibri"/>
              </a:rPr>
              <a:t>Thorat</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38" name="Google Shape;338;p67"/>
          <p:cNvSpPr txBox="1"/>
          <p:nvPr/>
        </p:nvSpPr>
        <p:spPr>
          <a:xfrm>
            <a:off x="408899" y="939825"/>
            <a:ext cx="3963000" cy="447900"/>
          </a:xfrm>
          <a:prstGeom prst="rect">
            <a:avLst/>
          </a:prstGeom>
          <a:noFill/>
          <a:ln>
            <a:noFill/>
          </a:ln>
        </p:spPr>
        <p:txBody>
          <a:bodyPr anchorCtr="0" anchor="t" bIns="91425" lIns="91425" spcFirstLastPara="1" rIns="91425" wrap="square" tIns="91425">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lang="en" sz="1800">
                <a:solidFill>
                  <a:srgbClr val="002060"/>
                </a:solidFill>
                <a:latin typeface="Calibri"/>
                <a:ea typeface="Calibri"/>
                <a:cs typeface="Calibri"/>
                <a:sym typeface="Calibri"/>
              </a:rPr>
              <a:t>Module</a:t>
            </a:r>
            <a:r>
              <a:rPr b="1" i="0" lang="en" sz="1800" u="none" cap="none" strike="noStrike">
                <a:solidFill>
                  <a:srgbClr val="002060"/>
                </a:solidFill>
                <a:latin typeface="Calibri"/>
                <a:ea typeface="Calibri"/>
                <a:cs typeface="Calibri"/>
                <a:sym typeface="Calibri"/>
              </a:rPr>
              <a:t> Diagram </a:t>
            </a:r>
            <a:endParaRPr b="0" i="0" sz="1800" u="none" cap="none" strike="noStrike">
              <a:solidFill>
                <a:schemeClr val="dk1"/>
              </a:solidFill>
              <a:latin typeface="Calibri"/>
              <a:ea typeface="Calibri"/>
              <a:cs typeface="Calibri"/>
              <a:sym typeface="Calibri"/>
            </a:endParaRPr>
          </a:p>
        </p:txBody>
      </p:sp>
      <p:pic>
        <p:nvPicPr>
          <p:cNvPr id="339" name="Google Shape;339;p67" title="module.drawio.png"/>
          <p:cNvPicPr preferRelativeResize="0"/>
          <p:nvPr/>
        </p:nvPicPr>
        <p:blipFill>
          <a:blip r:embed="rId3">
            <a:alphaModFix/>
          </a:blip>
          <a:stretch>
            <a:fillRect/>
          </a:stretch>
        </p:blipFill>
        <p:spPr>
          <a:xfrm>
            <a:off x="830150" y="1387725"/>
            <a:ext cx="7610130" cy="345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8"/>
          <p:cNvSpPr/>
          <p:nvPr/>
        </p:nvSpPr>
        <p:spPr>
          <a:xfrm>
            <a:off x="1151700" y="306825"/>
            <a:ext cx="3220274" cy="363000"/>
          </a:xfrm>
          <a:prstGeom prst="rect">
            <a:avLst/>
          </a:prstGeom>
          <a:noFill/>
          <a:ln>
            <a:noFill/>
          </a:ln>
        </p:spPr>
        <p:txBody>
          <a:bodyPr anchorCtr="0" anchor="t" bIns="33750" lIns="67500" spcFirstLastPara="1" rIns="67500" wrap="square" tIns="33750">
            <a:noAutofit/>
          </a:bodyPr>
          <a:lstStyle/>
          <a:p>
            <a:pPr indent="-304800" lvl="0" marL="406400" marR="0" rtl="0" algn="l">
              <a:lnSpc>
                <a:spcPct val="95000"/>
              </a:lnSpc>
              <a:spcBef>
                <a:spcPts val="0"/>
              </a:spcBef>
              <a:spcAft>
                <a:spcPts val="0"/>
              </a:spcAft>
              <a:buNone/>
            </a:pPr>
            <a:r>
              <a:rPr b="1" lang="en" sz="2400">
                <a:solidFill>
                  <a:srgbClr val="002060"/>
                </a:solidFill>
                <a:latin typeface="Calibri"/>
                <a:ea typeface="Calibri"/>
                <a:cs typeface="Calibri"/>
                <a:sym typeface="Calibri"/>
              </a:rPr>
              <a:t>Atharva</a:t>
            </a:r>
            <a:r>
              <a:rPr b="1" i="0" lang="en" sz="2400" u="none" cap="none" strike="noStrike">
                <a:solidFill>
                  <a:srgbClr val="002060"/>
                </a:solidFill>
                <a:latin typeface="Calibri"/>
                <a:ea typeface="Calibri"/>
                <a:cs typeface="Calibri"/>
                <a:sym typeface="Calibri"/>
              </a:rPr>
              <a:t> </a:t>
            </a:r>
            <a:r>
              <a:rPr b="1" lang="en" sz="2400">
                <a:solidFill>
                  <a:srgbClr val="002060"/>
                </a:solidFill>
                <a:latin typeface="Calibri"/>
                <a:ea typeface="Calibri"/>
                <a:cs typeface="Calibri"/>
                <a:sym typeface="Calibri"/>
              </a:rPr>
              <a:t>Thorat</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45" name="Google Shape;345;p68"/>
          <p:cNvSpPr txBox="1"/>
          <p:nvPr/>
        </p:nvSpPr>
        <p:spPr>
          <a:xfrm>
            <a:off x="408899" y="939825"/>
            <a:ext cx="3963075" cy="447785"/>
          </a:xfrm>
          <a:prstGeom prst="rect">
            <a:avLst/>
          </a:prstGeom>
          <a:noFill/>
          <a:ln>
            <a:noFill/>
          </a:ln>
        </p:spPr>
        <p:txBody>
          <a:bodyPr anchorCtr="0" anchor="t" bIns="91425" lIns="91425" spcFirstLastPara="1" rIns="91425" wrap="square" tIns="91425">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i="0" lang="en" sz="1800" u="none" cap="none" strike="noStrike">
                <a:solidFill>
                  <a:srgbClr val="002060"/>
                </a:solidFill>
                <a:latin typeface="Calibri"/>
                <a:ea typeface="Calibri"/>
                <a:cs typeface="Calibri"/>
                <a:sym typeface="Calibri"/>
              </a:rPr>
              <a:t>Class Diagram </a:t>
            </a:r>
            <a:endParaRPr b="0" i="0" sz="1800" u="none" cap="none" strike="noStrike">
              <a:solidFill>
                <a:schemeClr val="dk1"/>
              </a:solidFill>
              <a:latin typeface="Calibri"/>
              <a:ea typeface="Calibri"/>
              <a:cs typeface="Calibri"/>
              <a:sym typeface="Calibri"/>
            </a:endParaRPr>
          </a:p>
        </p:txBody>
      </p:sp>
      <p:pic>
        <p:nvPicPr>
          <p:cNvPr id="346" name="Google Shape;346;p68" title="WhatsApp Image 2025-05-03 at 16.20.57.jpeg"/>
          <p:cNvPicPr preferRelativeResize="0"/>
          <p:nvPr/>
        </p:nvPicPr>
        <p:blipFill rotWithShape="1">
          <a:blip r:embed="rId3">
            <a:alphaModFix/>
          </a:blip>
          <a:srcRect b="2849" l="0" r="0" t="-2850"/>
          <a:stretch/>
        </p:blipFill>
        <p:spPr>
          <a:xfrm>
            <a:off x="152400" y="1291375"/>
            <a:ext cx="8839200" cy="35357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9"/>
          <p:cNvSpPr/>
          <p:nvPr/>
        </p:nvSpPr>
        <p:spPr>
          <a:xfrm>
            <a:off x="1151700" y="306825"/>
            <a:ext cx="3220274" cy="363000"/>
          </a:xfrm>
          <a:prstGeom prst="rect">
            <a:avLst/>
          </a:prstGeom>
          <a:noFill/>
          <a:ln>
            <a:noFill/>
          </a:ln>
        </p:spPr>
        <p:txBody>
          <a:bodyPr anchorCtr="0" anchor="t" bIns="33750" lIns="67500" spcFirstLastPara="1" rIns="67500" wrap="square" tIns="33750">
            <a:noAutofit/>
          </a:bodyPr>
          <a:lstStyle/>
          <a:p>
            <a:pPr indent="-304800" lvl="0" marL="406400" marR="0" rtl="0" algn="l">
              <a:lnSpc>
                <a:spcPct val="95000"/>
              </a:lnSpc>
              <a:spcBef>
                <a:spcPts val="0"/>
              </a:spcBef>
              <a:spcAft>
                <a:spcPts val="0"/>
              </a:spcAft>
              <a:buNone/>
            </a:pPr>
            <a:r>
              <a:rPr b="1" lang="en" sz="2400">
                <a:solidFill>
                  <a:srgbClr val="002060"/>
                </a:solidFill>
                <a:latin typeface="Calibri"/>
                <a:ea typeface="Calibri"/>
                <a:cs typeface="Calibri"/>
                <a:sym typeface="Calibri"/>
              </a:rPr>
              <a:t>Atharva</a:t>
            </a:r>
            <a:r>
              <a:rPr b="1" i="0" lang="en" sz="2400" u="none" cap="none" strike="noStrike">
                <a:solidFill>
                  <a:srgbClr val="002060"/>
                </a:solidFill>
                <a:latin typeface="Calibri"/>
                <a:ea typeface="Calibri"/>
                <a:cs typeface="Calibri"/>
                <a:sym typeface="Calibri"/>
              </a:rPr>
              <a:t> </a:t>
            </a:r>
            <a:r>
              <a:rPr b="1" lang="en" sz="2400">
                <a:solidFill>
                  <a:srgbClr val="002060"/>
                </a:solidFill>
                <a:latin typeface="Calibri"/>
                <a:ea typeface="Calibri"/>
                <a:cs typeface="Calibri"/>
                <a:sym typeface="Calibri"/>
              </a:rPr>
              <a:t>Thorat</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52" name="Google Shape;352;p69"/>
          <p:cNvSpPr txBox="1"/>
          <p:nvPr/>
        </p:nvSpPr>
        <p:spPr>
          <a:xfrm>
            <a:off x="408899" y="939825"/>
            <a:ext cx="3963075" cy="447785"/>
          </a:xfrm>
          <a:prstGeom prst="rect">
            <a:avLst/>
          </a:prstGeom>
          <a:noFill/>
          <a:ln>
            <a:noFill/>
          </a:ln>
        </p:spPr>
        <p:txBody>
          <a:bodyPr anchorCtr="0" anchor="t" bIns="91425" lIns="91425" spcFirstLastPara="1" rIns="91425" wrap="square" tIns="91425">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i="0" lang="en" sz="1800" u="none" cap="none" strike="noStrike">
                <a:solidFill>
                  <a:srgbClr val="002060"/>
                </a:solidFill>
                <a:latin typeface="Calibri"/>
                <a:ea typeface="Calibri"/>
                <a:cs typeface="Calibri"/>
                <a:sym typeface="Calibri"/>
              </a:rPr>
              <a:t>Activity Diagram </a:t>
            </a:r>
            <a:endParaRPr b="0" i="0" sz="1800" u="none" cap="none" strike="noStrike">
              <a:solidFill>
                <a:schemeClr val="dk1"/>
              </a:solidFill>
              <a:latin typeface="Calibri"/>
              <a:ea typeface="Calibri"/>
              <a:cs typeface="Calibri"/>
              <a:sym typeface="Calibri"/>
            </a:endParaRPr>
          </a:p>
        </p:txBody>
      </p:sp>
      <p:pic>
        <p:nvPicPr>
          <p:cNvPr id="353" name="Google Shape;353;p69" title="activity.drawio.png"/>
          <p:cNvPicPr preferRelativeResize="0"/>
          <p:nvPr/>
        </p:nvPicPr>
        <p:blipFill>
          <a:blip r:embed="rId3">
            <a:alphaModFix/>
          </a:blip>
          <a:stretch>
            <a:fillRect/>
          </a:stretch>
        </p:blipFill>
        <p:spPr>
          <a:xfrm>
            <a:off x="3471625" y="210637"/>
            <a:ext cx="4875276" cy="4722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70"/>
          <p:cNvSpPr/>
          <p:nvPr/>
        </p:nvSpPr>
        <p:spPr>
          <a:xfrm>
            <a:off x="1247190" y="324455"/>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None/>
            </a:pPr>
            <a:r>
              <a:rPr b="1" lang="en" sz="2400">
                <a:solidFill>
                  <a:srgbClr val="002060"/>
                </a:solidFill>
                <a:latin typeface="Calibri"/>
                <a:ea typeface="Calibri"/>
                <a:cs typeface="Calibri"/>
                <a:sym typeface="Calibri"/>
              </a:rPr>
              <a:t>Khilee Singhal</a:t>
            </a:r>
            <a:endParaRPr b="0" i="0" sz="2400" u="none" cap="none" strike="noStrike">
              <a:solidFill>
                <a:schemeClr val="dk1"/>
              </a:solidFill>
              <a:latin typeface="Calibri"/>
              <a:ea typeface="Calibri"/>
              <a:cs typeface="Calibri"/>
              <a:sym typeface="Calibri"/>
            </a:endParaRPr>
          </a:p>
        </p:txBody>
      </p:sp>
      <p:sp>
        <p:nvSpPr>
          <p:cNvPr id="359" name="Google Shape;359;p70"/>
          <p:cNvSpPr txBox="1"/>
          <p:nvPr>
            <p:ph idx="1" type="body"/>
          </p:nvPr>
        </p:nvSpPr>
        <p:spPr>
          <a:xfrm>
            <a:off x="178594" y="1160528"/>
            <a:ext cx="7872000" cy="875400"/>
          </a:xfrm>
          <a:prstGeom prst="rect">
            <a:avLst/>
          </a:prstGeom>
          <a:noFill/>
          <a:ln>
            <a:noFill/>
          </a:ln>
        </p:spPr>
        <p:txBody>
          <a:bodyPr anchorCtr="0" anchor="t" bIns="0" lIns="0" spcFirstLastPara="1" rIns="0" wrap="square" tIns="0">
            <a:noAutofit/>
          </a:bodyPr>
          <a:lstStyle/>
          <a:p>
            <a:pPr indent="-228600" lvl="0" marL="457200" rtl="0" algn="just">
              <a:lnSpc>
                <a:spcPct val="100000"/>
              </a:lnSpc>
              <a:spcBef>
                <a:spcPts val="0"/>
              </a:spcBef>
              <a:spcAft>
                <a:spcPts val="0"/>
              </a:spcAft>
              <a:buSzPts val="1100"/>
              <a:buNone/>
            </a:pPr>
            <a:r>
              <a:rPr b="1" lang="en" sz="1600">
                <a:solidFill>
                  <a:srgbClr val="17365D"/>
                </a:solidFill>
                <a:latin typeface="Times New Roman"/>
                <a:ea typeface="Times New Roman"/>
                <a:cs typeface="Times New Roman"/>
                <a:sym typeface="Times New Roman"/>
              </a:rPr>
              <a:t>	</a:t>
            </a:r>
            <a:r>
              <a:rPr b="1" lang="en" sz="1600" u="sng">
                <a:solidFill>
                  <a:srgbClr val="17365D"/>
                </a:solidFill>
                <a:latin typeface="Times New Roman"/>
                <a:ea typeface="Times New Roman"/>
                <a:cs typeface="Times New Roman"/>
                <a:sym typeface="Times New Roman"/>
              </a:rPr>
              <a:t>Aim</a:t>
            </a:r>
            <a:r>
              <a:rPr b="1" lang="en" sz="1600">
                <a:solidFill>
                  <a:srgbClr val="17365D"/>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 Designed and implemented the core functionality of the app—including medication management, QR code generation, and pill identification—using Flutter’s cross-platform framework and Dart programming language.</a:t>
            </a:r>
            <a:endParaRPr sz="1600" u="sng">
              <a:solidFill>
                <a:schemeClr val="dk1"/>
              </a:solidFill>
              <a:latin typeface="Times New Roman"/>
              <a:ea typeface="Times New Roman"/>
              <a:cs typeface="Times New Roman"/>
              <a:sym typeface="Times New Roman"/>
            </a:endParaRPr>
          </a:p>
        </p:txBody>
      </p:sp>
      <p:sp>
        <p:nvSpPr>
          <p:cNvPr id="360" name="Google Shape;360;p70"/>
          <p:cNvSpPr txBox="1"/>
          <p:nvPr/>
        </p:nvSpPr>
        <p:spPr>
          <a:xfrm>
            <a:off x="564356" y="1886661"/>
            <a:ext cx="67437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sng" cap="none" strike="noStrike">
                <a:solidFill>
                  <a:srgbClr val="17365D"/>
                </a:solidFill>
                <a:latin typeface="Times New Roman"/>
                <a:ea typeface="Times New Roman"/>
                <a:cs typeface="Times New Roman"/>
                <a:sym typeface="Times New Roman"/>
              </a:rPr>
              <a:t>Objectives:</a:t>
            </a:r>
            <a:endParaRPr/>
          </a:p>
          <a:p>
            <a:pPr indent="0" lvl="0" marL="0" marR="0" rtl="0" algn="l">
              <a:lnSpc>
                <a:spcPct val="100000"/>
              </a:lnSpc>
              <a:spcBef>
                <a:spcPts val="0"/>
              </a:spcBef>
              <a:spcAft>
                <a:spcPts val="0"/>
              </a:spcAft>
              <a:buNone/>
            </a:pPr>
            <a:r>
              <a:t/>
            </a:r>
            <a:endParaRPr b="1" i="0" sz="1400" u="sng" cap="none" strike="noStrike">
              <a:solidFill>
                <a:srgbClr val="17365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sng" cap="none" strike="noStrike">
              <a:solidFill>
                <a:srgbClr val="000000"/>
              </a:solidFill>
              <a:latin typeface="Times New Roman"/>
              <a:ea typeface="Times New Roman"/>
              <a:cs typeface="Times New Roman"/>
              <a:sym typeface="Times New Roman"/>
            </a:endParaRPr>
          </a:p>
        </p:txBody>
      </p:sp>
      <p:sp>
        <p:nvSpPr>
          <p:cNvPr id="361" name="Google Shape;361;p70"/>
          <p:cNvSpPr/>
          <p:nvPr/>
        </p:nvSpPr>
        <p:spPr>
          <a:xfrm>
            <a:off x="564350" y="2334999"/>
            <a:ext cx="7656300" cy="1794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a:solidFill>
                  <a:schemeClr val="dk1"/>
                </a:solidFill>
                <a:latin typeface="Times New Roman"/>
                <a:ea typeface="Times New Roman"/>
                <a:cs typeface="Times New Roman"/>
                <a:sym typeface="Times New Roman"/>
              </a:rPr>
              <a:t>App Development: Designed and built all core screens using Flutter framework written in Dart (Medications, QR Code Generation, Pill Identification).</a:t>
            </a:r>
            <a:endParaRPr>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a:solidFill>
                  <a:schemeClr val="dk1"/>
                </a:solidFill>
                <a:latin typeface="Times New Roman"/>
                <a:ea typeface="Times New Roman"/>
                <a:cs typeface="Times New Roman"/>
                <a:sym typeface="Times New Roman"/>
              </a:rPr>
              <a:t>QR Code Integration: Implemented dynamic QR generation and scanning for medication tracking.</a:t>
            </a:r>
            <a:endParaRPr>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a:solidFill>
                  <a:schemeClr val="dk1"/>
                </a:solidFill>
                <a:latin typeface="Times New Roman"/>
                <a:ea typeface="Times New Roman"/>
                <a:cs typeface="Times New Roman"/>
                <a:sym typeface="Times New Roman"/>
              </a:rPr>
              <a:t>Pill Identification Logic: Developed functionality to verify timing and dosage of medicine based on patient input.</a:t>
            </a:r>
            <a:endParaRPr>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a:solidFill>
                  <a:schemeClr val="dk1"/>
                </a:solidFill>
                <a:latin typeface="Times New Roman"/>
                <a:ea typeface="Times New Roman"/>
                <a:cs typeface="Times New Roman"/>
                <a:sym typeface="Times New Roman"/>
              </a:rPr>
              <a:t>Local Storage: Used SQLite to store medicines, schedules, and history offline.</a:t>
            </a:r>
            <a:endParaRPr>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a:solidFill>
                  <a:schemeClr val="dk1"/>
                </a:solidFill>
                <a:latin typeface="Times New Roman"/>
                <a:ea typeface="Times New Roman"/>
                <a:cs typeface="Times New Roman"/>
                <a:sym typeface="Times New Roman"/>
              </a:rPr>
              <a:t>Emergency Contact Logic: Integrated emergency call functionality.</a:t>
            </a:r>
            <a:endParaRPr>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a:solidFill>
                  <a:schemeClr val="dk1"/>
                </a:solidFill>
                <a:latin typeface="Times New Roman"/>
                <a:ea typeface="Times New Roman"/>
                <a:cs typeface="Times New Roman"/>
                <a:sym typeface="Times New Roman"/>
              </a:rPr>
              <a:t>Dose History Management: Logged doses with timestamp and validation.</a:t>
            </a:r>
            <a:endParaRPr>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a:solidFill>
                  <a:schemeClr val="dk1"/>
                </a:solidFill>
                <a:latin typeface="Times New Roman"/>
                <a:ea typeface="Times New Roman"/>
                <a:cs typeface="Times New Roman"/>
                <a:sym typeface="Times New Roman"/>
              </a:rPr>
              <a:t>Tested Data Handling: Built classes like Medication, DoseHistory, and QRCode logic.</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1"/>
          <p:cNvSpPr/>
          <p:nvPr/>
        </p:nvSpPr>
        <p:spPr>
          <a:xfrm>
            <a:off x="1151700" y="306825"/>
            <a:ext cx="3220274" cy="363000"/>
          </a:xfrm>
          <a:prstGeom prst="rect">
            <a:avLst/>
          </a:prstGeom>
          <a:noFill/>
          <a:ln>
            <a:noFill/>
          </a:ln>
        </p:spPr>
        <p:txBody>
          <a:bodyPr anchorCtr="0" anchor="t" bIns="33750" lIns="67500" spcFirstLastPara="1" rIns="67500" wrap="square" tIns="33750">
            <a:noAutofit/>
          </a:bodyPr>
          <a:lstStyle/>
          <a:p>
            <a:pPr indent="0" lvl="0" marL="101600" marR="0" rtl="0" algn="l">
              <a:lnSpc>
                <a:spcPct val="95000"/>
              </a:lnSpc>
              <a:spcBef>
                <a:spcPts val="0"/>
              </a:spcBef>
              <a:spcAft>
                <a:spcPts val="0"/>
              </a:spcAft>
              <a:buNone/>
            </a:pPr>
            <a:r>
              <a:rPr b="1" lang="en" sz="2400">
                <a:solidFill>
                  <a:srgbClr val="002060"/>
                </a:solidFill>
                <a:latin typeface="Calibri"/>
                <a:ea typeface="Calibri"/>
                <a:cs typeface="Calibri"/>
                <a:sym typeface="Calibri"/>
              </a:rPr>
              <a:t>Khilee Singhal</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67" name="Google Shape;367;p71"/>
          <p:cNvSpPr txBox="1"/>
          <p:nvPr/>
        </p:nvSpPr>
        <p:spPr>
          <a:xfrm>
            <a:off x="408899" y="939825"/>
            <a:ext cx="3963075" cy="447785"/>
          </a:xfrm>
          <a:prstGeom prst="rect">
            <a:avLst/>
          </a:prstGeom>
          <a:noFill/>
          <a:ln>
            <a:noFill/>
          </a:ln>
        </p:spPr>
        <p:txBody>
          <a:bodyPr anchorCtr="0" anchor="t" bIns="91425" lIns="91425" spcFirstLastPara="1" rIns="91425" wrap="square" tIns="91425">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lang="en" sz="1800">
                <a:solidFill>
                  <a:srgbClr val="002060"/>
                </a:solidFill>
                <a:latin typeface="Calibri"/>
                <a:ea typeface="Calibri"/>
                <a:cs typeface="Calibri"/>
                <a:sym typeface="Calibri"/>
              </a:rPr>
              <a:t>Module</a:t>
            </a:r>
            <a:r>
              <a:rPr b="1" i="0" lang="en" sz="1800" u="none" cap="none" strike="noStrike">
                <a:solidFill>
                  <a:srgbClr val="002060"/>
                </a:solidFill>
                <a:latin typeface="Calibri"/>
                <a:ea typeface="Calibri"/>
                <a:cs typeface="Calibri"/>
                <a:sym typeface="Calibri"/>
              </a:rPr>
              <a:t> Diagram </a:t>
            </a:r>
            <a:endParaRPr b="0" i="0" sz="1800" u="none" cap="none" strike="noStrike">
              <a:solidFill>
                <a:schemeClr val="dk1"/>
              </a:solidFill>
              <a:latin typeface="Calibri"/>
              <a:ea typeface="Calibri"/>
              <a:cs typeface="Calibri"/>
              <a:sym typeface="Calibri"/>
            </a:endParaRPr>
          </a:p>
        </p:txBody>
      </p:sp>
      <p:pic>
        <p:nvPicPr>
          <p:cNvPr id="368" name="Google Shape;368;p71"/>
          <p:cNvPicPr preferRelativeResize="0"/>
          <p:nvPr/>
        </p:nvPicPr>
        <p:blipFill>
          <a:blip r:embed="rId3">
            <a:alphaModFix/>
          </a:blip>
          <a:stretch>
            <a:fillRect/>
          </a:stretch>
        </p:blipFill>
        <p:spPr>
          <a:xfrm>
            <a:off x="351237" y="1306175"/>
            <a:ext cx="8441523" cy="3729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72"/>
          <p:cNvPicPr preferRelativeResize="0"/>
          <p:nvPr/>
        </p:nvPicPr>
        <p:blipFill>
          <a:blip r:embed="rId3">
            <a:alphaModFix/>
          </a:blip>
          <a:stretch>
            <a:fillRect/>
          </a:stretch>
        </p:blipFill>
        <p:spPr>
          <a:xfrm>
            <a:off x="785400" y="343750"/>
            <a:ext cx="8250225" cy="4726701"/>
          </a:xfrm>
          <a:prstGeom prst="rect">
            <a:avLst/>
          </a:prstGeom>
          <a:noFill/>
          <a:ln>
            <a:noFill/>
          </a:ln>
        </p:spPr>
      </p:pic>
      <p:sp>
        <p:nvSpPr>
          <p:cNvPr id="374" name="Google Shape;374;p72"/>
          <p:cNvSpPr/>
          <p:nvPr/>
        </p:nvSpPr>
        <p:spPr>
          <a:xfrm>
            <a:off x="1151700" y="306825"/>
            <a:ext cx="3220200" cy="363000"/>
          </a:xfrm>
          <a:prstGeom prst="rect">
            <a:avLst/>
          </a:prstGeom>
          <a:noFill/>
          <a:ln>
            <a:noFill/>
          </a:ln>
        </p:spPr>
        <p:txBody>
          <a:bodyPr anchorCtr="0" anchor="t" bIns="33750" lIns="67500" spcFirstLastPara="1" rIns="67500" wrap="square" tIns="33750">
            <a:noAutofit/>
          </a:bodyPr>
          <a:lstStyle/>
          <a:p>
            <a:pPr indent="0" lvl="0" marL="101600" marR="0" rtl="0" algn="l">
              <a:lnSpc>
                <a:spcPct val="95000"/>
              </a:lnSpc>
              <a:spcBef>
                <a:spcPts val="0"/>
              </a:spcBef>
              <a:spcAft>
                <a:spcPts val="0"/>
              </a:spcAft>
              <a:buNone/>
            </a:pPr>
            <a:r>
              <a:rPr b="1" lang="en" sz="2400">
                <a:solidFill>
                  <a:srgbClr val="002060"/>
                </a:solidFill>
                <a:latin typeface="Calibri"/>
                <a:ea typeface="Calibri"/>
                <a:cs typeface="Calibri"/>
                <a:sym typeface="Calibri"/>
              </a:rPr>
              <a:t>Khilee Singhal</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75" name="Google Shape;375;p72"/>
          <p:cNvSpPr txBox="1"/>
          <p:nvPr/>
        </p:nvSpPr>
        <p:spPr>
          <a:xfrm>
            <a:off x="1074949" y="669825"/>
            <a:ext cx="3963000" cy="447900"/>
          </a:xfrm>
          <a:prstGeom prst="rect">
            <a:avLst/>
          </a:prstGeom>
          <a:noFill/>
          <a:ln>
            <a:noFill/>
          </a:ln>
        </p:spPr>
        <p:txBody>
          <a:bodyPr anchorCtr="0" anchor="t" bIns="91425" lIns="91425" spcFirstLastPara="1" rIns="91425" wrap="square" tIns="91425">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i="0" lang="en" sz="1800" u="none" cap="none" strike="noStrike">
                <a:solidFill>
                  <a:srgbClr val="002060"/>
                </a:solidFill>
                <a:latin typeface="Calibri"/>
                <a:ea typeface="Calibri"/>
                <a:cs typeface="Calibri"/>
                <a:sym typeface="Calibri"/>
              </a:rPr>
              <a:t>Class Diagram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73"/>
          <p:cNvPicPr preferRelativeResize="0"/>
          <p:nvPr/>
        </p:nvPicPr>
        <p:blipFill>
          <a:blip r:embed="rId3">
            <a:alphaModFix/>
          </a:blip>
          <a:stretch>
            <a:fillRect/>
          </a:stretch>
        </p:blipFill>
        <p:spPr>
          <a:xfrm>
            <a:off x="152400" y="771075"/>
            <a:ext cx="8911877" cy="4220025"/>
          </a:xfrm>
          <a:prstGeom prst="rect">
            <a:avLst/>
          </a:prstGeom>
          <a:noFill/>
          <a:ln>
            <a:noFill/>
          </a:ln>
        </p:spPr>
      </p:pic>
      <p:sp>
        <p:nvSpPr>
          <p:cNvPr id="381" name="Google Shape;381;p73"/>
          <p:cNvSpPr txBox="1"/>
          <p:nvPr/>
        </p:nvSpPr>
        <p:spPr>
          <a:xfrm>
            <a:off x="551186" y="610400"/>
            <a:ext cx="3963000" cy="447900"/>
          </a:xfrm>
          <a:prstGeom prst="rect">
            <a:avLst/>
          </a:prstGeom>
          <a:noFill/>
          <a:ln>
            <a:noFill/>
          </a:ln>
        </p:spPr>
        <p:txBody>
          <a:bodyPr anchorCtr="0" anchor="t" bIns="91425" lIns="91425" spcFirstLastPara="1" rIns="91425" wrap="square" tIns="91425">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i="0" lang="en" sz="1800" u="none" cap="none" strike="noStrike">
                <a:solidFill>
                  <a:srgbClr val="002060"/>
                </a:solidFill>
                <a:latin typeface="Calibri"/>
                <a:ea typeface="Calibri"/>
                <a:cs typeface="Calibri"/>
                <a:sym typeface="Calibri"/>
              </a:rPr>
              <a:t>Activity Diagram </a:t>
            </a:r>
            <a:endParaRPr b="1" i="0" sz="1800" u="none" cap="none" strike="noStrike">
              <a:solidFill>
                <a:schemeClr val="dk1"/>
              </a:solidFill>
              <a:latin typeface="Calibri"/>
              <a:ea typeface="Calibri"/>
              <a:cs typeface="Calibri"/>
              <a:sym typeface="Calibri"/>
            </a:endParaRPr>
          </a:p>
        </p:txBody>
      </p:sp>
      <p:sp>
        <p:nvSpPr>
          <p:cNvPr id="382" name="Google Shape;382;p73"/>
          <p:cNvSpPr/>
          <p:nvPr/>
        </p:nvSpPr>
        <p:spPr>
          <a:xfrm>
            <a:off x="1151700" y="306825"/>
            <a:ext cx="3220274" cy="363000"/>
          </a:xfrm>
          <a:prstGeom prst="rect">
            <a:avLst/>
          </a:prstGeom>
          <a:noFill/>
          <a:ln>
            <a:noFill/>
          </a:ln>
        </p:spPr>
        <p:txBody>
          <a:bodyPr anchorCtr="0" anchor="t" bIns="33750" lIns="67500" spcFirstLastPara="1" rIns="67500" wrap="square" tIns="33750">
            <a:noAutofit/>
          </a:bodyPr>
          <a:lstStyle/>
          <a:p>
            <a:pPr indent="-304800" lvl="0" marL="406400" marR="0" rtl="0" algn="l">
              <a:lnSpc>
                <a:spcPct val="95000"/>
              </a:lnSpc>
              <a:spcBef>
                <a:spcPts val="0"/>
              </a:spcBef>
              <a:spcAft>
                <a:spcPts val="0"/>
              </a:spcAft>
              <a:buNone/>
            </a:pPr>
            <a:r>
              <a:rPr b="1" lang="en" sz="2400">
                <a:solidFill>
                  <a:srgbClr val="002060"/>
                </a:solidFill>
                <a:latin typeface="Calibri"/>
                <a:ea typeface="Calibri"/>
                <a:cs typeface="Calibri"/>
                <a:sym typeface="Calibri"/>
              </a:rPr>
              <a:t>Khilee Singhal</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4"/>
          <p:cNvSpPr/>
          <p:nvPr/>
        </p:nvSpPr>
        <p:spPr>
          <a:xfrm>
            <a:off x="1247190" y="324455"/>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None/>
            </a:pPr>
            <a:r>
              <a:rPr b="1" lang="en" sz="2400">
                <a:solidFill>
                  <a:srgbClr val="002060"/>
                </a:solidFill>
                <a:latin typeface="Calibri"/>
                <a:ea typeface="Calibri"/>
                <a:cs typeface="Calibri"/>
                <a:sym typeface="Calibri"/>
              </a:rPr>
              <a:t>Manvi Singh</a:t>
            </a:r>
            <a:endParaRPr b="0" i="0" sz="2400" u="none" cap="none" strike="noStrike">
              <a:solidFill>
                <a:schemeClr val="dk1"/>
              </a:solidFill>
              <a:latin typeface="Calibri"/>
              <a:ea typeface="Calibri"/>
              <a:cs typeface="Calibri"/>
              <a:sym typeface="Calibri"/>
            </a:endParaRPr>
          </a:p>
        </p:txBody>
      </p:sp>
      <p:sp>
        <p:nvSpPr>
          <p:cNvPr id="388" name="Google Shape;388;p74"/>
          <p:cNvSpPr txBox="1"/>
          <p:nvPr>
            <p:ph idx="1" type="body"/>
          </p:nvPr>
        </p:nvSpPr>
        <p:spPr>
          <a:xfrm>
            <a:off x="178594" y="1160528"/>
            <a:ext cx="7872052" cy="875441"/>
          </a:xfrm>
          <a:prstGeom prst="rect">
            <a:avLst/>
          </a:prstGeom>
          <a:noFill/>
          <a:ln>
            <a:noFill/>
          </a:ln>
        </p:spPr>
        <p:txBody>
          <a:bodyPr anchorCtr="0" anchor="t" bIns="0" lIns="0" spcFirstLastPara="1" rIns="0" wrap="square" tIns="0">
            <a:noAutofit/>
          </a:bodyPr>
          <a:lstStyle/>
          <a:p>
            <a:pPr indent="-228600" lvl="0" marL="457200" rtl="0" algn="just">
              <a:lnSpc>
                <a:spcPct val="100000"/>
              </a:lnSpc>
              <a:spcBef>
                <a:spcPts val="0"/>
              </a:spcBef>
              <a:spcAft>
                <a:spcPts val="0"/>
              </a:spcAft>
              <a:buSzPts val="1100"/>
              <a:buNone/>
            </a:pPr>
            <a:r>
              <a:rPr b="1" lang="en" sz="1600">
                <a:solidFill>
                  <a:srgbClr val="17365D"/>
                </a:solidFill>
                <a:latin typeface="Times New Roman"/>
                <a:ea typeface="Times New Roman"/>
                <a:cs typeface="Times New Roman"/>
                <a:sym typeface="Times New Roman"/>
              </a:rPr>
              <a:t>	</a:t>
            </a:r>
            <a:r>
              <a:rPr b="1" lang="en" sz="1600" u="sng">
                <a:solidFill>
                  <a:srgbClr val="17365D"/>
                </a:solidFill>
                <a:latin typeface="Times New Roman"/>
                <a:ea typeface="Times New Roman"/>
                <a:cs typeface="Times New Roman"/>
                <a:sym typeface="Times New Roman"/>
              </a:rPr>
              <a:t>Aim</a:t>
            </a:r>
            <a:r>
              <a:rPr b="1" lang="en" sz="1600">
                <a:solidFill>
                  <a:srgbClr val="17365D"/>
                </a:solidFill>
                <a:latin typeface="Times New Roman"/>
                <a:ea typeface="Times New Roman"/>
                <a:cs typeface="Times New Roman"/>
                <a:sym typeface="Times New Roman"/>
              </a:rPr>
              <a:t> : </a:t>
            </a:r>
            <a:r>
              <a:rPr lang="en" sz="1600">
                <a:solidFill>
                  <a:srgbClr val="17365D"/>
                </a:solidFill>
                <a:latin typeface="Times New Roman"/>
                <a:ea typeface="Times New Roman"/>
                <a:cs typeface="Times New Roman"/>
                <a:sym typeface="Times New Roman"/>
              </a:rPr>
              <a:t>V</a:t>
            </a:r>
            <a:r>
              <a:rPr lang="en" sz="1600">
                <a:solidFill>
                  <a:schemeClr val="dk1"/>
                </a:solidFill>
                <a:latin typeface="Times New Roman"/>
                <a:ea typeface="Times New Roman"/>
                <a:cs typeface="Times New Roman"/>
                <a:sym typeface="Times New Roman"/>
              </a:rPr>
              <a:t>alidate user role behaviors (caretaker vs patient), simulate medication scheduling scenarios, and ensure the app meets accessibility and functional standards for elderly users.</a:t>
            </a:r>
            <a:endParaRPr sz="1600" u="sng">
              <a:solidFill>
                <a:schemeClr val="dk1"/>
              </a:solidFill>
              <a:latin typeface="Times New Roman"/>
              <a:ea typeface="Times New Roman"/>
              <a:cs typeface="Times New Roman"/>
              <a:sym typeface="Times New Roman"/>
            </a:endParaRPr>
          </a:p>
        </p:txBody>
      </p:sp>
      <p:sp>
        <p:nvSpPr>
          <p:cNvPr id="389" name="Google Shape;389;p74"/>
          <p:cNvSpPr txBox="1"/>
          <p:nvPr/>
        </p:nvSpPr>
        <p:spPr>
          <a:xfrm>
            <a:off x="564356" y="1987411"/>
            <a:ext cx="67437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sng" cap="none" strike="noStrike">
                <a:solidFill>
                  <a:srgbClr val="17365D"/>
                </a:solidFill>
                <a:latin typeface="Times New Roman"/>
                <a:ea typeface="Times New Roman"/>
                <a:cs typeface="Times New Roman"/>
                <a:sym typeface="Times New Roman"/>
              </a:rPr>
              <a:t>Objectives</a:t>
            </a:r>
            <a:r>
              <a:rPr b="1" i="0" lang="en" sz="1400" u="sng" cap="none" strike="noStrike">
                <a:solidFill>
                  <a:srgbClr val="17365D"/>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rPr b="1" i="0" lang="en" sz="1400" u="none" cap="none" strike="noStrike">
                <a:solidFill>
                  <a:srgbClr val="17365D"/>
                </a:solidFill>
                <a:latin typeface="Times New Roman"/>
                <a:ea typeface="Times New Roman"/>
                <a:cs typeface="Times New Roman"/>
                <a:sym typeface="Times New Roman"/>
              </a:rPr>
              <a:t> </a:t>
            </a:r>
            <a:endParaRPr b="0" i="0" sz="1400" u="sng" cap="none" strike="noStrike">
              <a:solidFill>
                <a:srgbClr val="000000"/>
              </a:solidFill>
              <a:latin typeface="Times New Roman"/>
              <a:ea typeface="Times New Roman"/>
              <a:cs typeface="Times New Roman"/>
              <a:sym typeface="Times New Roman"/>
            </a:endParaRPr>
          </a:p>
        </p:txBody>
      </p:sp>
      <p:sp>
        <p:nvSpPr>
          <p:cNvPr id="390" name="Google Shape;390;p74"/>
          <p:cNvSpPr/>
          <p:nvPr/>
        </p:nvSpPr>
        <p:spPr>
          <a:xfrm>
            <a:off x="547749" y="2571750"/>
            <a:ext cx="7935000" cy="1815900"/>
          </a:xfrm>
          <a:prstGeom prst="rect">
            <a:avLst/>
          </a:prstGeom>
          <a:noFill/>
          <a:ln>
            <a:noFill/>
          </a:ln>
        </p:spPr>
        <p:txBody>
          <a:bodyPr anchorCtr="0" anchor="ctr" bIns="45700" lIns="91425" spcFirstLastPara="1" rIns="91425" wrap="square" tIns="45700">
            <a:noAutofit/>
          </a:bodyPr>
          <a:lstStyle/>
          <a:p>
            <a:pPr indent="-285750" lvl="0" marL="457200" rtl="0" algn="l">
              <a:spcBef>
                <a:spcPts val="0"/>
              </a:spcBef>
              <a:spcAft>
                <a:spcPts val="0"/>
              </a:spcAft>
              <a:buClr>
                <a:schemeClr val="dk1"/>
              </a:buClr>
              <a:buSzPts val="900"/>
              <a:buChar char="●"/>
            </a:pPr>
            <a:r>
              <a:rPr lang="en">
                <a:solidFill>
                  <a:schemeClr val="dk1"/>
                </a:solidFill>
              </a:rPr>
              <a:t>Schedule Logic &amp; UI Support: Validated flow of dose timing and daily reminders from a user’s viewpoint.</a:t>
            </a:r>
            <a:endParaRPr>
              <a:solidFill>
                <a:schemeClr val="dk1"/>
              </a:solidFill>
            </a:endParaRPr>
          </a:p>
          <a:p>
            <a:pPr indent="-285750" lvl="0" marL="457200" rtl="0" algn="l">
              <a:spcBef>
                <a:spcPts val="0"/>
              </a:spcBef>
              <a:spcAft>
                <a:spcPts val="0"/>
              </a:spcAft>
              <a:buClr>
                <a:schemeClr val="dk1"/>
              </a:buClr>
              <a:buSzPts val="900"/>
              <a:buChar char="●"/>
            </a:pPr>
            <a:r>
              <a:rPr lang="en">
                <a:solidFill>
                  <a:schemeClr val="dk1"/>
                </a:solidFill>
              </a:rPr>
              <a:t>Pill Identification Testing: Checked OCR fallback, QR-based scans, and their behavior across time.</a:t>
            </a:r>
            <a:endParaRPr>
              <a:solidFill>
                <a:schemeClr val="dk1"/>
              </a:solidFill>
            </a:endParaRPr>
          </a:p>
          <a:p>
            <a:pPr indent="-285750" lvl="0" marL="457200" rtl="0" algn="l">
              <a:spcBef>
                <a:spcPts val="0"/>
              </a:spcBef>
              <a:spcAft>
                <a:spcPts val="0"/>
              </a:spcAft>
              <a:buClr>
                <a:schemeClr val="dk1"/>
              </a:buClr>
              <a:buSzPts val="900"/>
              <a:buChar char="●"/>
            </a:pPr>
            <a:r>
              <a:rPr lang="en">
                <a:solidFill>
                  <a:schemeClr val="dk1"/>
                </a:solidFill>
              </a:rPr>
              <a:t>Emergency Contact Functionality: Ensured triggering calls works reliably offline.</a:t>
            </a:r>
            <a:endParaRPr>
              <a:solidFill>
                <a:schemeClr val="dk1"/>
              </a:solidFill>
            </a:endParaRPr>
          </a:p>
          <a:p>
            <a:pPr indent="-285750" lvl="0" marL="457200" rtl="0" algn="l">
              <a:spcBef>
                <a:spcPts val="0"/>
              </a:spcBef>
              <a:spcAft>
                <a:spcPts val="0"/>
              </a:spcAft>
              <a:buClr>
                <a:schemeClr val="dk1"/>
              </a:buClr>
              <a:buSzPts val="900"/>
              <a:buChar char="●"/>
            </a:pPr>
            <a:r>
              <a:rPr lang="en">
                <a:solidFill>
                  <a:schemeClr val="dk1"/>
                </a:solidFill>
              </a:rPr>
              <a:t>User Roles (Patient &amp; Caretaker): Provided practical insights into how both interact with the app in daily life, including what features are most intuitive or require training.</a:t>
            </a:r>
            <a:endParaRPr>
              <a:solidFill>
                <a:schemeClr val="dk1"/>
              </a:solidFill>
            </a:endParaRPr>
          </a:p>
          <a:p>
            <a:pPr indent="-285750" lvl="0" marL="457200" rtl="0" algn="l">
              <a:spcBef>
                <a:spcPts val="0"/>
              </a:spcBef>
              <a:spcAft>
                <a:spcPts val="0"/>
              </a:spcAft>
              <a:buClr>
                <a:schemeClr val="dk1"/>
              </a:buClr>
              <a:buSzPts val="900"/>
              <a:buChar char="●"/>
            </a:pPr>
            <a:r>
              <a:rPr lang="en">
                <a:solidFill>
                  <a:schemeClr val="dk1"/>
                </a:solidFill>
              </a:rPr>
              <a:t>Dose Timing Alerts: Verified that alerts are raised on wrong dosage times or excess usage.</a:t>
            </a:r>
            <a:endParaRPr>
              <a:solidFill>
                <a:schemeClr val="dk1"/>
              </a:solidFill>
            </a:endParaRPr>
          </a:p>
          <a:p>
            <a:pPr indent="-285750" lvl="0" marL="457200" rtl="0" algn="l">
              <a:spcBef>
                <a:spcPts val="0"/>
              </a:spcBef>
              <a:spcAft>
                <a:spcPts val="0"/>
              </a:spcAft>
              <a:buClr>
                <a:schemeClr val="dk1"/>
              </a:buClr>
              <a:buSzPts val="900"/>
              <a:buChar char="●"/>
            </a:pPr>
            <a:r>
              <a:rPr lang="en">
                <a:solidFill>
                  <a:schemeClr val="dk1"/>
                </a:solidFill>
              </a:rPr>
              <a:t>Test Cases: Helped test the class logic and UI across various usage states.</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5"/>
          <p:cNvSpPr/>
          <p:nvPr/>
        </p:nvSpPr>
        <p:spPr>
          <a:xfrm>
            <a:off x="1151700" y="306825"/>
            <a:ext cx="3220200" cy="363000"/>
          </a:xfrm>
          <a:prstGeom prst="rect">
            <a:avLst/>
          </a:prstGeom>
          <a:noFill/>
          <a:ln>
            <a:noFill/>
          </a:ln>
        </p:spPr>
        <p:txBody>
          <a:bodyPr anchorCtr="0" anchor="t" bIns="33750" lIns="67500" spcFirstLastPara="1" rIns="67500" wrap="square" tIns="33750">
            <a:noAutofit/>
          </a:bodyPr>
          <a:lstStyle/>
          <a:p>
            <a:pPr indent="0" lvl="0" marL="101600" marR="0" rtl="0" algn="l">
              <a:lnSpc>
                <a:spcPct val="95000"/>
              </a:lnSpc>
              <a:spcBef>
                <a:spcPts val="0"/>
              </a:spcBef>
              <a:spcAft>
                <a:spcPts val="0"/>
              </a:spcAft>
              <a:buNone/>
            </a:pPr>
            <a:r>
              <a:rPr b="1" lang="en" sz="2400">
                <a:solidFill>
                  <a:srgbClr val="002060"/>
                </a:solidFill>
                <a:latin typeface="Calibri"/>
                <a:ea typeface="Calibri"/>
                <a:cs typeface="Calibri"/>
                <a:sym typeface="Calibri"/>
              </a:rPr>
              <a:t>Manvi Singh</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96" name="Google Shape;396;p75"/>
          <p:cNvSpPr txBox="1"/>
          <p:nvPr/>
        </p:nvSpPr>
        <p:spPr>
          <a:xfrm>
            <a:off x="408899" y="939825"/>
            <a:ext cx="3963000" cy="447900"/>
          </a:xfrm>
          <a:prstGeom prst="rect">
            <a:avLst/>
          </a:prstGeom>
          <a:noFill/>
          <a:ln>
            <a:noFill/>
          </a:ln>
        </p:spPr>
        <p:txBody>
          <a:bodyPr anchorCtr="0" anchor="t" bIns="91425" lIns="91425" spcFirstLastPara="1" rIns="91425" wrap="square" tIns="91425">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lang="en" sz="1800">
                <a:solidFill>
                  <a:srgbClr val="002060"/>
                </a:solidFill>
                <a:latin typeface="Calibri"/>
                <a:ea typeface="Calibri"/>
                <a:cs typeface="Calibri"/>
                <a:sym typeface="Calibri"/>
              </a:rPr>
              <a:t>Class </a:t>
            </a:r>
            <a:r>
              <a:rPr b="1" i="0" lang="en" sz="1800" u="none" cap="none" strike="noStrike">
                <a:solidFill>
                  <a:srgbClr val="002060"/>
                </a:solidFill>
                <a:latin typeface="Calibri"/>
                <a:ea typeface="Calibri"/>
                <a:cs typeface="Calibri"/>
                <a:sym typeface="Calibri"/>
              </a:rPr>
              <a:t>Diagram </a:t>
            </a:r>
            <a:endParaRPr b="0" i="0" sz="1800" u="none" cap="none" strike="noStrike">
              <a:solidFill>
                <a:schemeClr val="dk1"/>
              </a:solidFill>
              <a:latin typeface="Calibri"/>
              <a:ea typeface="Calibri"/>
              <a:cs typeface="Calibri"/>
              <a:sym typeface="Calibri"/>
            </a:endParaRPr>
          </a:p>
        </p:txBody>
      </p:sp>
      <p:pic>
        <p:nvPicPr>
          <p:cNvPr id="397" name="Google Shape;397;p75"/>
          <p:cNvPicPr preferRelativeResize="0"/>
          <p:nvPr/>
        </p:nvPicPr>
        <p:blipFill>
          <a:blip r:embed="rId3">
            <a:alphaModFix/>
          </a:blip>
          <a:stretch>
            <a:fillRect/>
          </a:stretch>
        </p:blipFill>
        <p:spPr>
          <a:xfrm>
            <a:off x="3931649" y="152400"/>
            <a:ext cx="4869099" cy="4838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6"/>
          <p:cNvSpPr/>
          <p:nvPr/>
        </p:nvSpPr>
        <p:spPr>
          <a:xfrm>
            <a:off x="1151700" y="306825"/>
            <a:ext cx="3220200" cy="363000"/>
          </a:xfrm>
          <a:prstGeom prst="rect">
            <a:avLst/>
          </a:prstGeom>
          <a:noFill/>
          <a:ln>
            <a:noFill/>
          </a:ln>
        </p:spPr>
        <p:txBody>
          <a:bodyPr anchorCtr="0" anchor="t" bIns="33750" lIns="67500" spcFirstLastPara="1" rIns="67500" wrap="square" tIns="33750">
            <a:noAutofit/>
          </a:bodyPr>
          <a:lstStyle/>
          <a:p>
            <a:pPr indent="0" lvl="0" marL="101600" marR="0" rtl="0" algn="l">
              <a:lnSpc>
                <a:spcPct val="95000"/>
              </a:lnSpc>
              <a:spcBef>
                <a:spcPts val="0"/>
              </a:spcBef>
              <a:spcAft>
                <a:spcPts val="0"/>
              </a:spcAft>
              <a:buNone/>
            </a:pPr>
            <a:r>
              <a:rPr b="1" lang="en" sz="2400">
                <a:solidFill>
                  <a:srgbClr val="002060"/>
                </a:solidFill>
                <a:latin typeface="Calibri"/>
                <a:ea typeface="Calibri"/>
                <a:cs typeface="Calibri"/>
                <a:sym typeface="Calibri"/>
              </a:rPr>
              <a:t>Manvi Singh</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03" name="Google Shape;403;p76"/>
          <p:cNvSpPr txBox="1"/>
          <p:nvPr/>
        </p:nvSpPr>
        <p:spPr>
          <a:xfrm>
            <a:off x="408899" y="939825"/>
            <a:ext cx="3963000" cy="447900"/>
          </a:xfrm>
          <a:prstGeom prst="rect">
            <a:avLst/>
          </a:prstGeom>
          <a:noFill/>
          <a:ln>
            <a:noFill/>
          </a:ln>
        </p:spPr>
        <p:txBody>
          <a:bodyPr anchorCtr="0" anchor="t" bIns="91425" lIns="91425" spcFirstLastPara="1" rIns="91425" wrap="square" tIns="91425">
            <a:spAutoFit/>
          </a:bodyPr>
          <a:lstStyle/>
          <a:p>
            <a:pPr indent="-342900" lvl="0" marL="457200" rtl="0" algn="l">
              <a:lnSpc>
                <a:spcPct val="95000"/>
              </a:lnSpc>
              <a:spcBef>
                <a:spcPts val="0"/>
              </a:spcBef>
              <a:spcAft>
                <a:spcPts val="0"/>
              </a:spcAft>
              <a:buClr>
                <a:srgbClr val="002060"/>
              </a:buClr>
              <a:buSzPts val="1800"/>
              <a:buFont typeface="Noto Sans Symbols"/>
              <a:buChar char="▪"/>
            </a:pPr>
            <a:r>
              <a:rPr b="1" lang="en" sz="1800">
                <a:solidFill>
                  <a:srgbClr val="002060"/>
                </a:solidFill>
                <a:latin typeface="Calibri"/>
                <a:ea typeface="Calibri"/>
                <a:cs typeface="Calibri"/>
                <a:sym typeface="Calibri"/>
              </a:rPr>
              <a:t>Activity </a:t>
            </a:r>
            <a:r>
              <a:rPr b="1" lang="en" sz="1800">
                <a:solidFill>
                  <a:srgbClr val="002060"/>
                </a:solidFill>
                <a:latin typeface="Calibri"/>
                <a:ea typeface="Calibri"/>
                <a:cs typeface="Calibri"/>
                <a:sym typeface="Calibri"/>
              </a:rPr>
              <a:t>Diagram </a:t>
            </a:r>
            <a:endParaRPr b="1" sz="1800">
              <a:solidFill>
                <a:schemeClr val="dk1"/>
              </a:solidFill>
              <a:latin typeface="Calibri"/>
              <a:ea typeface="Calibri"/>
              <a:cs typeface="Calibri"/>
              <a:sym typeface="Calibri"/>
            </a:endParaRPr>
          </a:p>
        </p:txBody>
      </p:sp>
      <p:pic>
        <p:nvPicPr>
          <p:cNvPr id="404" name="Google Shape;404;p76"/>
          <p:cNvPicPr preferRelativeResize="0"/>
          <p:nvPr/>
        </p:nvPicPr>
        <p:blipFill>
          <a:blip r:embed="rId3">
            <a:alphaModFix/>
          </a:blip>
          <a:stretch>
            <a:fillRect/>
          </a:stretch>
        </p:blipFill>
        <p:spPr>
          <a:xfrm>
            <a:off x="3322325" y="60950"/>
            <a:ext cx="5074926" cy="508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1"/>
          <p:cNvSpPr/>
          <p:nvPr/>
        </p:nvSpPr>
        <p:spPr>
          <a:xfrm>
            <a:off x="1303940" y="460530"/>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Introduction</a:t>
            </a:r>
            <a:endParaRPr b="0" i="0" sz="2400" u="none" cap="none" strike="noStrike">
              <a:solidFill>
                <a:srgbClr val="000000"/>
              </a:solidFill>
              <a:latin typeface="Calibri"/>
              <a:ea typeface="Calibri"/>
              <a:cs typeface="Calibri"/>
              <a:sym typeface="Calibri"/>
            </a:endParaRPr>
          </a:p>
        </p:txBody>
      </p:sp>
      <p:sp>
        <p:nvSpPr>
          <p:cNvPr id="174" name="Google Shape;174;p41"/>
          <p:cNvSpPr txBox="1"/>
          <p:nvPr>
            <p:ph idx="1" type="body"/>
          </p:nvPr>
        </p:nvSpPr>
        <p:spPr>
          <a:xfrm>
            <a:off x="284925" y="1302200"/>
            <a:ext cx="8372700" cy="3543000"/>
          </a:xfrm>
          <a:prstGeom prst="rect">
            <a:avLst/>
          </a:prstGeom>
          <a:noFill/>
          <a:ln>
            <a:noFill/>
          </a:ln>
        </p:spPr>
        <p:txBody>
          <a:bodyPr anchorCtr="0" anchor="t" bIns="0" lIns="0" spcFirstLastPara="1" rIns="0" wrap="square" tIns="0">
            <a:noAutofit/>
          </a:bodyPr>
          <a:lstStyle/>
          <a:p>
            <a:pPr indent="-171450" lvl="0" marL="228600" rtl="0" algn="just">
              <a:lnSpc>
                <a:spcPct val="100000"/>
              </a:lnSpc>
              <a:spcBef>
                <a:spcPts val="0"/>
              </a:spcBef>
              <a:spcAft>
                <a:spcPts val="0"/>
              </a:spcAft>
              <a:buSzPts val="1100"/>
              <a:buNone/>
            </a:pPr>
            <a:r>
              <a:rPr b="1"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MedBuddy</a:t>
            </a:r>
            <a:r>
              <a:rPr lang="en" sz="1600">
                <a:latin typeface="Times New Roman"/>
                <a:ea typeface="Times New Roman"/>
                <a:cs typeface="Times New Roman"/>
                <a:sym typeface="Times New Roman"/>
              </a:rPr>
              <a:t> is a smart healthcare companion app designed to assist </a:t>
            </a:r>
            <a:r>
              <a:rPr b="1" lang="en" sz="1600">
                <a:latin typeface="Times New Roman"/>
                <a:ea typeface="Times New Roman"/>
                <a:cs typeface="Times New Roman"/>
                <a:sym typeface="Times New Roman"/>
              </a:rPr>
              <a:t>elderly patients with poor vision</a:t>
            </a:r>
            <a:r>
              <a:rPr lang="en" sz="1600">
                <a:latin typeface="Times New Roman"/>
                <a:ea typeface="Times New Roman"/>
                <a:cs typeface="Times New Roman"/>
                <a:sym typeface="Times New Roman"/>
              </a:rPr>
              <a:t> in managing their daily medications. The app addresses common challenges faced by senior citizens, such as </a:t>
            </a:r>
            <a:r>
              <a:rPr b="1" lang="en" sz="1600">
                <a:latin typeface="Times New Roman"/>
                <a:ea typeface="Times New Roman"/>
                <a:cs typeface="Times New Roman"/>
                <a:sym typeface="Times New Roman"/>
              </a:rPr>
              <a:t>missing doses, confusion between pills</a:t>
            </a:r>
            <a:r>
              <a:rPr lang="en" sz="1600">
                <a:latin typeface="Times New Roman"/>
                <a:ea typeface="Times New Roman"/>
                <a:cs typeface="Times New Roman"/>
                <a:sym typeface="Times New Roman"/>
              </a:rPr>
              <a:t>, and </a:t>
            </a:r>
            <a:r>
              <a:rPr b="1" lang="en" sz="1600">
                <a:latin typeface="Times New Roman"/>
                <a:ea typeface="Times New Roman"/>
                <a:cs typeface="Times New Roman"/>
                <a:sym typeface="Times New Roman"/>
              </a:rPr>
              <a:t>accidental overdosing</a:t>
            </a:r>
            <a:r>
              <a:rPr lang="en" sz="1600">
                <a:latin typeface="Times New Roman"/>
                <a:ea typeface="Times New Roman"/>
                <a:cs typeface="Times New Roman"/>
                <a:sym typeface="Times New Roman"/>
              </a:rPr>
              <a:t>, by offering an intuitive and accessible solution.</a:t>
            </a:r>
            <a:endParaRPr sz="1600">
              <a:latin typeface="Times New Roman"/>
              <a:ea typeface="Times New Roman"/>
              <a:cs typeface="Times New Roman"/>
              <a:sym typeface="Times New Roman"/>
            </a:endParaRPr>
          </a:p>
          <a:p>
            <a:pPr indent="-228600" lvl="0" marL="228600" rtl="0" algn="just">
              <a:lnSpc>
                <a:spcPct val="100000"/>
              </a:lnSpc>
              <a:spcBef>
                <a:spcPts val="0"/>
              </a:spcBef>
              <a:spcAft>
                <a:spcPts val="0"/>
              </a:spcAft>
              <a:buSzPts val="1100"/>
              <a:buNone/>
            </a:pPr>
            <a:r>
              <a:t/>
            </a:r>
            <a:endParaRPr sz="1600">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rPr lang="en" sz="1600">
                <a:latin typeface="Times New Roman"/>
                <a:ea typeface="Times New Roman"/>
                <a:cs typeface="Times New Roman"/>
                <a:sym typeface="Times New Roman"/>
              </a:rPr>
              <a:t>Leveraging technologies like </a:t>
            </a:r>
            <a:r>
              <a:rPr b="1" lang="en" sz="1600">
                <a:latin typeface="Times New Roman"/>
                <a:ea typeface="Times New Roman"/>
                <a:cs typeface="Times New Roman"/>
                <a:sym typeface="Times New Roman"/>
              </a:rPr>
              <a:t>Optical Character Recognition (OCR)</a:t>
            </a: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Text-to-Speech (TTS)</a:t>
            </a:r>
            <a:r>
              <a:rPr lang="en" sz="1600">
                <a:latin typeface="Times New Roman"/>
                <a:ea typeface="Times New Roman"/>
                <a:cs typeface="Times New Roman"/>
                <a:sym typeface="Times New Roman"/>
              </a:rPr>
              <a:t>, and </a:t>
            </a:r>
            <a:r>
              <a:rPr b="1" lang="en" sz="1600">
                <a:latin typeface="Times New Roman"/>
                <a:ea typeface="Times New Roman"/>
                <a:cs typeface="Times New Roman"/>
                <a:sym typeface="Times New Roman"/>
              </a:rPr>
              <a:t>QR code scanning</a:t>
            </a:r>
            <a:r>
              <a:rPr lang="en" sz="1600">
                <a:latin typeface="Times New Roman"/>
                <a:ea typeface="Times New Roman"/>
                <a:cs typeface="Times New Roman"/>
                <a:sym typeface="Times New Roman"/>
              </a:rPr>
              <a:t>, MedBuddy allows users to:</a:t>
            </a:r>
            <a:endParaRPr sz="1600">
              <a:latin typeface="Times New Roman"/>
              <a:ea typeface="Times New Roman"/>
              <a:cs typeface="Times New Roman"/>
              <a:sym typeface="Times New Roman"/>
            </a:endParaRPr>
          </a:p>
          <a:p>
            <a:pPr indent="-26035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Scan medicine labels for automatic identification</a:t>
            </a:r>
            <a:endParaRPr sz="1600">
              <a:latin typeface="Times New Roman"/>
              <a:ea typeface="Times New Roman"/>
              <a:cs typeface="Times New Roman"/>
              <a:sym typeface="Times New Roman"/>
            </a:endParaRPr>
          </a:p>
          <a:p>
            <a:pPr indent="-26035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Hear their prescription details read out loud</a:t>
            </a:r>
            <a:endParaRPr sz="1600">
              <a:latin typeface="Times New Roman"/>
              <a:ea typeface="Times New Roman"/>
              <a:cs typeface="Times New Roman"/>
              <a:sym typeface="Times New Roman"/>
            </a:endParaRPr>
          </a:p>
          <a:p>
            <a:pPr indent="-260350" lvl="0" marL="45720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Store and access medical information with ease</a:t>
            </a:r>
            <a:endParaRPr sz="1600">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t/>
            </a:r>
            <a:endParaRPr sz="16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7"/>
          <p:cNvSpPr/>
          <p:nvPr/>
        </p:nvSpPr>
        <p:spPr>
          <a:xfrm>
            <a:off x="1151700" y="306825"/>
            <a:ext cx="3220200" cy="363000"/>
          </a:xfrm>
          <a:prstGeom prst="rect">
            <a:avLst/>
          </a:prstGeom>
          <a:noFill/>
          <a:ln>
            <a:noFill/>
          </a:ln>
        </p:spPr>
        <p:txBody>
          <a:bodyPr anchorCtr="0" anchor="t" bIns="33750" lIns="67500" spcFirstLastPara="1" rIns="67500" wrap="square" tIns="33750">
            <a:noAutofit/>
          </a:bodyPr>
          <a:lstStyle/>
          <a:p>
            <a:pPr indent="0" lvl="0" marL="101600" marR="0" rtl="0" algn="l">
              <a:lnSpc>
                <a:spcPct val="95000"/>
              </a:lnSpc>
              <a:spcBef>
                <a:spcPts val="0"/>
              </a:spcBef>
              <a:spcAft>
                <a:spcPts val="0"/>
              </a:spcAft>
              <a:buNone/>
            </a:pPr>
            <a:r>
              <a:rPr b="1" lang="en" sz="2400">
                <a:solidFill>
                  <a:srgbClr val="002060"/>
                </a:solidFill>
                <a:latin typeface="Calibri"/>
                <a:ea typeface="Calibri"/>
                <a:cs typeface="Calibri"/>
                <a:sym typeface="Calibri"/>
              </a:rPr>
              <a:t>Manvi Singh</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04800" lvl="0" marL="406400" marR="0" rtl="0" algn="l">
              <a:lnSpc>
                <a:spcPct val="9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10" name="Google Shape;410;p77"/>
          <p:cNvSpPr txBox="1"/>
          <p:nvPr/>
        </p:nvSpPr>
        <p:spPr>
          <a:xfrm>
            <a:off x="408899" y="939825"/>
            <a:ext cx="3963000" cy="447900"/>
          </a:xfrm>
          <a:prstGeom prst="rect">
            <a:avLst/>
          </a:prstGeom>
          <a:noFill/>
          <a:ln>
            <a:noFill/>
          </a:ln>
        </p:spPr>
        <p:txBody>
          <a:bodyPr anchorCtr="0" anchor="t" bIns="91425" lIns="91425" spcFirstLastPara="1" rIns="91425" wrap="square" tIns="91425">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lang="en" sz="1800">
                <a:solidFill>
                  <a:srgbClr val="002060"/>
                </a:solidFill>
                <a:latin typeface="Calibri"/>
                <a:ea typeface="Calibri"/>
                <a:cs typeface="Calibri"/>
                <a:sym typeface="Calibri"/>
              </a:rPr>
              <a:t>Module </a:t>
            </a:r>
            <a:r>
              <a:rPr b="1" i="0" lang="en" sz="1800" u="none" cap="none" strike="noStrike">
                <a:solidFill>
                  <a:srgbClr val="002060"/>
                </a:solidFill>
                <a:latin typeface="Calibri"/>
                <a:ea typeface="Calibri"/>
                <a:cs typeface="Calibri"/>
                <a:sym typeface="Calibri"/>
              </a:rPr>
              <a:t>Diagram </a:t>
            </a:r>
            <a:endParaRPr b="0" i="0" sz="1800" u="none" cap="none" strike="noStrike">
              <a:solidFill>
                <a:schemeClr val="dk1"/>
              </a:solidFill>
              <a:latin typeface="Calibri"/>
              <a:ea typeface="Calibri"/>
              <a:cs typeface="Calibri"/>
              <a:sym typeface="Calibri"/>
            </a:endParaRPr>
          </a:p>
        </p:txBody>
      </p:sp>
      <p:pic>
        <p:nvPicPr>
          <p:cNvPr id="411" name="Google Shape;411;p77"/>
          <p:cNvPicPr preferRelativeResize="0"/>
          <p:nvPr/>
        </p:nvPicPr>
        <p:blipFill>
          <a:blip r:embed="rId3">
            <a:alphaModFix/>
          </a:blip>
          <a:stretch>
            <a:fillRect/>
          </a:stretch>
        </p:blipFill>
        <p:spPr>
          <a:xfrm>
            <a:off x="1661150" y="1387725"/>
            <a:ext cx="6463048" cy="3450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8"/>
          <p:cNvSpPr/>
          <p:nvPr/>
        </p:nvSpPr>
        <p:spPr>
          <a:xfrm>
            <a:off x="1247190" y="324455"/>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Methodologies</a:t>
            </a:r>
            <a:endParaRPr b="0" i="0" sz="2400" u="none" cap="none" strike="noStrike">
              <a:solidFill>
                <a:srgbClr val="000000"/>
              </a:solidFill>
              <a:latin typeface="Calibri"/>
              <a:ea typeface="Calibri"/>
              <a:cs typeface="Calibri"/>
              <a:sym typeface="Calibri"/>
            </a:endParaRPr>
          </a:p>
        </p:txBody>
      </p:sp>
      <p:sp>
        <p:nvSpPr>
          <p:cNvPr id="417" name="Google Shape;417;p78"/>
          <p:cNvSpPr txBox="1"/>
          <p:nvPr>
            <p:ph idx="1" type="body"/>
          </p:nvPr>
        </p:nvSpPr>
        <p:spPr>
          <a:xfrm>
            <a:off x="178594" y="1160528"/>
            <a:ext cx="7872052" cy="2982960"/>
          </a:xfrm>
          <a:prstGeom prst="rect">
            <a:avLst/>
          </a:prstGeom>
          <a:noFill/>
          <a:ln>
            <a:noFill/>
          </a:ln>
        </p:spPr>
        <p:txBody>
          <a:bodyPr anchorCtr="0" anchor="t" bIns="0" lIns="0" spcFirstLastPara="1" rIns="0" wrap="square" tIns="0">
            <a:noAutofit/>
          </a:bodyPr>
          <a:lstStyle/>
          <a:p>
            <a:pPr indent="-228600" lvl="0" marL="457200" rtl="0" algn="just">
              <a:lnSpc>
                <a:spcPct val="100000"/>
              </a:lnSpc>
              <a:spcBef>
                <a:spcPts val="0"/>
              </a:spcBef>
              <a:spcAft>
                <a:spcPts val="0"/>
              </a:spcAft>
              <a:buSzPts val="1100"/>
              <a:buNone/>
            </a:pPr>
            <a:r>
              <a:rPr lang="en"/>
              <a:t>	</a:t>
            </a:r>
            <a:endParaRPr sz="1600">
              <a:latin typeface="Times New Roman"/>
              <a:ea typeface="Times New Roman"/>
              <a:cs typeface="Times New Roman"/>
              <a:sym typeface="Times New Roman"/>
            </a:endParaRPr>
          </a:p>
        </p:txBody>
      </p:sp>
      <p:sp>
        <p:nvSpPr>
          <p:cNvPr id="418" name="Google Shape;418;p78"/>
          <p:cNvSpPr txBox="1"/>
          <p:nvPr/>
        </p:nvSpPr>
        <p:spPr>
          <a:xfrm>
            <a:off x="435750" y="972526"/>
            <a:ext cx="8272500" cy="504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sng" cap="none" strike="noStrike">
                <a:solidFill>
                  <a:srgbClr val="0F243E"/>
                </a:solidFill>
                <a:latin typeface="Times New Roman"/>
                <a:ea typeface="Times New Roman"/>
                <a:cs typeface="Times New Roman"/>
                <a:sym typeface="Times New Roman"/>
              </a:rPr>
              <a:t>Data Collection</a:t>
            </a:r>
            <a:endParaRPr>
              <a:solidFill>
                <a:srgbClr val="0F243E"/>
              </a:solidFill>
            </a:endParaRPr>
          </a:p>
          <a:p>
            <a:pPr indent="-317500" lvl="0" marL="457200" marR="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User Input:- Collect medication details,schedules and emergency contacts directly from users via intuitive app forms.</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Image Capture:- Enabled users to capture and upload images of medications for identification and record-keeping.</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QR Code Integration:- Generated and scanned QR codes for efficient medication tracking and retrieval.</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 sz="1400" u="sng" cap="none" strike="noStrike">
                <a:solidFill>
                  <a:srgbClr val="0F243E"/>
                </a:solidFill>
                <a:latin typeface="Times New Roman"/>
                <a:ea typeface="Times New Roman"/>
                <a:cs typeface="Times New Roman"/>
                <a:sym typeface="Times New Roman"/>
              </a:rPr>
              <a:t>Data </a:t>
            </a:r>
            <a:r>
              <a:rPr b="1" lang="en" u="sng">
                <a:solidFill>
                  <a:srgbClr val="0F243E"/>
                </a:solidFill>
                <a:latin typeface="Times New Roman"/>
                <a:ea typeface="Times New Roman"/>
                <a:cs typeface="Times New Roman"/>
                <a:sym typeface="Times New Roman"/>
              </a:rPr>
              <a:t>Storage and Management</a:t>
            </a:r>
            <a:r>
              <a:rPr b="0" i="0" lang="en"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Local Database:- Utilized SQLite for secure, offline storage of medication records, dose history, schedules, and emergency contacts.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Data Validation:- Implemented input validation to ensure accuracy and consistency of stored information</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 u="sng">
                <a:solidFill>
                  <a:srgbClr val="0F243E"/>
                </a:solidFill>
                <a:latin typeface="Times New Roman"/>
                <a:ea typeface="Times New Roman"/>
                <a:cs typeface="Times New Roman"/>
                <a:sym typeface="Times New Roman"/>
              </a:rPr>
              <a:t>Medication &amp; Dose Management</a:t>
            </a:r>
            <a:endParaRPr b="1" u="sng">
              <a:solidFill>
                <a:srgbClr val="0F243E"/>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SzPts val="1400"/>
              <a:buFont typeface="Times New Roman"/>
              <a:buChar char="●"/>
            </a:pPr>
            <a:r>
              <a:rPr lang="en">
                <a:latin typeface="Times New Roman"/>
                <a:ea typeface="Times New Roman"/>
                <a:cs typeface="Times New Roman"/>
                <a:sym typeface="Times New Roman"/>
              </a:rPr>
              <a:t>CRUD Operations:- Developed robust create, read, update, and delete functionalities for medication and contact management.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Dose Tracking:- Logged each dose taken, including timestamp and validation against the prescribed schedule.</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9"/>
          <p:cNvSpPr/>
          <p:nvPr/>
        </p:nvSpPr>
        <p:spPr>
          <a:xfrm>
            <a:off x="1247190" y="324455"/>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Methodologies</a:t>
            </a:r>
            <a:endParaRPr b="0" i="0" sz="2400" u="none" cap="none" strike="noStrike">
              <a:solidFill>
                <a:srgbClr val="000000"/>
              </a:solidFill>
              <a:latin typeface="Calibri"/>
              <a:ea typeface="Calibri"/>
              <a:cs typeface="Calibri"/>
              <a:sym typeface="Calibri"/>
            </a:endParaRPr>
          </a:p>
        </p:txBody>
      </p:sp>
      <p:sp>
        <p:nvSpPr>
          <p:cNvPr id="424" name="Google Shape;424;p79"/>
          <p:cNvSpPr txBox="1"/>
          <p:nvPr>
            <p:ph idx="1" type="body"/>
          </p:nvPr>
        </p:nvSpPr>
        <p:spPr>
          <a:xfrm>
            <a:off x="475001" y="1025350"/>
            <a:ext cx="8714100" cy="2982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Font typeface="Arial"/>
              <a:buNone/>
            </a:pPr>
            <a:r>
              <a:rPr b="1" lang="en" sz="1300" u="sng">
                <a:solidFill>
                  <a:srgbClr val="0F243E"/>
                </a:solidFill>
                <a:latin typeface="Times New Roman"/>
                <a:ea typeface="Times New Roman"/>
                <a:cs typeface="Times New Roman"/>
                <a:sym typeface="Times New Roman"/>
              </a:rPr>
              <a:t>Pill Identification</a:t>
            </a:r>
            <a:endParaRPr b="1" sz="1300" u="sng">
              <a:solidFill>
                <a:srgbClr val="0F243E"/>
              </a:solidFill>
              <a:latin typeface="Times New Roman"/>
              <a:ea typeface="Times New Roman"/>
              <a:cs typeface="Times New Roman"/>
              <a:sym typeface="Times New Roman"/>
            </a:endParaRPr>
          </a:p>
          <a:p>
            <a:pPr indent="-285750" lvl="0" marL="457200" marR="0" rtl="0" algn="l">
              <a:lnSpc>
                <a:spcPct val="100000"/>
              </a:lnSpc>
              <a:spcBef>
                <a:spcPts val="0"/>
              </a:spcBef>
              <a:spcAft>
                <a:spcPts val="0"/>
              </a:spcAft>
              <a:buClr>
                <a:schemeClr val="dk1"/>
              </a:buClr>
              <a:buSzPts val="900"/>
              <a:buFont typeface="Times New Roman"/>
              <a:buChar char="●"/>
            </a:pPr>
            <a:r>
              <a:rPr lang="en" sz="1300">
                <a:solidFill>
                  <a:schemeClr val="dk1"/>
                </a:solidFill>
                <a:latin typeface="Times New Roman"/>
                <a:ea typeface="Times New Roman"/>
                <a:cs typeface="Times New Roman"/>
                <a:sym typeface="Times New Roman"/>
              </a:rPr>
              <a:t>QR &amp; Name-Based Identification: Enabled pill identification via QR code scanning or manual name entry.</a:t>
            </a:r>
            <a:endParaRPr sz="1300">
              <a:solidFill>
                <a:schemeClr val="dk1"/>
              </a:solidFill>
              <a:latin typeface="Times New Roman"/>
              <a:ea typeface="Times New Roman"/>
              <a:cs typeface="Times New Roman"/>
              <a:sym typeface="Times New Roman"/>
            </a:endParaRPr>
          </a:p>
          <a:p>
            <a:pPr indent="-285750" lvl="0" marL="457200" marR="0" rtl="0" algn="l">
              <a:lnSpc>
                <a:spcPct val="100000"/>
              </a:lnSpc>
              <a:spcBef>
                <a:spcPts val="0"/>
              </a:spcBef>
              <a:spcAft>
                <a:spcPts val="0"/>
              </a:spcAft>
              <a:buClr>
                <a:schemeClr val="dk1"/>
              </a:buClr>
              <a:buSzPts val="900"/>
              <a:buFont typeface="Times New Roman"/>
              <a:buChar char="●"/>
            </a:pPr>
            <a:r>
              <a:rPr lang="en" sz="1300">
                <a:solidFill>
                  <a:schemeClr val="dk1"/>
                </a:solidFill>
                <a:latin typeface="Times New Roman"/>
                <a:ea typeface="Times New Roman"/>
                <a:cs typeface="Times New Roman"/>
                <a:sym typeface="Times New Roman"/>
              </a:rPr>
              <a:t>Image Storage: Stored medication images for future reference and verification.</a:t>
            </a:r>
            <a:endParaRPr sz="13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1" sz="1300" u="sng">
              <a:solidFill>
                <a:srgbClr val="0F243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300" u="sng">
                <a:solidFill>
                  <a:srgbClr val="0F243E"/>
                </a:solidFill>
                <a:latin typeface="Times New Roman"/>
                <a:ea typeface="Times New Roman"/>
                <a:cs typeface="Times New Roman"/>
                <a:sym typeface="Times New Roman"/>
              </a:rPr>
              <a:t>Emergency Contact Handling</a:t>
            </a:r>
            <a:endParaRPr b="1" sz="1300" u="sng">
              <a:solidFill>
                <a:schemeClr val="dk2"/>
              </a:solidFill>
              <a:latin typeface="Times New Roman"/>
              <a:ea typeface="Times New Roman"/>
              <a:cs typeface="Times New Roman"/>
              <a:sym typeface="Times New Roman"/>
            </a:endParaRPr>
          </a:p>
          <a:p>
            <a:pPr indent="-285750" lvl="0" marL="457200" marR="0" rtl="0" algn="l">
              <a:lnSpc>
                <a:spcPct val="100000"/>
              </a:lnSpc>
              <a:spcBef>
                <a:spcPts val="0"/>
              </a:spcBef>
              <a:spcAft>
                <a:spcPts val="0"/>
              </a:spcAft>
              <a:buClr>
                <a:schemeClr val="dk1"/>
              </a:buClr>
              <a:buSzPts val="900"/>
              <a:buFont typeface="Times New Roman"/>
              <a:buChar char="●"/>
            </a:pPr>
            <a:r>
              <a:rPr lang="en" sz="1300">
                <a:solidFill>
                  <a:schemeClr val="dk1"/>
                </a:solidFill>
                <a:latin typeface="Times New Roman"/>
                <a:ea typeface="Times New Roman"/>
                <a:cs typeface="Times New Roman"/>
                <a:sym typeface="Times New Roman"/>
              </a:rPr>
              <a:t>Contact Management: Allowed users to add, edit, and delete emergency contacts.</a:t>
            </a:r>
            <a:endParaRPr sz="1300">
              <a:solidFill>
                <a:schemeClr val="dk1"/>
              </a:solidFill>
              <a:latin typeface="Times New Roman"/>
              <a:ea typeface="Times New Roman"/>
              <a:cs typeface="Times New Roman"/>
              <a:sym typeface="Times New Roman"/>
            </a:endParaRPr>
          </a:p>
          <a:p>
            <a:pPr indent="-285750" lvl="0" marL="457200" marR="0" rtl="0" algn="l">
              <a:lnSpc>
                <a:spcPct val="100000"/>
              </a:lnSpc>
              <a:spcBef>
                <a:spcPts val="0"/>
              </a:spcBef>
              <a:spcAft>
                <a:spcPts val="0"/>
              </a:spcAft>
              <a:buClr>
                <a:schemeClr val="dk1"/>
              </a:buClr>
              <a:buSzPts val="900"/>
              <a:buFont typeface="Times New Roman"/>
              <a:buChar char="●"/>
            </a:pPr>
            <a:r>
              <a:rPr lang="en" sz="1300">
                <a:solidFill>
                  <a:schemeClr val="dk1"/>
                </a:solidFill>
                <a:latin typeface="Times New Roman"/>
                <a:ea typeface="Times New Roman"/>
                <a:cs typeface="Times New Roman"/>
                <a:sym typeface="Times New Roman"/>
              </a:rPr>
              <a:t>Direct Calling: Integrated with the device’s phone dialer to enable one-tap emergency calls from within the app.</a:t>
            </a:r>
            <a:endParaRPr sz="13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Font typeface="Arial"/>
              <a:buNone/>
            </a:pPr>
            <a:r>
              <a:rPr b="1" lang="en" sz="1300" u="sng">
                <a:solidFill>
                  <a:srgbClr val="0F243E"/>
                </a:solidFill>
                <a:latin typeface="Times New Roman"/>
                <a:ea typeface="Times New Roman"/>
                <a:cs typeface="Times New Roman"/>
                <a:sym typeface="Times New Roman"/>
              </a:rPr>
              <a:t>Accessibility &amp; User Experience</a:t>
            </a:r>
            <a:endParaRPr b="1" sz="1300" u="sng">
              <a:solidFill>
                <a:srgbClr val="0F243E"/>
              </a:solidFill>
              <a:latin typeface="Times New Roman"/>
              <a:ea typeface="Times New Roman"/>
              <a:cs typeface="Times New Roman"/>
              <a:sym typeface="Times New Roman"/>
            </a:endParaRPr>
          </a:p>
          <a:p>
            <a:pPr indent="-285750" lvl="0" marL="457200" marR="0" rtl="0" algn="l">
              <a:lnSpc>
                <a:spcPct val="100000"/>
              </a:lnSpc>
              <a:spcBef>
                <a:spcPts val="0"/>
              </a:spcBef>
              <a:spcAft>
                <a:spcPts val="0"/>
              </a:spcAft>
              <a:buClr>
                <a:schemeClr val="dk1"/>
              </a:buClr>
              <a:buSzPts val="900"/>
              <a:buFont typeface="Times New Roman"/>
              <a:buChar char="●"/>
            </a:pPr>
            <a:r>
              <a:rPr lang="en" sz="1300">
                <a:solidFill>
                  <a:schemeClr val="dk1"/>
                </a:solidFill>
                <a:latin typeface="Times New Roman"/>
                <a:ea typeface="Times New Roman"/>
                <a:cs typeface="Times New Roman"/>
                <a:sym typeface="Times New Roman"/>
              </a:rPr>
              <a:t>UI/UX Design: Designed elderly-friendly interfaces with large fonts, clear navigation, and minimal steps.</a:t>
            </a:r>
            <a:endParaRPr sz="1300">
              <a:solidFill>
                <a:schemeClr val="dk1"/>
              </a:solidFill>
              <a:latin typeface="Times New Roman"/>
              <a:ea typeface="Times New Roman"/>
              <a:cs typeface="Times New Roman"/>
              <a:sym typeface="Times New Roman"/>
            </a:endParaRPr>
          </a:p>
          <a:p>
            <a:pPr indent="-285750" lvl="0" marL="457200" marR="0" rtl="0" algn="l">
              <a:lnSpc>
                <a:spcPct val="100000"/>
              </a:lnSpc>
              <a:spcBef>
                <a:spcPts val="0"/>
              </a:spcBef>
              <a:spcAft>
                <a:spcPts val="0"/>
              </a:spcAft>
              <a:buClr>
                <a:schemeClr val="dk1"/>
              </a:buClr>
              <a:buSzPts val="900"/>
              <a:buFont typeface="Times New Roman"/>
              <a:buChar char="●"/>
            </a:pPr>
            <a:r>
              <a:rPr lang="en" sz="1300">
                <a:solidFill>
                  <a:schemeClr val="dk1"/>
                </a:solidFill>
                <a:latin typeface="Times New Roman"/>
                <a:ea typeface="Times New Roman"/>
                <a:cs typeface="Times New Roman"/>
                <a:sym typeface="Times New Roman"/>
              </a:rPr>
              <a:t>Text-to-Speech: Integrated TTS for improved accessibility, reading out medication names and instructions.</a:t>
            </a:r>
            <a:endParaRPr sz="13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Font typeface="Arial"/>
              <a:buNone/>
            </a:pPr>
            <a:r>
              <a:rPr b="1" lang="en" sz="1300" u="sng">
                <a:solidFill>
                  <a:srgbClr val="0F243E"/>
                </a:solidFill>
                <a:latin typeface="Times New Roman"/>
                <a:ea typeface="Times New Roman"/>
                <a:cs typeface="Times New Roman"/>
                <a:sym typeface="Times New Roman"/>
              </a:rPr>
              <a:t>Testing &amp; Validation</a:t>
            </a:r>
            <a:endParaRPr b="1" sz="1300" u="sng">
              <a:solidFill>
                <a:srgbClr val="0F243E"/>
              </a:solidFill>
              <a:latin typeface="Times New Roman"/>
              <a:ea typeface="Times New Roman"/>
              <a:cs typeface="Times New Roman"/>
              <a:sym typeface="Times New Roman"/>
            </a:endParaRPr>
          </a:p>
          <a:p>
            <a:pPr indent="-285750" lvl="0" marL="457200" marR="0" rtl="0" algn="l">
              <a:lnSpc>
                <a:spcPct val="100000"/>
              </a:lnSpc>
              <a:spcBef>
                <a:spcPts val="0"/>
              </a:spcBef>
              <a:spcAft>
                <a:spcPts val="0"/>
              </a:spcAft>
              <a:buClr>
                <a:schemeClr val="dk1"/>
              </a:buClr>
              <a:buSzPts val="900"/>
              <a:buFont typeface="Times New Roman"/>
              <a:buChar char="●"/>
            </a:pPr>
            <a:r>
              <a:rPr lang="en" sz="1300">
                <a:solidFill>
                  <a:schemeClr val="dk1"/>
                </a:solidFill>
                <a:latin typeface="Times New Roman"/>
                <a:ea typeface="Times New Roman"/>
                <a:cs typeface="Times New Roman"/>
                <a:sym typeface="Times New Roman"/>
              </a:rPr>
              <a:t>Unit &amp; Integration Testing: Tested core functionalities such as medication management, dose logging, and emergency workflows.</a:t>
            </a:r>
            <a:endParaRPr sz="1300">
              <a:solidFill>
                <a:schemeClr val="dk1"/>
              </a:solidFill>
              <a:latin typeface="Times New Roman"/>
              <a:ea typeface="Times New Roman"/>
              <a:cs typeface="Times New Roman"/>
              <a:sym typeface="Times New Roman"/>
            </a:endParaRPr>
          </a:p>
          <a:p>
            <a:pPr indent="-285750" lvl="0" marL="457200" marR="0" rtl="0" algn="l">
              <a:lnSpc>
                <a:spcPct val="100000"/>
              </a:lnSpc>
              <a:spcBef>
                <a:spcPts val="0"/>
              </a:spcBef>
              <a:spcAft>
                <a:spcPts val="0"/>
              </a:spcAft>
              <a:buClr>
                <a:schemeClr val="dk1"/>
              </a:buClr>
              <a:buSzPts val="900"/>
              <a:buFont typeface="Times New Roman"/>
              <a:buChar char="●"/>
            </a:pPr>
            <a:r>
              <a:rPr lang="en" sz="1300">
                <a:solidFill>
                  <a:schemeClr val="dk1"/>
                </a:solidFill>
                <a:latin typeface="Times New Roman"/>
                <a:ea typeface="Times New Roman"/>
                <a:cs typeface="Times New Roman"/>
                <a:sym typeface="Times New Roman"/>
              </a:rPr>
              <a:t>Real-World Scenarios: Simulated user interactions to validate scheduling, pill identification, and emergency features.</a:t>
            </a:r>
            <a:endParaRPr sz="13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Font typeface="Arial"/>
              <a:buNone/>
            </a:pPr>
            <a:r>
              <a:rPr b="1" lang="en" sz="1300" u="sng">
                <a:solidFill>
                  <a:srgbClr val="0F243E"/>
                </a:solidFill>
                <a:latin typeface="Times New Roman"/>
                <a:ea typeface="Times New Roman"/>
                <a:cs typeface="Times New Roman"/>
                <a:sym typeface="Times New Roman"/>
              </a:rPr>
              <a:t>Visualization &amp; Feedback</a:t>
            </a:r>
            <a:endParaRPr b="1" sz="1300" u="sng">
              <a:solidFill>
                <a:srgbClr val="0F243E"/>
              </a:solidFill>
              <a:latin typeface="Times New Roman"/>
              <a:ea typeface="Times New Roman"/>
              <a:cs typeface="Times New Roman"/>
              <a:sym typeface="Times New Roman"/>
            </a:endParaRPr>
          </a:p>
          <a:p>
            <a:pPr indent="-285750" lvl="0" marL="457200" marR="0" rtl="0" algn="l">
              <a:lnSpc>
                <a:spcPct val="100000"/>
              </a:lnSpc>
              <a:spcBef>
                <a:spcPts val="0"/>
              </a:spcBef>
              <a:spcAft>
                <a:spcPts val="0"/>
              </a:spcAft>
              <a:buClr>
                <a:schemeClr val="dk1"/>
              </a:buClr>
              <a:buSzPts val="900"/>
              <a:buFont typeface="Times New Roman"/>
              <a:buChar char="●"/>
            </a:pPr>
            <a:r>
              <a:rPr lang="en" sz="1300">
                <a:solidFill>
                  <a:schemeClr val="dk1"/>
                </a:solidFill>
                <a:latin typeface="Times New Roman"/>
                <a:ea typeface="Times New Roman"/>
                <a:cs typeface="Times New Roman"/>
                <a:sym typeface="Times New Roman"/>
              </a:rPr>
              <a:t>Dose History Visualization: Provided users with clear visual histories of taken and missed doses.</a:t>
            </a:r>
            <a:endParaRPr sz="1300">
              <a:solidFill>
                <a:schemeClr val="dk1"/>
              </a:solidFill>
              <a:latin typeface="Times New Roman"/>
              <a:ea typeface="Times New Roman"/>
              <a:cs typeface="Times New Roman"/>
              <a:sym typeface="Times New Roman"/>
            </a:endParaRPr>
          </a:p>
          <a:p>
            <a:pPr indent="-285750" lvl="0" marL="457200" marR="0" rtl="0" algn="l">
              <a:lnSpc>
                <a:spcPct val="100000"/>
              </a:lnSpc>
              <a:spcBef>
                <a:spcPts val="0"/>
              </a:spcBef>
              <a:spcAft>
                <a:spcPts val="0"/>
              </a:spcAft>
              <a:buClr>
                <a:schemeClr val="dk1"/>
              </a:buClr>
              <a:buSzPts val="900"/>
              <a:buFont typeface="Times New Roman"/>
              <a:buChar char="●"/>
            </a:pPr>
            <a:r>
              <a:rPr lang="en" sz="1300">
                <a:solidFill>
                  <a:schemeClr val="dk1"/>
                </a:solidFill>
                <a:latin typeface="Times New Roman"/>
                <a:ea typeface="Times New Roman"/>
                <a:cs typeface="Times New Roman"/>
                <a:sym typeface="Times New Roman"/>
              </a:rPr>
              <a:t>Alerts &amp; Notifications: Delivered timely reminders and warnings for scheduled doses and emergencies.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80"/>
          <p:cNvSpPr txBox="1"/>
          <p:nvPr>
            <p:ph type="title"/>
          </p:nvPr>
        </p:nvSpPr>
        <p:spPr>
          <a:xfrm>
            <a:off x="1250156" y="271462"/>
            <a:ext cx="7436284" cy="79233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100"/>
              <a:buNone/>
            </a:pPr>
            <a:r>
              <a:rPr b="1" lang="en" sz="2400" strike="noStrike">
                <a:solidFill>
                  <a:srgbClr val="002060"/>
                </a:solidFill>
                <a:latin typeface="Calibri"/>
                <a:ea typeface="Calibri"/>
                <a:cs typeface="Calibri"/>
                <a:sym typeface="Calibri"/>
              </a:rPr>
              <a:t>Project Timeline</a:t>
            </a:r>
            <a:br>
              <a:rPr lang="en" sz="1400" strike="noStrike">
                <a:solidFill>
                  <a:srgbClr val="000000"/>
                </a:solidFill>
                <a:latin typeface="Calibri"/>
                <a:ea typeface="Calibri"/>
                <a:cs typeface="Calibri"/>
                <a:sym typeface="Calibri"/>
              </a:rPr>
            </a:br>
            <a:endParaRPr/>
          </a:p>
        </p:txBody>
      </p:sp>
      <p:pic>
        <p:nvPicPr>
          <p:cNvPr id="430" name="Google Shape;430;p80"/>
          <p:cNvPicPr preferRelativeResize="0"/>
          <p:nvPr/>
        </p:nvPicPr>
        <p:blipFill>
          <a:blip r:embed="rId3">
            <a:alphaModFix/>
          </a:blip>
          <a:stretch>
            <a:fillRect/>
          </a:stretch>
        </p:blipFill>
        <p:spPr>
          <a:xfrm>
            <a:off x="1470600" y="739975"/>
            <a:ext cx="6731786" cy="4403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81"/>
          <p:cNvSpPr txBox="1"/>
          <p:nvPr>
            <p:ph type="title"/>
          </p:nvPr>
        </p:nvSpPr>
        <p:spPr>
          <a:xfrm>
            <a:off x="1250156" y="271462"/>
            <a:ext cx="7436284" cy="792337"/>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100"/>
              <a:buNone/>
            </a:pPr>
            <a:r>
              <a:rPr b="1" lang="en" sz="2400" strike="noStrike">
                <a:solidFill>
                  <a:srgbClr val="002060"/>
                </a:solidFill>
                <a:latin typeface="Calibri"/>
                <a:ea typeface="Calibri"/>
                <a:cs typeface="Calibri"/>
                <a:sym typeface="Calibri"/>
              </a:rPr>
              <a:t>Project Timeline</a:t>
            </a:r>
            <a:br>
              <a:rPr lang="en" sz="1400" strike="noStrike">
                <a:solidFill>
                  <a:srgbClr val="000000"/>
                </a:solidFill>
                <a:latin typeface="Calibri"/>
                <a:ea typeface="Calibri"/>
                <a:cs typeface="Calibri"/>
                <a:sym typeface="Calibri"/>
              </a:rPr>
            </a:br>
            <a:endParaRPr/>
          </a:p>
        </p:txBody>
      </p:sp>
      <p:pic>
        <p:nvPicPr>
          <p:cNvPr id="436" name="Google Shape;436;p81"/>
          <p:cNvPicPr preferRelativeResize="0"/>
          <p:nvPr/>
        </p:nvPicPr>
        <p:blipFill>
          <a:blip r:embed="rId3">
            <a:alphaModFix/>
          </a:blip>
          <a:stretch>
            <a:fillRect/>
          </a:stretch>
        </p:blipFill>
        <p:spPr>
          <a:xfrm>
            <a:off x="1007726" y="952575"/>
            <a:ext cx="7506998" cy="3975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82"/>
          <p:cNvSpPr txBox="1"/>
          <p:nvPr>
            <p:ph type="title"/>
          </p:nvPr>
        </p:nvSpPr>
        <p:spPr>
          <a:xfrm>
            <a:off x="1250156" y="271462"/>
            <a:ext cx="7436400" cy="792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100"/>
              <a:buNone/>
            </a:pPr>
            <a:r>
              <a:rPr b="1" lang="en" sz="2400" strike="noStrike">
                <a:solidFill>
                  <a:srgbClr val="002060"/>
                </a:solidFill>
                <a:latin typeface="Calibri"/>
                <a:ea typeface="Calibri"/>
                <a:cs typeface="Calibri"/>
                <a:sym typeface="Calibri"/>
              </a:rPr>
              <a:t>Project Timeline</a:t>
            </a:r>
            <a:br>
              <a:rPr lang="en" sz="1400" strike="noStrike">
                <a:solidFill>
                  <a:srgbClr val="000000"/>
                </a:solidFill>
                <a:latin typeface="Calibri"/>
                <a:ea typeface="Calibri"/>
                <a:cs typeface="Calibri"/>
                <a:sym typeface="Calibri"/>
              </a:rPr>
            </a:br>
            <a:endParaRPr/>
          </a:p>
        </p:txBody>
      </p:sp>
      <p:pic>
        <p:nvPicPr>
          <p:cNvPr id="442" name="Google Shape;442;p82"/>
          <p:cNvPicPr preferRelativeResize="0"/>
          <p:nvPr/>
        </p:nvPicPr>
        <p:blipFill>
          <a:blip r:embed="rId3">
            <a:alphaModFix/>
          </a:blip>
          <a:stretch>
            <a:fillRect/>
          </a:stretch>
        </p:blipFill>
        <p:spPr>
          <a:xfrm>
            <a:off x="152400" y="1216162"/>
            <a:ext cx="8839197" cy="376378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83"/>
          <p:cNvSpPr txBox="1"/>
          <p:nvPr>
            <p:ph type="title"/>
          </p:nvPr>
        </p:nvSpPr>
        <p:spPr>
          <a:xfrm>
            <a:off x="1207293" y="355106"/>
            <a:ext cx="2128838" cy="602044"/>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100"/>
              <a:buNone/>
            </a:pPr>
            <a:r>
              <a:rPr b="1" lang="en" sz="2400" strike="noStrike">
                <a:solidFill>
                  <a:srgbClr val="002060"/>
                </a:solidFill>
                <a:latin typeface="Calibri"/>
                <a:ea typeface="Calibri"/>
                <a:cs typeface="Calibri"/>
                <a:sym typeface="Calibri"/>
              </a:rPr>
              <a:t>Results</a:t>
            </a:r>
            <a:br>
              <a:rPr lang="en" sz="2400" strike="noStrike">
                <a:solidFill>
                  <a:srgbClr val="002060"/>
                </a:solidFill>
                <a:latin typeface="Calibri"/>
                <a:ea typeface="Calibri"/>
                <a:cs typeface="Calibri"/>
                <a:sym typeface="Calibri"/>
              </a:rPr>
            </a:br>
            <a:endParaRPr sz="2400"/>
          </a:p>
        </p:txBody>
      </p:sp>
      <p:pic>
        <p:nvPicPr>
          <p:cNvPr id="448" name="Google Shape;448;p83" title="WhatsApp Image 2025-05-04 at 16.21.39.jpeg"/>
          <p:cNvPicPr preferRelativeResize="0"/>
          <p:nvPr/>
        </p:nvPicPr>
        <p:blipFill>
          <a:blip r:embed="rId3">
            <a:alphaModFix/>
          </a:blip>
          <a:stretch>
            <a:fillRect/>
          </a:stretch>
        </p:blipFill>
        <p:spPr>
          <a:xfrm>
            <a:off x="816226" y="957150"/>
            <a:ext cx="1815286" cy="4033952"/>
          </a:xfrm>
          <a:prstGeom prst="rect">
            <a:avLst/>
          </a:prstGeom>
          <a:noFill/>
          <a:ln>
            <a:noFill/>
          </a:ln>
        </p:spPr>
      </p:pic>
      <p:pic>
        <p:nvPicPr>
          <p:cNvPr id="449" name="Google Shape;449;p83" title="WhatsApp Image 2025-05-04 at 16.21.39(1).jpeg"/>
          <p:cNvPicPr preferRelativeResize="0"/>
          <p:nvPr/>
        </p:nvPicPr>
        <p:blipFill>
          <a:blip r:embed="rId4">
            <a:alphaModFix/>
          </a:blip>
          <a:stretch>
            <a:fillRect/>
          </a:stretch>
        </p:blipFill>
        <p:spPr>
          <a:xfrm>
            <a:off x="3268947" y="957156"/>
            <a:ext cx="1815275" cy="4033944"/>
          </a:xfrm>
          <a:prstGeom prst="rect">
            <a:avLst/>
          </a:prstGeom>
          <a:noFill/>
          <a:ln>
            <a:noFill/>
          </a:ln>
        </p:spPr>
      </p:pic>
      <p:pic>
        <p:nvPicPr>
          <p:cNvPr id="450" name="Google Shape;450;p83" title="WhatsApp Image 2025-05-04 at 16.21.38.jpeg"/>
          <p:cNvPicPr preferRelativeResize="0"/>
          <p:nvPr/>
        </p:nvPicPr>
        <p:blipFill>
          <a:blip r:embed="rId5">
            <a:alphaModFix/>
          </a:blip>
          <a:stretch>
            <a:fillRect/>
          </a:stretch>
        </p:blipFill>
        <p:spPr>
          <a:xfrm>
            <a:off x="5779604" y="957138"/>
            <a:ext cx="1815275" cy="403398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84"/>
          <p:cNvSpPr txBox="1"/>
          <p:nvPr>
            <p:ph type="title"/>
          </p:nvPr>
        </p:nvSpPr>
        <p:spPr>
          <a:xfrm>
            <a:off x="1207299" y="355100"/>
            <a:ext cx="3623100" cy="602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100"/>
              <a:buNone/>
            </a:pPr>
            <a:r>
              <a:rPr b="1" lang="en" sz="2400" strike="noStrike">
                <a:solidFill>
                  <a:srgbClr val="002060"/>
                </a:solidFill>
                <a:latin typeface="Calibri"/>
                <a:ea typeface="Calibri"/>
                <a:cs typeface="Calibri"/>
                <a:sym typeface="Calibri"/>
              </a:rPr>
              <a:t>Future </a:t>
            </a:r>
            <a:r>
              <a:rPr b="1" lang="en" sz="2400">
                <a:solidFill>
                  <a:srgbClr val="002060"/>
                </a:solidFill>
                <a:latin typeface="Calibri"/>
                <a:ea typeface="Calibri"/>
                <a:cs typeface="Calibri"/>
                <a:sym typeface="Calibri"/>
              </a:rPr>
              <a:t>Scope for Medbuddy</a:t>
            </a:r>
            <a:br>
              <a:rPr lang="en" sz="2400" strike="noStrike">
                <a:solidFill>
                  <a:srgbClr val="002060"/>
                </a:solidFill>
                <a:latin typeface="Calibri"/>
                <a:ea typeface="Calibri"/>
                <a:cs typeface="Calibri"/>
                <a:sym typeface="Calibri"/>
              </a:rPr>
            </a:br>
            <a:endParaRPr sz="2400"/>
          </a:p>
        </p:txBody>
      </p:sp>
      <p:sp>
        <p:nvSpPr>
          <p:cNvPr id="456" name="Google Shape;456;p84"/>
          <p:cNvSpPr txBox="1"/>
          <p:nvPr>
            <p:ph idx="1" type="body"/>
          </p:nvPr>
        </p:nvSpPr>
        <p:spPr>
          <a:xfrm>
            <a:off x="457360" y="1135715"/>
            <a:ext cx="8229300" cy="2982900"/>
          </a:xfrm>
          <a:prstGeom prst="rect">
            <a:avLst/>
          </a:prstGeom>
          <a:noFill/>
          <a:ln>
            <a:noFill/>
          </a:ln>
        </p:spPr>
        <p:txBody>
          <a:bodyPr anchorCtr="0" anchor="t" bIns="0" lIns="0" spcFirstLastPara="1" rIns="0" wrap="square" tIns="0">
            <a:noAutofit/>
          </a:bodyPr>
          <a:lstStyle/>
          <a:p>
            <a:pPr indent="0" lvl="0" marL="0" rtl="0" algn="l">
              <a:lnSpc>
                <a:spcPct val="70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1. Advanced Image-Based Medicine Identification:</a:t>
            </a:r>
            <a:endParaRPr b="1" sz="1100">
              <a:solidFill>
                <a:schemeClr val="dk1"/>
              </a:solidFill>
              <a:latin typeface="Times New Roman"/>
              <a:ea typeface="Times New Roman"/>
              <a:cs typeface="Times New Roman"/>
              <a:sym typeface="Times New Roman"/>
            </a:endParaRPr>
          </a:p>
          <a:p>
            <a:pPr indent="-285750" lvl="0" marL="457200" rtl="0" algn="l">
              <a:lnSpc>
                <a:spcPct val="70000"/>
              </a:lnSpc>
              <a:spcBef>
                <a:spcPts val="1200"/>
              </a:spcBef>
              <a:spcAft>
                <a:spcPts val="0"/>
              </a:spcAft>
              <a:buClr>
                <a:schemeClr val="dk1"/>
              </a:buClr>
              <a:buSzPts val="900"/>
              <a:buFont typeface="Times New Roman"/>
              <a:buChar char="●"/>
            </a:pPr>
            <a:r>
              <a:rPr lang="en" sz="1100">
                <a:solidFill>
                  <a:schemeClr val="dk1"/>
                </a:solidFill>
                <a:latin typeface="Times New Roman"/>
                <a:ea typeface="Times New Roman"/>
                <a:cs typeface="Times New Roman"/>
                <a:sym typeface="Times New Roman"/>
              </a:rPr>
              <a:t>Implement intelligent image recognition to accurately identify medicines from scanned strip images.</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85750" lvl="0" marL="457200" rtl="0" algn="l">
              <a:lnSpc>
                <a:spcPct val="70000"/>
              </a:lnSpc>
              <a:spcBef>
                <a:spcPts val="1200"/>
              </a:spcBef>
              <a:spcAft>
                <a:spcPts val="0"/>
              </a:spcAft>
              <a:buClr>
                <a:schemeClr val="dk1"/>
              </a:buClr>
              <a:buSzPts val="900"/>
              <a:buFont typeface="Times New Roman"/>
              <a:buChar char="●"/>
            </a:pPr>
            <a:r>
              <a:rPr lang="en" sz="1100">
                <a:solidFill>
                  <a:schemeClr val="dk1"/>
                </a:solidFill>
                <a:latin typeface="Times New Roman"/>
                <a:ea typeface="Times New Roman"/>
                <a:cs typeface="Times New Roman"/>
                <a:sym typeface="Times New Roman"/>
              </a:rPr>
              <a:t>Enhance the reliability of pill recognition using the device camera.</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0" rtl="0" algn="l">
              <a:lnSpc>
                <a:spcPct val="70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2. Voice-Enabled Medicine Search and Information Retrieval:</a:t>
            </a:r>
            <a:endParaRPr b="1" sz="1100">
              <a:solidFill>
                <a:schemeClr val="dk1"/>
              </a:solidFill>
              <a:latin typeface="Times New Roman"/>
              <a:ea typeface="Times New Roman"/>
              <a:cs typeface="Times New Roman"/>
              <a:sym typeface="Times New Roman"/>
            </a:endParaRPr>
          </a:p>
          <a:p>
            <a:pPr indent="-292100" lvl="0" marL="457200" rtl="0" algn="l">
              <a:lnSpc>
                <a:spcPct val="70000"/>
              </a:lnSpc>
              <a:spcBef>
                <a:spcPts val="1200"/>
              </a:spcBef>
              <a:spcAft>
                <a:spcPts val="0"/>
              </a:spcAft>
              <a:buClr>
                <a:schemeClr val="dk1"/>
              </a:buClr>
              <a:buSzPts val="1000"/>
              <a:buFont typeface="Times New Roman"/>
              <a:buChar char="●"/>
            </a:pPr>
            <a:r>
              <a:rPr lang="en" sz="1100">
                <a:solidFill>
                  <a:schemeClr val="dk1"/>
                </a:solidFill>
                <a:latin typeface="Times New Roman"/>
                <a:ea typeface="Times New Roman"/>
                <a:cs typeface="Times New Roman"/>
                <a:sym typeface="Times New Roman"/>
              </a:rPr>
              <a:t>Enable patients to search for medicines through voice commands for improved accessibility and ease of use.</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0" rtl="0" algn="l">
              <a:lnSpc>
                <a:spcPct val="70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3. Medicine Information on Demand:</a:t>
            </a:r>
            <a:endParaRPr b="1" sz="1100">
              <a:solidFill>
                <a:schemeClr val="dk1"/>
              </a:solidFill>
              <a:latin typeface="Times New Roman"/>
              <a:ea typeface="Times New Roman"/>
              <a:cs typeface="Times New Roman"/>
              <a:sym typeface="Times New Roman"/>
            </a:endParaRPr>
          </a:p>
          <a:p>
            <a:pPr indent="-285750" lvl="0" marL="457200" rtl="0" algn="l">
              <a:lnSpc>
                <a:spcPct val="70000"/>
              </a:lnSpc>
              <a:spcBef>
                <a:spcPts val="1200"/>
              </a:spcBef>
              <a:spcAft>
                <a:spcPts val="0"/>
              </a:spcAft>
              <a:buClr>
                <a:schemeClr val="dk1"/>
              </a:buClr>
              <a:buSzPts val="900"/>
              <a:buFont typeface="Times New Roman"/>
              <a:buChar char="●"/>
            </a:pPr>
            <a:r>
              <a:rPr lang="en" sz="1100">
                <a:solidFill>
                  <a:schemeClr val="dk1"/>
                </a:solidFill>
                <a:latin typeface="Times New Roman"/>
                <a:ea typeface="Times New Roman"/>
                <a:cs typeface="Times New Roman"/>
                <a:sym typeface="Times New Roman"/>
              </a:rPr>
              <a:t>Display dosage, usage instructions, and potential side effects when a medicine is not found in the local database.</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0" rtl="0" algn="l">
              <a:lnSpc>
                <a:spcPct val="70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4. Personalized Medication Reminders and Tracking:</a:t>
            </a:r>
            <a:endParaRPr b="1" sz="1100">
              <a:solidFill>
                <a:schemeClr val="dk1"/>
              </a:solidFill>
              <a:latin typeface="Times New Roman"/>
              <a:ea typeface="Times New Roman"/>
              <a:cs typeface="Times New Roman"/>
              <a:sym typeface="Times New Roman"/>
            </a:endParaRPr>
          </a:p>
          <a:p>
            <a:pPr indent="-285750" lvl="0" marL="457200" rtl="0" algn="l">
              <a:lnSpc>
                <a:spcPct val="70000"/>
              </a:lnSpc>
              <a:spcBef>
                <a:spcPts val="1200"/>
              </a:spcBef>
              <a:spcAft>
                <a:spcPts val="0"/>
              </a:spcAft>
              <a:buClr>
                <a:schemeClr val="dk1"/>
              </a:buClr>
              <a:buSzPts val="900"/>
              <a:buFont typeface="Times New Roman"/>
              <a:buChar char="●"/>
            </a:pPr>
            <a:r>
              <a:rPr lang="en" sz="1100">
                <a:solidFill>
                  <a:schemeClr val="dk1"/>
                </a:solidFill>
                <a:latin typeface="Times New Roman"/>
                <a:ea typeface="Times New Roman"/>
                <a:cs typeface="Times New Roman"/>
                <a:sym typeface="Times New Roman"/>
              </a:rPr>
              <a:t>Provide personalized alerts, track medication doses, and send timely refill notifications to ensure adherence.</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0" rtl="0" algn="l">
              <a:lnSpc>
                <a:spcPct val="70000"/>
              </a:lnSpc>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5. Integration with Pharmacies and Healthcare Providers:</a:t>
            </a:r>
            <a:endParaRPr b="1" sz="1100">
              <a:solidFill>
                <a:schemeClr val="dk1"/>
              </a:solidFill>
              <a:latin typeface="Times New Roman"/>
              <a:ea typeface="Times New Roman"/>
              <a:cs typeface="Times New Roman"/>
              <a:sym typeface="Times New Roman"/>
            </a:endParaRPr>
          </a:p>
          <a:p>
            <a:pPr indent="-285750" lvl="0" marL="457200" rtl="0" algn="l">
              <a:lnSpc>
                <a:spcPct val="70000"/>
              </a:lnSpc>
              <a:spcBef>
                <a:spcPts val="1200"/>
              </a:spcBef>
              <a:spcAft>
                <a:spcPts val="0"/>
              </a:spcAft>
              <a:buClr>
                <a:schemeClr val="dk1"/>
              </a:buClr>
              <a:buSzPts val="900"/>
              <a:buFont typeface="Times New Roman"/>
              <a:buChar char="●"/>
            </a:pPr>
            <a:r>
              <a:rPr lang="en" sz="1100">
                <a:solidFill>
                  <a:schemeClr val="dk1"/>
                </a:solidFill>
                <a:latin typeface="Times New Roman"/>
                <a:ea typeface="Times New Roman"/>
                <a:cs typeface="Times New Roman"/>
                <a:sym typeface="Times New Roman"/>
              </a:rPr>
              <a:t>Establish connectivity with online pharmacies for convenient reordering and collaboration with healthcare professionals.</a:t>
            </a:r>
            <a:endParaRPr sz="1100">
              <a:solidFill>
                <a:schemeClr val="dk1"/>
              </a:solidFill>
              <a:latin typeface="Times New Roman"/>
              <a:ea typeface="Times New Roman"/>
              <a:cs typeface="Times New Roman"/>
              <a:sym typeface="Times New Roman"/>
            </a:endParaRPr>
          </a:p>
          <a:p>
            <a:pPr indent="0" lvl="0" marL="457200" rtl="0" algn="l">
              <a:lnSpc>
                <a:spcPct val="70000"/>
              </a:lnSpc>
              <a:spcBef>
                <a:spcPts val="1200"/>
              </a:spcBef>
              <a:spcAft>
                <a:spcPts val="1200"/>
              </a:spcAft>
              <a:buNone/>
            </a:pPr>
            <a:r>
              <a:t/>
            </a:r>
            <a:endParaRPr b="1" sz="11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85"/>
          <p:cNvSpPr/>
          <p:nvPr/>
        </p:nvSpPr>
        <p:spPr>
          <a:xfrm>
            <a:off x="1144556" y="321112"/>
            <a:ext cx="3220274" cy="363000"/>
          </a:xfrm>
          <a:prstGeom prst="rect">
            <a:avLst/>
          </a:prstGeom>
          <a:noFill/>
          <a:ln>
            <a:noFill/>
          </a:ln>
        </p:spPr>
        <p:txBody>
          <a:bodyPr anchorCtr="0" anchor="t" bIns="33750" lIns="67500" spcFirstLastPara="1" rIns="67500" wrap="square" tIns="33750">
            <a:noAutofit/>
          </a:bodyPr>
          <a:lstStyle/>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Publication Details</a:t>
            </a:r>
            <a:endParaRPr b="0" i="0" sz="2400" u="none" cap="none" strike="noStrike">
              <a:solidFill>
                <a:srgbClr val="000000"/>
              </a:solidFill>
              <a:latin typeface="Calibri"/>
              <a:ea typeface="Calibri"/>
              <a:cs typeface="Calibri"/>
              <a:sym typeface="Calibri"/>
            </a:endParaRPr>
          </a:p>
        </p:txBody>
      </p:sp>
      <p:sp>
        <p:nvSpPr>
          <p:cNvPr id="462" name="Google Shape;462;p85"/>
          <p:cNvSpPr txBox="1"/>
          <p:nvPr/>
        </p:nvSpPr>
        <p:spPr>
          <a:xfrm>
            <a:off x="401755" y="954112"/>
            <a:ext cx="3963075" cy="447785"/>
          </a:xfrm>
          <a:prstGeom prst="rect">
            <a:avLst/>
          </a:prstGeom>
          <a:noFill/>
          <a:ln>
            <a:noFill/>
          </a:ln>
        </p:spPr>
        <p:txBody>
          <a:bodyPr anchorCtr="0" anchor="t" bIns="91425" lIns="91425" spcFirstLastPara="1" rIns="91425" wrap="square" tIns="91425">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i="0" lang="en" sz="1800" u="none" cap="none" strike="noStrike">
                <a:solidFill>
                  <a:srgbClr val="002060"/>
                </a:solidFill>
                <a:latin typeface="Calibri"/>
                <a:ea typeface="Calibri"/>
                <a:cs typeface="Calibri"/>
                <a:sym typeface="Calibri"/>
              </a:rPr>
              <a:t> Details on Literature Review paper</a:t>
            </a:r>
            <a:endParaRPr b="0" i="0" sz="1800" u="none" cap="none" strike="noStrike">
              <a:solidFill>
                <a:schemeClr val="dk1"/>
              </a:solidFill>
              <a:latin typeface="Calibri"/>
              <a:ea typeface="Calibri"/>
              <a:cs typeface="Calibri"/>
              <a:sym typeface="Calibri"/>
            </a:endParaRPr>
          </a:p>
        </p:txBody>
      </p:sp>
      <p:sp>
        <p:nvSpPr>
          <p:cNvPr id="463" name="Google Shape;463;p85"/>
          <p:cNvSpPr txBox="1"/>
          <p:nvPr/>
        </p:nvSpPr>
        <p:spPr>
          <a:xfrm>
            <a:off x="468692" y="2586037"/>
            <a:ext cx="5874957" cy="355482"/>
          </a:xfrm>
          <a:prstGeom prst="rect">
            <a:avLst/>
          </a:prstGeom>
          <a:noFill/>
          <a:ln>
            <a:noFill/>
          </a:ln>
        </p:spPr>
        <p:txBody>
          <a:bodyPr anchorCtr="0" anchor="t" bIns="45700" lIns="91425" spcFirstLastPara="1" rIns="91425" wrap="square" tIns="45700">
            <a:spAutoFit/>
          </a:bodyPr>
          <a:lstStyle/>
          <a:p>
            <a:pPr indent="-285750" lvl="0" marL="400050" marR="0" rtl="0" algn="l">
              <a:lnSpc>
                <a:spcPct val="95000"/>
              </a:lnSpc>
              <a:spcBef>
                <a:spcPts val="0"/>
              </a:spcBef>
              <a:spcAft>
                <a:spcPts val="0"/>
              </a:spcAft>
              <a:buClr>
                <a:srgbClr val="002060"/>
              </a:buClr>
              <a:buSzPts val="1800"/>
              <a:buFont typeface="Noto Sans Symbols"/>
              <a:buChar char="▪"/>
            </a:pPr>
            <a:r>
              <a:rPr b="1" i="0" lang="en" sz="1800" u="none" cap="none" strike="noStrike">
                <a:solidFill>
                  <a:srgbClr val="002060"/>
                </a:solidFill>
                <a:latin typeface="Calibri"/>
                <a:ea typeface="Calibri"/>
                <a:cs typeface="Calibri"/>
                <a:sym typeface="Calibri"/>
              </a:rPr>
              <a:t> Details of Future Planning for Implementation Paper</a:t>
            </a:r>
            <a:endParaRPr b="0" i="0" sz="1800" u="none" cap="none" strike="noStrike">
              <a:solidFill>
                <a:schemeClr val="dk1"/>
              </a:solidFill>
              <a:latin typeface="Calibri"/>
              <a:ea typeface="Calibri"/>
              <a:cs typeface="Calibri"/>
              <a:sym typeface="Calibri"/>
            </a:endParaRPr>
          </a:p>
        </p:txBody>
      </p:sp>
      <p:sp>
        <p:nvSpPr>
          <p:cNvPr id="464" name="Google Shape;464;p85"/>
          <p:cNvSpPr txBox="1"/>
          <p:nvPr/>
        </p:nvSpPr>
        <p:spPr>
          <a:xfrm>
            <a:off x="1144556" y="1401897"/>
            <a:ext cx="5449125" cy="56804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chemeClr val="dk1"/>
                </a:solidFill>
                <a:latin typeface="Times New Roman"/>
                <a:ea typeface="Times New Roman"/>
                <a:cs typeface="Times New Roman"/>
                <a:sym typeface="Times New Roman"/>
              </a:rPr>
              <a:t>Paper has been completed and submitted for Publication in the Conference.</a:t>
            </a:r>
            <a:endParaRPr/>
          </a:p>
        </p:txBody>
      </p:sp>
      <p:sp>
        <p:nvSpPr>
          <p:cNvPr id="465" name="Google Shape;465;p85"/>
          <p:cNvSpPr txBox="1"/>
          <p:nvPr/>
        </p:nvSpPr>
        <p:spPr>
          <a:xfrm>
            <a:off x="1144556" y="3404074"/>
            <a:ext cx="4614863" cy="32028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002060"/>
              </a:solidFill>
              <a:latin typeface="Times New Roman"/>
              <a:ea typeface="Times New Roman"/>
              <a:cs typeface="Times New Roman"/>
              <a:sym typeface="Times New Roman"/>
            </a:endParaRPr>
          </a:p>
        </p:txBody>
      </p:sp>
      <p:sp>
        <p:nvSpPr>
          <p:cNvPr id="466" name="Google Shape;466;p85"/>
          <p:cNvSpPr txBox="1"/>
          <p:nvPr/>
        </p:nvSpPr>
        <p:spPr>
          <a:xfrm>
            <a:off x="1269712" y="3033019"/>
            <a:ext cx="5561100" cy="10512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400"/>
              <a:buFont typeface="Arial"/>
              <a:buNone/>
            </a:pPr>
            <a:r>
              <a:rPr b="1" lang="en">
                <a:solidFill>
                  <a:schemeClr val="dk1"/>
                </a:solidFill>
                <a:latin typeface="Times New Roman"/>
                <a:ea typeface="Times New Roman"/>
                <a:cs typeface="Times New Roman"/>
                <a:sym typeface="Times New Roman"/>
              </a:rPr>
              <a:t>For future planning, we aim to enhance MedBuddy with advanced features such as voice-enabled medicine search, intelligent image recognition, and seamless integration with pharmacies and healthcare providers for improved user convenience and care continuity.</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6"/>
          <p:cNvSpPr/>
          <p:nvPr/>
        </p:nvSpPr>
        <p:spPr>
          <a:xfrm>
            <a:off x="1144556" y="321112"/>
            <a:ext cx="3220200" cy="363000"/>
          </a:xfrm>
          <a:prstGeom prst="rect">
            <a:avLst/>
          </a:prstGeom>
          <a:noFill/>
          <a:ln>
            <a:noFill/>
          </a:ln>
        </p:spPr>
        <p:txBody>
          <a:bodyPr anchorCtr="0" anchor="t" bIns="33750" lIns="67500" spcFirstLastPara="1" rIns="67500" wrap="square" tIns="33750">
            <a:noAutofit/>
          </a:bodyPr>
          <a:lstStyle/>
          <a:p>
            <a:pPr indent="-304800" lvl="0" marL="406400" marR="0" rtl="0" algn="l">
              <a:lnSpc>
                <a:spcPct val="95000"/>
              </a:lnSpc>
              <a:spcBef>
                <a:spcPts val="0"/>
              </a:spcBef>
              <a:spcAft>
                <a:spcPts val="0"/>
              </a:spcAft>
              <a:buNone/>
            </a:pPr>
            <a:r>
              <a:rPr b="1" i="0" lang="en" sz="2400" u="none" cap="none" strike="noStrike">
                <a:solidFill>
                  <a:srgbClr val="002060"/>
                </a:solidFill>
                <a:latin typeface="Calibri"/>
                <a:ea typeface="Calibri"/>
                <a:cs typeface="Calibri"/>
                <a:sym typeface="Calibri"/>
              </a:rPr>
              <a:t>Publication Details</a:t>
            </a:r>
            <a:endParaRPr b="0" i="0" sz="2400" u="none" cap="none" strike="noStrike">
              <a:solidFill>
                <a:srgbClr val="000000"/>
              </a:solidFill>
              <a:latin typeface="Calibri"/>
              <a:ea typeface="Calibri"/>
              <a:cs typeface="Calibri"/>
              <a:sym typeface="Calibri"/>
            </a:endParaRPr>
          </a:p>
        </p:txBody>
      </p:sp>
      <p:pic>
        <p:nvPicPr>
          <p:cNvPr id="472" name="Google Shape;472;p86"/>
          <p:cNvPicPr preferRelativeResize="0"/>
          <p:nvPr/>
        </p:nvPicPr>
        <p:blipFill>
          <a:blip r:embed="rId3">
            <a:alphaModFix/>
          </a:blip>
          <a:stretch>
            <a:fillRect/>
          </a:stretch>
        </p:blipFill>
        <p:spPr>
          <a:xfrm>
            <a:off x="152400" y="836500"/>
            <a:ext cx="8871299" cy="415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aphicFrame>
        <p:nvGraphicFramePr>
          <p:cNvPr id="179" name="Google Shape;179;p42"/>
          <p:cNvGraphicFramePr/>
          <p:nvPr/>
        </p:nvGraphicFramePr>
        <p:xfrm>
          <a:off x="160999" y="447008"/>
          <a:ext cx="3000000" cy="3000000"/>
        </p:xfrm>
        <a:graphic>
          <a:graphicData uri="http://schemas.openxmlformats.org/drawingml/2006/table">
            <a:tbl>
              <a:tblPr>
                <a:noFill/>
                <a:tableStyleId>{413D1A24-6B72-40B7-9409-A36FCDBDBFD5}</a:tableStyleId>
              </a:tblPr>
              <a:tblGrid>
                <a:gridCol w="650525"/>
                <a:gridCol w="2307325"/>
                <a:gridCol w="831075"/>
                <a:gridCol w="2549550"/>
                <a:gridCol w="2483550"/>
              </a:tblGrid>
              <a:tr h="2525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Times New Roman"/>
                          <a:ea typeface="Times New Roman"/>
                          <a:cs typeface="Times New Roman"/>
                          <a:sym typeface="Times New Roman"/>
                        </a:rPr>
                        <a:t>Sr. No.</a:t>
                      </a:r>
                      <a:endParaRPr b="0" sz="14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Times New Roman"/>
                          <a:ea typeface="Times New Roman"/>
                          <a:cs typeface="Times New Roman"/>
                          <a:sym typeface="Times New Roman"/>
                        </a:rPr>
                        <a:t>Publication Title with authors</a:t>
                      </a:r>
                      <a:endParaRPr b="0" sz="14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Times New Roman"/>
                          <a:ea typeface="Times New Roman"/>
                          <a:cs typeface="Times New Roman"/>
                          <a:sym typeface="Times New Roman"/>
                        </a:rPr>
                        <a:t>Publication Year</a:t>
                      </a:r>
                      <a:endParaRPr b="0" sz="14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Times New Roman"/>
                          <a:ea typeface="Times New Roman"/>
                          <a:cs typeface="Times New Roman"/>
                          <a:sym typeface="Times New Roman"/>
                        </a:rPr>
                        <a:t>Positive points of the Publication</a:t>
                      </a:r>
                      <a:endParaRPr b="0" sz="14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Times New Roman"/>
                          <a:ea typeface="Times New Roman"/>
                          <a:cs typeface="Times New Roman"/>
                          <a:sym typeface="Times New Roman"/>
                        </a:rPr>
                        <a:t>Gaps in publication</a:t>
                      </a:r>
                      <a:endParaRPr b="0" sz="14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r>
              <a:tr h="174595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Times New Roman"/>
                          <a:ea typeface="Times New Roman"/>
                          <a:cs typeface="Times New Roman"/>
                          <a:sym typeface="Times New Roman"/>
                        </a:rPr>
                        <a:t>1.</a:t>
                      </a:r>
                      <a:endParaRPr sz="1200" u="none" cap="none" strike="noStrike">
                        <a:solidFill>
                          <a:schemeClr val="dk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A Comprehensive Review of Pill Image Recognition </a:t>
                      </a:r>
                      <a:endParaRPr/>
                    </a:p>
                    <a:p>
                      <a:pPr indent="0" lvl="0" marL="0" marR="0" rtl="0" algn="l">
                        <a:lnSpc>
                          <a:spcPct val="100000"/>
                        </a:lnSpc>
                        <a:spcBef>
                          <a:spcPts val="0"/>
                        </a:spcBef>
                        <a:spcAft>
                          <a:spcPts val="0"/>
                        </a:spcAft>
                        <a:buNone/>
                      </a:pPr>
                      <a:r>
                        <a:rPr lang="en" sz="1200" u="none" cap="none" strike="noStrike">
                          <a:latin typeface="Times New Roman"/>
                          <a:ea typeface="Times New Roman"/>
                          <a:cs typeface="Times New Roman"/>
                          <a:sym typeface="Times New Roman"/>
                        </a:rPr>
                        <a:t>[</a:t>
                      </a:r>
                      <a:r>
                        <a:rPr b="0" i="1" lang="en" sz="1200" u="none" cap="none" strike="noStrike">
                          <a:solidFill>
                            <a:srgbClr val="000000"/>
                          </a:solidFill>
                          <a:latin typeface="Times New Roman"/>
                          <a:ea typeface="Times New Roman"/>
                          <a:cs typeface="Times New Roman"/>
                          <a:sym typeface="Times New Roman"/>
                        </a:rPr>
                        <a:t>Journal]</a:t>
                      </a:r>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2025</a:t>
                      </a:r>
                      <a:endParaRPr b="0" i="0" sz="1200" u="none" cap="none" strike="noStrike">
                        <a:solidFill>
                          <a:srgbClr val="000000"/>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Surveys advanced computer vision and deep learning models for pill detection &amp; classification</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Emphasizes image-based medication identification to prevent dosage errors</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Traces evolution from handcrafted features to CNN-based architectures</a:t>
                      </a:r>
                      <a:endParaRPr sz="11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100">
                        <a:latin typeface="Times New Roman"/>
                        <a:ea typeface="Times New Roman"/>
                        <a:cs typeface="Times New Roman"/>
                        <a:sym typeface="Times New Roman"/>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298450" lvl="0" marL="457200" rtl="0" algn="just">
                        <a:spcBef>
                          <a:spcPts val="0"/>
                        </a:spcBef>
                        <a:spcAft>
                          <a:spcPts val="0"/>
                        </a:spcAft>
                        <a:buSzPts val="1100"/>
                        <a:buFont typeface="Times New Roman"/>
                        <a:buChar char="●"/>
                      </a:pPr>
                      <a:r>
                        <a:rPr lang="en" sz="1100">
                          <a:latin typeface="Times New Roman"/>
                          <a:ea typeface="Times New Roman"/>
                          <a:cs typeface="Times New Roman"/>
                          <a:sym typeface="Times New Roman"/>
                        </a:rPr>
                        <a:t>Lacks focus on accessibility for elderly users (e.g., voice guidance, simple UI)</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just">
                        <a:spcBef>
                          <a:spcPts val="0"/>
                        </a:spcBef>
                        <a:spcAft>
                          <a:spcPts val="0"/>
                        </a:spcAft>
                        <a:buSzPts val="1100"/>
                        <a:buFont typeface="Times New Roman"/>
                        <a:buChar char="●"/>
                      </a:pPr>
                      <a:r>
                        <a:rPr lang="en" sz="1100">
                          <a:latin typeface="Times New Roman"/>
                          <a:ea typeface="Times New Roman"/>
                          <a:cs typeface="Times New Roman"/>
                          <a:sym typeface="Times New Roman"/>
                        </a:rPr>
                        <a:t>Does not cover integration with medication workflows (alerts, adherence tracking)</a:t>
                      </a:r>
                      <a:endParaRPr sz="11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100">
                        <a:latin typeface="Times New Roman"/>
                        <a:ea typeface="Times New Roman"/>
                        <a:cs typeface="Times New Roman"/>
                        <a:sym typeface="Times New Roman"/>
                      </a:endParaRPr>
                    </a:p>
                  </a:txBody>
                  <a:tcPr marT="34300" marB="34300" marR="68600" marL="686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7153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Times New Roman"/>
                          <a:ea typeface="Times New Roman"/>
                          <a:cs typeface="Times New Roman"/>
                          <a:sym typeface="Times New Roman"/>
                        </a:rPr>
                        <a:t>2.</a:t>
                      </a:r>
                      <a:endParaRPr sz="1200" u="none" cap="none" strike="noStrike">
                        <a:solidFill>
                          <a:schemeClr val="dk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Medication Adherence in the Elderly: A Comprehensive Review </a:t>
                      </a:r>
                      <a:r>
                        <a:rPr b="0" i="1" lang="en" sz="1200" u="none" cap="none" strike="noStrike">
                          <a:solidFill>
                            <a:srgbClr val="000000"/>
                          </a:solidFill>
                          <a:latin typeface="Times New Roman"/>
                          <a:ea typeface="Times New Roman"/>
                          <a:cs typeface="Times New Roman"/>
                          <a:sym typeface="Times New Roman"/>
                        </a:rPr>
                        <a:t>[Journal]</a:t>
                      </a:r>
                      <a:endParaRPr i="1" sz="1200" u="none" cap="none" strike="noStrike">
                        <a:solidFill>
                          <a:schemeClr val="dk1"/>
                        </a:solidFill>
                        <a:latin typeface="Times New Roman"/>
                        <a:ea typeface="Times New Roman"/>
                        <a:cs typeface="Times New Roman"/>
                        <a:sym typeface="Times New Roman"/>
                      </a:endParaRPr>
                    </a:p>
                  </a:txBody>
                  <a:tcPr marT="34300" marB="34300" marR="68600" marL="686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Times New Roman"/>
                          <a:ea typeface="Times New Roman"/>
                          <a:cs typeface="Times New Roman"/>
                          <a:sym typeface="Times New Roman"/>
                        </a:rPr>
                        <a:t>2024</a:t>
                      </a:r>
                      <a:endParaRPr sz="1200" u="none" cap="none" strike="noStrike">
                        <a:solidFill>
                          <a:schemeClr val="dk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Analyzes key barriers to elderly medication adherence: cognitive decline, isolation, forgetfulness</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Provides a framework to understand patient behavior</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Supports development of targeted solutions like reminder systems</a:t>
                      </a:r>
                      <a:endParaRPr sz="1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100">
                        <a:latin typeface="Times New Roman"/>
                        <a:ea typeface="Times New Roman"/>
                        <a:cs typeface="Times New Roman"/>
                        <a:sym typeface="Times New Roman"/>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298450" lvl="0" marL="457200" rtl="0" algn="just">
                        <a:spcBef>
                          <a:spcPts val="0"/>
                        </a:spcBef>
                        <a:spcAft>
                          <a:spcPts val="0"/>
                        </a:spcAft>
                        <a:buSzPts val="1100"/>
                        <a:buFont typeface="Times New Roman"/>
                        <a:buChar char="●"/>
                      </a:pPr>
                      <a:r>
                        <a:rPr lang="en" sz="1100">
                          <a:latin typeface="Times New Roman"/>
                          <a:ea typeface="Times New Roman"/>
                          <a:cs typeface="Times New Roman"/>
                          <a:sym typeface="Times New Roman"/>
                        </a:rPr>
                        <a:t>Misses discussion on digital tools like mobile apps and wearable reminders</a:t>
                      </a:r>
                      <a:br>
                        <a:rPr lang="en" sz="1100">
                          <a:latin typeface="Times New Roman"/>
                          <a:ea typeface="Times New Roman"/>
                          <a:cs typeface="Times New Roman"/>
                          <a:sym typeface="Times New Roman"/>
                        </a:rPr>
                      </a:br>
                      <a:endParaRPr sz="1100">
                        <a:latin typeface="Times New Roman"/>
                        <a:ea typeface="Times New Roman"/>
                        <a:cs typeface="Times New Roman"/>
                        <a:sym typeface="Times New Roman"/>
                      </a:endParaRPr>
                    </a:p>
                    <a:p>
                      <a:pPr indent="-298450" lvl="0" marL="457200" rtl="0" algn="just">
                        <a:spcBef>
                          <a:spcPts val="0"/>
                        </a:spcBef>
                        <a:spcAft>
                          <a:spcPts val="0"/>
                        </a:spcAft>
                        <a:buSzPts val="1100"/>
                        <a:buFont typeface="Times New Roman"/>
                        <a:buChar char="●"/>
                      </a:pPr>
                      <a:r>
                        <a:rPr lang="en" sz="1100">
                          <a:latin typeface="Times New Roman"/>
                          <a:ea typeface="Times New Roman"/>
                          <a:cs typeface="Times New Roman"/>
                          <a:sym typeface="Times New Roman"/>
                        </a:rPr>
                        <a:t>Lacks insight into real-time feedback and personalized scheduling systems</a:t>
                      </a:r>
                      <a:endParaRPr sz="11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a:latin typeface="Times New Roman"/>
                        <a:ea typeface="Times New Roman"/>
                        <a:cs typeface="Times New Roman"/>
                        <a:sym typeface="Times New Roman"/>
                      </a:endParaRPr>
                    </a:p>
                  </a:txBody>
                  <a:tcPr marT="34300" marB="34300" marR="68600" marL="686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bl>
          </a:graphicData>
        </a:graphic>
      </p:graphicFrame>
      <p:sp>
        <p:nvSpPr>
          <p:cNvPr id="180" name="Google Shape;180;p42"/>
          <p:cNvSpPr/>
          <p:nvPr/>
        </p:nvSpPr>
        <p:spPr>
          <a:xfrm>
            <a:off x="1092104" y="0"/>
            <a:ext cx="2413500" cy="4470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Literature Survey</a:t>
            </a:r>
            <a:endParaRPr b="1" i="0" sz="2400" u="none" cap="none" strike="noStrike">
              <a:solidFill>
                <a:srgbClr val="002060"/>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7"/>
          <p:cNvSpPr/>
          <p:nvPr/>
        </p:nvSpPr>
        <p:spPr>
          <a:xfrm>
            <a:off x="467250" y="965450"/>
            <a:ext cx="8197500" cy="3760500"/>
          </a:xfrm>
          <a:prstGeom prst="rect">
            <a:avLst/>
          </a:prstGeom>
          <a:noFill/>
          <a:ln>
            <a:noFill/>
          </a:ln>
        </p:spPr>
        <p:txBody>
          <a:bodyPr anchorCtr="0" anchor="t" bIns="91525" lIns="91525" spcFirstLastPara="1" rIns="91525" wrap="square" tIns="91525">
            <a:noAutofit/>
          </a:bodyPr>
          <a:lstStyle/>
          <a:p>
            <a:pPr indent="0" lvl="0" marL="0" rtl="0" algn="just">
              <a:lnSpc>
                <a:spcPct val="150000"/>
              </a:lnSpc>
              <a:spcBef>
                <a:spcPts val="1200"/>
              </a:spcBef>
              <a:spcAft>
                <a:spcPts val="0"/>
              </a:spcAft>
              <a:buNone/>
            </a:pPr>
            <a:r>
              <a:rPr lang="en" sz="1100">
                <a:solidFill>
                  <a:schemeClr val="dk1"/>
                </a:solidFill>
              </a:rPr>
              <a:t>[1]. A. A. Kumar, V. Sharma and R. Khanna, "Smart Pillbox: IoT-based Medication Management System," </a:t>
            </a:r>
            <a:r>
              <a:rPr i="1" lang="en" sz="1100">
                <a:solidFill>
                  <a:schemeClr val="dk1"/>
                </a:solidFill>
              </a:rPr>
              <a:t>2023 International        Conference on Computing, Communication, and Intelligent Systems (ICCCIS)</a:t>
            </a:r>
            <a:r>
              <a:rPr lang="en" sz="1100">
                <a:solidFill>
                  <a:schemeClr val="dk1"/>
                </a:solidFill>
              </a:rPr>
              <a:t>, Greater Noida, India, 2023, pp. 105–110, doi: 10.1109/ICCCIS58092.2023.10505973.</a:t>
            </a:r>
            <a:endParaRPr sz="1100">
              <a:solidFill>
                <a:schemeClr val="dk1"/>
              </a:solidFill>
            </a:endParaRPr>
          </a:p>
          <a:p>
            <a:pPr indent="0" lvl="0" marL="0" rtl="0" algn="just">
              <a:lnSpc>
                <a:spcPct val="150000"/>
              </a:lnSpc>
              <a:spcBef>
                <a:spcPts val="1200"/>
              </a:spcBef>
              <a:spcAft>
                <a:spcPts val="0"/>
              </a:spcAft>
              <a:buNone/>
            </a:pPr>
            <a:r>
              <a:rPr lang="en" sz="1100">
                <a:solidFill>
                  <a:schemeClr val="dk1"/>
                </a:solidFill>
              </a:rPr>
              <a:t>[2]. T. Singh and N. Saini, "AI Enabled Medication Management System," </a:t>
            </a:r>
            <a:r>
              <a:rPr i="1" lang="en" sz="1100">
                <a:solidFill>
                  <a:schemeClr val="dk1"/>
                </a:solidFill>
              </a:rPr>
              <a:t>2022 9th International Conference on Computing for     Sustainable Global Development (INDIACom)</a:t>
            </a:r>
            <a:r>
              <a:rPr lang="en" sz="1100">
                <a:solidFill>
                  <a:schemeClr val="dk1"/>
                </a:solidFill>
              </a:rPr>
              <a:t>, New Delhi, India, 2022, pp. 1181–1185, doi: 10.1109/INDIACom54597.2022.9991234.</a:t>
            </a:r>
            <a:endParaRPr b="1" sz="1100">
              <a:solidFill>
                <a:schemeClr val="dk1"/>
              </a:solidFill>
            </a:endParaRPr>
          </a:p>
          <a:p>
            <a:pPr indent="0" lvl="0" marL="0" rtl="0" algn="just">
              <a:lnSpc>
                <a:spcPct val="150000"/>
              </a:lnSpc>
              <a:spcBef>
                <a:spcPts val="1200"/>
              </a:spcBef>
              <a:spcAft>
                <a:spcPts val="0"/>
              </a:spcAft>
              <a:buNone/>
            </a:pPr>
            <a:r>
              <a:rPr lang="en" sz="1100">
                <a:solidFill>
                  <a:schemeClr val="dk1"/>
                </a:solidFill>
              </a:rPr>
              <a:t>[3].  L. N. T. My, V.-T. Le, T. Vo and V. T. Hoang, "A Comprehensive Review of Pill Image Recognition," </a:t>
            </a:r>
            <a:r>
              <a:rPr i="1" lang="en" sz="1100">
                <a:solidFill>
                  <a:schemeClr val="dk1"/>
                </a:solidFill>
              </a:rPr>
              <a:t>Computers, Materials &amp; Continua</a:t>
            </a:r>
            <a:r>
              <a:rPr lang="en" sz="1100">
                <a:solidFill>
                  <a:schemeClr val="dk1"/>
                </a:solidFill>
              </a:rPr>
              <a:t>, vol. 82, no. 3, pp. 3693–3715, 2025, doi: 10.32604/cmc.2025.060793</a:t>
            </a:r>
            <a:r>
              <a:rPr b="1" lang="en" sz="1100">
                <a:solidFill>
                  <a:schemeClr val="dk1"/>
                </a:solidFill>
              </a:rPr>
              <a:t>.</a:t>
            </a:r>
            <a:endParaRPr b="1" sz="1100">
              <a:solidFill>
                <a:schemeClr val="dk1"/>
              </a:solidFill>
            </a:endParaRPr>
          </a:p>
          <a:p>
            <a:pPr indent="0" lvl="0" marL="0" rtl="0" algn="just">
              <a:lnSpc>
                <a:spcPct val="150000"/>
              </a:lnSpc>
              <a:spcBef>
                <a:spcPts val="1200"/>
              </a:spcBef>
              <a:spcAft>
                <a:spcPts val="1200"/>
              </a:spcAft>
              <a:buNone/>
            </a:pPr>
            <a:r>
              <a:rPr lang="en" sz="1100">
                <a:solidFill>
                  <a:schemeClr val="dk1"/>
                </a:solidFill>
              </a:rPr>
              <a:t>[4]. D. S. Rammal, M. Alomar and S. Palaian, "AI-Driven Pharmacy Practice: Unleashing the Revolutionary Potential in Medication Management, Pharmacy Workflow, and Patient Care," </a:t>
            </a:r>
            <a:r>
              <a:rPr i="1" lang="en" sz="1100">
                <a:solidFill>
                  <a:schemeClr val="dk1"/>
                </a:solidFill>
              </a:rPr>
              <a:t>Pharmacy Practice</a:t>
            </a:r>
            <a:r>
              <a:rPr lang="en" sz="1100">
                <a:solidFill>
                  <a:schemeClr val="dk1"/>
                </a:solidFill>
              </a:rPr>
              <a:t>, vol. 22, no. 2, 2024, Art. no. 2958, doi:</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10.18549/PharmPract.2024.2.2958</a:t>
            </a:r>
            <a:r>
              <a:rPr lang="en" sz="1100">
                <a:solidFill>
                  <a:schemeClr val="dk1"/>
                </a:solidFill>
              </a:rPr>
              <a:t>.</a:t>
            </a:r>
            <a:endParaRPr sz="1200">
              <a:solidFill>
                <a:schemeClr val="dk1"/>
              </a:solidFill>
              <a:latin typeface="Times New Roman"/>
              <a:ea typeface="Times New Roman"/>
              <a:cs typeface="Times New Roman"/>
              <a:sym typeface="Times New Roman"/>
            </a:endParaRPr>
          </a:p>
        </p:txBody>
      </p:sp>
      <p:sp>
        <p:nvSpPr>
          <p:cNvPr id="479" name="Google Shape;479;p87"/>
          <p:cNvSpPr/>
          <p:nvPr/>
        </p:nvSpPr>
        <p:spPr>
          <a:xfrm>
            <a:off x="1223150" y="338875"/>
            <a:ext cx="3138600" cy="45510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References</a:t>
            </a:r>
            <a:endParaRPr b="0" i="0" sz="2400" u="none" cap="none" strike="noStrike">
              <a:solidFill>
                <a:srgbClr val="00206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8"/>
          <p:cNvSpPr/>
          <p:nvPr/>
        </p:nvSpPr>
        <p:spPr>
          <a:xfrm>
            <a:off x="1223150" y="338875"/>
            <a:ext cx="3138600" cy="45510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References</a:t>
            </a:r>
            <a:endParaRPr b="0" i="0" sz="2400" u="none" cap="none" strike="noStrike">
              <a:solidFill>
                <a:srgbClr val="002060"/>
              </a:solidFill>
              <a:latin typeface="Calibri"/>
              <a:ea typeface="Calibri"/>
              <a:cs typeface="Calibri"/>
              <a:sym typeface="Calibri"/>
            </a:endParaRPr>
          </a:p>
        </p:txBody>
      </p:sp>
      <p:sp>
        <p:nvSpPr>
          <p:cNvPr id="486" name="Google Shape;486;p88"/>
          <p:cNvSpPr/>
          <p:nvPr/>
        </p:nvSpPr>
        <p:spPr>
          <a:xfrm>
            <a:off x="406450" y="1005975"/>
            <a:ext cx="8268600" cy="3760500"/>
          </a:xfrm>
          <a:prstGeom prst="rect">
            <a:avLst/>
          </a:prstGeom>
          <a:noFill/>
          <a:ln>
            <a:noFill/>
          </a:ln>
        </p:spPr>
        <p:txBody>
          <a:bodyPr anchorCtr="0" anchor="t" bIns="91525" lIns="91525" spcFirstLastPara="1" rIns="91525" wrap="square" tIns="91525">
            <a:noAutofit/>
          </a:bodyPr>
          <a:lstStyle/>
          <a:p>
            <a:pPr indent="0" lvl="0" marL="0" rtl="0" algn="just">
              <a:lnSpc>
                <a:spcPct val="150000"/>
              </a:lnSpc>
              <a:spcBef>
                <a:spcPts val="1200"/>
              </a:spcBef>
              <a:spcAft>
                <a:spcPts val="1200"/>
              </a:spcAft>
              <a:buClr>
                <a:schemeClr val="dk1"/>
              </a:buClr>
              <a:buSzPts val="1100"/>
              <a:buFont typeface="Arial"/>
              <a:buNone/>
            </a:pPr>
            <a:r>
              <a:rPr lang="en" sz="1100">
                <a:solidFill>
                  <a:schemeClr val="dk1"/>
                </a:solidFill>
              </a:rPr>
              <a:t>[5].   </a:t>
            </a:r>
            <a:r>
              <a:rPr lang="en" sz="1100">
                <a:solidFill>
                  <a:schemeClr val="dk1"/>
                </a:solidFill>
              </a:rPr>
              <a:t>J. E. McGilton et al., "Medication Safety for People with Dementia in Care Homes: An Interdisciplinary Approach," </a:t>
            </a:r>
            <a:r>
              <a:rPr i="1" lang="en" sz="1100">
                <a:solidFill>
                  <a:schemeClr val="dk1"/>
                </a:solidFill>
              </a:rPr>
              <a:t>J. Gerontol. Nurs.</a:t>
            </a:r>
            <a:r>
              <a:rPr lang="en" sz="1100">
                <a:solidFill>
                  <a:schemeClr val="dk1"/>
                </a:solidFill>
              </a:rPr>
              <a:t>, vol. 48, no. 11, pp. 6–13, Nov. 2022, doi: 10.3928/00989134-20221107-02.</a:t>
            </a:r>
            <a:br>
              <a:rPr lang="en" sz="1100">
                <a:solidFill>
                  <a:schemeClr val="dk1"/>
                </a:solidFill>
              </a:rPr>
            </a:br>
            <a:r>
              <a:rPr lang="en" sz="1100">
                <a:solidFill>
                  <a:schemeClr val="dk1"/>
                </a:solidFill>
              </a:rPr>
              <a:t>[6].   B. T. Nowak and D. F. Smith, "Personalized Medication Management: Applications in Cardiovascular Risk Reduction," </a:t>
            </a:r>
            <a:r>
              <a:rPr i="1" lang="en" sz="1100">
                <a:solidFill>
                  <a:schemeClr val="dk1"/>
                </a:solidFill>
              </a:rPr>
              <a:t>Curr. Cardiovasc. Risk Rep.</a:t>
            </a:r>
            <a:r>
              <a:rPr lang="en" sz="1100">
                <a:solidFill>
                  <a:schemeClr val="dk1"/>
                </a:solidFill>
              </a:rPr>
              <a:t>, vol. 15, 2021, Art. no. 16, doi: 10.1007/S12170-021-00673-9.</a:t>
            </a:r>
            <a:br>
              <a:rPr lang="en" sz="1100">
                <a:solidFill>
                  <a:schemeClr val="dk1"/>
                </a:solidFill>
              </a:rPr>
            </a:br>
            <a:r>
              <a:rPr lang="en" sz="1100">
                <a:solidFill>
                  <a:schemeClr val="dk1"/>
                </a:solidFill>
              </a:rPr>
              <a:t>[7].   S. N. Alwashmi et al., "Perceptions of Usefulness and Ease of Use of a Mobile App for Medication Adherence in Older Adults: Qualitative Study," </a:t>
            </a:r>
            <a:r>
              <a:rPr i="1" lang="en" sz="1100">
                <a:solidFill>
                  <a:schemeClr val="dk1"/>
                </a:solidFill>
              </a:rPr>
              <a:t>JMIR Mhealth Uhealth</a:t>
            </a:r>
            <a:r>
              <a:rPr lang="en" sz="1100">
                <a:solidFill>
                  <a:schemeClr val="dk1"/>
                </a:solidFill>
              </a:rPr>
              <a:t>, vol. 9, no. 4, p. e24646, Apr. 2021, doi: 10.2196/24646.</a:t>
            </a:r>
            <a:br>
              <a:rPr lang="en" sz="1100">
                <a:solidFill>
                  <a:schemeClr val="dk1"/>
                </a:solidFill>
              </a:rPr>
            </a:br>
            <a:r>
              <a:rPr lang="en" sz="1100">
                <a:solidFill>
                  <a:schemeClr val="dk1"/>
                </a:solidFill>
              </a:rPr>
              <a:t>[8].   A. R. Fakoor et al., "A survey of intelligent medication management systems," </a:t>
            </a:r>
            <a:r>
              <a:rPr i="1" lang="en" sz="1100">
                <a:solidFill>
                  <a:schemeClr val="dk1"/>
                </a:solidFill>
              </a:rPr>
              <a:t>Neurocomputing</a:t>
            </a:r>
            <a:r>
              <a:rPr lang="en" sz="1100">
                <a:solidFill>
                  <a:schemeClr val="dk1"/>
                </a:solidFill>
              </a:rPr>
              <a:t>, vol. 368, pp. 1–12, Dec.  2019, doi: 10.1016/j.neucom.2019.08.046.</a:t>
            </a:r>
            <a:br>
              <a:rPr lang="en" sz="1100">
                <a:solidFill>
                  <a:schemeClr val="dk1"/>
                </a:solidFill>
              </a:rPr>
            </a:b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9"/>
          <p:cNvSpPr/>
          <p:nvPr/>
        </p:nvSpPr>
        <p:spPr>
          <a:xfrm>
            <a:off x="1223150" y="338875"/>
            <a:ext cx="3138600" cy="45510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References</a:t>
            </a:r>
            <a:endParaRPr b="0" i="0" sz="2400" u="none" cap="none" strike="noStrike">
              <a:solidFill>
                <a:srgbClr val="002060"/>
              </a:solidFill>
              <a:latin typeface="Calibri"/>
              <a:ea typeface="Calibri"/>
              <a:cs typeface="Calibri"/>
              <a:sym typeface="Calibri"/>
            </a:endParaRPr>
          </a:p>
        </p:txBody>
      </p:sp>
      <p:sp>
        <p:nvSpPr>
          <p:cNvPr id="493" name="Google Shape;493;p89"/>
          <p:cNvSpPr/>
          <p:nvPr/>
        </p:nvSpPr>
        <p:spPr>
          <a:xfrm>
            <a:off x="376050" y="1005975"/>
            <a:ext cx="8349600" cy="3760500"/>
          </a:xfrm>
          <a:prstGeom prst="rect">
            <a:avLst/>
          </a:prstGeom>
          <a:noFill/>
          <a:ln>
            <a:noFill/>
          </a:ln>
        </p:spPr>
        <p:txBody>
          <a:bodyPr anchorCtr="0" anchor="t" bIns="91525" lIns="91525" spcFirstLastPara="1" rIns="91525" wrap="square" tIns="91525">
            <a:noAutofit/>
          </a:bodyPr>
          <a:lstStyle/>
          <a:p>
            <a:pPr indent="0" lvl="0" marL="0" rtl="0" algn="just">
              <a:lnSpc>
                <a:spcPct val="150000"/>
              </a:lnSpc>
              <a:spcBef>
                <a:spcPts val="1200"/>
              </a:spcBef>
              <a:spcAft>
                <a:spcPts val="0"/>
              </a:spcAft>
              <a:buClr>
                <a:schemeClr val="dk1"/>
              </a:buClr>
              <a:buSzPts val="1100"/>
              <a:buFont typeface="Arial"/>
              <a:buNone/>
            </a:pPr>
            <a:r>
              <a:rPr lang="en" sz="1100">
                <a:solidFill>
                  <a:schemeClr val="dk1"/>
                </a:solidFill>
              </a:rPr>
              <a:t>[9].     </a:t>
            </a:r>
            <a:r>
              <a:rPr lang="en" sz="1100">
                <a:solidFill>
                  <a:schemeClr val="dk1"/>
                </a:solidFill>
              </a:rPr>
              <a:t>M. Delcker, "Ethical Challenges of AI in Medication Management," </a:t>
            </a:r>
            <a:r>
              <a:rPr i="1" lang="en" sz="1100">
                <a:solidFill>
                  <a:schemeClr val="dk1"/>
                </a:solidFill>
              </a:rPr>
              <a:t>AI &amp; Society</a:t>
            </a:r>
            <a:r>
              <a:rPr lang="en" sz="1100">
                <a:solidFill>
                  <a:schemeClr val="dk1"/>
                </a:solidFill>
              </a:rPr>
              <a:t>, 2024, doi: 10.1007/s00146-024-01865-8.</a:t>
            </a:r>
            <a:endParaRPr sz="11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 sz="1100">
                <a:solidFill>
                  <a:schemeClr val="dk1"/>
                </a:solidFill>
              </a:rPr>
              <a:t>[10].  J. M. Torres-Ruiz et al., "Designing a Voice-Based Digital Assistant to Support Medication Management for Older Adults," </a:t>
            </a:r>
            <a:r>
              <a:rPr i="1" lang="en" sz="1100">
                <a:solidFill>
                  <a:schemeClr val="dk1"/>
                </a:solidFill>
              </a:rPr>
              <a:t>JMIR Form Res.</a:t>
            </a:r>
            <a:r>
              <a:rPr lang="en" sz="1100">
                <a:solidFill>
                  <a:schemeClr val="dk1"/>
                </a:solidFill>
              </a:rPr>
              <a:t>, vol. 5, no. 9, p. e26361, Sep. 2021, doi: 10.2196/26361.</a:t>
            </a:r>
            <a:endParaRPr sz="1100">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 sz="1100">
                <a:solidFill>
                  <a:schemeClr val="dk1"/>
                </a:solidFill>
              </a:rPr>
              <a:t>[11].  L. Cooper et al., "Assistive technologies and strategies to support the medication management of individuals with hearing and/or visual impairment: A scoping review," </a:t>
            </a:r>
            <a:r>
              <a:rPr i="1" lang="en" sz="1100">
                <a:solidFill>
                  <a:schemeClr val="dk1"/>
                </a:solidFill>
              </a:rPr>
              <a:t>Disabil Health J.</a:t>
            </a:r>
            <a:r>
              <a:rPr lang="en" sz="1100">
                <a:solidFill>
                  <a:schemeClr val="dk1"/>
                </a:solidFill>
              </a:rPr>
              <a:t>, vol. 16, 2023, Art. no. 101500, doi:</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10.1016/j.dhjo.2023.101500</a:t>
            </a:r>
            <a:r>
              <a:rPr lang="en" sz="1100">
                <a:solidFill>
                  <a:schemeClr val="dk1"/>
                </a:solidFill>
              </a:rPr>
              <a:t>.</a:t>
            </a:r>
            <a:endParaRPr sz="1100">
              <a:solidFill>
                <a:schemeClr val="dk1"/>
              </a:solidFill>
            </a:endParaRPr>
          </a:p>
          <a:p>
            <a:pPr indent="0" lvl="0" marL="0" rtl="0" algn="just">
              <a:lnSpc>
                <a:spcPct val="150000"/>
              </a:lnSpc>
              <a:spcBef>
                <a:spcPts val="1200"/>
              </a:spcBef>
              <a:spcAft>
                <a:spcPts val="1200"/>
              </a:spcAft>
              <a:buClr>
                <a:schemeClr val="dk1"/>
              </a:buClr>
              <a:buSzPts val="1100"/>
              <a:buFont typeface="Arial"/>
              <a:buNone/>
            </a:pPr>
            <a:r>
              <a:rPr lang="en" sz="1100">
                <a:solidFill>
                  <a:schemeClr val="dk1"/>
                </a:solidFill>
              </a:rPr>
              <a:t>[12].  X. Yin, J. Qian, L. Huangfu, and D. Wei, "Intelligent Medication Management System with Voice Reminder," </a:t>
            </a:r>
            <a:r>
              <a:rPr i="1" lang="en" sz="1100">
                <a:solidFill>
                  <a:schemeClr val="dk1"/>
                </a:solidFill>
              </a:rPr>
              <a:t>Proc. 2018 Int. Conf. Big Data Artif. Intell. (ICBDAI)</a:t>
            </a:r>
            <a:r>
              <a:rPr lang="en" sz="1100">
                <a:solidFill>
                  <a:schemeClr val="dk1"/>
                </a:solidFill>
              </a:rPr>
              <a:t>, pp. 113–116, doi: 10.25236/icbdai.2018.018</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90"/>
          <p:cNvSpPr txBox="1"/>
          <p:nvPr>
            <p:ph idx="1" type="subTitle"/>
          </p:nvPr>
        </p:nvSpPr>
        <p:spPr>
          <a:xfrm>
            <a:off x="2971867" y="2250364"/>
            <a:ext cx="3200400" cy="642900"/>
          </a:xfrm>
          <a:prstGeom prst="rect">
            <a:avLst/>
          </a:prstGeom>
          <a:noFill/>
          <a:ln>
            <a:noFill/>
          </a:ln>
        </p:spPr>
        <p:txBody>
          <a:bodyPr anchorCtr="0" anchor="ctr" bIns="0" lIns="0" spcFirstLastPara="1" rIns="0" wrap="square" tIns="0">
            <a:noAutofit/>
          </a:bodyPr>
          <a:lstStyle/>
          <a:p>
            <a:pPr indent="-228600" lvl="0" marL="457200" rtl="0" algn="l">
              <a:lnSpc>
                <a:spcPct val="100000"/>
              </a:lnSpc>
              <a:spcBef>
                <a:spcPts val="0"/>
              </a:spcBef>
              <a:spcAft>
                <a:spcPts val="0"/>
              </a:spcAft>
              <a:buSzPts val="1100"/>
              <a:buNone/>
            </a:pPr>
            <a:r>
              <a:rPr b="1" lang="en" sz="4800">
                <a:solidFill>
                  <a:srgbClr val="002060"/>
                </a:solidFill>
                <a:latin typeface="Calibri"/>
                <a:ea typeface="Calibri"/>
                <a:cs typeface="Calibri"/>
                <a:sym typeface="Calibri"/>
              </a:rPr>
              <a:t>Thank You</a:t>
            </a:r>
            <a:endParaRPr sz="4800" strike="noStrike">
              <a:solidFill>
                <a:srgbClr val="002060"/>
              </a:solidFill>
              <a:latin typeface="Calibri"/>
              <a:ea typeface="Calibri"/>
              <a:cs typeface="Calibri"/>
              <a:sym typeface="Calibri"/>
            </a:endParaRPr>
          </a:p>
          <a:p>
            <a:pPr indent="-228600" lvl="0" marL="457200" rtl="0" algn="l">
              <a:lnSpc>
                <a:spcPct val="100000"/>
              </a:lnSpc>
              <a:spcBef>
                <a:spcPts val="0"/>
              </a:spcBef>
              <a:spcAft>
                <a:spcPts val="0"/>
              </a:spcAft>
              <a:buSzPts val="11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3"/>
          <p:cNvSpPr/>
          <p:nvPr/>
        </p:nvSpPr>
        <p:spPr>
          <a:xfrm>
            <a:off x="1236206" y="390044"/>
            <a:ext cx="2413500" cy="4470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Literature Survey</a:t>
            </a:r>
            <a:endParaRPr b="1" i="0" sz="2400" u="none" cap="none" strike="noStrike">
              <a:solidFill>
                <a:srgbClr val="002060"/>
              </a:solidFill>
              <a:latin typeface="Calibri"/>
              <a:ea typeface="Calibri"/>
              <a:cs typeface="Calibri"/>
              <a:sym typeface="Calibri"/>
            </a:endParaRPr>
          </a:p>
        </p:txBody>
      </p:sp>
      <p:graphicFrame>
        <p:nvGraphicFramePr>
          <p:cNvPr id="186" name="Google Shape;186;p43"/>
          <p:cNvGraphicFramePr/>
          <p:nvPr/>
        </p:nvGraphicFramePr>
        <p:xfrm>
          <a:off x="161006" y="1086118"/>
          <a:ext cx="3000000" cy="3000000"/>
        </p:xfrm>
        <a:graphic>
          <a:graphicData uri="http://schemas.openxmlformats.org/drawingml/2006/table">
            <a:tbl>
              <a:tblPr>
                <a:noFill/>
                <a:tableStyleId>{413D1A24-6B72-40B7-9409-A36FCDBDBFD5}</a:tableStyleId>
              </a:tblPr>
              <a:tblGrid>
                <a:gridCol w="650525"/>
                <a:gridCol w="2307325"/>
                <a:gridCol w="995950"/>
                <a:gridCol w="2614400"/>
                <a:gridCol w="2253800"/>
              </a:tblGrid>
              <a:tr h="4998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Times New Roman"/>
                          <a:ea typeface="Times New Roman"/>
                          <a:cs typeface="Times New Roman"/>
                          <a:sym typeface="Times New Roman"/>
                        </a:rPr>
                        <a:t>Sr. No.</a:t>
                      </a:r>
                      <a:endParaRPr b="0" sz="14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Times New Roman"/>
                          <a:ea typeface="Times New Roman"/>
                          <a:cs typeface="Times New Roman"/>
                          <a:sym typeface="Times New Roman"/>
                        </a:rPr>
                        <a:t>Publication Title with authors</a:t>
                      </a:r>
                      <a:endParaRPr b="0" sz="14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Times New Roman"/>
                          <a:ea typeface="Times New Roman"/>
                          <a:cs typeface="Times New Roman"/>
                          <a:sym typeface="Times New Roman"/>
                        </a:rPr>
                        <a:t>Publication Year</a:t>
                      </a:r>
                      <a:endParaRPr b="0" sz="14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Times New Roman"/>
                          <a:ea typeface="Times New Roman"/>
                          <a:cs typeface="Times New Roman"/>
                          <a:sym typeface="Times New Roman"/>
                        </a:rPr>
                        <a:t>Positive points of the Publication</a:t>
                      </a:r>
                      <a:endParaRPr b="0" sz="14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chemeClr val="lt1"/>
                          </a:solidFill>
                          <a:latin typeface="Times New Roman"/>
                          <a:ea typeface="Times New Roman"/>
                          <a:cs typeface="Times New Roman"/>
                          <a:sym typeface="Times New Roman"/>
                        </a:rPr>
                        <a:t>Gaps in publication</a:t>
                      </a:r>
                      <a:endParaRPr b="0" sz="14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r>
              <a:tr h="151790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Times New Roman"/>
                          <a:ea typeface="Times New Roman"/>
                          <a:cs typeface="Times New Roman"/>
                          <a:sym typeface="Times New Roman"/>
                        </a:rPr>
                        <a:t>3.</a:t>
                      </a:r>
                      <a:endParaRPr sz="1200" u="none" cap="none" strike="noStrike">
                        <a:solidFill>
                          <a:schemeClr val="dk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b="0" i="0" lang="en" sz="1200" u="none" cap="none" strike="noStrike">
                          <a:solidFill>
                            <a:schemeClr val="dk1"/>
                          </a:solidFill>
                          <a:latin typeface="Times New Roman"/>
                          <a:ea typeface="Times New Roman"/>
                          <a:cs typeface="Times New Roman"/>
                          <a:sym typeface="Times New Roman"/>
                        </a:rPr>
                        <a:t>Smart Medication Management: Enhancing Medication Adherence with an IoT-Based Pill Dispenser and Smart Cup</a:t>
                      </a:r>
                      <a:endParaRPr/>
                    </a:p>
                    <a:p>
                      <a:pPr indent="0" lvl="0" marL="0" marR="0" rtl="0" algn="l">
                        <a:lnSpc>
                          <a:spcPct val="100000"/>
                        </a:lnSpc>
                        <a:spcBef>
                          <a:spcPts val="0"/>
                        </a:spcBef>
                        <a:spcAft>
                          <a:spcPts val="0"/>
                        </a:spcAft>
                        <a:buNone/>
                      </a:pPr>
                      <a:r>
                        <a:rPr b="0" i="0" lang="en" sz="1200" u="none" cap="none" strike="noStrike">
                          <a:solidFill>
                            <a:schemeClr val="dk1"/>
                          </a:solidFill>
                          <a:latin typeface="Times New Roman"/>
                          <a:ea typeface="Times New Roman"/>
                          <a:cs typeface="Times New Roman"/>
                          <a:sym typeface="Times New Roman"/>
                        </a:rPr>
                        <a:t>Authors: Vinay Peddisetti , Joel</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1" lang="en" sz="1200" u="none" cap="none" strike="noStrike">
                          <a:solidFill>
                            <a:srgbClr val="000000"/>
                          </a:solidFill>
                          <a:latin typeface="Times New Roman"/>
                          <a:ea typeface="Times New Roman"/>
                          <a:cs typeface="Times New Roman"/>
                          <a:sym typeface="Times New Roman"/>
                        </a:rPr>
                        <a:t>[Conference]</a:t>
                      </a:r>
                      <a:endParaRPr sz="1200" u="none" cap="none" strike="noStrike"/>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2024</a:t>
                      </a:r>
                      <a:endParaRPr b="0" i="0" sz="1200" u="none" cap="none" strike="noStrike">
                        <a:solidFill>
                          <a:srgbClr val="000000"/>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 sz="1200" u="none" cap="none" strike="noStrike">
                          <a:latin typeface="Times New Roman"/>
                          <a:ea typeface="Times New Roman"/>
                          <a:cs typeface="Times New Roman"/>
                          <a:sym typeface="Times New Roman"/>
                        </a:rPr>
                        <a:t>Introduced an IoT-based pill dispenser integrated with a smart cup to enhance medication adherence.	</a:t>
                      </a:r>
                      <a:endParaRPr sz="1200" u="none" cap="none" strike="noStrike">
                        <a:latin typeface="Times New Roman"/>
                        <a:ea typeface="Times New Roman"/>
                        <a:cs typeface="Times New Roman"/>
                        <a:sym typeface="Times New Roman"/>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Implementation challenges in diverse healthcare settings not addressed.</a:t>
                      </a:r>
                      <a:endParaRPr sz="1200" u="none" cap="none" strike="noStrike">
                        <a:solidFill>
                          <a:schemeClr val="dk1"/>
                        </a:solidFill>
                        <a:latin typeface="Times New Roman"/>
                        <a:ea typeface="Times New Roman"/>
                        <a:cs typeface="Times New Roman"/>
                        <a:sym typeface="Times New Roman"/>
                      </a:endParaRPr>
                    </a:p>
                  </a:txBody>
                  <a:tcPr marT="34300" marB="34300" marR="68600" marL="686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7153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Times New Roman"/>
                          <a:ea typeface="Times New Roman"/>
                          <a:cs typeface="Times New Roman"/>
                          <a:sym typeface="Times New Roman"/>
                        </a:rPr>
                        <a:t>4.</a:t>
                      </a:r>
                      <a:endParaRPr sz="1200" u="none" cap="none" strike="noStrike">
                        <a:solidFill>
                          <a:schemeClr val="dk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i="0" lang="en" sz="1200" u="none" cap="none" strike="noStrike">
                          <a:latin typeface="Times New Roman"/>
                          <a:ea typeface="Times New Roman"/>
                          <a:cs typeface="Times New Roman"/>
                          <a:sym typeface="Times New Roman"/>
                        </a:rPr>
                        <a:t>Developing an Artificial Intelligence-Driven Nudge Intervention to Improve Medication Adherence</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Times New Roman"/>
                          <a:ea typeface="Times New Roman"/>
                          <a:cs typeface="Times New Roman"/>
                          <a:sym typeface="Times New Roman"/>
                        </a:rPr>
                        <a:t>Authors:</a:t>
                      </a:r>
                      <a:r>
                        <a:rPr i="0" lang="en" sz="1200" u="none" cap="none" strike="noStrike">
                          <a:latin typeface="Times New Roman"/>
                          <a:ea typeface="Times New Roman"/>
                          <a:cs typeface="Times New Roman"/>
                          <a:sym typeface="Times New Roman"/>
                        </a:rPr>
                        <a:t>Sumner J.</a:t>
                      </a:r>
                      <a:endParaRPr/>
                    </a:p>
                    <a:p>
                      <a:pPr indent="0" lvl="0" marL="0" marR="0" rtl="0" algn="l">
                        <a:lnSpc>
                          <a:spcPct val="100000"/>
                        </a:lnSpc>
                        <a:spcBef>
                          <a:spcPts val="0"/>
                        </a:spcBef>
                        <a:spcAft>
                          <a:spcPts val="0"/>
                        </a:spcAft>
                        <a:buNone/>
                      </a:pPr>
                      <a:r>
                        <a:rPr i="0" lang="en" sz="1200" u="none" cap="none" strike="noStrike">
                          <a:latin typeface="Times New Roman"/>
                          <a:ea typeface="Times New Roman"/>
                          <a:cs typeface="Times New Roman"/>
                          <a:sym typeface="Times New Roman"/>
                        </a:rPr>
                        <a:t> </a:t>
                      </a:r>
                      <a:r>
                        <a:rPr b="0" i="1" lang="en" sz="1200" u="none" cap="none" strike="noStrike">
                          <a:solidFill>
                            <a:srgbClr val="000000"/>
                          </a:solidFill>
                          <a:latin typeface="Times New Roman"/>
                          <a:ea typeface="Times New Roman"/>
                          <a:cs typeface="Times New Roman"/>
                          <a:sym typeface="Times New Roman"/>
                        </a:rPr>
                        <a:t>[Conference]</a:t>
                      </a:r>
                      <a:endParaRPr sz="1200" u="none" cap="none" strike="noStrike"/>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2023</a:t>
                      </a:r>
                      <a:endParaRPr b="0" i="0" sz="1200" u="none" cap="none" strike="noStrike">
                        <a:solidFill>
                          <a:srgbClr val="000000"/>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 sz="1200" u="none" cap="none" strike="noStrike">
                          <a:latin typeface="Times New Roman"/>
                          <a:ea typeface="Times New Roman"/>
                          <a:cs typeface="Times New Roman"/>
                          <a:sym typeface="Times New Roman"/>
                        </a:rPr>
                        <a:t>Co-developed a digital AI-driven nudge intervention with stakeholders to improve medication adherence.</a:t>
                      </a:r>
                      <a:endParaRPr sz="1200" u="none" cap="none" strike="noStrike">
                        <a:latin typeface="Times New Roman"/>
                        <a:ea typeface="Times New Roman"/>
                        <a:cs typeface="Times New Roman"/>
                        <a:sym typeface="Times New Roman"/>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Focused on initial development stages; lacks long-term efficacy data.</a:t>
                      </a:r>
                      <a:endParaRPr sz="1200" u="none" cap="none" strike="noStrike">
                        <a:solidFill>
                          <a:schemeClr val="dk1"/>
                        </a:solidFill>
                        <a:latin typeface="Times New Roman"/>
                        <a:ea typeface="Times New Roman"/>
                        <a:cs typeface="Times New Roman"/>
                        <a:sym typeface="Times New Roman"/>
                      </a:endParaRPr>
                    </a:p>
                  </a:txBody>
                  <a:tcPr marT="34300" marB="34300" marR="68600" marL="686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4"/>
          <p:cNvSpPr/>
          <p:nvPr/>
        </p:nvSpPr>
        <p:spPr>
          <a:xfrm>
            <a:off x="1255825" y="388400"/>
            <a:ext cx="2413500" cy="447000"/>
          </a:xfrm>
          <a:prstGeom prst="rect">
            <a:avLst/>
          </a:prstGeom>
          <a:noFill/>
          <a:ln>
            <a:noFill/>
          </a:ln>
        </p:spPr>
        <p:txBody>
          <a:bodyPr anchorCtr="0" anchor="t" bIns="33750" lIns="67500" spcFirstLastPara="1" rIns="67500" wrap="square" tIns="33750">
            <a:noAutofit/>
          </a:bodyPr>
          <a:lstStyle/>
          <a:p>
            <a:pPr indent="0" lvl="0" marL="0" marR="0" rtl="0" algn="l">
              <a:lnSpc>
                <a:spcPct val="90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Literature Survey</a:t>
            </a:r>
            <a:endParaRPr b="1" i="0" sz="2400" u="none" cap="none" strike="noStrike">
              <a:solidFill>
                <a:srgbClr val="002060"/>
              </a:solidFill>
              <a:latin typeface="Calibri"/>
              <a:ea typeface="Calibri"/>
              <a:cs typeface="Calibri"/>
              <a:sym typeface="Calibri"/>
            </a:endParaRPr>
          </a:p>
        </p:txBody>
      </p:sp>
      <p:graphicFrame>
        <p:nvGraphicFramePr>
          <p:cNvPr id="192" name="Google Shape;192;p44"/>
          <p:cNvGraphicFramePr/>
          <p:nvPr/>
        </p:nvGraphicFramePr>
        <p:xfrm>
          <a:off x="250164" y="1103788"/>
          <a:ext cx="3000000" cy="3000000"/>
        </p:xfrm>
        <a:graphic>
          <a:graphicData uri="http://schemas.openxmlformats.org/drawingml/2006/table">
            <a:tbl>
              <a:tblPr>
                <a:noFill/>
                <a:tableStyleId>{413D1A24-6B72-40B7-9409-A36FCDBDBFD5}</a:tableStyleId>
              </a:tblPr>
              <a:tblGrid>
                <a:gridCol w="615450"/>
                <a:gridCol w="1867700"/>
                <a:gridCol w="976275"/>
                <a:gridCol w="2819550"/>
                <a:gridCol w="2071625"/>
              </a:tblGrid>
              <a:tr h="4555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Times New Roman"/>
                          <a:ea typeface="Times New Roman"/>
                          <a:cs typeface="Times New Roman"/>
                          <a:sym typeface="Times New Roman"/>
                        </a:rPr>
                        <a:t>Sr. No.</a:t>
                      </a:r>
                      <a:endParaRPr b="0" sz="12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Times New Roman"/>
                          <a:ea typeface="Times New Roman"/>
                          <a:cs typeface="Times New Roman"/>
                          <a:sym typeface="Times New Roman"/>
                        </a:rPr>
                        <a:t>Publication Title with authors</a:t>
                      </a:r>
                      <a:endParaRPr b="0" sz="12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Times New Roman"/>
                          <a:ea typeface="Times New Roman"/>
                          <a:cs typeface="Times New Roman"/>
                          <a:sym typeface="Times New Roman"/>
                        </a:rPr>
                        <a:t>Publication Year</a:t>
                      </a:r>
                      <a:endParaRPr b="0" sz="12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Times New Roman"/>
                          <a:ea typeface="Times New Roman"/>
                          <a:cs typeface="Times New Roman"/>
                          <a:sym typeface="Times New Roman"/>
                        </a:rPr>
                        <a:t>Positive points of the Publication</a:t>
                      </a:r>
                      <a:endParaRPr b="0" sz="12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Times New Roman"/>
                          <a:ea typeface="Times New Roman"/>
                          <a:cs typeface="Times New Roman"/>
                          <a:sym typeface="Times New Roman"/>
                        </a:rPr>
                        <a:t>Gaps in publication</a:t>
                      </a:r>
                      <a:endParaRPr b="0" sz="1200" u="none" cap="none" strike="noStrike">
                        <a:solidFill>
                          <a:schemeClr val="lt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5B9BD5"/>
                    </a:solidFill>
                  </a:tcPr>
                </a:tc>
              </a:tr>
              <a:tr h="14599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Times New Roman"/>
                          <a:ea typeface="Times New Roman"/>
                          <a:cs typeface="Times New Roman"/>
                          <a:sym typeface="Times New Roman"/>
                        </a:rPr>
                        <a:t>5.</a:t>
                      </a:r>
                      <a:endParaRPr sz="1200" u="none" cap="none" strike="noStrike">
                        <a:solidFill>
                          <a:schemeClr val="dk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 sz="1200" u="none" cap="none" strike="noStrike">
                          <a:latin typeface="Times New Roman"/>
                          <a:ea typeface="Times New Roman"/>
                          <a:cs typeface="Times New Roman"/>
                          <a:sym typeface="Times New Roman"/>
                        </a:rPr>
                        <a:t>Older Adults' Intention to Use Voice Assistants [</a:t>
                      </a:r>
                      <a:r>
                        <a:rPr b="0" lang="en" sz="1200" u="none" cap="none" strike="noStrike">
                          <a:latin typeface="Times New Roman"/>
                          <a:ea typeface="Times New Roman"/>
                          <a:cs typeface="Times New Roman"/>
                          <a:sym typeface="Times New Roman"/>
                        </a:rPr>
                        <a:t>Journal</a:t>
                      </a:r>
                      <a:r>
                        <a:rPr lang="en" sz="1200" u="none" cap="none" strike="noStrike">
                          <a:latin typeface="Times New Roman"/>
                          <a:ea typeface="Times New Roman"/>
                          <a:cs typeface="Times New Roman"/>
                          <a:sym typeface="Times New Roman"/>
                        </a:rPr>
                        <a:t>]</a:t>
                      </a:r>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2023</a:t>
                      </a:r>
                      <a:endParaRPr b="0" i="0" sz="1200" u="none" cap="none" strike="noStrike">
                        <a:solidFill>
                          <a:srgbClr val="000000"/>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 sz="1200" u="none" cap="none" strike="noStrike">
                          <a:latin typeface="Times New Roman"/>
                          <a:ea typeface="Times New Roman"/>
                          <a:cs typeface="Times New Roman"/>
                          <a:sym typeface="Times New Roman"/>
                        </a:rPr>
                        <a:t>Investigates cognitive and psychological factors influencing</a:t>
                      </a:r>
                      <a:r>
                        <a:rPr lang="en" sz="1200">
                          <a:latin typeface="Times New Roman"/>
                          <a:ea typeface="Times New Roman"/>
                          <a:cs typeface="Times New Roman"/>
                          <a:sym typeface="Times New Roman"/>
                        </a:rPr>
                        <a:t> </a:t>
                      </a:r>
                      <a:r>
                        <a:rPr lang="en" sz="1200" u="none" cap="none" strike="noStrike">
                          <a:latin typeface="Times New Roman"/>
                          <a:ea typeface="Times New Roman"/>
                          <a:cs typeface="Times New Roman"/>
                          <a:sym typeface="Times New Roman"/>
                        </a:rPr>
                        <a:t>elderly adoption of voice technologies—relevant for TTS in healthcare.	</a:t>
                      </a:r>
                      <a:endParaRPr sz="1200" u="none" cap="none" strike="noStrike">
                        <a:latin typeface="Times New Roman"/>
                        <a:ea typeface="Times New Roman"/>
                        <a:cs typeface="Times New Roman"/>
                        <a:sym typeface="Times New Roman"/>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Doesn't examine integration with real-time reminders or emergency assistance for medication tracking.</a:t>
                      </a:r>
                      <a:endParaRPr sz="1200" u="none" cap="none" strike="noStrike">
                        <a:solidFill>
                          <a:schemeClr val="dk1"/>
                        </a:solidFill>
                        <a:latin typeface="Times New Roman"/>
                        <a:ea typeface="Times New Roman"/>
                        <a:cs typeface="Times New Roman"/>
                        <a:sym typeface="Times New Roman"/>
                      </a:endParaRPr>
                    </a:p>
                  </a:txBody>
                  <a:tcPr marT="34300" marB="34300" marR="68600" marL="686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121697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Times New Roman"/>
                          <a:ea typeface="Times New Roman"/>
                          <a:cs typeface="Times New Roman"/>
                          <a:sym typeface="Times New Roman"/>
                        </a:rPr>
                        <a:t>6.</a:t>
                      </a:r>
                      <a:endParaRPr sz="1200" u="none" cap="none" strike="noStrike">
                        <a:solidFill>
                          <a:schemeClr val="dk1"/>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 sz="1200" u="none" cap="none" strike="noStrike">
                          <a:latin typeface="Times New Roman"/>
                          <a:ea typeface="Times New Roman"/>
                          <a:cs typeface="Times New Roman"/>
                          <a:sym typeface="Times New Roman"/>
                        </a:rPr>
                        <a:t>Design and Implementation of a Smart Pill Reminder System for Elderly Patients</a:t>
                      </a:r>
                      <a:br>
                        <a:rPr lang="en" sz="1200" u="none" cap="none" strike="noStrike">
                          <a:latin typeface="Times New Roman"/>
                          <a:ea typeface="Times New Roman"/>
                          <a:cs typeface="Times New Roman"/>
                          <a:sym typeface="Times New Roman"/>
                        </a:rPr>
                      </a:br>
                      <a:r>
                        <a:rPr lang="en" sz="1200" u="none" cap="none" strike="noStrike">
                          <a:latin typeface="Times New Roman"/>
                          <a:ea typeface="Times New Roman"/>
                          <a:cs typeface="Times New Roman"/>
                          <a:sym typeface="Times New Roman"/>
                        </a:rPr>
                        <a:t>Authors: A. Kumar, S. Patel</a:t>
                      </a:r>
                      <a:br>
                        <a:rPr lang="en" sz="1200" u="none" cap="none" strike="noStrike">
                          <a:latin typeface="Times New Roman"/>
                          <a:ea typeface="Times New Roman"/>
                          <a:cs typeface="Times New Roman"/>
                          <a:sym typeface="Times New Roman"/>
                        </a:rPr>
                      </a:br>
                      <a:r>
                        <a:rPr b="0" lang="en" sz="1200" u="none" cap="none" strike="noStrike">
                          <a:solidFill>
                            <a:srgbClr val="000000"/>
                          </a:solidFill>
                          <a:latin typeface="Times New Roman"/>
                          <a:ea typeface="Times New Roman"/>
                          <a:cs typeface="Times New Roman"/>
                          <a:sym typeface="Times New Roman"/>
                        </a:rPr>
                        <a:t>[Conference]</a:t>
                      </a:r>
                      <a:endParaRPr sz="1200" u="none" cap="none" strike="noStrike">
                        <a:latin typeface="Times New Roman"/>
                        <a:ea typeface="Times New Roman"/>
                        <a:cs typeface="Times New Roman"/>
                        <a:sym typeface="Times New Roman"/>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Times New Roman"/>
                          <a:ea typeface="Times New Roman"/>
                          <a:cs typeface="Times New Roman"/>
                          <a:sym typeface="Times New Roman"/>
                        </a:rPr>
                        <a:t>2021</a:t>
                      </a:r>
                      <a:endParaRPr b="0" i="0" sz="1200" u="none" cap="none" strike="noStrike">
                        <a:solidFill>
                          <a:srgbClr val="000000"/>
                        </a:solidFill>
                        <a:latin typeface="Times New Roman"/>
                        <a:ea typeface="Times New Roman"/>
                        <a:cs typeface="Times New Roman"/>
                        <a:sym typeface="Times New Roman"/>
                      </a:endParaRPr>
                    </a:p>
                  </a:txBody>
                  <a:tcPr marT="34300" marB="34300" marR="68600" marL="6860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 sz="1200" u="none" cap="none" strike="noStrike">
                          <a:latin typeface="Times New Roman"/>
                          <a:ea typeface="Times New Roman"/>
                          <a:cs typeface="Times New Roman"/>
                          <a:sym typeface="Times New Roman"/>
                        </a:rPr>
                        <a:t>This study presents a smart pill reminder system integrating IoT and mobile technologies to assist elderly patients in medication adherence. The system features real-time alerts and user-friendly interfaces tailored for seniors.</a:t>
                      </a:r>
                      <a:endParaRPr sz="1200" u="none" cap="none" strike="noStrike">
                        <a:latin typeface="Times New Roman"/>
                        <a:ea typeface="Times New Roman"/>
                        <a:cs typeface="Times New Roman"/>
                        <a:sym typeface="Times New Roman"/>
                      </a:endParaRPr>
                    </a:p>
                  </a:txBody>
                  <a:tcPr marT="45725" marB="45725" marR="91450" marL="91450"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Times New Roman"/>
                          <a:ea typeface="Times New Roman"/>
                          <a:cs typeface="Times New Roman"/>
                          <a:sym typeface="Times New Roman"/>
                        </a:rPr>
                        <a:t>The study lacks integration with voice-assisted technologies, which could further enhance accessibility for visually impaired users.</a:t>
                      </a:r>
                      <a:endParaRPr sz="1200" u="none" cap="none" strike="noStrike">
                        <a:solidFill>
                          <a:schemeClr val="dk1"/>
                        </a:solidFill>
                        <a:latin typeface="Times New Roman"/>
                        <a:ea typeface="Times New Roman"/>
                        <a:cs typeface="Times New Roman"/>
                        <a:sym typeface="Times New Roman"/>
                      </a:endParaRPr>
                    </a:p>
                  </a:txBody>
                  <a:tcPr marT="34300" marB="34300" marR="68600" marL="686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5"/>
          <p:cNvSpPr/>
          <p:nvPr/>
        </p:nvSpPr>
        <p:spPr>
          <a:xfrm>
            <a:off x="1247190" y="324455"/>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Research Gap Summary</a:t>
            </a:r>
            <a:endParaRPr b="0" i="0" sz="2400" u="none" cap="none" strike="noStrike">
              <a:solidFill>
                <a:srgbClr val="000000"/>
              </a:solidFill>
              <a:latin typeface="Calibri"/>
              <a:ea typeface="Calibri"/>
              <a:cs typeface="Calibri"/>
              <a:sym typeface="Calibri"/>
            </a:endParaRPr>
          </a:p>
        </p:txBody>
      </p:sp>
      <p:sp>
        <p:nvSpPr>
          <p:cNvPr id="198" name="Google Shape;198;p45"/>
          <p:cNvSpPr txBox="1"/>
          <p:nvPr>
            <p:ph idx="1" type="body"/>
          </p:nvPr>
        </p:nvSpPr>
        <p:spPr>
          <a:xfrm>
            <a:off x="278606" y="1160528"/>
            <a:ext cx="8598358" cy="2982960"/>
          </a:xfrm>
          <a:prstGeom prst="rect">
            <a:avLst/>
          </a:prstGeom>
          <a:noFill/>
          <a:ln>
            <a:noFill/>
          </a:ln>
        </p:spPr>
        <p:txBody>
          <a:bodyPr anchorCtr="0" anchor="t" bIns="0" lIns="0" spcFirstLastPara="1" rIns="0" wrap="square" tIns="0">
            <a:noAutofit/>
          </a:bodyPr>
          <a:lstStyle/>
          <a:p>
            <a:pPr indent="-228600" lvl="0" marL="457200" rtl="0" algn="just">
              <a:lnSpc>
                <a:spcPct val="100000"/>
              </a:lnSpc>
              <a:spcBef>
                <a:spcPts val="0"/>
              </a:spcBef>
              <a:spcAft>
                <a:spcPts val="0"/>
              </a:spcAft>
              <a:buSzPts val="1100"/>
              <a:buNone/>
            </a:pPr>
            <a:r>
              <a:rPr b="1" lang="en">
                <a:solidFill>
                  <a:srgbClr val="17365D"/>
                </a:solidFill>
                <a:latin typeface="Times New Roman"/>
                <a:ea typeface="Times New Roman"/>
                <a:cs typeface="Times New Roman"/>
                <a:sym typeface="Times New Roman"/>
              </a:rPr>
              <a:t>Elderly Accessibility Overlooked: </a:t>
            </a:r>
            <a:r>
              <a:rPr lang="en">
                <a:latin typeface="Times New Roman"/>
                <a:ea typeface="Times New Roman"/>
                <a:cs typeface="Times New Roman"/>
                <a:sym typeface="Times New Roman"/>
              </a:rPr>
              <a:t>Limited focus on voice-guided interaction, large-text UI, and cognitive ease in existing systems.</a:t>
            </a:r>
            <a:endParaRPr>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t/>
            </a:r>
            <a:endParaRPr>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t/>
            </a:r>
            <a:endParaRPr>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rPr b="1" lang="en">
                <a:solidFill>
                  <a:srgbClr val="17365D"/>
                </a:solidFill>
                <a:latin typeface="Times New Roman"/>
                <a:ea typeface="Times New Roman"/>
                <a:cs typeface="Times New Roman"/>
                <a:sym typeface="Times New Roman"/>
              </a:rPr>
              <a:t>Fragmented Functionality: </a:t>
            </a:r>
            <a:r>
              <a:rPr lang="en">
                <a:latin typeface="Times New Roman"/>
                <a:ea typeface="Times New Roman"/>
                <a:cs typeface="Times New Roman"/>
                <a:sym typeface="Times New Roman"/>
              </a:rPr>
              <a:t>Most solutions address only one aspect—pill ID, reminders, or TTS—without a unified approach or data inaccuracies during substitutions.</a:t>
            </a:r>
            <a:endParaRPr>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t/>
            </a:r>
            <a:endParaRPr>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t/>
            </a:r>
            <a:endParaRPr>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rPr b="1" lang="en">
                <a:solidFill>
                  <a:srgbClr val="17365D"/>
                </a:solidFill>
                <a:latin typeface="Times New Roman"/>
                <a:ea typeface="Times New Roman"/>
                <a:cs typeface="Times New Roman"/>
                <a:sym typeface="Times New Roman"/>
              </a:rPr>
              <a:t>Lack of Real-Time Voice Feedback: </a:t>
            </a:r>
            <a:r>
              <a:rPr lang="en">
                <a:latin typeface="Times New Roman"/>
                <a:ea typeface="Times New Roman"/>
                <a:cs typeface="Times New Roman"/>
                <a:sym typeface="Times New Roman"/>
              </a:rPr>
              <a:t>Few applications offer real-time TTS confirmation to prevent dosage errors.</a:t>
            </a:r>
            <a:endParaRPr>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t/>
            </a:r>
            <a:endParaRPr>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t/>
            </a:r>
            <a:endParaRPr b="1">
              <a:solidFill>
                <a:srgbClr val="17365D"/>
              </a:solidFill>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rPr b="1" lang="en">
                <a:solidFill>
                  <a:srgbClr val="17365D"/>
                </a:solidFill>
                <a:latin typeface="Times New Roman"/>
                <a:ea typeface="Times New Roman"/>
                <a:cs typeface="Times New Roman"/>
                <a:sym typeface="Times New Roman"/>
              </a:rPr>
              <a:t>Dependence on Internet Connectivity: </a:t>
            </a:r>
            <a:r>
              <a:rPr lang="en">
                <a:latin typeface="Times New Roman"/>
                <a:ea typeface="Times New Roman"/>
                <a:cs typeface="Times New Roman"/>
                <a:sym typeface="Times New Roman"/>
              </a:rPr>
              <a:t>Minimal research on offline-capable medication management using local databases like SQLite.</a:t>
            </a:r>
            <a:endParaRPr>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t/>
            </a:r>
            <a:endParaRPr>
              <a:latin typeface="Times New Roman"/>
              <a:ea typeface="Times New Roman"/>
              <a:cs typeface="Times New Roman"/>
              <a:sym typeface="Times New Roman"/>
            </a:endParaRPr>
          </a:p>
          <a:p>
            <a:pPr indent="-228600" lvl="0" marL="457200" rtl="0" algn="just">
              <a:lnSpc>
                <a:spcPct val="100000"/>
              </a:lnSpc>
              <a:spcBef>
                <a:spcPts val="0"/>
              </a:spcBef>
              <a:spcAft>
                <a:spcPts val="0"/>
              </a:spcAft>
              <a:buSzPts val="1100"/>
              <a:buNone/>
            </a:pPr>
            <a:r>
              <a:rPr b="1" lang="en">
                <a:solidFill>
                  <a:srgbClr val="17365D"/>
                </a:solidFill>
                <a:latin typeface="Times New Roman"/>
                <a:ea typeface="Times New Roman"/>
                <a:cs typeface="Times New Roman"/>
                <a:sym typeface="Times New Roman"/>
              </a:rPr>
              <a:t>Limited Personalization of Reminders: </a:t>
            </a:r>
            <a:r>
              <a:rPr lang="en">
                <a:latin typeface="Times New Roman"/>
                <a:ea typeface="Times New Roman"/>
                <a:cs typeface="Times New Roman"/>
                <a:sym typeface="Times New Roman"/>
              </a:rPr>
              <a:t>Existing systems rarely adapt schedules based on user behavior or health changes.</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6"/>
          <p:cNvSpPr/>
          <p:nvPr/>
        </p:nvSpPr>
        <p:spPr>
          <a:xfrm>
            <a:off x="1303940" y="397730"/>
            <a:ext cx="6536100" cy="425100"/>
          </a:xfrm>
          <a:prstGeom prst="rect">
            <a:avLst/>
          </a:prstGeom>
          <a:noFill/>
          <a:ln>
            <a:noFill/>
          </a:ln>
        </p:spPr>
        <p:txBody>
          <a:bodyPr anchorCtr="0" anchor="ctr" bIns="33750" lIns="67500" spcFirstLastPara="1" rIns="67500" wrap="square" tIns="33750">
            <a:noAutofit/>
          </a:bodyPr>
          <a:lstStyle/>
          <a:p>
            <a:pPr indent="0" lvl="0" marL="0" marR="0" rtl="0" algn="l">
              <a:lnSpc>
                <a:spcPct val="95000"/>
              </a:lnSpc>
              <a:spcBef>
                <a:spcPts val="0"/>
              </a:spcBef>
              <a:spcAft>
                <a:spcPts val="0"/>
              </a:spcAft>
              <a:buClr>
                <a:srgbClr val="000000"/>
              </a:buClr>
              <a:buSzPts val="2400"/>
              <a:buFont typeface="Arial"/>
              <a:buNone/>
            </a:pPr>
            <a:r>
              <a:rPr b="1" i="0" lang="en" sz="2400" u="none" cap="none" strike="noStrike">
                <a:solidFill>
                  <a:srgbClr val="002060"/>
                </a:solidFill>
                <a:latin typeface="Calibri"/>
                <a:ea typeface="Calibri"/>
                <a:cs typeface="Calibri"/>
                <a:sym typeface="Calibri"/>
              </a:rPr>
              <a:t>Problem Statement</a:t>
            </a:r>
            <a:endParaRPr b="0" i="0" sz="2400" u="none" cap="none" strike="noStrike">
              <a:solidFill>
                <a:srgbClr val="000000"/>
              </a:solidFill>
              <a:latin typeface="Calibri"/>
              <a:ea typeface="Calibri"/>
              <a:cs typeface="Calibri"/>
              <a:sym typeface="Calibri"/>
            </a:endParaRPr>
          </a:p>
        </p:txBody>
      </p:sp>
      <p:sp>
        <p:nvSpPr>
          <p:cNvPr id="204" name="Google Shape;204;p46"/>
          <p:cNvSpPr txBox="1"/>
          <p:nvPr>
            <p:ph idx="1" type="body"/>
          </p:nvPr>
        </p:nvSpPr>
        <p:spPr>
          <a:xfrm>
            <a:off x="348025" y="1368675"/>
            <a:ext cx="8004600" cy="2982900"/>
          </a:xfrm>
          <a:prstGeom prst="rect">
            <a:avLst/>
          </a:prstGeom>
          <a:noFill/>
          <a:ln>
            <a:noFill/>
          </a:ln>
        </p:spPr>
        <p:txBody>
          <a:bodyPr anchorCtr="0" anchor="t" bIns="0" lIns="0" spcFirstLastPara="1" rIns="0" wrap="square" tIns="0">
            <a:noAutofit/>
          </a:bodyPr>
          <a:lstStyle/>
          <a:p>
            <a:pPr indent="-228600" lvl="0" marL="457200" rtl="0" algn="just">
              <a:lnSpc>
                <a:spcPct val="100000"/>
              </a:lnSpc>
              <a:spcBef>
                <a:spcPts val="0"/>
              </a:spcBef>
              <a:spcAft>
                <a:spcPts val="0"/>
              </a:spcAft>
              <a:buSzPts val="1100"/>
              <a:buNone/>
            </a:pPr>
            <a:r>
              <a:rPr lang="en" sz="1600">
                <a:latin typeface="Times New Roman"/>
                <a:ea typeface="Times New Roman"/>
                <a:cs typeface="Times New Roman"/>
                <a:sym typeface="Times New Roman"/>
              </a:rPr>
              <a:t>	“Elderly patients—especially those with visual or cognitive impairments—struggle with consistent medication adherence due to limited accessibility, fragmented solutions, and dependence on internet-based systems. Existing tools often lack real-time feedback, offline functionality, and personalized scheduling. </a:t>
            </a:r>
            <a:r>
              <a:rPr b="1" lang="en" sz="1600">
                <a:latin typeface="Times New Roman"/>
                <a:ea typeface="Times New Roman"/>
                <a:cs typeface="Times New Roman"/>
                <a:sym typeface="Times New Roman"/>
              </a:rPr>
              <a:t>MedBuddy</a:t>
            </a:r>
            <a:r>
              <a:rPr lang="en" sz="1600">
                <a:latin typeface="Times New Roman"/>
                <a:ea typeface="Times New Roman"/>
                <a:cs typeface="Times New Roman"/>
                <a:sym typeface="Times New Roman"/>
              </a:rPr>
              <a:t> addresses these challenges through an integrated mobile solution combining </a:t>
            </a:r>
            <a:r>
              <a:rPr b="1" lang="en" sz="1600">
                <a:latin typeface="Times New Roman"/>
                <a:ea typeface="Times New Roman"/>
                <a:cs typeface="Times New Roman"/>
                <a:sym typeface="Times New Roman"/>
              </a:rPr>
              <a:t>OCR for pill detection</a:t>
            </a: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text-to-speech for voice feedback</a:t>
            </a: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SQLite for offline storage</a:t>
            </a:r>
            <a:r>
              <a:rPr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empowering elderly users to manage their medications safely and independently.”</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