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Poppins Medium" charset="0"/>
      <p:regular r:id="rId9"/>
    </p:embeddedFont>
    <p:embeddedFont>
      <p:font typeface="Poppins Light Bold" charset="0"/>
      <p:regular r:id="rId10"/>
    </p:embeddedFont>
    <p:embeddedFont>
      <p:font typeface="Poppins Light" charset="0"/>
      <p:regular r:id="rId11"/>
    </p:embeddedFont>
    <p:embeddedFont>
      <p:font typeface="Canva Sans" charset="0"/>
      <p:regular r:id="rId12"/>
    </p:embeddedFont>
    <p:embeddedFont>
      <p:font typeface="Calibri" pitchFamily="34" charset="0"/>
      <p:regular r:id="rId13"/>
      <p:bold r:id="rId14"/>
      <p:italic r:id="rId15"/>
      <p:boldItalic r:id="rId16"/>
    </p:embeddedFont>
    <p:embeddedFont>
      <p:font typeface="Canva Sans Bold"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55" d="100"/>
          <a:sy n="55" d="100"/>
        </p:scale>
        <p:origin x="-6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3.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8.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320061" y="1028700"/>
            <a:ext cx="4411594" cy="539096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2552859" y="8160527"/>
            <a:ext cx="3189599" cy="158900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2042725" y="2773045"/>
            <a:ext cx="2097616" cy="1044994"/>
          </a:xfrm>
          <a:prstGeom prst="rect">
            <a:avLst/>
          </a:prstGeom>
        </p:spPr>
      </p:pic>
      <p:sp>
        <p:nvSpPr>
          <p:cNvPr id="5" name="AutoShape 5"/>
          <p:cNvSpPr/>
          <p:nvPr/>
        </p:nvSpPr>
        <p:spPr>
          <a:xfrm rot="-2386809">
            <a:off x="13714989" y="8040872"/>
            <a:ext cx="1382246" cy="239309"/>
          </a:xfrm>
          <a:prstGeom prst="rect">
            <a:avLst/>
          </a:prstGeom>
          <a:solidFill>
            <a:srgbClr val="6422B8"/>
          </a:solidFill>
        </p:spPr>
      </p:sp>
      <p:grpSp>
        <p:nvGrpSpPr>
          <p:cNvPr id="6" name="Group 6"/>
          <p:cNvGrpSpPr/>
          <p:nvPr/>
        </p:nvGrpSpPr>
        <p:grpSpPr>
          <a:xfrm>
            <a:off x="15742458" y="2216953"/>
            <a:ext cx="1516842" cy="1516842"/>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48AB"/>
            </a:solidFill>
          </p:spPr>
        </p:sp>
      </p:grpSp>
      <p:grpSp>
        <p:nvGrpSpPr>
          <p:cNvPr id="8" name="Group 8"/>
          <p:cNvGrpSpPr/>
          <p:nvPr/>
        </p:nvGrpSpPr>
        <p:grpSpPr>
          <a:xfrm>
            <a:off x="4140341" y="3010731"/>
            <a:ext cx="10007317" cy="3776345"/>
            <a:chOff x="0" y="0"/>
            <a:chExt cx="13343089" cy="5035127"/>
          </a:xfrm>
        </p:grpSpPr>
        <p:sp>
          <p:nvSpPr>
            <p:cNvPr id="9" name="TextBox 9"/>
            <p:cNvSpPr txBox="1"/>
            <p:nvPr/>
          </p:nvSpPr>
          <p:spPr>
            <a:xfrm>
              <a:off x="0" y="219075"/>
              <a:ext cx="13343089" cy="4251325"/>
            </a:xfrm>
            <a:prstGeom prst="rect">
              <a:avLst/>
            </a:prstGeom>
          </p:spPr>
          <p:txBody>
            <a:bodyPr lIns="0" tIns="0" rIns="0" bIns="0" rtlCol="0" anchor="t">
              <a:spAutoFit/>
            </a:bodyPr>
            <a:lstStyle/>
            <a:p>
              <a:pPr algn="ctr">
                <a:lnSpc>
                  <a:spcPts val="12000"/>
                </a:lnSpc>
              </a:pPr>
              <a:r>
                <a:rPr lang="en-US" sz="12000">
                  <a:solidFill>
                    <a:srgbClr val="1B1B1B"/>
                  </a:solidFill>
                  <a:latin typeface="Poppins Medium"/>
                </a:rPr>
                <a:t>Diffie Hellman</a:t>
              </a:r>
            </a:p>
          </p:txBody>
        </p:sp>
        <p:sp>
          <p:nvSpPr>
            <p:cNvPr id="10" name="TextBox 10"/>
            <p:cNvSpPr txBox="1"/>
            <p:nvPr/>
          </p:nvSpPr>
          <p:spPr>
            <a:xfrm>
              <a:off x="2105403" y="4327525"/>
              <a:ext cx="9132284" cy="707602"/>
            </a:xfrm>
            <a:prstGeom prst="rect">
              <a:avLst/>
            </a:prstGeom>
          </p:spPr>
          <p:txBody>
            <a:bodyPr lIns="0" tIns="0" rIns="0" bIns="0" rtlCol="0" anchor="t">
              <a:spAutoFit/>
            </a:bodyPr>
            <a:lstStyle/>
            <a:p>
              <a:pPr algn="ctr">
                <a:lnSpc>
                  <a:spcPts val="4480"/>
                </a:lnSpc>
              </a:pPr>
              <a:r>
                <a:rPr lang="en-US" sz="3200">
                  <a:solidFill>
                    <a:srgbClr val="1B1B1B"/>
                  </a:solidFill>
                  <a:latin typeface="Poppins Light Bold"/>
                </a:rPr>
                <a:t>Secure key exchange algorihtm</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448671" y="-1346833"/>
            <a:ext cx="3887942" cy="4751065"/>
          </a:xfrm>
          <a:prstGeom prst="rect">
            <a:avLst/>
          </a:prstGeom>
        </p:spPr>
      </p:pic>
      <p:grpSp>
        <p:nvGrpSpPr>
          <p:cNvPr id="3" name="Group 3"/>
          <p:cNvGrpSpPr>
            <a:grpSpLocks noChangeAspect="1"/>
          </p:cNvGrpSpPr>
          <p:nvPr/>
        </p:nvGrpSpPr>
        <p:grpSpPr>
          <a:xfrm>
            <a:off x="1757921" y="2508754"/>
            <a:ext cx="5777668" cy="5777668"/>
            <a:chOff x="0" y="0"/>
            <a:chExt cx="3331210" cy="3331210"/>
          </a:xfrm>
        </p:grpSpPr>
        <p:sp>
          <p:nvSpPr>
            <p:cNvPr id="4" name="Freeform 4"/>
            <p:cNvSpPr/>
            <p:nvPr/>
          </p:nvSpPr>
          <p:spPr>
            <a:xfrm>
              <a:off x="0" y="0"/>
              <a:ext cx="3331210" cy="3331210"/>
            </a:xfrm>
            <a:custGeom>
              <a:avLst/>
              <a:gdLst/>
              <a:ahLst/>
              <a:cxnLst/>
              <a:rect l="l" t="t" r="r" b="b"/>
              <a:pathLst>
                <a:path w="3331210" h="3331210">
                  <a:moveTo>
                    <a:pt x="3331210" y="3331210"/>
                  </a:moveTo>
                  <a:lnTo>
                    <a:pt x="0" y="3331210"/>
                  </a:lnTo>
                  <a:cubicBezTo>
                    <a:pt x="0" y="1490980"/>
                    <a:pt x="1490980" y="0"/>
                    <a:pt x="3331210" y="0"/>
                  </a:cubicBezTo>
                  <a:lnTo>
                    <a:pt x="3331210" y="3331210"/>
                  </a:lnTo>
                  <a:close/>
                </a:path>
              </a:pathLst>
            </a:custGeom>
            <a:blipFill>
              <a:blip r:embed="rId4"/>
              <a:stretch>
                <a:fillRect l="-25000" r="-25000"/>
              </a:stretch>
            </a:blipFill>
          </p:spPr>
        </p:sp>
      </p:grpSp>
      <p:grpSp>
        <p:nvGrpSpPr>
          <p:cNvPr id="5" name="Group 5"/>
          <p:cNvGrpSpPr/>
          <p:nvPr/>
        </p:nvGrpSpPr>
        <p:grpSpPr>
          <a:xfrm>
            <a:off x="3674877" y="7314545"/>
            <a:ext cx="1943755" cy="194375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422B8"/>
            </a:solidFill>
          </p:spPr>
        </p:sp>
      </p:grpSp>
      <p:sp>
        <p:nvSpPr>
          <p:cNvPr id="7" name="AutoShape 7"/>
          <p:cNvSpPr/>
          <p:nvPr/>
        </p:nvSpPr>
        <p:spPr>
          <a:xfrm rot="-2386809">
            <a:off x="15643979" y="8700934"/>
            <a:ext cx="1382246" cy="239309"/>
          </a:xfrm>
          <a:prstGeom prst="rect">
            <a:avLst/>
          </a:prstGeom>
          <a:solidFill>
            <a:srgbClr val="FFA53B"/>
          </a:solidFill>
        </p:spPr>
      </p:sp>
      <p:sp>
        <p:nvSpPr>
          <p:cNvPr id="8" name="TextBox 8"/>
          <p:cNvSpPr txBox="1"/>
          <p:nvPr/>
        </p:nvSpPr>
        <p:spPr>
          <a:xfrm>
            <a:off x="8452511" y="3328033"/>
            <a:ext cx="6942711" cy="4086867"/>
          </a:xfrm>
          <a:prstGeom prst="rect">
            <a:avLst/>
          </a:prstGeom>
        </p:spPr>
        <p:txBody>
          <a:bodyPr lIns="0" tIns="0" rIns="0" bIns="0" rtlCol="0" anchor="t">
            <a:spAutoFit/>
          </a:bodyPr>
          <a:lstStyle/>
          <a:p>
            <a:pPr marL="590085" lvl="1" indent="-295043">
              <a:lnSpc>
                <a:spcPts val="4099"/>
              </a:lnSpc>
              <a:buFont typeface="Arial"/>
              <a:buChar char="•"/>
            </a:pPr>
            <a:r>
              <a:rPr lang="en-US" sz="2733">
                <a:solidFill>
                  <a:srgbClr val="1B1B1B"/>
                </a:solidFill>
                <a:latin typeface="Poppins Light"/>
              </a:rPr>
              <a:t>Firstly, I designed a design document and approach note for this project.</a:t>
            </a:r>
          </a:p>
          <a:p>
            <a:pPr marL="590085" lvl="1" indent="-295043">
              <a:lnSpc>
                <a:spcPts val="4099"/>
              </a:lnSpc>
              <a:buFont typeface="Arial"/>
              <a:buChar char="•"/>
            </a:pPr>
            <a:r>
              <a:rPr lang="en-US" sz="2733">
                <a:solidFill>
                  <a:srgbClr val="1B1B1B"/>
                </a:solidFill>
                <a:latin typeface="Poppins Light"/>
              </a:rPr>
              <a:t>Later using this design document and approach note as reference I implemented this algorithm.</a:t>
            </a:r>
          </a:p>
          <a:p>
            <a:pPr marL="590085" lvl="1" indent="-295043">
              <a:lnSpc>
                <a:spcPts val="4099"/>
              </a:lnSpc>
              <a:buFont typeface="Arial"/>
              <a:buChar char="•"/>
            </a:pPr>
            <a:r>
              <a:rPr lang="en-US" sz="2733">
                <a:solidFill>
                  <a:srgbClr val="1B1B1B"/>
                </a:solidFill>
                <a:latin typeface="Poppins Light"/>
              </a:rPr>
              <a:t>While implementation there were improvements to the design doc and approach note.</a:t>
            </a:r>
          </a:p>
        </p:txBody>
      </p:sp>
      <p:sp>
        <p:nvSpPr>
          <p:cNvPr id="9" name="TextBox 9"/>
          <p:cNvSpPr txBox="1"/>
          <p:nvPr/>
        </p:nvSpPr>
        <p:spPr>
          <a:xfrm rot="-1693451">
            <a:off x="2173719" y="1859894"/>
            <a:ext cx="4887714" cy="1720184"/>
          </a:xfrm>
          <a:prstGeom prst="rect">
            <a:avLst/>
          </a:prstGeom>
        </p:spPr>
        <p:txBody>
          <a:bodyPr lIns="0" tIns="0" rIns="0" bIns="0" rtlCol="0" anchor="t">
            <a:spAutoFit/>
          </a:bodyPr>
          <a:lstStyle/>
          <a:p>
            <a:pPr>
              <a:lnSpc>
                <a:spcPts val="10061"/>
              </a:lnSpc>
            </a:pPr>
            <a:r>
              <a:rPr lang="en-US" sz="7799">
                <a:solidFill>
                  <a:srgbClr val="1B1B1B"/>
                </a:solidFill>
                <a:latin typeface="Poppins Medium"/>
              </a:rP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59363" y="2062507"/>
            <a:ext cx="11515130" cy="1120140"/>
          </a:xfrm>
          <a:prstGeom prst="rect">
            <a:avLst/>
          </a:prstGeom>
        </p:spPr>
        <p:txBody>
          <a:bodyPr lIns="0" tIns="0" rIns="0" bIns="0" rtlCol="0" anchor="t">
            <a:spAutoFit/>
          </a:bodyPr>
          <a:lstStyle/>
          <a:p>
            <a:pPr>
              <a:lnSpc>
                <a:spcPts val="9030"/>
              </a:lnSpc>
            </a:pPr>
            <a:r>
              <a:rPr lang="en-US" sz="7000">
                <a:solidFill>
                  <a:srgbClr val="1B1B1B"/>
                </a:solidFill>
                <a:latin typeface="Poppins Medium"/>
              </a:rPr>
              <a:t>Libraries</a:t>
            </a:r>
          </a:p>
        </p:txBody>
      </p:sp>
      <p:sp>
        <p:nvSpPr>
          <p:cNvPr id="3" name="TextBox 3"/>
          <p:cNvSpPr txBox="1"/>
          <p:nvPr/>
        </p:nvSpPr>
        <p:spPr>
          <a:xfrm>
            <a:off x="2359363" y="3448050"/>
            <a:ext cx="9707102" cy="3962400"/>
          </a:xfrm>
          <a:prstGeom prst="rect">
            <a:avLst/>
          </a:prstGeom>
        </p:spPr>
        <p:txBody>
          <a:bodyPr lIns="0" tIns="0" rIns="0" bIns="0" rtlCol="0" anchor="t">
            <a:spAutoFit/>
          </a:bodyPr>
          <a:lstStyle/>
          <a:p>
            <a:pPr>
              <a:lnSpc>
                <a:spcPts val="5250"/>
              </a:lnSpc>
            </a:pPr>
            <a:r>
              <a:rPr lang="en-US" sz="3500">
                <a:solidFill>
                  <a:srgbClr val="1B1B1B"/>
                </a:solidFill>
                <a:latin typeface="Poppins Light"/>
              </a:rPr>
              <a:t>I used following libraries and header files for this task.</a:t>
            </a:r>
          </a:p>
          <a:p>
            <a:pPr marL="755651" lvl="1" indent="-377825">
              <a:lnSpc>
                <a:spcPts val="5250"/>
              </a:lnSpc>
              <a:buFont typeface="Arial"/>
              <a:buChar char="•"/>
            </a:pPr>
            <a:r>
              <a:rPr lang="en-US" sz="3500">
                <a:solidFill>
                  <a:srgbClr val="1B1B1B"/>
                </a:solidFill>
                <a:latin typeface="Poppins Light"/>
              </a:rPr>
              <a:t>cmath</a:t>
            </a:r>
          </a:p>
          <a:p>
            <a:pPr marL="755651" lvl="1" indent="-377825">
              <a:lnSpc>
                <a:spcPts val="5250"/>
              </a:lnSpc>
              <a:buFont typeface="Arial"/>
              <a:buChar char="•"/>
            </a:pPr>
            <a:r>
              <a:rPr lang="en-US" sz="3500">
                <a:solidFill>
                  <a:srgbClr val="1B1B1B"/>
                </a:solidFill>
                <a:latin typeface="Poppins Light"/>
              </a:rPr>
              <a:t>unordered_set</a:t>
            </a:r>
          </a:p>
          <a:p>
            <a:pPr marL="755651" lvl="1" indent="-377825">
              <a:lnSpc>
                <a:spcPts val="5250"/>
              </a:lnSpc>
              <a:buFont typeface="Arial"/>
              <a:buChar char="•"/>
            </a:pPr>
            <a:r>
              <a:rPr lang="en-US" sz="3500">
                <a:solidFill>
                  <a:srgbClr val="1B1B1B"/>
                </a:solidFill>
                <a:latin typeface="Poppins Light"/>
              </a:rPr>
              <a:t>string</a:t>
            </a:r>
          </a:p>
          <a:p>
            <a:pPr marL="755650" lvl="1" indent="-377825">
              <a:lnSpc>
                <a:spcPts val="5250"/>
              </a:lnSpc>
              <a:buFont typeface="Arial"/>
              <a:buChar char="•"/>
            </a:pPr>
            <a:r>
              <a:rPr lang="en-US" sz="3500">
                <a:solidFill>
                  <a:srgbClr val="1B1B1B"/>
                </a:solidFill>
                <a:latin typeface="Poppins Light"/>
              </a:rPr>
              <a:t>bigint.h</a:t>
            </a:r>
          </a:p>
        </p:txBody>
      </p:sp>
      <p:grpSp>
        <p:nvGrpSpPr>
          <p:cNvPr id="4" name="Group 4"/>
          <p:cNvGrpSpPr/>
          <p:nvPr/>
        </p:nvGrpSpPr>
        <p:grpSpPr>
          <a:xfrm>
            <a:off x="12331850" y="8386943"/>
            <a:ext cx="4012179" cy="4012179"/>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38E"/>
            </a:solidFill>
          </p:spPr>
        </p:sp>
      </p:grpSp>
      <p:pic>
        <p:nvPicPr>
          <p:cNvPr id="6" name="Picture 6"/>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5400000">
            <a:off x="-910036" y="1028700"/>
            <a:ext cx="2988892" cy="148901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2485368" y="8174878"/>
            <a:ext cx="1389125" cy="1389125"/>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6344029" y="-1207765"/>
            <a:ext cx="3887942" cy="47510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9362" y="5953323"/>
            <a:ext cx="1855075" cy="185507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48AB"/>
            </a:solidFill>
          </p:spPr>
        </p:sp>
      </p:grpSp>
      <p:sp>
        <p:nvSpPr>
          <p:cNvPr id="4" name="AutoShape 4"/>
          <p:cNvSpPr/>
          <p:nvPr/>
        </p:nvSpPr>
        <p:spPr>
          <a:xfrm rot="-2386809">
            <a:off x="15578251" y="704593"/>
            <a:ext cx="1382246" cy="239309"/>
          </a:xfrm>
          <a:prstGeom prst="rect">
            <a:avLst/>
          </a:prstGeom>
          <a:solidFill>
            <a:srgbClr val="FFA53B"/>
          </a:solidFill>
        </p:spPr>
      </p:sp>
      <p:pic>
        <p:nvPicPr>
          <p:cNvPr id="5" name="Picture 5"/>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4064063" y="9258300"/>
            <a:ext cx="3195237" cy="1591809"/>
          </a:xfrm>
          <a:prstGeom prst="rect">
            <a:avLst/>
          </a:prstGeom>
        </p:spPr>
      </p:pic>
      <p:pic>
        <p:nvPicPr>
          <p:cNvPr id="6" name="Picture 6"/>
          <p:cNvPicPr>
            <a:picLocks noChangeAspect="1"/>
          </p:cNvPicPr>
          <p:nvPr/>
        </p:nvPicPr>
        <p:blipFill>
          <a:blip r:embed="rId4"/>
          <a:srcRect/>
          <a:stretch>
            <a:fillRect/>
          </a:stretch>
        </p:blipFill>
        <p:spPr>
          <a:xfrm>
            <a:off x="3232774" y="2236246"/>
            <a:ext cx="11822452" cy="4371530"/>
          </a:xfrm>
          <a:prstGeom prst="rect">
            <a:avLst/>
          </a:prstGeom>
        </p:spPr>
      </p:pic>
      <p:sp>
        <p:nvSpPr>
          <p:cNvPr id="7" name="TextBox 7"/>
          <p:cNvSpPr txBox="1"/>
          <p:nvPr/>
        </p:nvSpPr>
        <p:spPr>
          <a:xfrm>
            <a:off x="780735" y="632998"/>
            <a:ext cx="14561033" cy="1031748"/>
          </a:xfrm>
          <a:prstGeom prst="rect">
            <a:avLst/>
          </a:prstGeom>
        </p:spPr>
        <p:txBody>
          <a:bodyPr lIns="0" tIns="0" rIns="0" bIns="0" rtlCol="0" anchor="t">
            <a:spAutoFit/>
          </a:bodyPr>
          <a:lstStyle/>
          <a:p>
            <a:pPr>
              <a:lnSpc>
                <a:spcPts val="8256"/>
              </a:lnSpc>
            </a:pPr>
            <a:r>
              <a:rPr lang="en-US" sz="6400">
                <a:solidFill>
                  <a:srgbClr val="1B1B1B"/>
                </a:solidFill>
                <a:latin typeface="Poppins Medium"/>
              </a:rPr>
              <a:t>Classes and Functions - User</a:t>
            </a:r>
          </a:p>
        </p:txBody>
      </p:sp>
      <p:sp>
        <p:nvSpPr>
          <p:cNvPr id="8" name="TextBox 8"/>
          <p:cNvSpPr txBox="1"/>
          <p:nvPr/>
        </p:nvSpPr>
        <p:spPr>
          <a:xfrm>
            <a:off x="2038709" y="6874312"/>
            <a:ext cx="15518413" cy="1811020"/>
          </a:xfrm>
          <a:prstGeom prst="rect">
            <a:avLst/>
          </a:prstGeom>
        </p:spPr>
        <p:txBody>
          <a:bodyPr lIns="0" tIns="0" rIns="0" bIns="0" rtlCol="0" anchor="t">
            <a:spAutoFit/>
          </a:bodyPr>
          <a:lstStyle/>
          <a:p>
            <a:pPr algn="ctr">
              <a:lnSpc>
                <a:spcPts val="4340"/>
              </a:lnSpc>
            </a:pPr>
            <a:r>
              <a:rPr lang="en-US" sz="3100">
                <a:solidFill>
                  <a:srgbClr val="1B1B1B"/>
                </a:solidFill>
                <a:latin typeface="Canva Sans"/>
              </a:rPr>
              <a:t>In this algorithm we have 10 variables; prime number(p), primitive root(q), private key(a and b), public key(pa and pb) and secret keys(xa and xb).</a:t>
            </a:r>
          </a:p>
          <a:p>
            <a:pPr algn="ctr">
              <a:lnSpc>
                <a:spcPts val="6019"/>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2275341" y="8205114"/>
            <a:ext cx="3407342" cy="4163771"/>
          </a:xfrm>
          <a:prstGeom prst="rect">
            <a:avLst/>
          </a:prstGeom>
        </p:spPr>
      </p:pic>
      <p:sp>
        <p:nvSpPr>
          <p:cNvPr id="3" name="AutoShape 3"/>
          <p:cNvSpPr/>
          <p:nvPr/>
        </p:nvSpPr>
        <p:spPr>
          <a:xfrm rot="-2386809">
            <a:off x="4991559" y="9352285"/>
            <a:ext cx="1382246" cy="239309"/>
          </a:xfrm>
          <a:prstGeom prst="rect">
            <a:avLst/>
          </a:prstGeom>
          <a:solidFill>
            <a:srgbClr val="FF738E"/>
          </a:solidFill>
        </p:spPr>
      </p:sp>
      <p:pic>
        <p:nvPicPr>
          <p:cNvPr id="4" name="Picture 4"/>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2275341" y="0"/>
            <a:ext cx="3455601" cy="1721518"/>
          </a:xfrm>
          <a:prstGeom prst="rect">
            <a:avLst/>
          </a:prstGeom>
        </p:spPr>
      </p:pic>
      <p:grpSp>
        <p:nvGrpSpPr>
          <p:cNvPr id="5" name="Group 5"/>
          <p:cNvGrpSpPr/>
          <p:nvPr/>
        </p:nvGrpSpPr>
        <p:grpSpPr>
          <a:xfrm>
            <a:off x="-685800" y="727208"/>
            <a:ext cx="2320456" cy="2320456"/>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C4CC"/>
            </a:solidFill>
          </p:spPr>
        </p:sp>
      </p:grpSp>
      <p:pic>
        <p:nvPicPr>
          <p:cNvPr id="7" name="Picture 7"/>
          <p:cNvPicPr>
            <a:picLocks noChangeAspect="1"/>
          </p:cNvPicPr>
          <p:nvPr/>
        </p:nvPicPr>
        <p:blipFill>
          <a:blip r:embed="rId6"/>
          <a:srcRect/>
          <a:stretch>
            <a:fillRect/>
          </a:stretch>
        </p:blipFill>
        <p:spPr>
          <a:xfrm>
            <a:off x="10405721" y="568349"/>
            <a:ext cx="5084767" cy="8689951"/>
          </a:xfrm>
          <a:prstGeom prst="rect">
            <a:avLst/>
          </a:prstGeom>
        </p:spPr>
      </p:pic>
      <p:sp>
        <p:nvSpPr>
          <p:cNvPr id="8" name="TextBox 8"/>
          <p:cNvSpPr txBox="1"/>
          <p:nvPr/>
        </p:nvSpPr>
        <p:spPr>
          <a:xfrm>
            <a:off x="2713696" y="2017080"/>
            <a:ext cx="5937973" cy="1120140"/>
          </a:xfrm>
          <a:prstGeom prst="rect">
            <a:avLst/>
          </a:prstGeom>
        </p:spPr>
        <p:txBody>
          <a:bodyPr lIns="0" tIns="0" rIns="0" bIns="0" rtlCol="0" anchor="t">
            <a:spAutoFit/>
          </a:bodyPr>
          <a:lstStyle/>
          <a:p>
            <a:pPr>
              <a:lnSpc>
                <a:spcPts val="9030"/>
              </a:lnSpc>
            </a:pPr>
            <a:r>
              <a:rPr lang="en-US" sz="7000">
                <a:solidFill>
                  <a:srgbClr val="1B1B1B"/>
                </a:solidFill>
                <a:latin typeface="Poppins Medium"/>
              </a:rPr>
              <a:t>Algorithm</a:t>
            </a:r>
          </a:p>
        </p:txBody>
      </p:sp>
      <p:sp>
        <p:nvSpPr>
          <p:cNvPr id="9" name="TextBox 9"/>
          <p:cNvSpPr txBox="1"/>
          <p:nvPr/>
        </p:nvSpPr>
        <p:spPr>
          <a:xfrm>
            <a:off x="1831589" y="3413732"/>
            <a:ext cx="7702188" cy="4349115"/>
          </a:xfrm>
          <a:prstGeom prst="rect">
            <a:avLst/>
          </a:prstGeom>
        </p:spPr>
        <p:txBody>
          <a:bodyPr lIns="0" tIns="0" rIns="0" bIns="0" rtlCol="0" anchor="t">
            <a:spAutoFit/>
          </a:bodyPr>
          <a:lstStyle/>
          <a:p>
            <a:pPr>
              <a:lnSpc>
                <a:spcPts val="3899"/>
              </a:lnSpc>
            </a:pPr>
            <a:r>
              <a:rPr lang="en-US" sz="2599">
                <a:solidFill>
                  <a:srgbClr val="1B1B1B"/>
                </a:solidFill>
                <a:latin typeface="Poppins Light"/>
              </a:rPr>
              <a:t>Here 'p' and 'q' are available to both clients trying to interact. 'q' is calculated from 'p'. Later, both clients decide their own private key 'a' and 'b'. They use this private key to create public key 'pa' and 'pb' which is public to both clients. Both clients exchange their public keys and use it to create secret key 'xa' and 'xb'. If these secret keys are similar then a secure connection is established among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9362" y="5953323"/>
            <a:ext cx="1855075" cy="185507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48AB"/>
            </a:solidFill>
          </p:spPr>
        </p:sp>
      </p:grpSp>
      <p:sp>
        <p:nvSpPr>
          <p:cNvPr id="4" name="AutoShape 4"/>
          <p:cNvSpPr/>
          <p:nvPr/>
        </p:nvSpPr>
        <p:spPr>
          <a:xfrm rot="-2386809">
            <a:off x="15659542" y="988638"/>
            <a:ext cx="1382246" cy="298837"/>
          </a:xfrm>
          <a:prstGeom prst="rect">
            <a:avLst/>
          </a:prstGeom>
          <a:solidFill>
            <a:srgbClr val="FFA53B"/>
          </a:solidFill>
        </p:spPr>
      </p:sp>
      <p:pic>
        <p:nvPicPr>
          <p:cNvPr id="5" name="Picture 5"/>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4064063" y="9258300"/>
            <a:ext cx="3195237" cy="1591809"/>
          </a:xfrm>
          <a:prstGeom prst="rect">
            <a:avLst/>
          </a:prstGeom>
        </p:spPr>
      </p:pic>
      <p:grpSp>
        <p:nvGrpSpPr>
          <p:cNvPr id="6" name="Group 6"/>
          <p:cNvGrpSpPr/>
          <p:nvPr/>
        </p:nvGrpSpPr>
        <p:grpSpPr>
          <a:xfrm>
            <a:off x="2163768" y="2085622"/>
            <a:ext cx="8675700" cy="7029803"/>
            <a:chOff x="0" y="0"/>
            <a:chExt cx="2284958" cy="1851471"/>
          </a:xfrm>
        </p:grpSpPr>
        <p:sp>
          <p:nvSpPr>
            <p:cNvPr id="7" name="Freeform 7"/>
            <p:cNvSpPr/>
            <p:nvPr/>
          </p:nvSpPr>
          <p:spPr>
            <a:xfrm>
              <a:off x="0" y="0"/>
              <a:ext cx="2284958" cy="1851471"/>
            </a:xfrm>
            <a:custGeom>
              <a:avLst/>
              <a:gdLst/>
              <a:ahLst/>
              <a:cxnLst/>
              <a:rect l="l" t="t" r="r" b="b"/>
              <a:pathLst>
                <a:path w="2284958" h="1851471">
                  <a:moveTo>
                    <a:pt x="45511" y="0"/>
                  </a:moveTo>
                  <a:lnTo>
                    <a:pt x="2239447" y="0"/>
                  </a:lnTo>
                  <a:cubicBezTo>
                    <a:pt x="2251517" y="0"/>
                    <a:pt x="2263093" y="4795"/>
                    <a:pt x="2271628" y="13330"/>
                  </a:cubicBezTo>
                  <a:cubicBezTo>
                    <a:pt x="2280163" y="21865"/>
                    <a:pt x="2284958" y="33441"/>
                    <a:pt x="2284958" y="45511"/>
                  </a:cubicBezTo>
                  <a:lnTo>
                    <a:pt x="2284958" y="1805960"/>
                  </a:lnTo>
                  <a:cubicBezTo>
                    <a:pt x="2284958" y="1818030"/>
                    <a:pt x="2280163" y="1829606"/>
                    <a:pt x="2271628" y="1838141"/>
                  </a:cubicBezTo>
                  <a:cubicBezTo>
                    <a:pt x="2263093" y="1846676"/>
                    <a:pt x="2251517" y="1851471"/>
                    <a:pt x="2239447" y="1851471"/>
                  </a:cubicBezTo>
                  <a:lnTo>
                    <a:pt x="45511" y="1851471"/>
                  </a:lnTo>
                  <a:cubicBezTo>
                    <a:pt x="33441" y="1851471"/>
                    <a:pt x="21865" y="1846676"/>
                    <a:pt x="13330" y="1838141"/>
                  </a:cubicBezTo>
                  <a:cubicBezTo>
                    <a:pt x="4795" y="1829606"/>
                    <a:pt x="0" y="1818030"/>
                    <a:pt x="0" y="1805960"/>
                  </a:cubicBezTo>
                  <a:lnTo>
                    <a:pt x="0" y="45511"/>
                  </a:lnTo>
                  <a:cubicBezTo>
                    <a:pt x="0" y="33441"/>
                    <a:pt x="4795" y="21865"/>
                    <a:pt x="13330" y="13330"/>
                  </a:cubicBezTo>
                  <a:cubicBezTo>
                    <a:pt x="21865" y="4795"/>
                    <a:pt x="33441" y="0"/>
                    <a:pt x="45511" y="0"/>
                  </a:cubicBezTo>
                  <a:close/>
                </a:path>
              </a:pathLst>
            </a:custGeom>
            <a:solidFill>
              <a:srgbClr val="FF738E"/>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1775995" y="2085622"/>
            <a:ext cx="5483305" cy="3300123"/>
            <a:chOff x="0" y="0"/>
            <a:chExt cx="1444163" cy="869168"/>
          </a:xfrm>
        </p:grpSpPr>
        <p:sp>
          <p:nvSpPr>
            <p:cNvPr id="10" name="Freeform 10"/>
            <p:cNvSpPr/>
            <p:nvPr/>
          </p:nvSpPr>
          <p:spPr>
            <a:xfrm>
              <a:off x="0" y="0"/>
              <a:ext cx="1444163" cy="869168"/>
            </a:xfrm>
            <a:custGeom>
              <a:avLst/>
              <a:gdLst/>
              <a:ahLst/>
              <a:cxnLst/>
              <a:rect l="l" t="t" r="r" b="b"/>
              <a:pathLst>
                <a:path w="1444163" h="869168">
                  <a:moveTo>
                    <a:pt x="72007" y="0"/>
                  </a:moveTo>
                  <a:lnTo>
                    <a:pt x="1372155" y="0"/>
                  </a:lnTo>
                  <a:cubicBezTo>
                    <a:pt x="1391253" y="0"/>
                    <a:pt x="1409568" y="7586"/>
                    <a:pt x="1423072" y="21090"/>
                  </a:cubicBezTo>
                  <a:cubicBezTo>
                    <a:pt x="1436576" y="34594"/>
                    <a:pt x="1444163" y="52910"/>
                    <a:pt x="1444163" y="72007"/>
                  </a:cubicBezTo>
                  <a:lnTo>
                    <a:pt x="1444163" y="797161"/>
                  </a:lnTo>
                  <a:cubicBezTo>
                    <a:pt x="1444163" y="836930"/>
                    <a:pt x="1411924" y="869168"/>
                    <a:pt x="1372155" y="869168"/>
                  </a:cubicBezTo>
                  <a:lnTo>
                    <a:pt x="72007" y="869168"/>
                  </a:lnTo>
                  <a:cubicBezTo>
                    <a:pt x="52910" y="869168"/>
                    <a:pt x="34594" y="861582"/>
                    <a:pt x="21090" y="848078"/>
                  </a:cubicBezTo>
                  <a:cubicBezTo>
                    <a:pt x="7586" y="834574"/>
                    <a:pt x="0" y="816259"/>
                    <a:pt x="0" y="797161"/>
                  </a:cubicBezTo>
                  <a:lnTo>
                    <a:pt x="0" y="72007"/>
                  </a:lnTo>
                  <a:cubicBezTo>
                    <a:pt x="0" y="52910"/>
                    <a:pt x="7586" y="34594"/>
                    <a:pt x="21090" y="21090"/>
                  </a:cubicBezTo>
                  <a:cubicBezTo>
                    <a:pt x="34594" y="7586"/>
                    <a:pt x="52910" y="0"/>
                    <a:pt x="72007" y="0"/>
                  </a:cubicBezTo>
                  <a:close/>
                </a:path>
              </a:pathLst>
            </a:custGeom>
            <a:solidFill>
              <a:srgbClr val="FF738E"/>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5400000">
            <a:off x="14989491" y="3973805"/>
            <a:ext cx="1138746" cy="996403"/>
            <a:chOff x="0" y="0"/>
            <a:chExt cx="812800" cy="711200"/>
          </a:xfrm>
        </p:grpSpPr>
        <p:sp>
          <p:nvSpPr>
            <p:cNvPr id="13" name="Freeform 1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53B"/>
            </a:solidFill>
          </p:spPr>
        </p:sp>
        <p:sp>
          <p:nvSpPr>
            <p:cNvPr id="14" name="TextBox 1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3302261" y="4130282"/>
            <a:ext cx="2359421" cy="702497"/>
            <a:chOff x="0" y="0"/>
            <a:chExt cx="621411" cy="185020"/>
          </a:xfrm>
        </p:grpSpPr>
        <p:sp>
          <p:nvSpPr>
            <p:cNvPr id="16" name="Freeform 16"/>
            <p:cNvSpPr/>
            <p:nvPr/>
          </p:nvSpPr>
          <p:spPr>
            <a:xfrm>
              <a:off x="0" y="0"/>
              <a:ext cx="621411" cy="185020"/>
            </a:xfrm>
            <a:custGeom>
              <a:avLst/>
              <a:gdLst/>
              <a:ahLst/>
              <a:cxnLst/>
              <a:rect l="l" t="t" r="r" b="b"/>
              <a:pathLst>
                <a:path w="621411" h="185020">
                  <a:moveTo>
                    <a:pt x="0" y="0"/>
                  </a:moveTo>
                  <a:lnTo>
                    <a:pt x="621411" y="0"/>
                  </a:lnTo>
                  <a:lnTo>
                    <a:pt x="621411" y="185020"/>
                  </a:lnTo>
                  <a:lnTo>
                    <a:pt x="0" y="185020"/>
                  </a:lnTo>
                  <a:close/>
                </a:path>
              </a:pathLst>
            </a:custGeom>
            <a:solidFill>
              <a:srgbClr val="00C4CC"/>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78065" y="4062207"/>
            <a:ext cx="3086100" cy="997539"/>
            <a:chOff x="0" y="0"/>
            <a:chExt cx="812800" cy="262726"/>
          </a:xfrm>
        </p:grpSpPr>
        <p:sp>
          <p:nvSpPr>
            <p:cNvPr id="19" name="Freeform 19"/>
            <p:cNvSpPr/>
            <p:nvPr/>
          </p:nvSpPr>
          <p:spPr>
            <a:xfrm>
              <a:off x="0" y="0"/>
              <a:ext cx="812800" cy="262726"/>
            </a:xfrm>
            <a:custGeom>
              <a:avLst/>
              <a:gdLst/>
              <a:ahLst/>
              <a:cxnLst/>
              <a:rect l="l" t="t" r="r" b="b"/>
              <a:pathLst>
                <a:path w="812800" h="262726">
                  <a:moveTo>
                    <a:pt x="0" y="0"/>
                  </a:moveTo>
                  <a:lnTo>
                    <a:pt x="812800" y="0"/>
                  </a:lnTo>
                  <a:lnTo>
                    <a:pt x="812800" y="262726"/>
                  </a:lnTo>
                  <a:lnTo>
                    <a:pt x="0" y="262726"/>
                  </a:lnTo>
                  <a:close/>
                </a:path>
              </a:pathLst>
            </a:custGeom>
            <a:solidFill>
              <a:srgbClr val="00C4CC"/>
            </a:solidFill>
          </p:spPr>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2817965" y="4062207"/>
            <a:ext cx="3683654" cy="997539"/>
            <a:chOff x="0" y="0"/>
            <a:chExt cx="970180" cy="262726"/>
          </a:xfrm>
        </p:grpSpPr>
        <p:sp>
          <p:nvSpPr>
            <p:cNvPr id="22" name="Freeform 22"/>
            <p:cNvSpPr/>
            <p:nvPr/>
          </p:nvSpPr>
          <p:spPr>
            <a:xfrm>
              <a:off x="0" y="0"/>
              <a:ext cx="970180" cy="262726"/>
            </a:xfrm>
            <a:custGeom>
              <a:avLst/>
              <a:gdLst/>
              <a:ahLst/>
              <a:cxnLst/>
              <a:rect l="l" t="t" r="r" b="b"/>
              <a:pathLst>
                <a:path w="970180" h="262726">
                  <a:moveTo>
                    <a:pt x="0" y="0"/>
                  </a:moveTo>
                  <a:lnTo>
                    <a:pt x="970180" y="0"/>
                  </a:lnTo>
                  <a:lnTo>
                    <a:pt x="970180" y="262726"/>
                  </a:lnTo>
                  <a:lnTo>
                    <a:pt x="0" y="262726"/>
                  </a:lnTo>
                  <a:close/>
                </a:path>
              </a:pathLst>
            </a:custGeom>
            <a:solidFill>
              <a:srgbClr val="00C4CC"/>
            </a:solidFill>
          </p:spPr>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2817965" y="5604622"/>
            <a:ext cx="4173560" cy="850078"/>
            <a:chOff x="0" y="0"/>
            <a:chExt cx="1099209" cy="223889"/>
          </a:xfrm>
        </p:grpSpPr>
        <p:sp>
          <p:nvSpPr>
            <p:cNvPr id="25" name="Freeform 25"/>
            <p:cNvSpPr/>
            <p:nvPr/>
          </p:nvSpPr>
          <p:spPr>
            <a:xfrm>
              <a:off x="0" y="0"/>
              <a:ext cx="1099209" cy="223889"/>
            </a:xfrm>
            <a:custGeom>
              <a:avLst/>
              <a:gdLst/>
              <a:ahLst/>
              <a:cxnLst/>
              <a:rect l="l" t="t" r="r" b="b"/>
              <a:pathLst>
                <a:path w="1099209" h="223889">
                  <a:moveTo>
                    <a:pt x="0" y="0"/>
                  </a:moveTo>
                  <a:lnTo>
                    <a:pt x="1099209" y="0"/>
                  </a:lnTo>
                  <a:lnTo>
                    <a:pt x="1099209" y="223889"/>
                  </a:lnTo>
                  <a:lnTo>
                    <a:pt x="0" y="223889"/>
                  </a:lnTo>
                  <a:close/>
                </a:path>
              </a:pathLst>
            </a:custGeom>
            <a:solidFill>
              <a:srgbClr val="00C4CC"/>
            </a:solidFill>
          </p:spPr>
        </p:sp>
        <p:sp>
          <p:nvSpPr>
            <p:cNvPr id="26" name="TextBox 2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2817965" y="6864275"/>
            <a:ext cx="1841827" cy="805264"/>
            <a:chOff x="0" y="0"/>
            <a:chExt cx="485090" cy="212086"/>
          </a:xfrm>
        </p:grpSpPr>
        <p:sp>
          <p:nvSpPr>
            <p:cNvPr id="28" name="Freeform 28"/>
            <p:cNvSpPr/>
            <p:nvPr/>
          </p:nvSpPr>
          <p:spPr>
            <a:xfrm>
              <a:off x="0" y="0"/>
              <a:ext cx="485090" cy="212086"/>
            </a:xfrm>
            <a:custGeom>
              <a:avLst/>
              <a:gdLst/>
              <a:ahLst/>
              <a:cxnLst/>
              <a:rect l="l" t="t" r="r" b="b"/>
              <a:pathLst>
                <a:path w="485090" h="212086">
                  <a:moveTo>
                    <a:pt x="0" y="0"/>
                  </a:moveTo>
                  <a:lnTo>
                    <a:pt x="485090" y="0"/>
                  </a:lnTo>
                  <a:lnTo>
                    <a:pt x="485090" y="212086"/>
                  </a:lnTo>
                  <a:lnTo>
                    <a:pt x="0" y="212086"/>
                  </a:lnTo>
                  <a:close/>
                </a:path>
              </a:pathLst>
            </a:custGeom>
            <a:solidFill>
              <a:srgbClr val="00C4CC"/>
            </a:solidFill>
          </p:spPr>
        </p:sp>
        <p:sp>
          <p:nvSpPr>
            <p:cNvPr id="29" name="TextBox 2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3738878" y="7911357"/>
            <a:ext cx="2762740" cy="898600"/>
            <a:chOff x="0" y="0"/>
            <a:chExt cx="727635" cy="236668"/>
          </a:xfrm>
        </p:grpSpPr>
        <p:sp>
          <p:nvSpPr>
            <p:cNvPr id="31" name="Freeform 31"/>
            <p:cNvSpPr/>
            <p:nvPr/>
          </p:nvSpPr>
          <p:spPr>
            <a:xfrm>
              <a:off x="0" y="0"/>
              <a:ext cx="727635" cy="236668"/>
            </a:xfrm>
            <a:custGeom>
              <a:avLst/>
              <a:gdLst/>
              <a:ahLst/>
              <a:cxnLst/>
              <a:rect l="l" t="t" r="r" b="b"/>
              <a:pathLst>
                <a:path w="727635" h="236668">
                  <a:moveTo>
                    <a:pt x="0" y="0"/>
                  </a:moveTo>
                  <a:lnTo>
                    <a:pt x="727635" y="0"/>
                  </a:lnTo>
                  <a:lnTo>
                    <a:pt x="727635" y="236668"/>
                  </a:lnTo>
                  <a:lnTo>
                    <a:pt x="0" y="236668"/>
                  </a:lnTo>
                  <a:close/>
                </a:path>
              </a:pathLst>
            </a:custGeom>
            <a:solidFill>
              <a:srgbClr val="00C4CC"/>
            </a:solidFill>
          </p:spPr>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a:off x="7461164" y="7901865"/>
            <a:ext cx="2590794" cy="908092"/>
            <a:chOff x="0" y="0"/>
            <a:chExt cx="682349" cy="239168"/>
          </a:xfrm>
        </p:grpSpPr>
        <p:sp>
          <p:nvSpPr>
            <p:cNvPr id="34" name="Freeform 34"/>
            <p:cNvSpPr/>
            <p:nvPr/>
          </p:nvSpPr>
          <p:spPr>
            <a:xfrm>
              <a:off x="0" y="0"/>
              <a:ext cx="682349" cy="239168"/>
            </a:xfrm>
            <a:custGeom>
              <a:avLst/>
              <a:gdLst/>
              <a:ahLst/>
              <a:cxnLst/>
              <a:rect l="l" t="t" r="r" b="b"/>
              <a:pathLst>
                <a:path w="682349" h="239168">
                  <a:moveTo>
                    <a:pt x="0" y="0"/>
                  </a:moveTo>
                  <a:lnTo>
                    <a:pt x="682349" y="0"/>
                  </a:lnTo>
                  <a:lnTo>
                    <a:pt x="682349" y="239168"/>
                  </a:lnTo>
                  <a:lnTo>
                    <a:pt x="0" y="239168"/>
                  </a:lnTo>
                  <a:close/>
                </a:path>
              </a:pathLst>
            </a:custGeom>
            <a:solidFill>
              <a:srgbClr val="00C4CC"/>
            </a:solidFill>
          </p:spPr>
        </p:sp>
        <p:sp>
          <p:nvSpPr>
            <p:cNvPr id="35" name="TextBox 3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6" name="Group 36"/>
          <p:cNvGrpSpPr/>
          <p:nvPr/>
        </p:nvGrpSpPr>
        <p:grpSpPr>
          <a:xfrm>
            <a:off x="7595757" y="6595743"/>
            <a:ext cx="2764580" cy="853143"/>
            <a:chOff x="0" y="0"/>
            <a:chExt cx="728120" cy="224696"/>
          </a:xfrm>
        </p:grpSpPr>
        <p:sp>
          <p:nvSpPr>
            <p:cNvPr id="37" name="Freeform 37"/>
            <p:cNvSpPr/>
            <p:nvPr/>
          </p:nvSpPr>
          <p:spPr>
            <a:xfrm>
              <a:off x="0" y="0"/>
              <a:ext cx="728120" cy="224696"/>
            </a:xfrm>
            <a:custGeom>
              <a:avLst/>
              <a:gdLst/>
              <a:ahLst/>
              <a:cxnLst/>
              <a:rect l="l" t="t" r="r" b="b"/>
              <a:pathLst>
                <a:path w="728120" h="224696">
                  <a:moveTo>
                    <a:pt x="0" y="0"/>
                  </a:moveTo>
                  <a:lnTo>
                    <a:pt x="728120" y="0"/>
                  </a:lnTo>
                  <a:lnTo>
                    <a:pt x="728120" y="224696"/>
                  </a:lnTo>
                  <a:lnTo>
                    <a:pt x="0" y="224696"/>
                  </a:lnTo>
                  <a:close/>
                </a:path>
              </a:pathLst>
            </a:custGeom>
            <a:solidFill>
              <a:srgbClr val="00C4CC"/>
            </a:solidFill>
          </p:spPr>
        </p:sp>
        <p:sp>
          <p:nvSpPr>
            <p:cNvPr id="38" name="TextBox 3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9" name="TextBox 39"/>
          <p:cNvSpPr txBox="1"/>
          <p:nvPr/>
        </p:nvSpPr>
        <p:spPr>
          <a:xfrm>
            <a:off x="13301841" y="4177063"/>
            <a:ext cx="2431613" cy="580390"/>
          </a:xfrm>
          <a:prstGeom prst="rect">
            <a:avLst/>
          </a:prstGeom>
        </p:spPr>
        <p:txBody>
          <a:bodyPr lIns="0" tIns="0" rIns="0" bIns="0" rtlCol="0" anchor="t">
            <a:spAutoFit/>
          </a:bodyPr>
          <a:lstStyle/>
          <a:p>
            <a:pPr algn="ctr">
              <a:lnSpc>
                <a:spcPts val="4759"/>
              </a:lnSpc>
            </a:pPr>
            <a:r>
              <a:rPr lang="en-US" sz="3399" dirty="0">
                <a:solidFill>
                  <a:srgbClr val="1B1B1B"/>
                </a:solidFill>
                <a:latin typeface="Canva Sans"/>
              </a:rPr>
              <a:t>interact()</a:t>
            </a:r>
          </a:p>
        </p:txBody>
      </p:sp>
      <p:sp>
        <p:nvSpPr>
          <p:cNvPr id="40" name="AutoShape 40"/>
          <p:cNvSpPr/>
          <p:nvPr/>
        </p:nvSpPr>
        <p:spPr>
          <a:xfrm rot="10724190">
            <a:off x="10563832" y="4511736"/>
            <a:ext cx="2738341" cy="0"/>
          </a:xfrm>
          <a:prstGeom prst="line">
            <a:avLst/>
          </a:prstGeom>
          <a:ln w="38100" cap="flat">
            <a:solidFill>
              <a:srgbClr val="000000"/>
            </a:solidFill>
            <a:prstDash val="solid"/>
            <a:headEnd type="none" w="sm" len="sm"/>
            <a:tailEnd type="arrow" w="med" len="sm"/>
          </a:ln>
        </p:spPr>
      </p:sp>
      <p:sp>
        <p:nvSpPr>
          <p:cNvPr id="41" name="TextBox 41"/>
          <p:cNvSpPr txBox="1"/>
          <p:nvPr/>
        </p:nvSpPr>
        <p:spPr>
          <a:xfrm>
            <a:off x="7478065" y="8110332"/>
            <a:ext cx="2573893" cy="580390"/>
          </a:xfrm>
          <a:prstGeom prst="rect">
            <a:avLst/>
          </a:prstGeom>
        </p:spPr>
        <p:txBody>
          <a:bodyPr lIns="0" tIns="0" rIns="0" bIns="0" rtlCol="0" anchor="t">
            <a:spAutoFit/>
          </a:bodyPr>
          <a:lstStyle/>
          <a:p>
            <a:pPr algn="ctr">
              <a:lnSpc>
                <a:spcPts val="4759"/>
              </a:lnSpc>
            </a:pPr>
            <a:r>
              <a:rPr lang="en-US" sz="3399">
                <a:solidFill>
                  <a:srgbClr val="1B1B1B"/>
                </a:solidFill>
                <a:latin typeface="Canva Sans"/>
              </a:rPr>
              <a:t>secretKeys</a:t>
            </a:r>
            <a:endParaRPr lang="en-US" sz="3399" dirty="0">
              <a:solidFill>
                <a:srgbClr val="1B1B1B"/>
              </a:solidFill>
              <a:latin typeface="Canva Sans"/>
            </a:endParaRPr>
          </a:p>
        </p:txBody>
      </p:sp>
      <p:sp>
        <p:nvSpPr>
          <p:cNvPr id="42" name="AutoShape 42"/>
          <p:cNvSpPr/>
          <p:nvPr/>
        </p:nvSpPr>
        <p:spPr>
          <a:xfrm rot="10799999">
            <a:off x="6501618" y="4541927"/>
            <a:ext cx="976447" cy="0"/>
          </a:xfrm>
          <a:prstGeom prst="line">
            <a:avLst/>
          </a:prstGeom>
          <a:ln w="38100" cap="flat">
            <a:solidFill>
              <a:srgbClr val="000000"/>
            </a:solidFill>
            <a:prstDash val="solid"/>
            <a:headEnd type="none" w="sm" len="sm"/>
            <a:tailEnd type="arrow" w="med" len="sm"/>
          </a:ln>
        </p:spPr>
      </p:sp>
      <p:sp>
        <p:nvSpPr>
          <p:cNvPr id="43" name="AutoShape 43"/>
          <p:cNvSpPr/>
          <p:nvPr/>
        </p:nvSpPr>
        <p:spPr>
          <a:xfrm rot="3947599">
            <a:off x="4483566" y="5313134"/>
            <a:ext cx="597404" cy="0"/>
          </a:xfrm>
          <a:prstGeom prst="line">
            <a:avLst/>
          </a:prstGeom>
          <a:ln w="38100" cap="flat">
            <a:solidFill>
              <a:srgbClr val="000000"/>
            </a:solidFill>
            <a:prstDash val="solid"/>
            <a:headEnd type="none" w="sm" len="sm"/>
            <a:tailEnd type="arrow" w="med" len="sm"/>
          </a:ln>
        </p:spPr>
      </p:sp>
      <p:sp>
        <p:nvSpPr>
          <p:cNvPr id="44" name="AutoShape 44"/>
          <p:cNvSpPr/>
          <p:nvPr/>
        </p:nvSpPr>
        <p:spPr>
          <a:xfrm rot="9638601">
            <a:off x="3703953" y="6640437"/>
            <a:ext cx="1235717" cy="0"/>
          </a:xfrm>
          <a:prstGeom prst="line">
            <a:avLst/>
          </a:prstGeom>
          <a:ln w="38100" cap="flat">
            <a:solidFill>
              <a:srgbClr val="000000"/>
            </a:solidFill>
            <a:prstDash val="solid"/>
            <a:headEnd type="none" w="sm" len="sm"/>
            <a:tailEnd type="arrow" w="med" len="sm"/>
          </a:ln>
        </p:spPr>
      </p:sp>
      <p:sp>
        <p:nvSpPr>
          <p:cNvPr id="45" name="AutoShape 45"/>
          <p:cNvSpPr/>
          <p:nvPr/>
        </p:nvSpPr>
        <p:spPr>
          <a:xfrm rot="3267261">
            <a:off x="4493997" y="7570082"/>
            <a:ext cx="792046" cy="0"/>
          </a:xfrm>
          <a:prstGeom prst="line">
            <a:avLst/>
          </a:prstGeom>
          <a:ln w="38100" cap="flat">
            <a:solidFill>
              <a:srgbClr val="000000"/>
            </a:solidFill>
            <a:prstDash val="solid"/>
            <a:headEnd type="none" w="sm" len="sm"/>
            <a:tailEnd type="arrow" w="med" len="sm"/>
          </a:ln>
        </p:spPr>
      </p:sp>
      <p:sp>
        <p:nvSpPr>
          <p:cNvPr id="46" name="AutoShape 46"/>
          <p:cNvSpPr/>
          <p:nvPr/>
        </p:nvSpPr>
        <p:spPr>
          <a:xfrm rot="-2069115">
            <a:off x="5663855" y="7283216"/>
            <a:ext cx="2117997" cy="0"/>
          </a:xfrm>
          <a:prstGeom prst="line">
            <a:avLst/>
          </a:prstGeom>
          <a:ln w="38100" cap="flat">
            <a:solidFill>
              <a:srgbClr val="000000"/>
            </a:solidFill>
            <a:prstDash val="solid"/>
            <a:headEnd type="none" w="sm" len="sm"/>
            <a:tailEnd type="arrow" w="med" len="sm"/>
          </a:ln>
        </p:spPr>
      </p:sp>
      <p:sp>
        <p:nvSpPr>
          <p:cNvPr id="47" name="AutoShape 47"/>
          <p:cNvSpPr/>
          <p:nvPr/>
        </p:nvSpPr>
        <p:spPr>
          <a:xfrm rot="-3836615">
            <a:off x="8615190" y="7656325"/>
            <a:ext cx="504228" cy="0"/>
          </a:xfrm>
          <a:prstGeom prst="line">
            <a:avLst/>
          </a:prstGeom>
          <a:ln w="38100" cap="flat">
            <a:solidFill>
              <a:srgbClr val="000000"/>
            </a:solidFill>
            <a:prstDash val="solid"/>
            <a:headEnd type="none" w="sm" len="sm"/>
            <a:tailEnd type="arrow" w="med" len="sm"/>
          </a:ln>
        </p:spPr>
      </p:sp>
      <p:sp>
        <p:nvSpPr>
          <p:cNvPr id="48" name="AutoShape 48"/>
          <p:cNvSpPr/>
          <p:nvPr/>
        </p:nvSpPr>
        <p:spPr>
          <a:xfrm rot="-2309686">
            <a:off x="9436883" y="6575295"/>
            <a:ext cx="5660165" cy="0"/>
          </a:xfrm>
          <a:prstGeom prst="line">
            <a:avLst/>
          </a:prstGeom>
          <a:ln w="38100" cap="flat">
            <a:solidFill>
              <a:srgbClr val="000000"/>
            </a:solidFill>
            <a:prstDash val="solid"/>
            <a:headEnd type="none" w="sm" len="sm"/>
            <a:tailEnd type="arrow" w="med" len="sm"/>
          </a:ln>
        </p:spPr>
      </p:sp>
      <p:sp>
        <p:nvSpPr>
          <p:cNvPr id="49" name="AutoShape 49"/>
          <p:cNvSpPr/>
          <p:nvPr/>
        </p:nvSpPr>
        <p:spPr>
          <a:xfrm rot="7756027">
            <a:off x="6184353" y="7672436"/>
            <a:ext cx="1728669" cy="0"/>
          </a:xfrm>
          <a:prstGeom prst="line">
            <a:avLst/>
          </a:prstGeom>
          <a:ln w="38100" cap="flat">
            <a:solidFill>
              <a:srgbClr val="000000"/>
            </a:solidFill>
            <a:prstDash val="solid"/>
            <a:headEnd type="none" w="sm" len="sm"/>
            <a:tailEnd type="arrow" w="med" len="sm"/>
          </a:ln>
        </p:spPr>
      </p:sp>
      <p:sp>
        <p:nvSpPr>
          <p:cNvPr id="50" name="AutoShape 50"/>
          <p:cNvSpPr/>
          <p:nvPr/>
        </p:nvSpPr>
        <p:spPr>
          <a:xfrm rot="5400000">
            <a:off x="9277025" y="7668502"/>
            <a:ext cx="428625" cy="0"/>
          </a:xfrm>
          <a:prstGeom prst="line">
            <a:avLst/>
          </a:prstGeom>
          <a:ln w="38100" cap="flat">
            <a:solidFill>
              <a:srgbClr val="000000"/>
            </a:solidFill>
            <a:prstDash val="solid"/>
            <a:headEnd type="none" w="sm" len="sm"/>
            <a:tailEnd type="arrow" w="med" len="sm"/>
          </a:ln>
        </p:spPr>
      </p:sp>
      <p:sp>
        <p:nvSpPr>
          <p:cNvPr id="51" name="TextBox 51"/>
          <p:cNvSpPr txBox="1"/>
          <p:nvPr/>
        </p:nvSpPr>
        <p:spPr>
          <a:xfrm>
            <a:off x="1028700" y="510949"/>
            <a:ext cx="14328295" cy="1031748"/>
          </a:xfrm>
          <a:prstGeom prst="rect">
            <a:avLst/>
          </a:prstGeom>
        </p:spPr>
        <p:txBody>
          <a:bodyPr lIns="0" tIns="0" rIns="0" bIns="0" rtlCol="0" anchor="t">
            <a:spAutoFit/>
          </a:bodyPr>
          <a:lstStyle/>
          <a:p>
            <a:pPr>
              <a:lnSpc>
                <a:spcPts val="8256"/>
              </a:lnSpc>
            </a:pPr>
            <a:r>
              <a:rPr lang="en-US" sz="6400">
                <a:solidFill>
                  <a:srgbClr val="1B1B1B"/>
                </a:solidFill>
                <a:latin typeface="Poppins Medium"/>
              </a:rPr>
              <a:t>Methodology</a:t>
            </a:r>
          </a:p>
        </p:txBody>
      </p:sp>
      <p:sp>
        <p:nvSpPr>
          <p:cNvPr id="52" name="TextBox 52"/>
          <p:cNvSpPr txBox="1"/>
          <p:nvPr/>
        </p:nvSpPr>
        <p:spPr>
          <a:xfrm>
            <a:off x="7854303" y="6635992"/>
            <a:ext cx="2333625" cy="580390"/>
          </a:xfrm>
          <a:prstGeom prst="rect">
            <a:avLst/>
          </a:prstGeom>
        </p:spPr>
        <p:txBody>
          <a:bodyPr lIns="0" tIns="0" rIns="0" bIns="0" rtlCol="0" anchor="t">
            <a:spAutoFit/>
          </a:bodyPr>
          <a:lstStyle/>
          <a:p>
            <a:pPr algn="ctr">
              <a:lnSpc>
                <a:spcPts val="4759"/>
              </a:lnSpc>
            </a:pPr>
            <a:r>
              <a:rPr lang="en-US" sz="3399" dirty="0" err="1">
                <a:solidFill>
                  <a:srgbClr val="1B1B1B"/>
                </a:solidFill>
                <a:latin typeface="Canva Sans"/>
              </a:rPr>
              <a:t>powerexp</a:t>
            </a:r>
            <a:r>
              <a:rPr lang="en-US" sz="3399" dirty="0">
                <a:solidFill>
                  <a:srgbClr val="1B1B1B"/>
                </a:solidFill>
                <a:latin typeface="Canva Sans"/>
              </a:rPr>
              <a:t>()</a:t>
            </a:r>
          </a:p>
        </p:txBody>
      </p:sp>
      <p:sp>
        <p:nvSpPr>
          <p:cNvPr id="53" name="TextBox 53"/>
          <p:cNvSpPr txBox="1"/>
          <p:nvPr/>
        </p:nvSpPr>
        <p:spPr>
          <a:xfrm>
            <a:off x="7648092" y="4272015"/>
            <a:ext cx="2712244" cy="580390"/>
          </a:xfrm>
          <a:prstGeom prst="rect">
            <a:avLst/>
          </a:prstGeom>
        </p:spPr>
        <p:txBody>
          <a:bodyPr lIns="0" tIns="0" rIns="0" bIns="0" rtlCol="0" anchor="t">
            <a:spAutoFit/>
          </a:bodyPr>
          <a:lstStyle/>
          <a:p>
            <a:pPr algn="ctr">
              <a:lnSpc>
                <a:spcPts val="4759"/>
              </a:lnSpc>
            </a:pPr>
            <a:r>
              <a:rPr lang="en-US" sz="3399" dirty="0" err="1">
                <a:solidFill>
                  <a:srgbClr val="1B1B1B"/>
                </a:solidFill>
                <a:latin typeface="Canva Sans"/>
              </a:rPr>
              <a:t>checkPrime</a:t>
            </a:r>
            <a:r>
              <a:rPr lang="en-US" sz="3399" dirty="0">
                <a:solidFill>
                  <a:srgbClr val="1B1B1B"/>
                </a:solidFill>
                <a:latin typeface="Canva Sans"/>
              </a:rPr>
              <a:t>()</a:t>
            </a:r>
          </a:p>
        </p:txBody>
      </p:sp>
      <p:sp>
        <p:nvSpPr>
          <p:cNvPr id="54" name="TextBox 54"/>
          <p:cNvSpPr txBox="1"/>
          <p:nvPr/>
        </p:nvSpPr>
        <p:spPr>
          <a:xfrm>
            <a:off x="2986135" y="6892850"/>
            <a:ext cx="1591509" cy="580390"/>
          </a:xfrm>
          <a:prstGeom prst="rect">
            <a:avLst/>
          </a:prstGeom>
        </p:spPr>
        <p:txBody>
          <a:bodyPr lIns="0" tIns="0" rIns="0" bIns="0" rtlCol="0" anchor="t">
            <a:spAutoFit/>
          </a:bodyPr>
          <a:lstStyle/>
          <a:p>
            <a:pPr algn="ctr">
              <a:lnSpc>
                <a:spcPts val="4759"/>
              </a:lnSpc>
            </a:pPr>
            <a:r>
              <a:rPr lang="en-US" sz="3399" dirty="0">
                <a:solidFill>
                  <a:srgbClr val="1B1B1B"/>
                </a:solidFill>
                <a:latin typeface="Canva Sans"/>
              </a:rPr>
              <a:t>power()</a:t>
            </a:r>
          </a:p>
        </p:txBody>
      </p:sp>
      <p:sp>
        <p:nvSpPr>
          <p:cNvPr id="55" name="TextBox 55"/>
          <p:cNvSpPr txBox="1"/>
          <p:nvPr/>
        </p:nvSpPr>
        <p:spPr>
          <a:xfrm>
            <a:off x="2817965" y="5719875"/>
            <a:ext cx="4173560" cy="580390"/>
          </a:xfrm>
          <a:prstGeom prst="rect">
            <a:avLst/>
          </a:prstGeom>
        </p:spPr>
        <p:txBody>
          <a:bodyPr lIns="0" tIns="0" rIns="0" bIns="0" rtlCol="0" anchor="t">
            <a:spAutoFit/>
          </a:bodyPr>
          <a:lstStyle/>
          <a:p>
            <a:pPr algn="ctr">
              <a:lnSpc>
                <a:spcPts val="4759"/>
              </a:lnSpc>
            </a:pPr>
            <a:r>
              <a:rPr lang="en-US" sz="3399" dirty="0" err="1">
                <a:solidFill>
                  <a:srgbClr val="1B1B1B"/>
                </a:solidFill>
                <a:latin typeface="Canva Sans"/>
              </a:rPr>
              <a:t>findPrimeFactors</a:t>
            </a:r>
            <a:r>
              <a:rPr lang="en-US" sz="3399" dirty="0">
                <a:solidFill>
                  <a:srgbClr val="1B1B1B"/>
                </a:solidFill>
                <a:latin typeface="Canva Sans"/>
              </a:rPr>
              <a:t>()</a:t>
            </a:r>
          </a:p>
        </p:txBody>
      </p:sp>
      <p:sp>
        <p:nvSpPr>
          <p:cNvPr id="56" name="TextBox 56"/>
          <p:cNvSpPr txBox="1"/>
          <p:nvPr/>
        </p:nvSpPr>
        <p:spPr>
          <a:xfrm>
            <a:off x="3051380" y="4252390"/>
            <a:ext cx="3235099" cy="615553"/>
          </a:xfrm>
          <a:prstGeom prst="rect">
            <a:avLst/>
          </a:prstGeom>
        </p:spPr>
        <p:txBody>
          <a:bodyPr wrap="square" lIns="0" tIns="0" rIns="0" bIns="0" rtlCol="0" anchor="t">
            <a:spAutoFit/>
          </a:bodyPr>
          <a:lstStyle/>
          <a:p>
            <a:pPr algn="ctr">
              <a:lnSpc>
                <a:spcPts val="4759"/>
              </a:lnSpc>
            </a:pPr>
            <a:r>
              <a:rPr lang="en-US" sz="3399" dirty="0" err="1">
                <a:solidFill>
                  <a:srgbClr val="1B1B1B"/>
                </a:solidFill>
                <a:latin typeface="Canva Sans"/>
              </a:rPr>
              <a:t>primitiveRoot</a:t>
            </a:r>
            <a:r>
              <a:rPr lang="en-US" sz="3399" dirty="0">
                <a:solidFill>
                  <a:srgbClr val="1B1B1B"/>
                </a:solidFill>
                <a:latin typeface="Canva Sans"/>
              </a:rPr>
              <a:t>()</a:t>
            </a:r>
          </a:p>
        </p:txBody>
      </p:sp>
      <p:sp>
        <p:nvSpPr>
          <p:cNvPr id="57" name="TextBox 57"/>
          <p:cNvSpPr txBox="1"/>
          <p:nvPr/>
        </p:nvSpPr>
        <p:spPr>
          <a:xfrm>
            <a:off x="3918513" y="8012439"/>
            <a:ext cx="2280642" cy="580390"/>
          </a:xfrm>
          <a:prstGeom prst="rect">
            <a:avLst/>
          </a:prstGeom>
        </p:spPr>
        <p:txBody>
          <a:bodyPr lIns="0" tIns="0" rIns="0" bIns="0" rtlCol="0" anchor="t">
            <a:spAutoFit/>
          </a:bodyPr>
          <a:lstStyle/>
          <a:p>
            <a:pPr algn="ctr">
              <a:lnSpc>
                <a:spcPts val="4759"/>
              </a:lnSpc>
            </a:pPr>
            <a:r>
              <a:rPr lang="en-US" sz="3399">
                <a:solidFill>
                  <a:srgbClr val="1B1B1B"/>
                </a:solidFill>
                <a:latin typeface="Canva Sans"/>
              </a:rPr>
              <a:t>publicKeys</a:t>
            </a:r>
          </a:p>
        </p:txBody>
      </p:sp>
      <p:sp>
        <p:nvSpPr>
          <p:cNvPr id="58" name="TextBox 58"/>
          <p:cNvSpPr txBox="1"/>
          <p:nvPr/>
        </p:nvSpPr>
        <p:spPr>
          <a:xfrm>
            <a:off x="12968704" y="2495663"/>
            <a:ext cx="3097887" cy="1566544"/>
          </a:xfrm>
          <a:prstGeom prst="rect">
            <a:avLst/>
          </a:prstGeom>
        </p:spPr>
        <p:txBody>
          <a:bodyPr lIns="0" tIns="0" rIns="0" bIns="0" rtlCol="0" anchor="t">
            <a:spAutoFit/>
          </a:bodyPr>
          <a:lstStyle/>
          <a:p>
            <a:pPr algn="ctr">
              <a:lnSpc>
                <a:spcPts val="12880"/>
              </a:lnSpc>
            </a:pPr>
            <a:r>
              <a:rPr lang="en-US" sz="9200">
                <a:solidFill>
                  <a:srgbClr val="1B1B1B"/>
                </a:solidFill>
                <a:latin typeface="Canva Sans Bold"/>
              </a:rPr>
              <a:t>USER</a:t>
            </a:r>
          </a:p>
        </p:txBody>
      </p:sp>
      <p:sp>
        <p:nvSpPr>
          <p:cNvPr id="59" name="TextBox 59"/>
          <p:cNvSpPr txBox="1"/>
          <p:nvPr/>
        </p:nvSpPr>
        <p:spPr>
          <a:xfrm>
            <a:off x="3511898" y="2343263"/>
            <a:ext cx="6346481" cy="1654299"/>
          </a:xfrm>
          <a:prstGeom prst="rect">
            <a:avLst/>
          </a:prstGeom>
        </p:spPr>
        <p:txBody>
          <a:bodyPr wrap="square" lIns="0" tIns="0" rIns="0" bIns="0" rtlCol="0" anchor="t">
            <a:spAutoFit/>
          </a:bodyPr>
          <a:lstStyle/>
          <a:p>
            <a:pPr algn="ctr">
              <a:lnSpc>
                <a:spcPts val="12880"/>
              </a:lnSpc>
            </a:pPr>
            <a:r>
              <a:rPr lang="en-US" sz="9200" dirty="0">
                <a:solidFill>
                  <a:srgbClr val="1B1B1B"/>
                </a:solidFill>
                <a:latin typeface="Canva Sans Bold"/>
              </a:rPr>
              <a:t>Procedure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847669" y="3240191"/>
            <a:ext cx="12204063" cy="5656838"/>
            <a:chOff x="0" y="0"/>
            <a:chExt cx="13699490" cy="6350000"/>
          </a:xfrm>
        </p:grpSpPr>
        <p:sp>
          <p:nvSpPr>
            <p:cNvPr id="3" name="Freeform 3"/>
            <p:cNvSpPr/>
            <p:nvPr/>
          </p:nvSpPr>
          <p:spPr>
            <a:xfrm>
              <a:off x="0" y="0"/>
              <a:ext cx="13699489" cy="6350000"/>
            </a:xfrm>
            <a:custGeom>
              <a:avLst/>
              <a:gdLst/>
              <a:ahLst/>
              <a:cxnLst/>
              <a:rect l="l" t="t" r="r" b="b"/>
              <a:pathLst>
                <a:path w="13699489" h="6350000">
                  <a:moveTo>
                    <a:pt x="13699489" y="6350000"/>
                  </a:moveTo>
                  <a:lnTo>
                    <a:pt x="0" y="6350000"/>
                  </a:lnTo>
                  <a:lnTo>
                    <a:pt x="0" y="1899920"/>
                  </a:lnTo>
                  <a:cubicBezTo>
                    <a:pt x="0" y="1899920"/>
                    <a:pt x="2849880" y="0"/>
                    <a:pt x="6899910" y="0"/>
                  </a:cubicBezTo>
                  <a:cubicBezTo>
                    <a:pt x="11300460" y="0"/>
                    <a:pt x="13699489" y="1899920"/>
                    <a:pt x="13699489" y="1899920"/>
                  </a:cubicBezTo>
                  <a:lnTo>
                    <a:pt x="13699489" y="6350000"/>
                  </a:lnTo>
                  <a:close/>
                </a:path>
              </a:pathLst>
            </a:custGeom>
            <a:blipFill>
              <a:blip r:embed="rId2"/>
              <a:stretch>
                <a:fillRect t="-21913" b="-21913"/>
              </a:stretch>
            </a:blipFill>
          </p:spPr>
        </p:sp>
      </p:grpSp>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981950" y="5827132"/>
            <a:ext cx="1533527" cy="763975"/>
          </a:xfrm>
          <a:prstGeom prst="rect">
            <a:avLst/>
          </a:prstGeom>
        </p:spPr>
      </p:pic>
      <p:grpSp>
        <p:nvGrpSpPr>
          <p:cNvPr id="5" name="Group 5"/>
          <p:cNvGrpSpPr/>
          <p:nvPr/>
        </p:nvGrpSpPr>
        <p:grpSpPr>
          <a:xfrm>
            <a:off x="14007561" y="6068610"/>
            <a:ext cx="2297892" cy="2297892"/>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C4CC"/>
            </a:solidFill>
          </p:spPr>
        </p:sp>
      </p:grpSp>
      <p:sp>
        <p:nvSpPr>
          <p:cNvPr id="7" name="AutoShape 7"/>
          <p:cNvSpPr/>
          <p:nvPr/>
        </p:nvSpPr>
        <p:spPr>
          <a:xfrm rot="-2386809">
            <a:off x="15073076" y="6471452"/>
            <a:ext cx="1382246" cy="239309"/>
          </a:xfrm>
          <a:prstGeom prst="rect">
            <a:avLst/>
          </a:prstGeom>
          <a:solidFill>
            <a:srgbClr val="FF738E"/>
          </a:solidFill>
        </p:spPr>
      </p:sp>
      <p:sp>
        <p:nvSpPr>
          <p:cNvPr id="8" name="TextBox 8"/>
          <p:cNvSpPr txBox="1"/>
          <p:nvPr/>
        </p:nvSpPr>
        <p:spPr>
          <a:xfrm>
            <a:off x="3538026" y="1332821"/>
            <a:ext cx="11211947" cy="2072010"/>
          </a:xfrm>
          <a:prstGeom prst="rect">
            <a:avLst/>
          </a:prstGeom>
        </p:spPr>
        <p:txBody>
          <a:bodyPr lIns="0" tIns="0" rIns="0" bIns="0" rtlCol="0" anchor="t">
            <a:spAutoFit/>
          </a:bodyPr>
          <a:lstStyle/>
          <a:p>
            <a:pPr algn="ctr">
              <a:lnSpc>
                <a:spcPts val="9030"/>
              </a:lnSpc>
            </a:pPr>
            <a:r>
              <a:rPr lang="en-US" sz="7000">
                <a:solidFill>
                  <a:srgbClr val="1B1B1B"/>
                </a:solidFill>
                <a:latin typeface="Poppins Medium"/>
              </a:rPr>
              <a:t>Thank you for your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213</Words>
  <Application>Microsoft Office PowerPoint</Application>
  <PresentationFormat>Custom</PresentationFormat>
  <Paragraphs>28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Poppins Medium</vt:lpstr>
      <vt:lpstr>Poppins Light Bold</vt:lpstr>
      <vt:lpstr>Poppins Light</vt:lpstr>
      <vt:lpstr>Canva Sans</vt:lpstr>
      <vt:lpstr>Calibri</vt:lpstr>
      <vt:lpstr>Canva Sans Bold</vt: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Minimalist Shapes Internal Pitch Deck Talking Presentation</dc:title>
  <cp:lastModifiedBy>admin</cp:lastModifiedBy>
  <cp:revision>2</cp:revision>
  <dcterms:created xsi:type="dcterms:W3CDTF">2006-08-16T00:00:00Z</dcterms:created>
  <dcterms:modified xsi:type="dcterms:W3CDTF">2023-03-01T10:58:52Z</dcterms:modified>
  <dc:identifier>DAFb10jB9GM</dc:identifier>
</cp:coreProperties>
</file>