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69" r:id="rId2"/>
    <p:sldId id="258" r:id="rId3"/>
    <p:sldId id="259" r:id="rId4"/>
    <p:sldId id="260" r:id="rId5"/>
    <p:sldId id="261" r:id="rId6"/>
    <p:sldId id="300" r:id="rId7"/>
    <p:sldId id="302" r:id="rId8"/>
    <p:sldId id="301" r:id="rId9"/>
    <p:sldId id="262" r:id="rId10"/>
    <p:sldId id="281" r:id="rId11"/>
    <p:sldId id="303" r:id="rId12"/>
    <p:sldId id="304" r:id="rId13"/>
  </p:sldIdLst>
  <p:sldSz cx="9144000" cy="5143500" type="screen16x9"/>
  <p:notesSz cx="6858000" cy="9144000"/>
  <p:embeddedFontLst>
    <p:embeddedFont>
      <p:font typeface="Poppins Black" panose="020B0604020202020204" charset="0"/>
      <p:bold r:id="rId15"/>
      <p:boldItalic r:id="rId16"/>
    </p:embeddedFont>
    <p:embeddedFont>
      <p:font typeface="Nunito" panose="020B0604020202020204" charset="0"/>
      <p:regular r:id="rId17"/>
      <p:bold r:id="rId18"/>
      <p:italic r:id="rId19"/>
      <p:boldItalic r:id="rId20"/>
    </p:embeddedFont>
    <p:embeddedFont>
      <p:font typeface="Poppins" panose="020B0604020202020204" charset="0"/>
      <p:regular r:id="rId21"/>
      <p:bold r:id="rId22"/>
      <p:italic r:id="rId23"/>
      <p:boldItalic r:id="rId24"/>
    </p:embeddedFont>
    <p:embeddedFont>
      <p:font typeface="Palanquin Dark"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B4AB8E-89EA-45A6-8738-AE683B453244}">
  <a:tblStyle styleId="{2FB4AB8E-89EA-45A6-8738-AE683B4532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4" autoAdjust="0"/>
    <p:restoredTop sz="94660"/>
  </p:normalViewPr>
  <p:slideViewPr>
    <p:cSldViewPr snapToGrid="0">
      <p:cViewPr varScale="1">
        <p:scale>
          <a:sx n="115" d="100"/>
          <a:sy n="115" d="100"/>
        </p:scale>
        <p:origin x="100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52538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9ebd6be3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9ebd6be3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625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87f4a3d1b6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87f4a3d1b6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668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87f4a3d1b6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87f4a3d1b6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0165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87f4a3d1b6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87f4a3d1b6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956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4b3b7ab8f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4b3b7ab8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860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875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504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881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108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299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77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77b642fd3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58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rot="1398703">
            <a:off x="1587171" y="641380"/>
            <a:ext cx="5337561" cy="377164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000"/>
              <a:buNone/>
              <a:defRPr sz="40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552700" y="1383425"/>
            <a:ext cx="923400" cy="69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4800"/>
              <a:buNone/>
              <a:defRPr sz="4800">
                <a:solidFill>
                  <a:schemeClr val="lt2"/>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2552700" y="2957291"/>
            <a:ext cx="2935800" cy="76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1417986" y="2995275"/>
            <a:ext cx="238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24" name="Google Shape;24;p5"/>
          <p:cNvSpPr txBox="1">
            <a:spLocks noGrp="1"/>
          </p:cNvSpPr>
          <p:nvPr>
            <p:ph type="subTitle" idx="2"/>
          </p:nvPr>
        </p:nvSpPr>
        <p:spPr>
          <a:xfrm>
            <a:off x="1417986" y="3346800"/>
            <a:ext cx="238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5" name="Google Shape;25;p5"/>
          <p:cNvSpPr txBox="1">
            <a:spLocks noGrp="1"/>
          </p:cNvSpPr>
          <p:nvPr>
            <p:ph type="subTitle" idx="3"/>
          </p:nvPr>
        </p:nvSpPr>
        <p:spPr>
          <a:xfrm>
            <a:off x="5399486" y="2995275"/>
            <a:ext cx="238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26" name="Google Shape;26;p5"/>
          <p:cNvSpPr txBox="1">
            <a:spLocks noGrp="1"/>
          </p:cNvSpPr>
          <p:nvPr>
            <p:ph type="subTitle" idx="4"/>
          </p:nvPr>
        </p:nvSpPr>
        <p:spPr>
          <a:xfrm>
            <a:off x="5399486" y="3346800"/>
            <a:ext cx="238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7" name="Google Shape;27;p5"/>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29" name="Google Shape;29;p5"/>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subTitle" idx="1"/>
          </p:nvPr>
        </p:nvSpPr>
        <p:spPr>
          <a:xfrm>
            <a:off x="720000" y="2678421"/>
            <a:ext cx="3261300" cy="10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6" name="Google Shape;36;p7"/>
          <p:cNvSpPr txBox="1">
            <a:spLocks noGrp="1"/>
          </p:cNvSpPr>
          <p:nvPr>
            <p:ph type="title"/>
          </p:nvPr>
        </p:nvSpPr>
        <p:spPr>
          <a:xfrm>
            <a:off x="720000" y="1490700"/>
            <a:ext cx="3261300" cy="110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37" name="Google Shape;37;p7"/>
          <p:cNvSpPr/>
          <p:nvPr/>
        </p:nvSpPr>
        <p:spPr>
          <a:xfrm rot="-1099162">
            <a:off x="5134470" y="3563817"/>
            <a:ext cx="5697542" cy="41853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10443068">
            <a:off x="-1212618" y="-1758140"/>
            <a:ext cx="4040298" cy="296794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p:nvPr/>
        </p:nvSpPr>
        <p:spPr>
          <a:xfrm>
            <a:off x="355183" y="-402025"/>
            <a:ext cx="7001967" cy="514355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subTitle" idx="1"/>
          </p:nvPr>
        </p:nvSpPr>
        <p:spPr>
          <a:xfrm>
            <a:off x="1508700" y="2466428"/>
            <a:ext cx="3866100" cy="102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spcBef>
                <a:spcPts val="160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a:endParaRPr/>
          </a:p>
        </p:txBody>
      </p:sp>
      <p:sp>
        <p:nvSpPr>
          <p:cNvPr id="42" name="Google Shape;42;p8"/>
          <p:cNvSpPr txBox="1">
            <a:spLocks noGrp="1"/>
          </p:cNvSpPr>
          <p:nvPr>
            <p:ph type="title"/>
          </p:nvPr>
        </p:nvSpPr>
        <p:spPr>
          <a:xfrm>
            <a:off x="1508700" y="1668250"/>
            <a:ext cx="3866100" cy="72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CUSTOM_1">
    <p:spTree>
      <p:nvGrpSpPr>
        <p:cNvPr id="1" name="Shape 82"/>
        <p:cNvGrpSpPr/>
        <p:nvPr/>
      </p:nvGrpSpPr>
      <p:grpSpPr>
        <a:xfrm>
          <a:off x="0" y="0"/>
          <a:ext cx="0" cy="0"/>
          <a:chOff x="0" y="0"/>
          <a:chExt cx="0" cy="0"/>
        </a:xfrm>
      </p:grpSpPr>
      <p:sp>
        <p:nvSpPr>
          <p:cNvPr id="83" name="Google Shape;83;p15"/>
          <p:cNvSpPr txBox="1">
            <a:spLocks noGrp="1"/>
          </p:cNvSpPr>
          <p:nvPr>
            <p:ph type="body" idx="1"/>
          </p:nvPr>
        </p:nvSpPr>
        <p:spPr>
          <a:xfrm>
            <a:off x="720000" y="1509750"/>
            <a:ext cx="3852000" cy="3019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4" name="Google Shape;84;p15"/>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86" name="Google Shape;86;p15"/>
          <p:cNvSpPr/>
          <p:nvPr/>
        </p:nvSpPr>
        <p:spPr>
          <a:xfrm rot="-8581717" flipH="1">
            <a:off x="6085519" y="-1496329"/>
            <a:ext cx="4402909" cy="32343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a:spLocks noGrp="1"/>
          </p:cNvSpPr>
          <p:nvPr>
            <p:ph type="body" idx="2"/>
          </p:nvPr>
        </p:nvSpPr>
        <p:spPr>
          <a:xfrm>
            <a:off x="4572000" y="1509750"/>
            <a:ext cx="3852000" cy="3019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122"/>
        <p:cNvGrpSpPr/>
        <p:nvPr/>
      </p:nvGrpSpPr>
      <p:grpSpPr>
        <a:xfrm>
          <a:off x="0" y="0"/>
          <a:ext cx="0" cy="0"/>
          <a:chOff x="0" y="0"/>
          <a:chExt cx="0" cy="0"/>
        </a:xfrm>
      </p:grpSpPr>
      <p:sp>
        <p:nvSpPr>
          <p:cNvPr id="123" name="Google Shape;123;p21"/>
          <p:cNvSpPr txBox="1">
            <a:spLocks noGrp="1"/>
          </p:cNvSpPr>
          <p:nvPr>
            <p:ph type="title" hasCustomPrompt="1"/>
          </p:nvPr>
        </p:nvSpPr>
        <p:spPr>
          <a:xfrm>
            <a:off x="764102"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4" name="Google Shape;124;p21"/>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125" name="Google Shape;125;p21"/>
          <p:cNvSpPr txBox="1">
            <a:spLocks noGrp="1"/>
          </p:cNvSpPr>
          <p:nvPr>
            <p:ph type="subTitle" idx="2"/>
          </p:nvPr>
        </p:nvSpPr>
        <p:spPr>
          <a:xfrm>
            <a:off x="1759875"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6" name="Google Shape;126;p21"/>
          <p:cNvSpPr txBox="1">
            <a:spLocks noGrp="1"/>
          </p:cNvSpPr>
          <p:nvPr>
            <p:ph type="title" idx="3" hasCustomPrompt="1"/>
          </p:nvPr>
        </p:nvSpPr>
        <p:spPr>
          <a:xfrm>
            <a:off x="764102"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7" name="Google Shape;127;p21"/>
          <p:cNvSpPr txBox="1">
            <a:spLocks noGrp="1"/>
          </p:cNvSpPr>
          <p:nvPr>
            <p:ph type="subTitle" idx="4"/>
          </p:nvPr>
        </p:nvSpPr>
        <p:spPr>
          <a:xfrm>
            <a:off x="1759875"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28" name="Google Shape;128;p21"/>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9" name="Google Shape;129;p21"/>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31" name="Google Shape;131;p21"/>
          <p:cNvSpPr/>
          <p:nvPr/>
        </p:nvSpPr>
        <p:spPr>
          <a:xfrm rot="-9542052">
            <a:off x="7466404" y="-1156051"/>
            <a:ext cx="4039911" cy="296766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3055103">
            <a:off x="-1997717" y="3749245"/>
            <a:ext cx="4039950" cy="296769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7" hasCustomPrompt="1"/>
          </p:nvPr>
        </p:nvSpPr>
        <p:spPr>
          <a:xfrm>
            <a:off x="4746900"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4" name="Google Shape;134;p21"/>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5" name="Google Shape;135;p21"/>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36" name="Google Shape;136;p21"/>
          <p:cNvSpPr txBox="1">
            <a:spLocks noGrp="1"/>
          </p:cNvSpPr>
          <p:nvPr>
            <p:ph type="title" idx="13" hasCustomPrompt="1"/>
          </p:nvPr>
        </p:nvSpPr>
        <p:spPr>
          <a:xfrm>
            <a:off x="4746900"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7" name="Google Shape;137;p21"/>
          <p:cNvSpPr txBox="1">
            <a:spLocks noGrp="1"/>
          </p:cNvSpPr>
          <p:nvPr>
            <p:ph type="subTitle" idx="14"/>
          </p:nvPr>
        </p:nvSpPr>
        <p:spPr>
          <a:xfrm>
            <a:off x="5742673"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8" name="Google Shape;138;p21"/>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2">
  <p:cSld name="CUSTOM_17">
    <p:spTree>
      <p:nvGrpSpPr>
        <p:cNvPr id="1" name="Shape 139"/>
        <p:cNvGrpSpPr/>
        <p:nvPr/>
      </p:nvGrpSpPr>
      <p:grpSpPr>
        <a:xfrm>
          <a:off x="0" y="0"/>
          <a:ext cx="0" cy="0"/>
          <a:chOff x="0" y="0"/>
          <a:chExt cx="0" cy="0"/>
        </a:xfrm>
      </p:grpSpPr>
      <p:sp>
        <p:nvSpPr>
          <p:cNvPr id="140" name="Google Shape;140;p22"/>
          <p:cNvSpPr txBox="1">
            <a:spLocks noGrp="1"/>
          </p:cNvSpPr>
          <p:nvPr>
            <p:ph type="body" idx="1"/>
          </p:nvPr>
        </p:nvSpPr>
        <p:spPr>
          <a:xfrm>
            <a:off x="720000" y="2075500"/>
            <a:ext cx="5250900" cy="193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1" name="Google Shape;141;p22"/>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43" name="Google Shape;143;p22"/>
          <p:cNvSpPr/>
          <p:nvPr/>
        </p:nvSpPr>
        <p:spPr>
          <a:xfrm rot="-3678890" flipH="1">
            <a:off x="6399760" y="2305526"/>
            <a:ext cx="4402922" cy="323432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8" r:id="rId5"/>
    <p:sldLayoutId id="2147483661"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roboticsbusinessreview.com/ai/ai-advances-facial-recognition-robot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www.diva-portal.org/smash/get/diva2:1457000/FULLTEXT01.pdf"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39"/>
          <p:cNvSpPr/>
          <p:nvPr/>
        </p:nvSpPr>
        <p:spPr>
          <a:xfrm>
            <a:off x="609934" y="933451"/>
            <a:ext cx="22506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txBox="1">
            <a:spLocks noGrp="1"/>
          </p:cNvSpPr>
          <p:nvPr>
            <p:ph type="subTitle" idx="1"/>
          </p:nvPr>
        </p:nvSpPr>
        <p:spPr>
          <a:xfrm>
            <a:off x="609933" y="2746155"/>
            <a:ext cx="4182200" cy="1732712"/>
          </a:xfrm>
          <a:prstGeom prst="rect">
            <a:avLst/>
          </a:prstGeom>
        </p:spPr>
        <p:txBody>
          <a:bodyPr spcFirstLastPara="1" wrap="square" lIns="91425" tIns="91425" rIns="91425" bIns="91425" anchor="t" anchorCtr="0">
            <a:noAutofit/>
          </a:bodyPr>
          <a:lstStyle/>
          <a:p>
            <a:pPr lvl="0" indent="0"/>
            <a:r>
              <a:rPr lang="en-IN" dirty="0"/>
              <a:t>Group Members </a:t>
            </a:r>
          </a:p>
          <a:p>
            <a:pPr lvl="0" indent="-322580">
              <a:buSzPct val="100000"/>
              <a:buAutoNum type="arabicPeriod"/>
            </a:pPr>
            <a:r>
              <a:rPr lang="en-IN" dirty="0" err="1"/>
              <a:t>Shreenivas</a:t>
            </a:r>
            <a:r>
              <a:rPr lang="en-IN" dirty="0"/>
              <a:t> </a:t>
            </a:r>
            <a:r>
              <a:rPr lang="en-IN" dirty="0" err="1"/>
              <a:t>Telkar</a:t>
            </a:r>
            <a:r>
              <a:rPr lang="en-IN" dirty="0"/>
              <a:t> (51)(11810432)</a:t>
            </a:r>
          </a:p>
          <a:p>
            <a:pPr lvl="0" indent="-322580">
              <a:buSzPct val="100000"/>
              <a:buAutoNum type="arabicPeriod"/>
            </a:pPr>
            <a:r>
              <a:rPr lang="en-IN" dirty="0" err="1"/>
              <a:t>Onkar</a:t>
            </a:r>
            <a:r>
              <a:rPr lang="en-IN" dirty="0"/>
              <a:t> </a:t>
            </a:r>
            <a:r>
              <a:rPr lang="en-IN" dirty="0" err="1"/>
              <a:t>Thombare</a:t>
            </a:r>
            <a:r>
              <a:rPr lang="en-IN" dirty="0"/>
              <a:t> (54)</a:t>
            </a:r>
          </a:p>
          <a:p>
            <a:pPr lvl="0" indent="-322580">
              <a:buSzPct val="100000"/>
              <a:buAutoNum type="arabicPeriod"/>
            </a:pPr>
            <a:r>
              <a:rPr lang="en-IN" dirty="0" err="1"/>
              <a:t>Sanket</a:t>
            </a:r>
            <a:r>
              <a:rPr lang="en-IN" dirty="0"/>
              <a:t> Veer (59)</a:t>
            </a:r>
          </a:p>
          <a:p>
            <a:pPr lvl="0" indent="-322580">
              <a:buSzPct val="100000"/>
              <a:buAutoNum type="arabicPeriod"/>
            </a:pPr>
            <a:r>
              <a:rPr lang="en-IN" dirty="0" err="1"/>
              <a:t>Atharva</a:t>
            </a:r>
            <a:r>
              <a:rPr lang="en-IN" dirty="0"/>
              <a:t> </a:t>
            </a:r>
            <a:r>
              <a:rPr lang="en-IN" dirty="0" err="1"/>
              <a:t>Vidye</a:t>
            </a:r>
            <a:r>
              <a:rPr lang="en-IN" dirty="0"/>
              <a:t> (61)(11810320)</a:t>
            </a:r>
          </a:p>
          <a:p>
            <a:pPr lvl="0" indent="-322580">
              <a:buSzPct val="100000"/>
              <a:buAutoNum type="arabicPeriod"/>
            </a:pPr>
            <a:r>
              <a:rPr lang="en-IN" dirty="0" err="1"/>
              <a:t>Parikshit</a:t>
            </a:r>
            <a:r>
              <a:rPr lang="en-IN" dirty="0"/>
              <a:t> </a:t>
            </a:r>
            <a:r>
              <a:rPr lang="en-IN" dirty="0" err="1"/>
              <a:t>Wagh</a:t>
            </a:r>
            <a:r>
              <a:rPr lang="en-IN" dirty="0"/>
              <a:t> (62)(11810569)</a:t>
            </a:r>
            <a:endParaRPr lang="en-IN" dirty="0"/>
          </a:p>
        </p:txBody>
      </p:sp>
      <p:sp>
        <p:nvSpPr>
          <p:cNvPr id="810" name="Google Shape;810;p39"/>
          <p:cNvSpPr txBox="1">
            <a:spLocks noGrp="1"/>
          </p:cNvSpPr>
          <p:nvPr>
            <p:ph type="title"/>
          </p:nvPr>
        </p:nvSpPr>
        <p:spPr>
          <a:xfrm>
            <a:off x="609934" y="651751"/>
            <a:ext cx="3261300" cy="1108200"/>
          </a:xfrm>
          <a:prstGeom prst="rect">
            <a:avLst/>
          </a:prstGeom>
        </p:spPr>
        <p:txBody>
          <a:bodyPr spcFirstLastPara="1" wrap="square" lIns="91425" tIns="91425" rIns="91425" bIns="91425" anchor="t" anchorCtr="0">
            <a:noAutofit/>
          </a:bodyPr>
          <a:lstStyle/>
          <a:p>
            <a:pPr lvl="0"/>
            <a:r>
              <a:rPr lang="en" dirty="0">
                <a:solidFill>
                  <a:schemeClr val="tx1"/>
                </a:solidFill>
              </a:rPr>
              <a:t>Designing IoT Face Recognition AI Robot</a:t>
            </a:r>
            <a:endParaRPr dirty="0">
              <a:solidFill>
                <a:schemeClr val="tx1"/>
              </a:solidFill>
            </a:endParaRPr>
          </a:p>
        </p:txBody>
      </p:sp>
      <p:pic>
        <p:nvPicPr>
          <p:cNvPr id="811" name="Google Shape;811;p39"/>
          <p:cNvPicPr preferRelativeResize="0"/>
          <p:nvPr/>
        </p:nvPicPr>
        <p:blipFill rotWithShape="1">
          <a:blip r:embed="rId3">
            <a:alphaModFix/>
          </a:blip>
          <a:srcRect l="16433" r="16433"/>
          <a:stretch/>
        </p:blipFill>
        <p:spPr>
          <a:xfrm>
            <a:off x="4365000" y="539550"/>
            <a:ext cx="4059000" cy="40644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3" name="Google Shape;1453;p51"/>
          <p:cNvSpPr txBox="1">
            <a:spLocks noGrp="1"/>
          </p:cNvSpPr>
          <p:nvPr>
            <p:ph type="body" idx="1"/>
          </p:nvPr>
        </p:nvSpPr>
        <p:spPr>
          <a:xfrm>
            <a:off x="720000" y="1509750"/>
            <a:ext cx="7185404" cy="3019500"/>
          </a:xfrm>
          <a:prstGeom prst="rect">
            <a:avLst/>
          </a:prstGeom>
          <a:noFill/>
        </p:spPr>
        <p:txBody>
          <a:bodyPr spcFirstLastPara="1" wrap="square" lIns="91425" tIns="91425" rIns="91425" bIns="91425" anchor="t" anchorCtr="0">
            <a:noAutofit/>
          </a:bodyPr>
          <a:lstStyle/>
          <a:p>
            <a:pPr lvl="0" indent="-322580">
              <a:buSzPct val="100000"/>
            </a:pPr>
            <a:r>
              <a:rPr lang="en-IN" dirty="0"/>
              <a:t>W.S. </a:t>
            </a:r>
            <a:r>
              <a:rPr lang="en-IN" dirty="0" err="1"/>
              <a:t>Mada</a:t>
            </a:r>
            <a:r>
              <a:rPr lang="en-IN" dirty="0"/>
              <a:t> </a:t>
            </a:r>
            <a:r>
              <a:rPr lang="en-IN" dirty="0" err="1"/>
              <a:t>Sanjaya</a:t>
            </a:r>
            <a:r>
              <a:rPr lang="en-IN" dirty="0"/>
              <a:t>,”</a:t>
            </a:r>
            <a:r>
              <a:rPr lang="en-IN" i="1" dirty="0"/>
              <a:t>The Design of Face Recognition and Tracking for Human-Robot Interaction</a:t>
            </a:r>
            <a:r>
              <a:rPr lang="en-IN" dirty="0"/>
              <a:t>”.</a:t>
            </a:r>
          </a:p>
          <a:p>
            <a:pPr lvl="0" indent="-322580">
              <a:buSzPct val="100000"/>
            </a:pPr>
            <a:r>
              <a:rPr lang="en-IN" dirty="0"/>
              <a:t>A. </a:t>
            </a:r>
            <a:r>
              <a:rPr lang="en-IN" dirty="0" err="1"/>
              <a:t>Karisma</a:t>
            </a:r>
            <a:r>
              <a:rPr lang="en-IN" dirty="0"/>
              <a:t>,”</a:t>
            </a:r>
            <a:r>
              <a:rPr lang="en-IN" i="1" dirty="0"/>
              <a:t>SMART OFFICE SURVEILLANCE ROBOT USING FACE RECOGNITION</a:t>
            </a:r>
            <a:r>
              <a:rPr lang="en-IN" dirty="0"/>
              <a:t>”.</a:t>
            </a:r>
          </a:p>
          <a:p>
            <a:pPr lvl="0" indent="-322580">
              <a:buSzPct val="100000"/>
            </a:pPr>
            <a:r>
              <a:rPr lang="en-IN" dirty="0" err="1"/>
              <a:t>Pravin</a:t>
            </a:r>
            <a:r>
              <a:rPr lang="en-IN" dirty="0"/>
              <a:t> Kumar Singh,”</a:t>
            </a:r>
            <a:r>
              <a:rPr lang="en-IN" i="1" dirty="0" err="1"/>
              <a:t>IoT</a:t>
            </a:r>
            <a:r>
              <a:rPr lang="en-IN" i="1" dirty="0"/>
              <a:t> and AI Based Emotion Detection and Face Recognition System</a:t>
            </a:r>
            <a:r>
              <a:rPr lang="en-IN" dirty="0"/>
              <a:t>”.</a:t>
            </a:r>
          </a:p>
          <a:p>
            <a:pPr lvl="0" indent="-322580">
              <a:buSzPct val="100000"/>
            </a:pPr>
            <a:r>
              <a:rPr lang="en-IN" u="sng" dirty="0">
                <a:solidFill>
                  <a:schemeClr val="hlink"/>
                </a:solidFill>
                <a:hlinkClick r:id="rId3"/>
              </a:rPr>
              <a:t>https://www.roboticsbusinessreview.com/ai/ai-advances-facial-recognition-robots/</a:t>
            </a:r>
            <a:endParaRPr lang="en-IN" dirty="0"/>
          </a:p>
          <a:p>
            <a:pPr lvl="0" indent="-322580">
              <a:buSzPct val="100000"/>
            </a:pPr>
            <a:r>
              <a:rPr lang="en-IN" u="sng" dirty="0">
                <a:solidFill>
                  <a:schemeClr val="hlink"/>
                </a:solidFill>
                <a:hlinkClick r:id="rId4"/>
              </a:rPr>
              <a:t>https://www.diva-portal.org/smash/get/diva2:1457000/FULLTEXT01.pdf</a:t>
            </a:r>
            <a:endParaRPr lang="en-IN" dirty="0"/>
          </a:p>
        </p:txBody>
      </p:sp>
      <p:sp>
        <p:nvSpPr>
          <p:cNvPr id="1454" name="Google Shape;1454;p5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lvl="0"/>
            <a:r>
              <a:rPr lang="en" dirty="0"/>
              <a:t>References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3" name="Google Shape;1453;p51"/>
          <p:cNvSpPr txBox="1">
            <a:spLocks noGrp="1"/>
          </p:cNvSpPr>
          <p:nvPr>
            <p:ph type="body" idx="1"/>
          </p:nvPr>
        </p:nvSpPr>
        <p:spPr>
          <a:xfrm>
            <a:off x="720000" y="1509750"/>
            <a:ext cx="7185404" cy="3019500"/>
          </a:xfrm>
          <a:prstGeom prst="rect">
            <a:avLst/>
          </a:prstGeom>
          <a:noFill/>
        </p:spPr>
        <p:txBody>
          <a:bodyPr spcFirstLastPara="1" wrap="square" lIns="91425" tIns="91425" rIns="91425" bIns="91425" anchor="t" anchorCtr="0">
            <a:noAutofit/>
          </a:bodyPr>
          <a:lstStyle/>
          <a:p>
            <a:pPr lvl="0" indent="-311150">
              <a:buSzPts val="1300"/>
            </a:pPr>
            <a:r>
              <a:rPr lang="en-US" dirty="0"/>
              <a:t>To examine the significances of </a:t>
            </a:r>
            <a:r>
              <a:rPr lang="en-US" dirty="0" err="1"/>
              <a:t>IoT</a:t>
            </a:r>
            <a:r>
              <a:rPr lang="en-US" dirty="0"/>
              <a:t> in the field of emotions and face recognition. </a:t>
            </a:r>
          </a:p>
          <a:p>
            <a:pPr lvl="0" indent="-311150">
              <a:buSzPts val="1300"/>
            </a:pPr>
            <a:r>
              <a:rPr lang="en-US" dirty="0"/>
              <a:t>Utilizing </a:t>
            </a:r>
            <a:r>
              <a:rPr lang="en-US" dirty="0" err="1"/>
              <a:t>IoT</a:t>
            </a:r>
            <a:r>
              <a:rPr lang="en-US" dirty="0"/>
              <a:t> and AI for face and feeling acknowledgment.</a:t>
            </a:r>
          </a:p>
          <a:p>
            <a:pPr lvl="0" indent="-311150">
              <a:buSzPts val="1300"/>
            </a:pPr>
            <a:r>
              <a:rPr lang="en-US" dirty="0"/>
              <a:t>Getting familiar with the Raspberry pi and camera and other hardware components.</a:t>
            </a:r>
            <a:endParaRPr lang="en-US" dirty="0"/>
          </a:p>
        </p:txBody>
      </p:sp>
      <p:sp>
        <p:nvSpPr>
          <p:cNvPr id="1454" name="Google Shape;1454;p5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lvl="0"/>
            <a:r>
              <a:rPr lang="en" dirty="0"/>
              <a:t>Learning Outcomes</a:t>
            </a:r>
            <a:endParaRPr dirty="0"/>
          </a:p>
        </p:txBody>
      </p:sp>
    </p:spTree>
    <p:extLst>
      <p:ext uri="{BB962C8B-B14F-4D97-AF65-F5344CB8AC3E}">
        <p14:creationId xmlns:p14="http://schemas.microsoft.com/office/powerpoint/2010/main" val="280546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4" name="Google Shape;1454;p51"/>
          <p:cNvSpPr txBox="1">
            <a:spLocks noGrp="1"/>
          </p:cNvSpPr>
          <p:nvPr>
            <p:ph type="title"/>
          </p:nvPr>
        </p:nvSpPr>
        <p:spPr>
          <a:xfrm>
            <a:off x="2939498" y="2341091"/>
            <a:ext cx="7704000" cy="612600"/>
          </a:xfrm>
          <a:prstGeom prst="rect">
            <a:avLst/>
          </a:prstGeom>
        </p:spPr>
        <p:txBody>
          <a:bodyPr spcFirstLastPara="1" wrap="square" lIns="91425" tIns="91425" rIns="91425" bIns="91425" anchor="t" anchorCtr="0">
            <a:noAutofit/>
          </a:bodyPr>
          <a:lstStyle/>
          <a:p>
            <a:pPr lvl="0"/>
            <a:r>
              <a:rPr lang="en" dirty="0" smtClean="0"/>
              <a:t>THANK YOU</a:t>
            </a:r>
            <a:endParaRPr dirty="0"/>
          </a:p>
        </p:txBody>
      </p:sp>
    </p:spTree>
    <p:extLst>
      <p:ext uri="{BB962C8B-B14F-4D97-AF65-F5344CB8AC3E}">
        <p14:creationId xmlns:p14="http://schemas.microsoft.com/office/powerpoint/2010/main" val="2759401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p:nvPr/>
        </p:nvSpPr>
        <p:spPr>
          <a:xfrm>
            <a:off x="7200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7200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txBox="1">
            <a:spLocks noGrp="1"/>
          </p:cNvSpPr>
          <p:nvPr>
            <p:ph type="subTitle" idx="4"/>
          </p:nvPr>
        </p:nvSpPr>
        <p:spPr>
          <a:xfrm>
            <a:off x="1759875" y="3213476"/>
            <a:ext cx="2682600" cy="1129924"/>
          </a:xfrm>
          <a:prstGeom prst="rect">
            <a:avLst/>
          </a:prstGeom>
        </p:spPr>
        <p:txBody>
          <a:bodyPr spcFirstLastPara="1" wrap="square" lIns="91425" tIns="91425" rIns="91425" bIns="91425" anchor="t" anchorCtr="0">
            <a:noAutofit/>
          </a:bodyPr>
          <a:lstStyle/>
          <a:p>
            <a:pPr marL="127000" lvl="0" indent="0">
              <a:buSzPts val="1600"/>
            </a:pPr>
            <a:r>
              <a:rPr lang="en-US" sz="1600" dirty="0"/>
              <a:t>Receive various commands for welcoming guests or for security purposes.</a:t>
            </a:r>
            <a:endParaRPr lang="en-US" sz="1600" dirty="0"/>
          </a:p>
        </p:txBody>
      </p:sp>
      <p:sp>
        <p:nvSpPr>
          <p:cNvPr id="241" name="Google Shape;241;p28"/>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p>
            <a:pPr lvl="0"/>
            <a:r>
              <a:rPr lang="en" dirty="0"/>
              <a:t>Objective</a:t>
            </a:r>
            <a:endParaRPr dirty="0"/>
          </a:p>
        </p:txBody>
      </p:sp>
      <p:sp>
        <p:nvSpPr>
          <p:cNvPr id="242" name="Google Shape;242;p28"/>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p>
            <a:pPr marL="127000" lvl="0" indent="0">
              <a:buSzPts val="1600"/>
            </a:pPr>
            <a:r>
              <a:rPr lang="en-US" sz="1400" dirty="0"/>
              <a:t>The aim is to design a smart AI robot that can recognize a person’s face based on </a:t>
            </a:r>
            <a:r>
              <a:rPr lang="en-US" sz="1400" dirty="0" err="1"/>
              <a:t>OpenCV</a:t>
            </a:r>
            <a:r>
              <a:rPr lang="en-US" sz="1400" dirty="0"/>
              <a:t> Library and Python.</a:t>
            </a:r>
            <a:endParaRPr lang="en-US" sz="1400" dirty="0"/>
          </a:p>
        </p:txBody>
      </p:sp>
      <p:sp>
        <p:nvSpPr>
          <p:cNvPr id="243" name="Google Shape;243;p28"/>
          <p:cNvSpPr txBox="1">
            <a:spLocks noGrp="1"/>
          </p:cNvSpPr>
          <p:nvPr>
            <p:ph type="title"/>
          </p:nvPr>
        </p:nvSpPr>
        <p:spPr>
          <a:xfrm>
            <a:off x="764102"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45" name="Google Shape;245;p28"/>
          <p:cNvSpPr txBox="1">
            <a:spLocks noGrp="1"/>
          </p:cNvSpPr>
          <p:nvPr>
            <p:ph type="title" idx="7"/>
          </p:nvPr>
        </p:nvSpPr>
        <p:spPr>
          <a:xfrm>
            <a:off x="4746909"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46" name="Google Shape;246;p28"/>
          <p:cNvSpPr txBox="1">
            <a:spLocks noGrp="1"/>
          </p:cNvSpPr>
          <p:nvPr>
            <p:ph type="subTitle" idx="8"/>
          </p:nvPr>
        </p:nvSpPr>
        <p:spPr>
          <a:xfrm>
            <a:off x="5742673" y="1833925"/>
            <a:ext cx="2681327" cy="697608"/>
          </a:xfrm>
          <a:prstGeom prst="rect">
            <a:avLst/>
          </a:prstGeom>
        </p:spPr>
        <p:txBody>
          <a:bodyPr spcFirstLastPara="1" wrap="square" lIns="91425" tIns="91425" rIns="91425" bIns="91425" anchor="t" anchorCtr="0">
            <a:noAutofit/>
          </a:bodyPr>
          <a:lstStyle/>
          <a:p>
            <a:pPr marL="127000" lvl="0" indent="0">
              <a:buSzPts val="1600"/>
            </a:pPr>
            <a:r>
              <a:rPr lang="en-US" sz="1600" dirty="0"/>
              <a:t>Also to recognize the person’s voice.</a:t>
            </a:r>
            <a:endParaRPr lang="en-US" sz="1600" dirty="0"/>
          </a:p>
        </p:txBody>
      </p:sp>
      <p:sp>
        <p:nvSpPr>
          <p:cNvPr id="251" name="Google Shape;251;p28"/>
          <p:cNvSpPr txBox="1">
            <a:spLocks noGrp="1"/>
          </p:cNvSpPr>
          <p:nvPr>
            <p:ph type="title" idx="3"/>
          </p:nvPr>
        </p:nvSpPr>
        <p:spPr>
          <a:xfrm>
            <a:off x="764102"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p:nvPr/>
        </p:nvSpPr>
        <p:spPr>
          <a:xfrm>
            <a:off x="1508700" y="2097632"/>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508700" y="1668335"/>
            <a:ext cx="3866100" cy="725100"/>
          </a:xfrm>
          <a:prstGeom prst="rect">
            <a:avLst/>
          </a:prstGeom>
        </p:spPr>
        <p:txBody>
          <a:bodyPr spcFirstLastPara="1" wrap="square" lIns="91425" tIns="91425" rIns="91425" bIns="91425" anchor="t" anchorCtr="0">
            <a:noAutofit/>
          </a:bodyPr>
          <a:lstStyle/>
          <a:p>
            <a:pPr lvl="0"/>
            <a:r>
              <a:rPr lang="en" sz="2800" dirty="0"/>
              <a:t>Problem Statement </a:t>
            </a:r>
            <a:endParaRPr sz="2800" dirty="0"/>
          </a:p>
        </p:txBody>
      </p:sp>
      <p:sp>
        <p:nvSpPr>
          <p:cNvPr id="258" name="Google Shape;258;p29"/>
          <p:cNvSpPr txBox="1">
            <a:spLocks noGrp="1"/>
          </p:cNvSpPr>
          <p:nvPr>
            <p:ph type="subTitle" idx="1"/>
          </p:nvPr>
        </p:nvSpPr>
        <p:spPr>
          <a:xfrm>
            <a:off x="1508699" y="2466428"/>
            <a:ext cx="3838091" cy="1856190"/>
          </a:xfrm>
          <a:prstGeom prst="rect">
            <a:avLst/>
          </a:prstGeom>
        </p:spPr>
        <p:txBody>
          <a:bodyPr spcFirstLastPara="1" wrap="square" lIns="91425" tIns="91425" rIns="91425" bIns="91425" anchor="t" anchorCtr="0">
            <a:noAutofit/>
          </a:bodyPr>
          <a:lstStyle/>
          <a:p>
            <a:pPr marL="101600" lvl="0" indent="0">
              <a:buSzPts val="2000"/>
            </a:pPr>
            <a:r>
              <a:rPr lang="en-US" dirty="0"/>
              <a:t>In office, there is need of registration of person, who is going in and going out so to the aim is build a robot which will recognize the person through face recognition and greet the user and save the data on cloud.</a:t>
            </a:r>
            <a:endParaRPr lang="en-US" dirty="0"/>
          </a:p>
        </p:txBody>
      </p:sp>
      <p:grpSp>
        <p:nvGrpSpPr>
          <p:cNvPr id="259" name="Google Shape;259;p29"/>
          <p:cNvGrpSpPr/>
          <p:nvPr/>
        </p:nvGrpSpPr>
        <p:grpSpPr>
          <a:xfrm>
            <a:off x="5500926" y="433888"/>
            <a:ext cx="3204999" cy="3143100"/>
            <a:chOff x="5500926" y="433888"/>
            <a:chExt cx="3204999" cy="3143100"/>
          </a:xfrm>
        </p:grpSpPr>
        <p:sp>
          <p:nvSpPr>
            <p:cNvPr id="260" name="Google Shape;260;p29"/>
            <p:cNvSpPr/>
            <p:nvPr/>
          </p:nvSpPr>
          <p:spPr>
            <a:xfrm>
              <a:off x="5562825" y="433888"/>
              <a:ext cx="3143100" cy="3143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29"/>
            <p:cNvGrpSpPr/>
            <p:nvPr/>
          </p:nvGrpSpPr>
          <p:grpSpPr>
            <a:xfrm>
              <a:off x="5500926" y="539973"/>
              <a:ext cx="2923065" cy="2854728"/>
              <a:chOff x="2215075" y="1064425"/>
              <a:chExt cx="1564475" cy="1527900"/>
            </a:xfrm>
          </p:grpSpPr>
          <p:sp>
            <p:nvSpPr>
              <p:cNvPr id="262" name="Google Shape;262;p29"/>
              <p:cNvSpPr/>
              <p:nvPr/>
            </p:nvSpPr>
            <p:spPr>
              <a:xfrm>
                <a:off x="3027325" y="2502225"/>
                <a:ext cx="151800" cy="55075"/>
              </a:xfrm>
              <a:custGeom>
                <a:avLst/>
                <a:gdLst/>
                <a:ahLst/>
                <a:cxnLst/>
                <a:rect l="l" t="t" r="r" b="b"/>
                <a:pathLst>
                  <a:path w="6072" h="2203" extrusionOk="0">
                    <a:moveTo>
                      <a:pt x="5938" y="1"/>
                    </a:moveTo>
                    <a:lnTo>
                      <a:pt x="1" y="1802"/>
                    </a:lnTo>
                    <a:lnTo>
                      <a:pt x="134" y="2202"/>
                    </a:lnTo>
                    <a:lnTo>
                      <a:pt x="6072" y="401"/>
                    </a:lnTo>
                    <a:lnTo>
                      <a:pt x="5938"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3219125" y="2465550"/>
                <a:ext cx="81750" cy="34200"/>
              </a:xfrm>
              <a:custGeom>
                <a:avLst/>
                <a:gdLst/>
                <a:ahLst/>
                <a:cxnLst/>
                <a:rect l="l" t="t" r="r" b="b"/>
                <a:pathLst>
                  <a:path w="3270" h="1368" extrusionOk="0">
                    <a:moveTo>
                      <a:pt x="3170" y="0"/>
                    </a:moveTo>
                    <a:lnTo>
                      <a:pt x="1" y="967"/>
                    </a:lnTo>
                    <a:lnTo>
                      <a:pt x="101" y="1368"/>
                    </a:lnTo>
                    <a:lnTo>
                      <a:pt x="3270" y="400"/>
                    </a:lnTo>
                    <a:lnTo>
                      <a:pt x="3170" y="0"/>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563675" y="1747525"/>
                <a:ext cx="935675" cy="844800"/>
              </a:xfrm>
              <a:custGeom>
                <a:avLst/>
                <a:gdLst/>
                <a:ahLst/>
                <a:cxnLst/>
                <a:rect l="l" t="t" r="r" b="b"/>
                <a:pathLst>
                  <a:path w="37427" h="33792" extrusionOk="0">
                    <a:moveTo>
                      <a:pt x="29922" y="1"/>
                    </a:moveTo>
                    <a:lnTo>
                      <a:pt x="0" y="9107"/>
                    </a:lnTo>
                    <a:lnTo>
                      <a:pt x="7506" y="33791"/>
                    </a:lnTo>
                    <a:lnTo>
                      <a:pt x="37427" y="24652"/>
                    </a:lnTo>
                    <a:lnTo>
                      <a:pt x="299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229150" y="1995200"/>
                <a:ext cx="403650" cy="298575"/>
              </a:xfrm>
              <a:custGeom>
                <a:avLst/>
                <a:gdLst/>
                <a:ahLst/>
                <a:cxnLst/>
                <a:rect l="l" t="t" r="r" b="b"/>
                <a:pathLst>
                  <a:path w="16146" h="11943" extrusionOk="0">
                    <a:moveTo>
                      <a:pt x="13810" y="1"/>
                    </a:moveTo>
                    <a:lnTo>
                      <a:pt x="0" y="4170"/>
                    </a:lnTo>
                    <a:lnTo>
                      <a:pt x="2335" y="11943"/>
                    </a:lnTo>
                    <a:lnTo>
                      <a:pt x="16145" y="7773"/>
                    </a:lnTo>
                    <a:lnTo>
                      <a:pt x="13810"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2672075" y="1993525"/>
                <a:ext cx="169325" cy="169325"/>
              </a:xfrm>
              <a:custGeom>
                <a:avLst/>
                <a:gdLst/>
                <a:ahLst/>
                <a:cxnLst/>
                <a:rect l="l" t="t" r="r" b="b"/>
                <a:pathLst>
                  <a:path w="6773" h="6773" extrusionOk="0">
                    <a:moveTo>
                      <a:pt x="5204" y="1"/>
                    </a:moveTo>
                    <a:lnTo>
                      <a:pt x="1" y="1602"/>
                    </a:lnTo>
                    <a:lnTo>
                      <a:pt x="1602" y="6772"/>
                    </a:lnTo>
                    <a:lnTo>
                      <a:pt x="6772" y="5205"/>
                    </a:lnTo>
                    <a:lnTo>
                      <a:pt x="5204"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2831350" y="1945175"/>
                <a:ext cx="168500" cy="169300"/>
              </a:xfrm>
              <a:custGeom>
                <a:avLst/>
                <a:gdLst/>
                <a:ahLst/>
                <a:cxnLst/>
                <a:rect l="l" t="t" r="r" b="b"/>
                <a:pathLst>
                  <a:path w="6740" h="6772" extrusionOk="0">
                    <a:moveTo>
                      <a:pt x="5171" y="0"/>
                    </a:moveTo>
                    <a:lnTo>
                      <a:pt x="1" y="1601"/>
                    </a:lnTo>
                    <a:lnTo>
                      <a:pt x="1569" y="6772"/>
                    </a:lnTo>
                    <a:lnTo>
                      <a:pt x="6739" y="5204"/>
                    </a:lnTo>
                    <a:lnTo>
                      <a:pt x="5171"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2827200" y="1103350"/>
                <a:ext cx="231025" cy="339150"/>
              </a:xfrm>
              <a:custGeom>
                <a:avLst/>
                <a:gdLst/>
                <a:ahLst/>
                <a:cxnLst/>
                <a:rect l="l" t="t" r="r" b="b"/>
                <a:pathLst>
                  <a:path w="9241" h="13566" extrusionOk="0">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2875550" y="1207050"/>
                <a:ext cx="147100" cy="123650"/>
              </a:xfrm>
              <a:custGeom>
                <a:avLst/>
                <a:gdLst/>
                <a:ahLst/>
                <a:cxnLst/>
                <a:rect l="l" t="t" r="r" b="b"/>
                <a:pathLst>
                  <a:path w="5884" h="4946" extrusionOk="0">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2898900" y="1229075"/>
                <a:ext cx="95375" cy="80750"/>
              </a:xfrm>
              <a:custGeom>
                <a:avLst/>
                <a:gdLst/>
                <a:ahLst/>
                <a:cxnLst/>
                <a:rect l="l" t="t" r="r" b="b"/>
                <a:pathLst>
                  <a:path w="3815" h="3230" extrusionOk="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2940050" y="1241475"/>
                <a:ext cx="27000" cy="24750"/>
              </a:xfrm>
              <a:custGeom>
                <a:avLst/>
                <a:gdLst/>
                <a:ahLst/>
                <a:cxnLst/>
                <a:rect l="l" t="t" r="r" b="b"/>
                <a:pathLst>
                  <a:path w="1080" h="990" extrusionOk="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2920975" y="1282550"/>
                <a:ext cx="13825" cy="12350"/>
              </a:xfrm>
              <a:custGeom>
                <a:avLst/>
                <a:gdLst/>
                <a:ahLst/>
                <a:cxnLst/>
                <a:rect l="l" t="t" r="r" b="b"/>
                <a:pathLst>
                  <a:path w="553" h="494" extrusionOk="0">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205800" y="1195475"/>
                <a:ext cx="270200" cy="64225"/>
              </a:xfrm>
              <a:custGeom>
                <a:avLst/>
                <a:gdLst/>
                <a:ahLst/>
                <a:cxnLst/>
                <a:rect l="l" t="t" r="r" b="b"/>
                <a:pathLst>
                  <a:path w="10808" h="2569" extrusionOk="0">
                    <a:moveTo>
                      <a:pt x="10574" y="0"/>
                    </a:moveTo>
                    <a:lnTo>
                      <a:pt x="0" y="1034"/>
                    </a:lnTo>
                    <a:lnTo>
                      <a:pt x="267" y="2569"/>
                    </a:lnTo>
                    <a:lnTo>
                      <a:pt x="10808" y="1401"/>
                    </a:lnTo>
                    <a:lnTo>
                      <a:pt x="10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420950" y="1134975"/>
                <a:ext cx="105925" cy="154550"/>
              </a:xfrm>
              <a:custGeom>
                <a:avLst/>
                <a:gdLst/>
                <a:ahLst/>
                <a:cxnLst/>
                <a:rect l="l" t="t" r="r" b="b"/>
                <a:pathLst>
                  <a:path w="4237" h="6182" extrusionOk="0">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3026500" y="1186300"/>
                <a:ext cx="209350" cy="129275"/>
              </a:xfrm>
              <a:custGeom>
                <a:avLst/>
                <a:gdLst/>
                <a:ahLst/>
                <a:cxnLst/>
                <a:rect l="l" t="t" r="r" b="b"/>
                <a:pathLst>
                  <a:path w="8374" h="5171" extrusionOk="0">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3439300" y="1088450"/>
                <a:ext cx="38625" cy="32875"/>
              </a:xfrm>
              <a:custGeom>
                <a:avLst/>
                <a:gdLst/>
                <a:ahLst/>
                <a:cxnLst/>
                <a:rect l="l" t="t" r="r" b="b"/>
                <a:pathLst>
                  <a:path w="1545" h="1315" extrusionOk="0">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3485150" y="1064425"/>
                <a:ext cx="158475" cy="46100"/>
              </a:xfrm>
              <a:custGeom>
                <a:avLst/>
                <a:gdLst/>
                <a:ahLst/>
                <a:cxnLst/>
                <a:rect l="l" t="t" r="r" b="b"/>
                <a:pathLst>
                  <a:path w="6339" h="1844" extrusionOk="0">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3270000" y="1099250"/>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2416900" y="1305550"/>
                <a:ext cx="265200" cy="92575"/>
              </a:xfrm>
              <a:custGeom>
                <a:avLst/>
                <a:gdLst/>
                <a:ahLst/>
                <a:cxnLst/>
                <a:rect l="l" t="t" r="r" b="b"/>
                <a:pathLst>
                  <a:path w="10608" h="3703" extrusionOk="0">
                    <a:moveTo>
                      <a:pt x="10374" y="0"/>
                    </a:moveTo>
                    <a:lnTo>
                      <a:pt x="0" y="2302"/>
                    </a:lnTo>
                    <a:lnTo>
                      <a:pt x="234" y="3703"/>
                    </a:lnTo>
                    <a:lnTo>
                      <a:pt x="10608" y="1568"/>
                    </a:lnTo>
                    <a:lnTo>
                      <a:pt x="10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2366025" y="1303225"/>
                <a:ext cx="105100" cy="155375"/>
              </a:xfrm>
              <a:custGeom>
                <a:avLst/>
                <a:gdLst/>
                <a:ahLst/>
                <a:cxnLst/>
                <a:rect l="l" t="t" r="r" b="b"/>
                <a:pathLst>
                  <a:path w="4204" h="6215" extrusionOk="0">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2653725" y="1216325"/>
                <a:ext cx="202675" cy="157000"/>
              </a:xfrm>
              <a:custGeom>
                <a:avLst/>
                <a:gdLst/>
                <a:ahLst/>
                <a:cxnLst/>
                <a:rect l="l" t="t" r="r" b="b"/>
                <a:pathLst>
                  <a:path w="8107" h="6280" extrusionOk="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2380200" y="1256250"/>
                <a:ext cx="39425" cy="33175"/>
              </a:xfrm>
              <a:custGeom>
                <a:avLst/>
                <a:gdLst/>
                <a:ahLst/>
                <a:cxnLst/>
                <a:rect l="l" t="t" r="r" b="b"/>
                <a:pathLst>
                  <a:path w="1577" h="1327" extrusionOk="0">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2215075" y="1267075"/>
                <a:ext cx="158475" cy="46100"/>
              </a:xfrm>
              <a:custGeom>
                <a:avLst/>
                <a:gdLst/>
                <a:ahLst/>
                <a:cxnLst/>
                <a:rect l="l" t="t" r="r" b="b"/>
                <a:pathLst>
                  <a:path w="6339" h="1844" extrusionOk="0">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2429400" y="1232675"/>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2963525" y="1466000"/>
                <a:ext cx="597550" cy="188150"/>
              </a:xfrm>
              <a:custGeom>
                <a:avLst/>
                <a:gdLst/>
                <a:ahLst/>
                <a:cxnLst/>
                <a:rect l="l" t="t" r="r" b="b"/>
                <a:pathLst>
                  <a:path w="23902" h="7526" extrusionOk="0">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2960500" y="1464725"/>
                <a:ext cx="360400" cy="251125"/>
              </a:xfrm>
              <a:custGeom>
                <a:avLst/>
                <a:gdLst/>
                <a:ahLst/>
                <a:cxnLst/>
                <a:rect l="l" t="t" r="r" b="b"/>
                <a:pathLst>
                  <a:path w="14416" h="10045" extrusionOk="0">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2563675" y="1465075"/>
                <a:ext cx="437400" cy="483450"/>
              </a:xfrm>
              <a:custGeom>
                <a:avLst/>
                <a:gdLst/>
                <a:ahLst/>
                <a:cxnLst/>
                <a:rect l="l" t="t" r="r" b="b"/>
                <a:pathLst>
                  <a:path w="17496" h="19338" extrusionOk="0">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02998" y="1468895"/>
            <a:ext cx="4242900" cy="841800"/>
          </a:xfrm>
          <a:prstGeom prst="rect">
            <a:avLst/>
          </a:prstGeom>
        </p:spPr>
        <p:txBody>
          <a:bodyPr spcFirstLastPara="1" wrap="square" lIns="91425" tIns="91425" rIns="91425" bIns="91425" anchor="ctr" anchorCtr="0">
            <a:noAutofit/>
          </a:bodyPr>
          <a:lstStyle/>
          <a:p>
            <a:pPr lvl="0"/>
            <a:r>
              <a:rPr lang="en" sz="3200" dirty="0"/>
              <a:t>Literature Review</a:t>
            </a:r>
            <a:endParaRPr sz="3200" dirty="0"/>
          </a:p>
        </p:txBody>
      </p:sp>
      <p:sp>
        <p:nvSpPr>
          <p:cNvPr id="297" name="Google Shape;297;p30"/>
          <p:cNvSpPr txBox="1">
            <a:spLocks noGrp="1"/>
          </p:cNvSpPr>
          <p:nvPr>
            <p:ph type="subTitle" idx="1"/>
          </p:nvPr>
        </p:nvSpPr>
        <p:spPr>
          <a:xfrm>
            <a:off x="2908821" y="2137660"/>
            <a:ext cx="3048899" cy="1737352"/>
          </a:xfrm>
          <a:prstGeom prst="rect">
            <a:avLst/>
          </a:prstGeom>
        </p:spPr>
        <p:txBody>
          <a:bodyPr spcFirstLastPara="1" wrap="square" lIns="91425" tIns="91425" rIns="91425" bIns="91425" anchor="t" anchorCtr="0">
            <a:noAutofit/>
          </a:bodyPr>
          <a:lstStyle/>
          <a:p>
            <a:pPr marL="0" lvl="0" indent="0"/>
            <a:r>
              <a:rPr lang="en-US" sz="1400" b="1" dirty="0"/>
              <a:t>Face Recognition Techniques </a:t>
            </a:r>
          </a:p>
          <a:p>
            <a:pPr lvl="0" indent="-336550">
              <a:spcBef>
                <a:spcPts val="1600"/>
              </a:spcBef>
              <a:buSzPts val="1700"/>
              <a:buFont typeface="Nunito"/>
              <a:buChar char="●"/>
            </a:pPr>
            <a:r>
              <a:rPr lang="en-US" sz="1400" dirty="0">
                <a:latin typeface="Nunito"/>
                <a:ea typeface="Nunito"/>
                <a:cs typeface="Nunito"/>
                <a:sym typeface="Nunito"/>
              </a:rPr>
              <a:t>Feature-based approach</a:t>
            </a:r>
          </a:p>
          <a:p>
            <a:pPr lvl="0" indent="-336550">
              <a:buSzPts val="1700"/>
              <a:buFont typeface="Nunito"/>
              <a:buChar char="●"/>
            </a:pPr>
            <a:r>
              <a:rPr lang="en-US" sz="1400" dirty="0">
                <a:latin typeface="Nunito"/>
                <a:ea typeface="Nunito"/>
                <a:cs typeface="Nunito"/>
                <a:sym typeface="Nunito"/>
              </a:rPr>
              <a:t>Face recognition based on video sequences</a:t>
            </a:r>
          </a:p>
          <a:p>
            <a:pPr lvl="0" indent="-336550">
              <a:buSzPts val="1700"/>
              <a:buFont typeface="Nunito"/>
              <a:buChar char="●"/>
            </a:pPr>
            <a:r>
              <a:rPr lang="en-US" sz="1400" dirty="0">
                <a:latin typeface="Nunito"/>
                <a:ea typeface="Nunito"/>
                <a:cs typeface="Nunito"/>
                <a:sym typeface="Nunito"/>
              </a:rPr>
              <a:t>Face recognition from sensory</a:t>
            </a:r>
          </a:p>
          <a:p>
            <a:pPr lvl="0" indent="-336550">
              <a:buSzPts val="1700"/>
              <a:buFont typeface="Nunito"/>
              <a:buChar char="●"/>
            </a:pPr>
            <a:r>
              <a:rPr lang="en-US" sz="1400" dirty="0">
                <a:latin typeface="Nunito"/>
                <a:ea typeface="Nunito"/>
                <a:cs typeface="Nunito"/>
                <a:sym typeface="Nunito"/>
              </a:rPr>
              <a:t>Neural Network approach</a:t>
            </a:r>
          </a:p>
          <a:p>
            <a:pPr marL="0" lvl="0" indent="0">
              <a:spcBef>
                <a:spcPts val="1600"/>
              </a:spcBef>
              <a:spcAft>
                <a:spcPts val="1600"/>
              </a:spcAft>
            </a:pPr>
            <a:endParaRPr lang="en-US" sz="1400" b="1" dirty="0"/>
          </a:p>
        </p:txBody>
      </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1360605"/>
            <a:ext cx="5182036" cy="2238806"/>
          </a:xfrm>
          <a:prstGeom prst="rect">
            <a:avLst/>
          </a:prstGeom>
        </p:spPr>
        <p:txBody>
          <a:bodyPr spcFirstLastPara="1" wrap="square" lIns="91425" tIns="91425" rIns="91425" bIns="91425" anchor="t" anchorCtr="0">
            <a:noAutofit/>
          </a:bodyPr>
          <a:lstStyle/>
          <a:p>
            <a:pPr lvl="0" indent="-330200">
              <a:buSzPts val="1600"/>
              <a:buFont typeface="Nunito"/>
              <a:buChar char="●"/>
            </a:pPr>
            <a:r>
              <a:rPr lang="en-US" dirty="0">
                <a:latin typeface="Nunito"/>
                <a:ea typeface="Nunito"/>
                <a:cs typeface="Nunito"/>
                <a:sym typeface="Nunito"/>
              </a:rPr>
              <a:t>Feature-based approach</a:t>
            </a:r>
          </a:p>
          <a:p>
            <a:pPr marL="0" lvl="0" indent="0" algn="just">
              <a:spcBef>
                <a:spcPts val="1200"/>
              </a:spcBef>
              <a:buNone/>
            </a:pPr>
            <a:r>
              <a:rPr lang="en-US" dirty="0">
                <a:latin typeface="Nunito"/>
                <a:ea typeface="Nunito"/>
                <a:cs typeface="Nunito"/>
                <a:sym typeface="Nunito"/>
              </a:rPr>
              <a:t>Feature-based methodology will process the input picture to distinguish and remove facial highlights, for example, eyes, mouth, nose, and so forth and after that, it figures out the geometric relationship among those facial </a:t>
            </a:r>
            <a:r>
              <a:rPr lang="en-US" dirty="0" smtClean="0">
                <a:latin typeface="Nunito"/>
                <a:ea typeface="Nunito"/>
                <a:cs typeface="Nunito"/>
                <a:sym typeface="Nunito"/>
              </a:rPr>
              <a:t>focuses. This </a:t>
            </a:r>
            <a:r>
              <a:rPr lang="en-US" dirty="0">
                <a:latin typeface="Nunito"/>
                <a:ea typeface="Nunito"/>
                <a:cs typeface="Nunito"/>
                <a:sym typeface="Nunito"/>
              </a:rPr>
              <a:t>methodology is </a:t>
            </a:r>
            <a:r>
              <a:rPr lang="en-US" dirty="0" smtClean="0">
                <a:latin typeface="Nunito"/>
                <a:ea typeface="Nunito"/>
                <a:cs typeface="Nunito"/>
                <a:sym typeface="Nunito"/>
              </a:rPr>
              <a:t>sub partitioned </a:t>
            </a:r>
            <a:r>
              <a:rPr lang="en-US" dirty="0">
                <a:latin typeface="Nunito"/>
                <a:ea typeface="Nunito"/>
                <a:cs typeface="Nunito"/>
                <a:sym typeface="Nunito"/>
              </a:rPr>
              <a:t>into: </a:t>
            </a:r>
          </a:p>
          <a:p>
            <a:pPr lvl="0" indent="-330200" algn="just">
              <a:spcBef>
                <a:spcPts val="1200"/>
              </a:spcBef>
              <a:buSzPts val="1600"/>
              <a:buFont typeface="Nunito"/>
              <a:buChar char="★"/>
            </a:pPr>
            <a:r>
              <a:rPr lang="en-US" dirty="0">
                <a:latin typeface="Nunito"/>
                <a:ea typeface="Nunito"/>
                <a:cs typeface="Nunito"/>
                <a:sym typeface="Nunito"/>
              </a:rPr>
              <a:t>Geometric feature-based matching</a:t>
            </a:r>
          </a:p>
          <a:p>
            <a:pPr lvl="0" indent="-330200" algn="just">
              <a:buSzPts val="1600"/>
              <a:buFont typeface="Nunito"/>
              <a:buChar char="★"/>
            </a:pPr>
            <a:r>
              <a:rPr lang="en-US" dirty="0">
                <a:latin typeface="Nunito"/>
                <a:ea typeface="Nunito"/>
                <a:cs typeface="Nunito"/>
                <a:sym typeface="Nunito"/>
              </a:rPr>
              <a:t>Elastic bunch graph</a:t>
            </a:r>
            <a:endParaRPr lang="en-US" dirty="0">
              <a:latin typeface="Nunito"/>
              <a:ea typeface="Nunito"/>
              <a:cs typeface="Nunito"/>
              <a:sym typeface="Nunito"/>
            </a:endParaRPr>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lvl="0"/>
            <a:r>
              <a:rPr lang="en" dirty="0"/>
              <a:t>Literature Review</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1360604"/>
            <a:ext cx="5182036" cy="2479875"/>
          </a:xfrm>
          <a:prstGeom prst="rect">
            <a:avLst/>
          </a:prstGeom>
        </p:spPr>
        <p:txBody>
          <a:bodyPr spcFirstLastPara="1" wrap="square" lIns="91425" tIns="91425" rIns="91425" bIns="91425" anchor="t" anchorCtr="0">
            <a:noAutofit/>
          </a:bodyPr>
          <a:lstStyle/>
          <a:p>
            <a:pPr lvl="0" indent="-298767">
              <a:buSzPct val="100000"/>
            </a:pPr>
            <a:r>
              <a:rPr lang="en-US" dirty="0">
                <a:latin typeface="+mj-lt"/>
              </a:rPr>
              <a:t>Face recognition based on video sequences </a:t>
            </a:r>
          </a:p>
          <a:p>
            <a:pPr marL="457200" lvl="1" indent="0">
              <a:spcBef>
                <a:spcPts val="1200"/>
              </a:spcBef>
              <a:buNone/>
            </a:pPr>
            <a:r>
              <a:rPr lang="en-US" dirty="0">
                <a:latin typeface="+mj-lt"/>
              </a:rPr>
              <a:t>It deals with real-time recognition of faces by order of images being recorded in a video camera. The most significant use of face resolution is mainly for supervising the security requirement. This part comprises detecting, recording, and diagnosing of faces</a:t>
            </a:r>
          </a:p>
          <a:p>
            <a:pPr marL="457200" lvl="1" indent="0">
              <a:spcBef>
                <a:spcPts val="1200"/>
              </a:spcBef>
              <a:buNone/>
            </a:pPr>
            <a:r>
              <a:rPr lang="en-US" dirty="0">
                <a:latin typeface="+mj-lt"/>
              </a:rPr>
              <a:t>Advantages:</a:t>
            </a:r>
          </a:p>
          <a:p>
            <a:pPr marL="457200" lvl="1" indent="0">
              <a:spcBef>
                <a:spcPts val="1200"/>
              </a:spcBef>
              <a:spcAft>
                <a:spcPts val="1200"/>
              </a:spcAft>
              <a:buNone/>
            </a:pPr>
            <a:r>
              <a:rPr lang="en-US" dirty="0">
                <a:latin typeface="+mj-lt"/>
              </a:rPr>
              <a:t> • The ample amount of information enables the system to choose the frame.</a:t>
            </a:r>
            <a:endParaRPr lang="en-US" dirty="0">
              <a:latin typeface="+mj-lt"/>
            </a:endParaRPr>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lvl="0"/>
            <a:r>
              <a:rPr lang="en" dirty="0"/>
              <a:t>Literature Review</a:t>
            </a:r>
            <a:endParaRPr dirty="0"/>
          </a:p>
        </p:txBody>
      </p:sp>
    </p:spTree>
    <p:extLst>
      <p:ext uri="{BB962C8B-B14F-4D97-AF65-F5344CB8AC3E}">
        <p14:creationId xmlns:p14="http://schemas.microsoft.com/office/powerpoint/2010/main" val="157790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1360605"/>
            <a:ext cx="5182036" cy="2238806"/>
          </a:xfrm>
          <a:prstGeom prst="rect">
            <a:avLst/>
          </a:prstGeom>
        </p:spPr>
        <p:txBody>
          <a:bodyPr spcFirstLastPara="1" wrap="square" lIns="91425" tIns="91425" rIns="91425" bIns="91425" anchor="t" anchorCtr="0">
            <a:noAutofit/>
          </a:bodyPr>
          <a:lstStyle/>
          <a:p>
            <a:pPr lvl="0" indent="-304165">
              <a:buSzPct val="100000"/>
              <a:buFont typeface="Nunito"/>
              <a:buChar char="●"/>
            </a:pPr>
            <a:r>
              <a:rPr lang="en-US" dirty="0">
                <a:latin typeface="+mj-lt"/>
                <a:ea typeface="Nunito"/>
                <a:cs typeface="Nunito"/>
                <a:sym typeface="Nunito"/>
              </a:rPr>
              <a:t>Face recognition from sensory</a:t>
            </a:r>
          </a:p>
          <a:p>
            <a:pPr lvl="0" indent="0">
              <a:spcBef>
                <a:spcPts val="1200"/>
              </a:spcBef>
              <a:spcAft>
                <a:spcPts val="1200"/>
              </a:spcAft>
              <a:buNone/>
            </a:pPr>
            <a:r>
              <a:rPr lang="en-US" dirty="0">
                <a:latin typeface="+mj-lt"/>
                <a:ea typeface="Nunito"/>
                <a:cs typeface="Nunito"/>
                <a:sym typeface="Nunito"/>
              </a:rPr>
              <a:t>This method will aid in accomplishing the characteristics which are depended on the shape of face and outline cheeks without disturbing the changes occurred due to lighting, orientation, and background clusters that will influence the 2D system. Examples of 3D include scanning systems, stereo vision systems, structured light systems, reverse rendering/shape from shading, etc.</a:t>
            </a:r>
            <a:endParaRPr lang="en-US" dirty="0">
              <a:latin typeface="+mj-lt"/>
              <a:ea typeface="Nunito"/>
              <a:cs typeface="Nunito"/>
              <a:sym typeface="Nunito"/>
            </a:endParaRPr>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lvl="0"/>
            <a:r>
              <a:rPr lang="en" dirty="0"/>
              <a:t>Literature Review</a:t>
            </a:r>
            <a:endParaRPr dirty="0"/>
          </a:p>
        </p:txBody>
      </p:sp>
    </p:spTree>
    <p:extLst>
      <p:ext uri="{BB962C8B-B14F-4D97-AF65-F5344CB8AC3E}">
        <p14:creationId xmlns:p14="http://schemas.microsoft.com/office/powerpoint/2010/main" val="129126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1360605"/>
            <a:ext cx="5182036" cy="2238806"/>
          </a:xfrm>
          <a:prstGeom prst="rect">
            <a:avLst/>
          </a:prstGeom>
        </p:spPr>
        <p:txBody>
          <a:bodyPr spcFirstLastPara="1" wrap="square" lIns="91425" tIns="91425" rIns="91425" bIns="91425" anchor="t" anchorCtr="0">
            <a:noAutofit/>
          </a:bodyPr>
          <a:lstStyle/>
          <a:p>
            <a:pPr lvl="0" indent="-304165">
              <a:buSzPct val="100000"/>
              <a:buFont typeface="Nunito"/>
              <a:buChar char="●"/>
            </a:pPr>
            <a:r>
              <a:rPr lang="en-US" dirty="0">
                <a:latin typeface="+mj-lt"/>
                <a:ea typeface="Nunito"/>
                <a:cs typeface="Nunito"/>
                <a:sym typeface="Nunito"/>
              </a:rPr>
              <a:t>Neural Network approach</a:t>
            </a:r>
          </a:p>
          <a:p>
            <a:pPr marL="457200" lvl="1" indent="0">
              <a:spcBef>
                <a:spcPts val="1200"/>
              </a:spcBef>
              <a:buNone/>
            </a:pPr>
            <a:r>
              <a:rPr lang="en-US" dirty="0">
                <a:latin typeface="+mj-lt"/>
                <a:ea typeface="Nunito"/>
                <a:cs typeface="Nunito"/>
                <a:sym typeface="Nunito"/>
              </a:rPr>
              <a:t>There are different methods to perform feature extraction using neural networks. For example, Intrator et al. proposed a hybrid or semi-supervised method.  They consolidated unsupervised techniques for feature extraction and, directed techniques for discovering features ready to decrease classification blunder. For classification, </a:t>
            </a:r>
            <a:r>
              <a:rPr lang="en-US" dirty="0" smtClean="0">
                <a:latin typeface="+mj-lt"/>
                <a:ea typeface="Nunito"/>
                <a:cs typeface="Nunito"/>
                <a:sym typeface="Nunito"/>
              </a:rPr>
              <a:t>feed forwarding </a:t>
            </a:r>
            <a:r>
              <a:rPr lang="en-US" dirty="0">
                <a:latin typeface="+mj-lt"/>
                <a:ea typeface="Nunito"/>
                <a:cs typeface="Nunito"/>
                <a:sym typeface="Nunito"/>
              </a:rPr>
              <a:t>neural networks (FFNN) can be used.</a:t>
            </a:r>
            <a:endParaRPr lang="en-US" dirty="0">
              <a:latin typeface="+mj-lt"/>
              <a:ea typeface="Nunito"/>
              <a:cs typeface="Nunito"/>
              <a:sym typeface="Nunito"/>
            </a:endParaRPr>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lvl="0"/>
            <a:r>
              <a:rPr lang="en" dirty="0"/>
              <a:t>Literature Review</a:t>
            </a:r>
            <a:endParaRPr dirty="0"/>
          </a:p>
        </p:txBody>
      </p:sp>
    </p:spTree>
    <p:extLst>
      <p:ext uri="{BB962C8B-B14F-4D97-AF65-F5344CB8AC3E}">
        <p14:creationId xmlns:p14="http://schemas.microsoft.com/office/powerpoint/2010/main" val="118028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2"/>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lvl="0"/>
            <a:r>
              <a:rPr lang="en" dirty="0"/>
              <a:t>Technology</a:t>
            </a:r>
            <a:endParaRPr dirty="0"/>
          </a:p>
        </p:txBody>
      </p:sp>
      <p:sp>
        <p:nvSpPr>
          <p:cNvPr id="416" name="Google Shape;416;p32"/>
          <p:cNvSpPr txBox="1">
            <a:spLocks noGrp="1"/>
          </p:cNvSpPr>
          <p:nvPr>
            <p:ph type="subTitle" idx="1"/>
          </p:nvPr>
        </p:nvSpPr>
        <p:spPr>
          <a:xfrm>
            <a:off x="1417986" y="2995275"/>
            <a:ext cx="2385600" cy="371400"/>
          </a:xfrm>
          <a:prstGeom prst="rect">
            <a:avLst/>
          </a:prstGeom>
        </p:spPr>
        <p:txBody>
          <a:bodyPr spcFirstLastPara="1" wrap="square" lIns="91425" tIns="91425" rIns="91425" bIns="91425" anchor="t" anchorCtr="0">
            <a:noAutofit/>
          </a:bodyPr>
          <a:lstStyle/>
          <a:p>
            <a:pPr marL="0" lvl="0" indent="0"/>
            <a:r>
              <a:rPr lang="en" dirty="0"/>
              <a:t>Domain</a:t>
            </a:r>
            <a:endParaRPr dirty="0"/>
          </a:p>
        </p:txBody>
      </p:sp>
      <p:sp>
        <p:nvSpPr>
          <p:cNvPr id="417" name="Google Shape;417;p32"/>
          <p:cNvSpPr txBox="1">
            <a:spLocks noGrp="1"/>
          </p:cNvSpPr>
          <p:nvPr>
            <p:ph type="subTitle" idx="2"/>
          </p:nvPr>
        </p:nvSpPr>
        <p:spPr>
          <a:xfrm>
            <a:off x="1417986" y="3346800"/>
            <a:ext cx="2385600" cy="854100"/>
          </a:xfrm>
          <a:prstGeom prst="rect">
            <a:avLst/>
          </a:prstGeom>
        </p:spPr>
        <p:txBody>
          <a:bodyPr spcFirstLastPara="1" wrap="square" lIns="91425" tIns="91425" rIns="91425" bIns="91425" anchor="t" anchorCtr="0">
            <a:noAutofit/>
          </a:bodyPr>
          <a:lstStyle/>
          <a:p>
            <a:pPr marL="0" lvl="0" indent="0"/>
            <a:r>
              <a:rPr lang="en-US" dirty="0"/>
              <a:t>Internet of Things (</a:t>
            </a:r>
            <a:r>
              <a:rPr lang="en-US" dirty="0" err="1"/>
              <a:t>IoT</a:t>
            </a:r>
            <a:r>
              <a:rPr lang="en-US" dirty="0"/>
              <a:t>), Artificial Intelligence (AI).</a:t>
            </a:r>
            <a:endParaRPr lang="en-US" dirty="0"/>
          </a:p>
        </p:txBody>
      </p:sp>
      <p:sp>
        <p:nvSpPr>
          <p:cNvPr id="418" name="Google Shape;418;p32"/>
          <p:cNvSpPr txBox="1">
            <a:spLocks noGrp="1"/>
          </p:cNvSpPr>
          <p:nvPr>
            <p:ph type="subTitle" idx="3"/>
          </p:nvPr>
        </p:nvSpPr>
        <p:spPr>
          <a:xfrm>
            <a:off x="5399486" y="2995275"/>
            <a:ext cx="2385600" cy="371400"/>
          </a:xfrm>
          <a:prstGeom prst="rect">
            <a:avLst/>
          </a:prstGeom>
        </p:spPr>
        <p:txBody>
          <a:bodyPr spcFirstLastPara="1" wrap="square" lIns="91425" tIns="91425" rIns="91425" bIns="91425" anchor="t" anchorCtr="0">
            <a:noAutofit/>
          </a:bodyPr>
          <a:lstStyle/>
          <a:p>
            <a:pPr marL="0" lvl="0" indent="0"/>
            <a:r>
              <a:rPr lang="en" dirty="0"/>
              <a:t>Tools</a:t>
            </a:r>
            <a:endParaRPr dirty="0"/>
          </a:p>
        </p:txBody>
      </p:sp>
      <p:sp>
        <p:nvSpPr>
          <p:cNvPr id="419" name="Google Shape;419;p32"/>
          <p:cNvSpPr txBox="1">
            <a:spLocks noGrp="1"/>
          </p:cNvSpPr>
          <p:nvPr>
            <p:ph type="subTitle" idx="4"/>
          </p:nvPr>
        </p:nvSpPr>
        <p:spPr>
          <a:xfrm>
            <a:off x="5399486" y="3346800"/>
            <a:ext cx="2385600" cy="854100"/>
          </a:xfrm>
          <a:prstGeom prst="rect">
            <a:avLst/>
          </a:prstGeom>
        </p:spPr>
        <p:txBody>
          <a:bodyPr spcFirstLastPara="1" wrap="square" lIns="91425" tIns="91425" rIns="91425" bIns="91425" anchor="t" anchorCtr="0">
            <a:noAutofit/>
          </a:bodyPr>
          <a:lstStyle/>
          <a:p>
            <a:pPr marL="0" lvl="0" indent="0">
              <a:spcBef>
                <a:spcPts val="1200"/>
              </a:spcBef>
              <a:spcAft>
                <a:spcPts val="1200"/>
              </a:spcAft>
            </a:pPr>
            <a:r>
              <a:rPr lang="en-IN" dirty="0"/>
              <a:t>Python, </a:t>
            </a:r>
            <a:r>
              <a:rPr lang="en-IN" dirty="0" err="1"/>
              <a:t>Arduino</a:t>
            </a:r>
            <a:r>
              <a:rPr lang="en-IN" dirty="0"/>
              <a:t> IDE, Visual Studio.</a:t>
            </a:r>
            <a:endParaRPr lang="en-IN" dirty="0"/>
          </a:p>
        </p:txBody>
      </p:sp>
      <p:sp>
        <p:nvSpPr>
          <p:cNvPr id="420" name="Google Shape;420;p32"/>
          <p:cNvSpPr/>
          <p:nvPr/>
        </p:nvSpPr>
        <p:spPr>
          <a:xfrm>
            <a:off x="1531263" y="1996020"/>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5500088" y="1996020"/>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32"/>
          <p:cNvGrpSpPr/>
          <p:nvPr/>
        </p:nvGrpSpPr>
        <p:grpSpPr>
          <a:xfrm>
            <a:off x="5705341" y="2200986"/>
            <a:ext cx="563571" cy="564180"/>
            <a:chOff x="6086331" y="2905337"/>
            <a:chExt cx="364441" cy="364834"/>
          </a:xfrm>
        </p:grpSpPr>
        <p:sp>
          <p:nvSpPr>
            <p:cNvPr id="423" name="Google Shape;423;p32"/>
            <p:cNvSpPr/>
            <p:nvPr/>
          </p:nvSpPr>
          <p:spPr>
            <a:xfrm>
              <a:off x="6086331" y="2905337"/>
              <a:ext cx="277407" cy="277433"/>
            </a:xfrm>
            <a:custGeom>
              <a:avLst/>
              <a:gdLst/>
              <a:ahLst/>
              <a:cxnLst/>
              <a:rect l="l" t="t" r="r" b="b"/>
              <a:pathLst>
                <a:path w="10582" h="10583" extrusionOk="0">
                  <a:moveTo>
                    <a:pt x="4952" y="1"/>
                  </a:moveTo>
                  <a:cubicBezTo>
                    <a:pt x="4735" y="1"/>
                    <a:pt x="4533" y="160"/>
                    <a:pt x="4490" y="391"/>
                  </a:cubicBezTo>
                  <a:lnTo>
                    <a:pt x="4245" y="1589"/>
                  </a:lnTo>
                  <a:cubicBezTo>
                    <a:pt x="3956" y="1675"/>
                    <a:pt x="3667" y="1791"/>
                    <a:pt x="3407" y="1935"/>
                  </a:cubicBezTo>
                  <a:lnTo>
                    <a:pt x="2382" y="1257"/>
                  </a:lnTo>
                  <a:cubicBezTo>
                    <a:pt x="2303" y="1202"/>
                    <a:pt x="2210" y="1175"/>
                    <a:pt x="2117" y="1175"/>
                  </a:cubicBezTo>
                  <a:cubicBezTo>
                    <a:pt x="1992" y="1175"/>
                    <a:pt x="1867" y="1223"/>
                    <a:pt x="1776" y="1315"/>
                  </a:cubicBezTo>
                  <a:lnTo>
                    <a:pt x="1314" y="1791"/>
                  </a:lnTo>
                  <a:cubicBezTo>
                    <a:pt x="1155" y="1950"/>
                    <a:pt x="1127" y="2195"/>
                    <a:pt x="1256" y="2397"/>
                  </a:cubicBezTo>
                  <a:lnTo>
                    <a:pt x="1935" y="3408"/>
                  </a:lnTo>
                  <a:cubicBezTo>
                    <a:pt x="1776" y="3668"/>
                    <a:pt x="1661" y="3956"/>
                    <a:pt x="1589" y="4259"/>
                  </a:cubicBezTo>
                  <a:lnTo>
                    <a:pt x="376" y="4490"/>
                  </a:lnTo>
                  <a:cubicBezTo>
                    <a:pt x="159" y="4534"/>
                    <a:pt x="1" y="4736"/>
                    <a:pt x="1" y="4967"/>
                  </a:cubicBezTo>
                  <a:lnTo>
                    <a:pt x="1" y="5616"/>
                  </a:lnTo>
                  <a:cubicBezTo>
                    <a:pt x="1" y="5847"/>
                    <a:pt x="159" y="6049"/>
                    <a:pt x="376" y="6093"/>
                  </a:cubicBezTo>
                  <a:lnTo>
                    <a:pt x="1589" y="6338"/>
                  </a:lnTo>
                  <a:cubicBezTo>
                    <a:pt x="1661" y="6627"/>
                    <a:pt x="1776" y="6915"/>
                    <a:pt x="1935" y="7175"/>
                  </a:cubicBezTo>
                  <a:lnTo>
                    <a:pt x="1256" y="8200"/>
                  </a:lnTo>
                  <a:cubicBezTo>
                    <a:pt x="1127" y="8388"/>
                    <a:pt x="1155" y="8633"/>
                    <a:pt x="1314" y="8807"/>
                  </a:cubicBezTo>
                  <a:lnTo>
                    <a:pt x="1776" y="9268"/>
                  </a:lnTo>
                  <a:cubicBezTo>
                    <a:pt x="1867" y="9360"/>
                    <a:pt x="1992" y="9408"/>
                    <a:pt x="2117" y="9408"/>
                  </a:cubicBezTo>
                  <a:cubicBezTo>
                    <a:pt x="2210" y="9408"/>
                    <a:pt x="2303" y="9381"/>
                    <a:pt x="2382" y="9326"/>
                  </a:cubicBezTo>
                  <a:lnTo>
                    <a:pt x="3407" y="8648"/>
                  </a:lnTo>
                  <a:cubicBezTo>
                    <a:pt x="3667" y="8792"/>
                    <a:pt x="3956" y="8908"/>
                    <a:pt x="4245" y="8994"/>
                  </a:cubicBezTo>
                  <a:lnTo>
                    <a:pt x="4490" y="10192"/>
                  </a:lnTo>
                  <a:cubicBezTo>
                    <a:pt x="4533" y="10423"/>
                    <a:pt x="4735" y="10582"/>
                    <a:pt x="4952" y="10582"/>
                  </a:cubicBezTo>
                  <a:lnTo>
                    <a:pt x="5616" y="10582"/>
                  </a:lnTo>
                  <a:cubicBezTo>
                    <a:pt x="5847" y="10582"/>
                    <a:pt x="6035" y="10423"/>
                    <a:pt x="6078" y="10192"/>
                  </a:cubicBezTo>
                  <a:lnTo>
                    <a:pt x="6323" y="8994"/>
                  </a:lnTo>
                  <a:cubicBezTo>
                    <a:pt x="6612" y="8908"/>
                    <a:pt x="6901" y="8792"/>
                    <a:pt x="7175" y="8648"/>
                  </a:cubicBezTo>
                  <a:lnTo>
                    <a:pt x="8186" y="9326"/>
                  </a:lnTo>
                  <a:cubicBezTo>
                    <a:pt x="8265" y="9381"/>
                    <a:pt x="8358" y="9408"/>
                    <a:pt x="8451" y="9408"/>
                  </a:cubicBezTo>
                  <a:cubicBezTo>
                    <a:pt x="8576" y="9408"/>
                    <a:pt x="8701" y="9360"/>
                    <a:pt x="8792" y="9268"/>
                  </a:cubicBezTo>
                  <a:lnTo>
                    <a:pt x="9254" y="8807"/>
                  </a:lnTo>
                  <a:cubicBezTo>
                    <a:pt x="9413" y="8633"/>
                    <a:pt x="9441" y="8388"/>
                    <a:pt x="9311" y="8200"/>
                  </a:cubicBezTo>
                  <a:lnTo>
                    <a:pt x="8633" y="7175"/>
                  </a:lnTo>
                  <a:cubicBezTo>
                    <a:pt x="8792" y="6915"/>
                    <a:pt x="8907" y="6627"/>
                    <a:pt x="8994" y="6338"/>
                  </a:cubicBezTo>
                  <a:lnTo>
                    <a:pt x="10192" y="6093"/>
                  </a:lnTo>
                  <a:cubicBezTo>
                    <a:pt x="10409" y="6049"/>
                    <a:pt x="10567" y="5847"/>
                    <a:pt x="10582" y="5616"/>
                  </a:cubicBezTo>
                  <a:lnTo>
                    <a:pt x="10582" y="4967"/>
                  </a:lnTo>
                  <a:cubicBezTo>
                    <a:pt x="10567" y="4736"/>
                    <a:pt x="10409" y="4534"/>
                    <a:pt x="10192" y="4490"/>
                  </a:cubicBezTo>
                  <a:lnTo>
                    <a:pt x="8994" y="4259"/>
                  </a:lnTo>
                  <a:cubicBezTo>
                    <a:pt x="8907" y="3956"/>
                    <a:pt x="8792" y="3682"/>
                    <a:pt x="8647" y="3408"/>
                  </a:cubicBezTo>
                  <a:lnTo>
                    <a:pt x="9311" y="2397"/>
                  </a:lnTo>
                  <a:cubicBezTo>
                    <a:pt x="9441" y="2195"/>
                    <a:pt x="9413" y="1950"/>
                    <a:pt x="9254" y="1791"/>
                  </a:cubicBezTo>
                  <a:lnTo>
                    <a:pt x="8792" y="1315"/>
                  </a:lnTo>
                  <a:cubicBezTo>
                    <a:pt x="8701" y="1223"/>
                    <a:pt x="8576" y="1175"/>
                    <a:pt x="8451" y="1175"/>
                  </a:cubicBezTo>
                  <a:cubicBezTo>
                    <a:pt x="8358" y="1175"/>
                    <a:pt x="8265" y="1202"/>
                    <a:pt x="8186" y="1257"/>
                  </a:cubicBezTo>
                  <a:lnTo>
                    <a:pt x="7175" y="1935"/>
                  </a:lnTo>
                  <a:cubicBezTo>
                    <a:pt x="6901" y="1791"/>
                    <a:pt x="6612" y="1675"/>
                    <a:pt x="6323" y="1589"/>
                  </a:cubicBezTo>
                  <a:lnTo>
                    <a:pt x="6078" y="391"/>
                  </a:lnTo>
                  <a:cubicBezTo>
                    <a:pt x="6035" y="160"/>
                    <a:pt x="5847" y="1"/>
                    <a:pt x="5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6143480" y="2983301"/>
              <a:ext cx="142321" cy="121821"/>
            </a:xfrm>
            <a:custGeom>
              <a:avLst/>
              <a:gdLst/>
              <a:ahLst/>
              <a:cxnLst/>
              <a:rect l="l" t="t" r="r" b="b"/>
              <a:pathLst>
                <a:path w="5429" h="4647" extrusionOk="0">
                  <a:moveTo>
                    <a:pt x="3104" y="1"/>
                  </a:moveTo>
                  <a:cubicBezTo>
                    <a:pt x="1040" y="1"/>
                    <a:pt x="0" y="2498"/>
                    <a:pt x="1458" y="3956"/>
                  </a:cubicBezTo>
                  <a:cubicBezTo>
                    <a:pt x="1931" y="4433"/>
                    <a:pt x="2515" y="4647"/>
                    <a:pt x="3087" y="4647"/>
                  </a:cubicBezTo>
                  <a:cubicBezTo>
                    <a:pt x="4281" y="4647"/>
                    <a:pt x="5428" y="3720"/>
                    <a:pt x="5428" y="2325"/>
                  </a:cubicBezTo>
                  <a:cubicBezTo>
                    <a:pt x="5428" y="1040"/>
                    <a:pt x="4389" y="1"/>
                    <a:pt x="3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184349" y="3013946"/>
              <a:ext cx="70781" cy="60557"/>
            </a:xfrm>
            <a:custGeom>
              <a:avLst/>
              <a:gdLst/>
              <a:ahLst/>
              <a:cxnLst/>
              <a:rect l="l" t="t" r="r" b="b"/>
              <a:pathLst>
                <a:path w="2700" h="2310" extrusionOk="0">
                  <a:moveTo>
                    <a:pt x="1545" y="1"/>
                  </a:moveTo>
                  <a:cubicBezTo>
                    <a:pt x="520" y="1"/>
                    <a:pt x="0" y="1242"/>
                    <a:pt x="722" y="1964"/>
                  </a:cubicBezTo>
                  <a:cubicBezTo>
                    <a:pt x="961" y="2203"/>
                    <a:pt x="1253" y="2310"/>
                    <a:pt x="1539" y="2310"/>
                  </a:cubicBezTo>
                  <a:cubicBezTo>
                    <a:pt x="2134" y="2310"/>
                    <a:pt x="2700" y="1848"/>
                    <a:pt x="2700" y="1156"/>
                  </a:cubicBezTo>
                  <a:cubicBezTo>
                    <a:pt x="2700" y="506"/>
                    <a:pt x="2180" y="1"/>
                    <a:pt x="15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6268368" y="3087374"/>
              <a:ext cx="182404" cy="182797"/>
            </a:xfrm>
            <a:custGeom>
              <a:avLst/>
              <a:gdLst/>
              <a:ahLst/>
              <a:cxnLst/>
              <a:rect l="l" t="t" r="r" b="b"/>
              <a:pathLst>
                <a:path w="6958" h="6973" extrusionOk="0">
                  <a:moveTo>
                    <a:pt x="3262" y="0"/>
                  </a:moveTo>
                  <a:cubicBezTo>
                    <a:pt x="3118" y="0"/>
                    <a:pt x="2988" y="116"/>
                    <a:pt x="2945" y="260"/>
                  </a:cubicBezTo>
                  <a:lnTo>
                    <a:pt x="2801" y="1054"/>
                  </a:lnTo>
                  <a:cubicBezTo>
                    <a:pt x="2598" y="1097"/>
                    <a:pt x="2411" y="1184"/>
                    <a:pt x="2238" y="1285"/>
                  </a:cubicBezTo>
                  <a:lnTo>
                    <a:pt x="1574" y="838"/>
                  </a:lnTo>
                  <a:cubicBezTo>
                    <a:pt x="1518" y="800"/>
                    <a:pt x="1454" y="782"/>
                    <a:pt x="1392" y="782"/>
                  </a:cubicBezTo>
                  <a:cubicBezTo>
                    <a:pt x="1308" y="782"/>
                    <a:pt x="1227" y="815"/>
                    <a:pt x="1169" y="881"/>
                  </a:cubicBezTo>
                  <a:lnTo>
                    <a:pt x="866" y="1184"/>
                  </a:lnTo>
                  <a:cubicBezTo>
                    <a:pt x="765" y="1285"/>
                    <a:pt x="736" y="1458"/>
                    <a:pt x="823" y="1574"/>
                  </a:cubicBezTo>
                  <a:lnTo>
                    <a:pt x="1270" y="2252"/>
                  </a:lnTo>
                  <a:cubicBezTo>
                    <a:pt x="1169" y="2426"/>
                    <a:pt x="1097" y="2613"/>
                    <a:pt x="1039" y="2801"/>
                  </a:cubicBezTo>
                  <a:lnTo>
                    <a:pt x="260" y="2960"/>
                  </a:lnTo>
                  <a:cubicBezTo>
                    <a:pt x="101" y="2988"/>
                    <a:pt x="0" y="3118"/>
                    <a:pt x="0" y="3277"/>
                  </a:cubicBezTo>
                  <a:lnTo>
                    <a:pt x="0" y="3710"/>
                  </a:lnTo>
                  <a:cubicBezTo>
                    <a:pt x="0" y="3855"/>
                    <a:pt x="101" y="3985"/>
                    <a:pt x="260" y="4013"/>
                  </a:cubicBezTo>
                  <a:lnTo>
                    <a:pt x="1039" y="4172"/>
                  </a:lnTo>
                  <a:cubicBezTo>
                    <a:pt x="1097" y="4360"/>
                    <a:pt x="1169" y="4548"/>
                    <a:pt x="1270" y="4735"/>
                  </a:cubicBezTo>
                  <a:lnTo>
                    <a:pt x="823" y="5399"/>
                  </a:lnTo>
                  <a:cubicBezTo>
                    <a:pt x="751" y="5529"/>
                    <a:pt x="765" y="5688"/>
                    <a:pt x="866" y="5803"/>
                  </a:cubicBezTo>
                  <a:lnTo>
                    <a:pt x="1169" y="6107"/>
                  </a:lnTo>
                  <a:cubicBezTo>
                    <a:pt x="1234" y="6163"/>
                    <a:pt x="1312" y="6192"/>
                    <a:pt x="1390" y="6192"/>
                  </a:cubicBezTo>
                  <a:cubicBezTo>
                    <a:pt x="1453" y="6192"/>
                    <a:pt x="1516" y="6174"/>
                    <a:pt x="1574" y="6135"/>
                  </a:cubicBezTo>
                  <a:lnTo>
                    <a:pt x="2238" y="5702"/>
                  </a:lnTo>
                  <a:cubicBezTo>
                    <a:pt x="2411" y="5789"/>
                    <a:pt x="2598" y="5876"/>
                    <a:pt x="2801" y="5919"/>
                  </a:cubicBezTo>
                  <a:lnTo>
                    <a:pt x="2959" y="6713"/>
                  </a:lnTo>
                  <a:cubicBezTo>
                    <a:pt x="2988" y="6857"/>
                    <a:pt x="3118" y="6973"/>
                    <a:pt x="3262" y="6973"/>
                  </a:cubicBezTo>
                  <a:lnTo>
                    <a:pt x="3696" y="6973"/>
                  </a:lnTo>
                  <a:cubicBezTo>
                    <a:pt x="3840" y="6973"/>
                    <a:pt x="3970" y="6857"/>
                    <a:pt x="3999" y="6713"/>
                  </a:cubicBezTo>
                  <a:lnTo>
                    <a:pt x="4157" y="5919"/>
                  </a:lnTo>
                  <a:cubicBezTo>
                    <a:pt x="4360" y="5876"/>
                    <a:pt x="4547" y="5789"/>
                    <a:pt x="4720" y="5702"/>
                  </a:cubicBezTo>
                  <a:lnTo>
                    <a:pt x="5384" y="6135"/>
                  </a:lnTo>
                  <a:cubicBezTo>
                    <a:pt x="5442" y="6174"/>
                    <a:pt x="5505" y="6192"/>
                    <a:pt x="5568" y="6192"/>
                  </a:cubicBezTo>
                  <a:cubicBezTo>
                    <a:pt x="5646" y="6192"/>
                    <a:pt x="5724" y="6163"/>
                    <a:pt x="5789" y="6107"/>
                  </a:cubicBezTo>
                  <a:lnTo>
                    <a:pt x="6092" y="5803"/>
                  </a:lnTo>
                  <a:cubicBezTo>
                    <a:pt x="6193" y="5688"/>
                    <a:pt x="6207" y="5529"/>
                    <a:pt x="6135" y="5399"/>
                  </a:cubicBezTo>
                  <a:lnTo>
                    <a:pt x="5688" y="4735"/>
                  </a:lnTo>
                  <a:cubicBezTo>
                    <a:pt x="5789" y="4548"/>
                    <a:pt x="5861" y="4360"/>
                    <a:pt x="5919" y="4172"/>
                  </a:cubicBezTo>
                  <a:lnTo>
                    <a:pt x="6698" y="4013"/>
                  </a:lnTo>
                  <a:cubicBezTo>
                    <a:pt x="6857" y="3985"/>
                    <a:pt x="6958" y="3855"/>
                    <a:pt x="6958" y="3710"/>
                  </a:cubicBezTo>
                  <a:lnTo>
                    <a:pt x="6958" y="3277"/>
                  </a:lnTo>
                  <a:cubicBezTo>
                    <a:pt x="6958" y="3118"/>
                    <a:pt x="6857" y="2988"/>
                    <a:pt x="6698" y="2960"/>
                  </a:cubicBezTo>
                  <a:lnTo>
                    <a:pt x="5919" y="2801"/>
                  </a:lnTo>
                  <a:cubicBezTo>
                    <a:pt x="5861" y="2613"/>
                    <a:pt x="5774" y="2426"/>
                    <a:pt x="5688" y="2252"/>
                  </a:cubicBezTo>
                  <a:lnTo>
                    <a:pt x="6135" y="1574"/>
                  </a:lnTo>
                  <a:cubicBezTo>
                    <a:pt x="6207" y="1458"/>
                    <a:pt x="6193" y="1285"/>
                    <a:pt x="6092" y="1184"/>
                  </a:cubicBezTo>
                  <a:lnTo>
                    <a:pt x="5789" y="881"/>
                  </a:lnTo>
                  <a:cubicBezTo>
                    <a:pt x="5723" y="815"/>
                    <a:pt x="5643" y="782"/>
                    <a:pt x="5562" y="782"/>
                  </a:cubicBezTo>
                  <a:cubicBezTo>
                    <a:pt x="5501" y="782"/>
                    <a:pt x="5440" y="800"/>
                    <a:pt x="5384" y="838"/>
                  </a:cubicBezTo>
                  <a:lnTo>
                    <a:pt x="4720" y="1285"/>
                  </a:lnTo>
                  <a:cubicBezTo>
                    <a:pt x="4533" y="1184"/>
                    <a:pt x="4360" y="1097"/>
                    <a:pt x="4157" y="1054"/>
                  </a:cubicBezTo>
                  <a:lnTo>
                    <a:pt x="3999" y="260"/>
                  </a:lnTo>
                  <a:cubicBezTo>
                    <a:pt x="3970" y="116"/>
                    <a:pt x="3840" y="0"/>
                    <a:pt x="36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6298620" y="3133172"/>
              <a:ext cx="106747" cy="91412"/>
            </a:xfrm>
            <a:custGeom>
              <a:avLst/>
              <a:gdLst/>
              <a:ahLst/>
              <a:cxnLst/>
              <a:rect l="l" t="t" r="r" b="b"/>
              <a:pathLst>
                <a:path w="4072" h="3487" extrusionOk="0">
                  <a:moveTo>
                    <a:pt x="2325" y="0"/>
                  </a:moveTo>
                  <a:cubicBezTo>
                    <a:pt x="780" y="0"/>
                    <a:pt x="1" y="1877"/>
                    <a:pt x="1098" y="2974"/>
                  </a:cubicBezTo>
                  <a:cubicBezTo>
                    <a:pt x="1453" y="3328"/>
                    <a:pt x="1889" y="3487"/>
                    <a:pt x="2317" y="3487"/>
                  </a:cubicBezTo>
                  <a:cubicBezTo>
                    <a:pt x="3212" y="3487"/>
                    <a:pt x="4072" y="2792"/>
                    <a:pt x="4072" y="1747"/>
                  </a:cubicBezTo>
                  <a:cubicBezTo>
                    <a:pt x="4057" y="780"/>
                    <a:pt x="3292" y="0"/>
                    <a:pt x="23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6322843" y="3151706"/>
              <a:ext cx="63991" cy="54527"/>
            </a:xfrm>
            <a:custGeom>
              <a:avLst/>
              <a:gdLst/>
              <a:ahLst/>
              <a:cxnLst/>
              <a:rect l="l" t="t" r="r" b="b"/>
              <a:pathLst>
                <a:path w="2441" h="2080" extrusionOk="0">
                  <a:moveTo>
                    <a:pt x="1401" y="0"/>
                  </a:moveTo>
                  <a:cubicBezTo>
                    <a:pt x="477" y="0"/>
                    <a:pt x="1" y="1112"/>
                    <a:pt x="665" y="1776"/>
                  </a:cubicBezTo>
                  <a:cubicBezTo>
                    <a:pt x="874" y="1985"/>
                    <a:pt x="1134" y="2079"/>
                    <a:pt x="1388" y="2079"/>
                  </a:cubicBezTo>
                  <a:cubicBezTo>
                    <a:pt x="1924" y="2079"/>
                    <a:pt x="2440" y="1666"/>
                    <a:pt x="2440" y="1040"/>
                  </a:cubicBezTo>
                  <a:cubicBezTo>
                    <a:pt x="2440" y="462"/>
                    <a:pt x="1978" y="0"/>
                    <a:pt x="1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2"/>
          <p:cNvGrpSpPr/>
          <p:nvPr/>
        </p:nvGrpSpPr>
        <p:grpSpPr>
          <a:xfrm>
            <a:off x="1711650" y="2275309"/>
            <a:ext cx="613313" cy="415523"/>
            <a:chOff x="4653996" y="2520108"/>
            <a:chExt cx="396607" cy="268704"/>
          </a:xfrm>
        </p:grpSpPr>
        <p:sp>
          <p:nvSpPr>
            <p:cNvPr id="430" name="Google Shape;430;p32"/>
            <p:cNvSpPr/>
            <p:nvPr/>
          </p:nvSpPr>
          <p:spPr>
            <a:xfrm>
              <a:off x="4670643" y="2520108"/>
              <a:ext cx="363707" cy="250930"/>
            </a:xfrm>
            <a:custGeom>
              <a:avLst/>
              <a:gdLst/>
              <a:ahLst/>
              <a:cxnLst/>
              <a:rect l="l" t="t" r="r" b="b"/>
              <a:pathLst>
                <a:path w="13874" h="9572" extrusionOk="0">
                  <a:moveTo>
                    <a:pt x="1314" y="1"/>
                  </a:moveTo>
                  <a:cubicBezTo>
                    <a:pt x="592" y="1"/>
                    <a:pt x="1" y="593"/>
                    <a:pt x="1" y="1314"/>
                  </a:cubicBezTo>
                  <a:lnTo>
                    <a:pt x="1" y="9326"/>
                  </a:lnTo>
                  <a:lnTo>
                    <a:pt x="1" y="9355"/>
                  </a:lnTo>
                  <a:cubicBezTo>
                    <a:pt x="1" y="9470"/>
                    <a:pt x="102" y="9571"/>
                    <a:pt x="217" y="9571"/>
                  </a:cubicBezTo>
                  <a:lnTo>
                    <a:pt x="13642" y="9571"/>
                  </a:lnTo>
                  <a:cubicBezTo>
                    <a:pt x="13772" y="9571"/>
                    <a:pt x="13859" y="9470"/>
                    <a:pt x="13873" y="9355"/>
                  </a:cubicBezTo>
                  <a:lnTo>
                    <a:pt x="13873" y="9326"/>
                  </a:lnTo>
                  <a:lnTo>
                    <a:pt x="13873" y="1329"/>
                  </a:lnTo>
                  <a:cubicBezTo>
                    <a:pt x="13873" y="593"/>
                    <a:pt x="13281" y="1"/>
                    <a:pt x="125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4694865" y="2544724"/>
              <a:ext cx="314108" cy="226681"/>
            </a:xfrm>
            <a:custGeom>
              <a:avLst/>
              <a:gdLst/>
              <a:ahLst/>
              <a:cxnLst/>
              <a:rect l="l" t="t" r="r" b="b"/>
              <a:pathLst>
                <a:path w="11982" h="8647" extrusionOk="0">
                  <a:moveTo>
                    <a:pt x="390" y="0"/>
                  </a:moveTo>
                  <a:cubicBezTo>
                    <a:pt x="188" y="0"/>
                    <a:pt x="15" y="173"/>
                    <a:pt x="15" y="390"/>
                  </a:cubicBezTo>
                  <a:lnTo>
                    <a:pt x="15" y="8387"/>
                  </a:lnTo>
                  <a:cubicBezTo>
                    <a:pt x="0" y="8416"/>
                    <a:pt x="0" y="8430"/>
                    <a:pt x="15" y="8459"/>
                  </a:cubicBezTo>
                  <a:cubicBezTo>
                    <a:pt x="29" y="8560"/>
                    <a:pt x="116" y="8647"/>
                    <a:pt x="231" y="8647"/>
                  </a:cubicBezTo>
                  <a:lnTo>
                    <a:pt x="11765" y="8647"/>
                  </a:lnTo>
                  <a:cubicBezTo>
                    <a:pt x="11866" y="8647"/>
                    <a:pt x="11967" y="8560"/>
                    <a:pt x="11982" y="8459"/>
                  </a:cubicBezTo>
                  <a:cubicBezTo>
                    <a:pt x="11982" y="8430"/>
                    <a:pt x="11982" y="8416"/>
                    <a:pt x="11982" y="8387"/>
                  </a:cubicBezTo>
                  <a:lnTo>
                    <a:pt x="11982" y="390"/>
                  </a:lnTo>
                  <a:cubicBezTo>
                    <a:pt x="11982" y="188"/>
                    <a:pt x="11823" y="14"/>
                    <a:pt x="11621" y="0"/>
                  </a:cubicBezTo>
                  <a:close/>
                </a:path>
              </a:pathLst>
            </a:custGeom>
            <a:solidFill>
              <a:srgbClr val="C7F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4775476" y="2618493"/>
              <a:ext cx="69260" cy="30409"/>
            </a:xfrm>
            <a:custGeom>
              <a:avLst/>
              <a:gdLst/>
              <a:ahLst/>
              <a:cxnLst/>
              <a:rect l="l" t="t" r="r" b="b"/>
              <a:pathLst>
                <a:path w="2642" h="1160" extrusionOk="0">
                  <a:moveTo>
                    <a:pt x="996" y="1"/>
                  </a:moveTo>
                  <a:cubicBezTo>
                    <a:pt x="938" y="1"/>
                    <a:pt x="881" y="15"/>
                    <a:pt x="837" y="59"/>
                  </a:cubicBezTo>
                  <a:lnTo>
                    <a:pt x="145" y="780"/>
                  </a:lnTo>
                  <a:cubicBezTo>
                    <a:pt x="0" y="925"/>
                    <a:pt x="101" y="1156"/>
                    <a:pt x="303" y="1156"/>
                  </a:cubicBezTo>
                  <a:cubicBezTo>
                    <a:pt x="314" y="1158"/>
                    <a:pt x="324" y="1160"/>
                    <a:pt x="334" y="1160"/>
                  </a:cubicBezTo>
                  <a:cubicBezTo>
                    <a:pt x="381" y="1160"/>
                    <a:pt x="426" y="1134"/>
                    <a:pt x="462" y="1098"/>
                  </a:cubicBezTo>
                  <a:lnTo>
                    <a:pt x="1097" y="434"/>
                  </a:lnTo>
                  <a:lnTo>
                    <a:pt x="2339" y="448"/>
                  </a:lnTo>
                  <a:cubicBezTo>
                    <a:pt x="2642" y="448"/>
                    <a:pt x="2642" y="1"/>
                    <a:pt x="2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4775476" y="2643476"/>
              <a:ext cx="69260" cy="30672"/>
            </a:xfrm>
            <a:custGeom>
              <a:avLst/>
              <a:gdLst/>
              <a:ahLst/>
              <a:cxnLst/>
              <a:rect l="l" t="t" r="r" b="b"/>
              <a:pathLst>
                <a:path w="2642" h="1170" extrusionOk="0">
                  <a:moveTo>
                    <a:pt x="996" y="1"/>
                  </a:moveTo>
                  <a:cubicBezTo>
                    <a:pt x="938" y="1"/>
                    <a:pt x="881" y="30"/>
                    <a:pt x="837" y="73"/>
                  </a:cubicBezTo>
                  <a:lnTo>
                    <a:pt x="145" y="795"/>
                  </a:lnTo>
                  <a:cubicBezTo>
                    <a:pt x="0" y="939"/>
                    <a:pt x="101" y="1170"/>
                    <a:pt x="303" y="1170"/>
                  </a:cubicBezTo>
                  <a:cubicBezTo>
                    <a:pt x="361" y="1170"/>
                    <a:pt x="419" y="1141"/>
                    <a:pt x="448" y="1098"/>
                  </a:cubicBezTo>
                  <a:lnTo>
                    <a:pt x="1083" y="448"/>
                  </a:lnTo>
                  <a:lnTo>
                    <a:pt x="2339" y="463"/>
                  </a:lnTo>
                  <a:cubicBezTo>
                    <a:pt x="2642" y="463"/>
                    <a:pt x="2642" y="15"/>
                    <a:pt x="2339" y="15"/>
                  </a:cubicBezTo>
                  <a:lnTo>
                    <a:pt x="9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775476" y="2668459"/>
              <a:ext cx="69260" cy="30672"/>
            </a:xfrm>
            <a:custGeom>
              <a:avLst/>
              <a:gdLst/>
              <a:ahLst/>
              <a:cxnLst/>
              <a:rect l="l" t="t" r="r" b="b"/>
              <a:pathLst>
                <a:path w="2642" h="1170" extrusionOk="0">
                  <a:moveTo>
                    <a:pt x="996" y="0"/>
                  </a:moveTo>
                  <a:cubicBezTo>
                    <a:pt x="938" y="0"/>
                    <a:pt x="881" y="29"/>
                    <a:pt x="837" y="73"/>
                  </a:cubicBezTo>
                  <a:lnTo>
                    <a:pt x="145" y="794"/>
                  </a:lnTo>
                  <a:cubicBezTo>
                    <a:pt x="0" y="939"/>
                    <a:pt x="101" y="1170"/>
                    <a:pt x="303" y="1170"/>
                  </a:cubicBezTo>
                  <a:cubicBezTo>
                    <a:pt x="361" y="1170"/>
                    <a:pt x="419" y="1141"/>
                    <a:pt x="448" y="1098"/>
                  </a:cubicBezTo>
                  <a:lnTo>
                    <a:pt x="1083" y="448"/>
                  </a:lnTo>
                  <a:lnTo>
                    <a:pt x="2339" y="462"/>
                  </a:lnTo>
                  <a:cubicBezTo>
                    <a:pt x="2642" y="462"/>
                    <a:pt x="2642" y="15"/>
                    <a:pt x="2339" y="15"/>
                  </a:cubicBezTo>
                  <a:lnTo>
                    <a:pt x="9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4860229" y="2618126"/>
              <a:ext cx="68893" cy="30672"/>
            </a:xfrm>
            <a:custGeom>
              <a:avLst/>
              <a:gdLst/>
              <a:ahLst/>
              <a:cxnLst/>
              <a:rect l="l" t="t" r="r" b="b"/>
              <a:pathLst>
                <a:path w="2628" h="1170" extrusionOk="0">
                  <a:moveTo>
                    <a:pt x="1646" y="1"/>
                  </a:moveTo>
                  <a:lnTo>
                    <a:pt x="304" y="15"/>
                  </a:lnTo>
                  <a:cubicBezTo>
                    <a:pt x="1" y="15"/>
                    <a:pt x="1" y="462"/>
                    <a:pt x="304" y="462"/>
                  </a:cubicBezTo>
                  <a:lnTo>
                    <a:pt x="1545" y="448"/>
                  </a:lnTo>
                  <a:lnTo>
                    <a:pt x="2180" y="1112"/>
                  </a:lnTo>
                  <a:cubicBezTo>
                    <a:pt x="2224" y="1155"/>
                    <a:pt x="2282" y="1170"/>
                    <a:pt x="2339" y="1170"/>
                  </a:cubicBezTo>
                  <a:cubicBezTo>
                    <a:pt x="2541" y="1170"/>
                    <a:pt x="2628" y="939"/>
                    <a:pt x="2498" y="794"/>
                  </a:cubicBezTo>
                  <a:lnTo>
                    <a:pt x="1805" y="73"/>
                  </a:lnTo>
                  <a:cubicBezTo>
                    <a:pt x="1762" y="29"/>
                    <a:pt x="1704" y="1"/>
                    <a:pt x="1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4860229" y="2643476"/>
              <a:ext cx="68893" cy="30672"/>
            </a:xfrm>
            <a:custGeom>
              <a:avLst/>
              <a:gdLst/>
              <a:ahLst/>
              <a:cxnLst/>
              <a:rect l="l" t="t" r="r" b="b"/>
              <a:pathLst>
                <a:path w="2628" h="1170" extrusionOk="0">
                  <a:moveTo>
                    <a:pt x="1646" y="1"/>
                  </a:moveTo>
                  <a:lnTo>
                    <a:pt x="304" y="15"/>
                  </a:lnTo>
                  <a:cubicBezTo>
                    <a:pt x="1" y="15"/>
                    <a:pt x="1" y="448"/>
                    <a:pt x="304" y="448"/>
                  </a:cubicBezTo>
                  <a:lnTo>
                    <a:pt x="1545" y="448"/>
                  </a:lnTo>
                  <a:lnTo>
                    <a:pt x="2180" y="1098"/>
                  </a:lnTo>
                  <a:cubicBezTo>
                    <a:pt x="2224" y="1141"/>
                    <a:pt x="2282" y="1170"/>
                    <a:pt x="2339" y="1170"/>
                  </a:cubicBezTo>
                  <a:cubicBezTo>
                    <a:pt x="2541" y="1170"/>
                    <a:pt x="2628" y="925"/>
                    <a:pt x="2498" y="795"/>
                  </a:cubicBezTo>
                  <a:lnTo>
                    <a:pt x="1805" y="73"/>
                  </a:lnTo>
                  <a:cubicBezTo>
                    <a:pt x="1762" y="15"/>
                    <a:pt x="1704" y="1"/>
                    <a:pt x="1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4860229" y="2668354"/>
              <a:ext cx="68893" cy="30776"/>
            </a:xfrm>
            <a:custGeom>
              <a:avLst/>
              <a:gdLst/>
              <a:ahLst/>
              <a:cxnLst/>
              <a:rect l="l" t="t" r="r" b="b"/>
              <a:pathLst>
                <a:path w="2628" h="1174" extrusionOk="0">
                  <a:moveTo>
                    <a:pt x="1677" y="1"/>
                  </a:moveTo>
                  <a:cubicBezTo>
                    <a:pt x="1667" y="1"/>
                    <a:pt x="1657" y="2"/>
                    <a:pt x="1646" y="4"/>
                  </a:cubicBezTo>
                  <a:lnTo>
                    <a:pt x="304" y="19"/>
                  </a:lnTo>
                  <a:cubicBezTo>
                    <a:pt x="1" y="19"/>
                    <a:pt x="1" y="466"/>
                    <a:pt x="304" y="466"/>
                  </a:cubicBezTo>
                  <a:lnTo>
                    <a:pt x="1545" y="452"/>
                  </a:lnTo>
                  <a:lnTo>
                    <a:pt x="2180" y="1102"/>
                  </a:lnTo>
                  <a:cubicBezTo>
                    <a:pt x="2224" y="1145"/>
                    <a:pt x="2282" y="1174"/>
                    <a:pt x="2339" y="1174"/>
                  </a:cubicBezTo>
                  <a:lnTo>
                    <a:pt x="2339" y="1159"/>
                  </a:lnTo>
                  <a:cubicBezTo>
                    <a:pt x="2527" y="1159"/>
                    <a:pt x="2628" y="928"/>
                    <a:pt x="2498" y="784"/>
                  </a:cubicBezTo>
                  <a:lnTo>
                    <a:pt x="1805" y="62"/>
                  </a:lnTo>
                  <a:cubicBezTo>
                    <a:pt x="1770" y="27"/>
                    <a:pt x="1724" y="1"/>
                    <a:pt x="16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4825049" y="2584440"/>
              <a:ext cx="54894" cy="33712"/>
            </a:xfrm>
            <a:custGeom>
              <a:avLst/>
              <a:gdLst/>
              <a:ahLst/>
              <a:cxnLst/>
              <a:rect l="l" t="t" r="r" b="b"/>
              <a:pathLst>
                <a:path w="2094" h="1286" extrusionOk="0">
                  <a:moveTo>
                    <a:pt x="1054" y="1"/>
                  </a:moveTo>
                  <a:cubicBezTo>
                    <a:pt x="477" y="1"/>
                    <a:pt x="0" y="477"/>
                    <a:pt x="0" y="1055"/>
                  </a:cubicBezTo>
                  <a:cubicBezTo>
                    <a:pt x="0" y="1184"/>
                    <a:pt x="101" y="1286"/>
                    <a:pt x="231" y="1286"/>
                  </a:cubicBezTo>
                  <a:lnTo>
                    <a:pt x="1877" y="1286"/>
                  </a:lnTo>
                  <a:cubicBezTo>
                    <a:pt x="1992" y="1286"/>
                    <a:pt x="2093" y="1184"/>
                    <a:pt x="2093" y="1069"/>
                  </a:cubicBezTo>
                  <a:lnTo>
                    <a:pt x="2093" y="1055"/>
                  </a:lnTo>
                  <a:cubicBezTo>
                    <a:pt x="2093" y="477"/>
                    <a:pt x="1617" y="1"/>
                    <a:pt x="10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4809897" y="2606775"/>
              <a:ext cx="85173" cy="95763"/>
            </a:xfrm>
            <a:custGeom>
              <a:avLst/>
              <a:gdLst/>
              <a:ahLst/>
              <a:cxnLst/>
              <a:rect l="l" t="t" r="r" b="b"/>
              <a:pathLst>
                <a:path w="3249" h="3653" extrusionOk="0">
                  <a:moveTo>
                    <a:pt x="766" y="0"/>
                  </a:moveTo>
                  <a:cubicBezTo>
                    <a:pt x="362" y="0"/>
                    <a:pt x="44" y="318"/>
                    <a:pt x="44" y="722"/>
                  </a:cubicBezTo>
                  <a:lnTo>
                    <a:pt x="44" y="2007"/>
                  </a:lnTo>
                  <a:cubicBezTo>
                    <a:pt x="1" y="2902"/>
                    <a:pt x="723" y="3653"/>
                    <a:pt x="1632" y="3653"/>
                  </a:cubicBezTo>
                  <a:cubicBezTo>
                    <a:pt x="2527" y="3653"/>
                    <a:pt x="3249" y="2902"/>
                    <a:pt x="3220" y="2007"/>
                  </a:cubicBezTo>
                  <a:lnTo>
                    <a:pt x="3220" y="722"/>
                  </a:lnTo>
                  <a:cubicBezTo>
                    <a:pt x="3220" y="318"/>
                    <a:pt x="2902" y="0"/>
                    <a:pt x="2498"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4653996" y="2737326"/>
              <a:ext cx="396607" cy="51486"/>
            </a:xfrm>
            <a:custGeom>
              <a:avLst/>
              <a:gdLst/>
              <a:ahLst/>
              <a:cxnLst/>
              <a:rect l="l" t="t" r="r" b="b"/>
              <a:pathLst>
                <a:path w="15129" h="1964" extrusionOk="0">
                  <a:moveTo>
                    <a:pt x="217" y="1"/>
                  </a:moveTo>
                  <a:cubicBezTo>
                    <a:pt x="101" y="1"/>
                    <a:pt x="0" y="102"/>
                    <a:pt x="0" y="217"/>
                  </a:cubicBezTo>
                  <a:lnTo>
                    <a:pt x="0" y="708"/>
                  </a:lnTo>
                  <a:cubicBezTo>
                    <a:pt x="0" y="1401"/>
                    <a:pt x="563" y="1964"/>
                    <a:pt x="1271" y="1964"/>
                  </a:cubicBezTo>
                  <a:lnTo>
                    <a:pt x="13858" y="1964"/>
                  </a:lnTo>
                  <a:cubicBezTo>
                    <a:pt x="14551" y="1964"/>
                    <a:pt x="15114" y="1401"/>
                    <a:pt x="15114" y="708"/>
                  </a:cubicBezTo>
                  <a:lnTo>
                    <a:pt x="15114" y="217"/>
                  </a:lnTo>
                  <a:cubicBezTo>
                    <a:pt x="15129" y="102"/>
                    <a:pt x="15028" y="15"/>
                    <a:pt x="14927" y="1"/>
                  </a:cubicBezTo>
                  <a:lnTo>
                    <a:pt x="9326" y="1"/>
                  </a:lnTo>
                  <a:cubicBezTo>
                    <a:pt x="9282" y="1"/>
                    <a:pt x="9239" y="15"/>
                    <a:pt x="9196" y="44"/>
                  </a:cubicBezTo>
                  <a:lnTo>
                    <a:pt x="8950" y="217"/>
                  </a:lnTo>
                  <a:lnTo>
                    <a:pt x="6208" y="217"/>
                  </a:lnTo>
                  <a:lnTo>
                    <a:pt x="5977" y="44"/>
                  </a:lnTo>
                  <a:cubicBezTo>
                    <a:pt x="5933" y="15"/>
                    <a:pt x="5890" y="1"/>
                    <a:pt x="5847" y="1"/>
                  </a:cubicBezTo>
                  <a:close/>
                </a:path>
              </a:pathLst>
            </a:custGeom>
            <a:solidFill>
              <a:srgbClr val="58D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Robotic Workshop by Slidesgo">
  <a:themeElements>
    <a:clrScheme name="Simple Light">
      <a:dk1>
        <a:srgbClr val="263238"/>
      </a:dk1>
      <a:lt1>
        <a:srgbClr val="FFFFFF"/>
      </a:lt1>
      <a:dk2>
        <a:srgbClr val="C7F9CC"/>
      </a:dk2>
      <a:lt2>
        <a:srgbClr val="80ED99"/>
      </a:lt2>
      <a:accent1>
        <a:srgbClr val="1A2327"/>
      </a:accent1>
      <a:accent2>
        <a:srgbClr val="58DD76"/>
      </a:accent2>
      <a:accent3>
        <a:srgbClr val="C7F9CC"/>
      </a:accent3>
      <a:accent4>
        <a:srgbClr val="80ED99"/>
      </a:accent4>
      <a:accent5>
        <a:srgbClr val="263238"/>
      </a:accent5>
      <a:accent6>
        <a:srgbClr val="FDFDFD"/>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525</Words>
  <Application>Microsoft Office PowerPoint</Application>
  <PresentationFormat>On-screen Show (16:9)</PresentationFormat>
  <Paragraphs>54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Poppins Black</vt:lpstr>
      <vt:lpstr>Nunito</vt:lpstr>
      <vt:lpstr>Arial</vt:lpstr>
      <vt:lpstr>Poppins</vt:lpstr>
      <vt:lpstr>Palanquin Dark</vt:lpstr>
      <vt:lpstr>Robotic Workshop by Slidesgo</vt:lpstr>
      <vt:lpstr>Designing IoT Face Recognition AI Robot</vt:lpstr>
      <vt:lpstr>Objective</vt:lpstr>
      <vt:lpstr>Problem Statement </vt:lpstr>
      <vt:lpstr>Literature Review</vt:lpstr>
      <vt:lpstr>Literature Review</vt:lpstr>
      <vt:lpstr>Literature Review</vt:lpstr>
      <vt:lpstr>Literature Review</vt:lpstr>
      <vt:lpstr>Literature Review</vt:lpstr>
      <vt:lpstr>Technology</vt:lpstr>
      <vt:lpstr>References</vt:lpstr>
      <vt:lpstr>Learning Outcomes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IoT Face Recognition AI Robot</dc:title>
  <cp:lastModifiedBy>ATHARAV</cp:lastModifiedBy>
  <cp:revision>3</cp:revision>
  <dcterms:modified xsi:type="dcterms:W3CDTF">2021-04-06T16:51:44Z</dcterms:modified>
</cp:coreProperties>
</file>