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9"/>
  </p:notesMasterIdLst>
  <p:sldIdLst>
    <p:sldId id="256" r:id="rId5"/>
    <p:sldId id="2146847054" r:id="rId6"/>
    <p:sldId id="262" r:id="rId7"/>
    <p:sldId id="263" r:id="rId8"/>
    <p:sldId id="265" r:id="rId9"/>
    <p:sldId id="266" r:id="rId10"/>
    <p:sldId id="2146847058" r:id="rId11"/>
    <p:sldId id="2146847059" r:id="rId12"/>
    <p:sldId id="267" r:id="rId13"/>
    <p:sldId id="2146847062" r:id="rId14"/>
    <p:sldId id="2146847063" r:id="rId15"/>
    <p:sldId id="2146847060" r:id="rId16"/>
    <p:sldId id="2146847068" r:id="rId17"/>
    <p:sldId id="2146847061" r:id="rId18"/>
    <p:sldId id="2146847067" r:id="rId19"/>
    <p:sldId id="2146847065" r:id="rId20"/>
    <p:sldId id="2146847066" r:id="rId21"/>
    <p:sldId id="2146847064" r:id="rId22"/>
    <p:sldId id="268" r:id="rId23"/>
    <p:sldId id="2146847055" r:id="rId24"/>
    <p:sldId id="269" r:id="rId25"/>
    <p:sldId id="2146847056" r:id="rId26"/>
    <p:sldId id="2146847057" r:id="rId27"/>
    <p:sldId id="2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86CD4C-901C-47D3-A5AE-23686E424F3C}" v="594" dt="2024-03-24T16:02:25.7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771" autoAdjust="0"/>
  </p:normalViewPr>
  <p:slideViewPr>
    <p:cSldViewPr snapToGrid="0">
      <p:cViewPr varScale="1">
        <p:scale>
          <a:sx n="78" d="100"/>
          <a:sy n="78" d="100"/>
        </p:scale>
        <p:origin x="874"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atplotlib.org/stable/users/explain/quick_start.html" TargetMode="External"/><Relationship Id="rId2" Type="http://schemas.openxmlformats.org/officeDocument/2006/relationships/hyperlink" Target="https://pandas.pydata.org/docs/" TargetMode="External"/><Relationship Id="rId1" Type="http://schemas.openxmlformats.org/officeDocument/2006/relationships/slideLayout" Target="../slideLayouts/slideLayout2.xml"/><Relationship Id="rId5" Type="http://schemas.openxmlformats.org/officeDocument/2006/relationships/hyperlink" Target="https://www.kaggle.com/datasets/surajjha101/top-youtube-channels-data" TargetMode="External"/><Relationship Id="rId4" Type="http://schemas.openxmlformats.org/officeDocument/2006/relationships/hyperlink" Target="https://seaborn.pydata.org/tutorial/introduction.html"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Autofit/>
          </a:bodyPr>
          <a:lstStyle/>
          <a:p>
            <a:pPr algn="ctr"/>
            <a:r>
              <a:rPr lang="en-US" dirty="0">
                <a:solidFill>
                  <a:schemeClr val="accent1"/>
                </a:solidFill>
                <a:ea typeface="+mj-lt"/>
                <a:cs typeface="+mj-lt"/>
              </a:rPr>
              <a:t>YouTube Insights: Exploring the Leading 1000 Channels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01529" y="3898448"/>
            <a:ext cx="7980183" cy="1631216"/>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a:cs typeface="Arial"/>
              </a:rPr>
              <a:t>Presented By:</a:t>
            </a:r>
            <a:endParaRPr lang="en-US" dirty="0">
              <a:solidFill>
                <a:schemeClr val="accent1">
                  <a:lumMod val="75000"/>
                </a:schemeClr>
              </a:solidFill>
              <a:latin typeface="Arial"/>
              <a:cs typeface="Arial"/>
            </a:endParaRPr>
          </a:p>
          <a:p>
            <a:pPr algn="ctr"/>
            <a:r>
              <a:rPr lang="en-US" sz="2000" b="1" dirty="0">
                <a:solidFill>
                  <a:schemeClr val="accent1">
                    <a:lumMod val="75000"/>
                  </a:schemeClr>
                </a:solidFill>
                <a:latin typeface="Arial"/>
                <a:cs typeface="Arial"/>
              </a:rPr>
              <a:t>Atharva Rahul Wankar </a:t>
            </a:r>
          </a:p>
          <a:p>
            <a:pPr algn="ctr"/>
            <a:endParaRPr lang="en-US" sz="2000" b="1" dirty="0">
              <a:solidFill>
                <a:schemeClr val="accent1">
                  <a:lumMod val="75000"/>
                </a:schemeClr>
              </a:solidFill>
              <a:latin typeface="Arial"/>
              <a:cs typeface="Arial"/>
            </a:endParaRPr>
          </a:p>
          <a:p>
            <a:pPr algn="ctr"/>
            <a:r>
              <a:rPr lang="en-US" sz="2000" b="1" dirty="0">
                <a:solidFill>
                  <a:schemeClr val="accent1">
                    <a:lumMod val="75000"/>
                  </a:schemeClr>
                </a:solidFill>
                <a:latin typeface="Arial"/>
                <a:cs typeface="Arial"/>
              </a:rPr>
              <a:t>College Name : PCET NMIET             </a:t>
            </a:r>
            <a:endParaRPr lang="en-US" dirty="0">
              <a:solidFill>
                <a:schemeClr val="accent1">
                  <a:lumMod val="75000"/>
                </a:schemeClr>
              </a:solidFill>
              <a:latin typeface="Franklin Gothic Book"/>
              <a:cs typeface="Arial"/>
            </a:endParaRPr>
          </a:p>
          <a:p>
            <a:pPr algn="ctr"/>
            <a:r>
              <a:rPr lang="en-US" sz="2000" b="1" dirty="0">
                <a:solidFill>
                  <a:schemeClr val="accent1">
                    <a:lumMod val="75000"/>
                  </a:schemeClr>
                </a:solidFill>
                <a:latin typeface="Arial"/>
                <a:cs typeface="Arial"/>
              </a:rPr>
              <a:t>    Department     : Computer Engineering</a:t>
            </a:r>
            <a:endParaRPr lang="en-US"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33708" y="594001"/>
            <a:ext cx="11029616" cy="530296"/>
          </a:xfrm>
        </p:spPr>
        <p:txBody>
          <a:bodyPr>
            <a:noAutofit/>
          </a:bodyPr>
          <a:lstStyle/>
          <a:p>
            <a:r>
              <a:rPr lang="en-US" sz="3200" b="1" dirty="0">
                <a:solidFill>
                  <a:schemeClr val="accent1"/>
                </a:solidFill>
                <a:latin typeface="Arial"/>
                <a:ea typeface="+mj-lt"/>
                <a:cs typeface="Arial"/>
              </a:rPr>
              <a:t>Result</a:t>
            </a:r>
            <a:endParaRPr lang="en-US" sz="3200" dirty="0"/>
          </a:p>
        </p:txBody>
      </p:sp>
      <p:pic>
        <p:nvPicPr>
          <p:cNvPr id="3" name="Picture 2">
            <a:extLst>
              <a:ext uri="{FF2B5EF4-FFF2-40B4-BE49-F238E27FC236}">
                <a16:creationId xmlns:a16="http://schemas.microsoft.com/office/drawing/2014/main" id="{946DD781-B4AA-B386-091F-93AE116BAD06}"/>
              </a:ext>
            </a:extLst>
          </p:cNvPr>
          <p:cNvPicPr>
            <a:picLocks noChangeAspect="1"/>
          </p:cNvPicPr>
          <p:nvPr/>
        </p:nvPicPr>
        <p:blipFill>
          <a:blip r:embed="rId2"/>
          <a:stretch>
            <a:fillRect/>
          </a:stretch>
        </p:blipFill>
        <p:spPr>
          <a:xfrm>
            <a:off x="1494967" y="1937518"/>
            <a:ext cx="3608751" cy="2363344"/>
          </a:xfrm>
          <a:prstGeom prst="rect">
            <a:avLst/>
          </a:prstGeom>
        </p:spPr>
      </p:pic>
      <p:pic>
        <p:nvPicPr>
          <p:cNvPr id="6" name="Picture 5">
            <a:extLst>
              <a:ext uri="{FF2B5EF4-FFF2-40B4-BE49-F238E27FC236}">
                <a16:creationId xmlns:a16="http://schemas.microsoft.com/office/drawing/2014/main" id="{770643F0-E28F-162A-C271-01534346A845}"/>
              </a:ext>
            </a:extLst>
          </p:cNvPr>
          <p:cNvPicPr>
            <a:picLocks noChangeAspect="1"/>
          </p:cNvPicPr>
          <p:nvPr/>
        </p:nvPicPr>
        <p:blipFill>
          <a:blip r:embed="rId3"/>
          <a:stretch>
            <a:fillRect/>
          </a:stretch>
        </p:blipFill>
        <p:spPr>
          <a:xfrm>
            <a:off x="6222117" y="1937518"/>
            <a:ext cx="4521540" cy="2363344"/>
          </a:xfrm>
          <a:prstGeom prst="rect">
            <a:avLst/>
          </a:prstGeom>
        </p:spPr>
      </p:pic>
      <p:sp>
        <p:nvSpPr>
          <p:cNvPr id="7" name="TextBox 6">
            <a:extLst>
              <a:ext uri="{FF2B5EF4-FFF2-40B4-BE49-F238E27FC236}">
                <a16:creationId xmlns:a16="http://schemas.microsoft.com/office/drawing/2014/main" id="{6D25CFE2-10E7-17B9-19D0-6ECBE94732B1}"/>
              </a:ext>
            </a:extLst>
          </p:cNvPr>
          <p:cNvSpPr txBox="1"/>
          <p:nvPr/>
        </p:nvSpPr>
        <p:spPr>
          <a:xfrm>
            <a:off x="4243034" y="1291446"/>
            <a:ext cx="3048000" cy="400110"/>
          </a:xfrm>
          <a:prstGeom prst="rect">
            <a:avLst/>
          </a:prstGeom>
          <a:noFill/>
        </p:spPr>
        <p:txBody>
          <a:bodyPr wrap="square" lIns="91440" tIns="45720" rIns="91440" bIns="45720" rtlCol="0" anchor="t">
            <a:spAutoFit/>
          </a:bodyPr>
          <a:lstStyle/>
          <a:p>
            <a:pPr algn="ctr"/>
            <a:r>
              <a:rPr lang="en-IN" sz="2000" b="1" u="sng" dirty="0">
                <a:latin typeface="Georgia"/>
              </a:rPr>
              <a:t>Statistical analysis</a:t>
            </a:r>
          </a:p>
        </p:txBody>
      </p:sp>
      <p:sp>
        <p:nvSpPr>
          <p:cNvPr id="2" name="TextBox 1">
            <a:extLst>
              <a:ext uri="{FF2B5EF4-FFF2-40B4-BE49-F238E27FC236}">
                <a16:creationId xmlns:a16="http://schemas.microsoft.com/office/drawing/2014/main" id="{365C4114-79CB-2601-845F-9BA3018E99EF}"/>
              </a:ext>
            </a:extLst>
          </p:cNvPr>
          <p:cNvSpPr txBox="1"/>
          <p:nvPr/>
        </p:nvSpPr>
        <p:spPr>
          <a:xfrm>
            <a:off x="448733" y="4851400"/>
            <a:ext cx="1129453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Georgia"/>
                <a:ea typeface="+mn-lt"/>
                <a:cs typeface="+mn-lt"/>
              </a:rPr>
              <a:t>Statistical analysis of 1000 YouTube channels involves summarizing key metrics like subscribers and views, exploring correlations between variables, visualizing distributions, and comparing performance across different categories. This analysis provides quantitative insights into channel characteristics and audience engagement, aiding strategic decision-making for content creators and marketers in the digital landscape.</a:t>
            </a:r>
          </a:p>
        </p:txBody>
      </p:sp>
    </p:spTree>
    <p:extLst>
      <p:ext uri="{BB962C8B-B14F-4D97-AF65-F5344CB8AC3E}">
        <p14:creationId xmlns:p14="http://schemas.microsoft.com/office/powerpoint/2010/main" val="2277275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33708" y="72892"/>
            <a:ext cx="11029616" cy="530296"/>
          </a:xfrm>
        </p:spPr>
        <p:txBody>
          <a:bodyPr>
            <a:noAutofit/>
          </a:bodyPr>
          <a:lstStyle/>
          <a:p>
            <a:r>
              <a:rPr lang="en-US" sz="3200" b="1" dirty="0">
                <a:solidFill>
                  <a:schemeClr val="accent1"/>
                </a:solidFill>
                <a:latin typeface="Arial"/>
                <a:ea typeface="+mj-lt"/>
                <a:cs typeface="Arial"/>
              </a:rPr>
              <a:t>Result</a:t>
            </a:r>
            <a:endParaRPr lang="en-US" sz="3200" dirty="0"/>
          </a:p>
        </p:txBody>
      </p:sp>
      <p:pic>
        <p:nvPicPr>
          <p:cNvPr id="2" name="Picture 1">
            <a:extLst>
              <a:ext uri="{FF2B5EF4-FFF2-40B4-BE49-F238E27FC236}">
                <a16:creationId xmlns:a16="http://schemas.microsoft.com/office/drawing/2014/main" id="{4A0064FD-4439-6A4E-8DE6-00CB4BFBABD9}"/>
              </a:ext>
            </a:extLst>
          </p:cNvPr>
          <p:cNvPicPr>
            <a:picLocks noChangeAspect="1"/>
          </p:cNvPicPr>
          <p:nvPr/>
        </p:nvPicPr>
        <p:blipFill>
          <a:blip r:embed="rId2"/>
          <a:stretch>
            <a:fillRect/>
          </a:stretch>
        </p:blipFill>
        <p:spPr>
          <a:xfrm>
            <a:off x="412750" y="649474"/>
            <a:ext cx="11366499" cy="5559051"/>
          </a:xfrm>
          <a:prstGeom prst="rect">
            <a:avLst/>
          </a:prstGeom>
        </p:spPr>
      </p:pic>
    </p:spTree>
    <p:extLst>
      <p:ext uri="{BB962C8B-B14F-4D97-AF65-F5344CB8AC3E}">
        <p14:creationId xmlns:p14="http://schemas.microsoft.com/office/powerpoint/2010/main" val="170691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45218" y="0"/>
            <a:ext cx="11029616" cy="530296"/>
          </a:xfrm>
        </p:spPr>
        <p:txBody>
          <a:bodyPr>
            <a:noAutofit/>
          </a:bodyPr>
          <a:lstStyle/>
          <a:p>
            <a:r>
              <a:rPr lang="en-US" sz="3200" b="1" dirty="0">
                <a:solidFill>
                  <a:schemeClr val="accent1"/>
                </a:solidFill>
                <a:latin typeface="Arial"/>
                <a:ea typeface="+mj-lt"/>
                <a:cs typeface="Arial"/>
              </a:rPr>
              <a:t>Result</a:t>
            </a:r>
            <a:endParaRPr lang="en-US" sz="3200" dirty="0"/>
          </a:p>
        </p:txBody>
      </p:sp>
      <p:pic>
        <p:nvPicPr>
          <p:cNvPr id="2" name="Picture 1">
            <a:extLst>
              <a:ext uri="{FF2B5EF4-FFF2-40B4-BE49-F238E27FC236}">
                <a16:creationId xmlns:a16="http://schemas.microsoft.com/office/drawing/2014/main" id="{3A0D3951-CCF3-724E-0B83-2440FCEC84D2}"/>
              </a:ext>
            </a:extLst>
          </p:cNvPr>
          <p:cNvPicPr>
            <a:picLocks noChangeAspect="1"/>
          </p:cNvPicPr>
          <p:nvPr/>
        </p:nvPicPr>
        <p:blipFill>
          <a:blip r:embed="rId2"/>
          <a:stretch>
            <a:fillRect/>
          </a:stretch>
        </p:blipFill>
        <p:spPr>
          <a:xfrm>
            <a:off x="518583" y="698316"/>
            <a:ext cx="10922000" cy="5651868"/>
          </a:xfrm>
          <a:prstGeom prst="rect">
            <a:avLst/>
          </a:prstGeom>
        </p:spPr>
      </p:pic>
    </p:spTree>
    <p:extLst>
      <p:ext uri="{BB962C8B-B14F-4D97-AF65-F5344CB8AC3E}">
        <p14:creationId xmlns:p14="http://schemas.microsoft.com/office/powerpoint/2010/main" val="218221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33708" y="72892"/>
            <a:ext cx="10447533" cy="456213"/>
          </a:xfrm>
        </p:spPr>
        <p:txBody>
          <a:bodyPr>
            <a:noAutofit/>
          </a:bodyPr>
          <a:lstStyle/>
          <a:p>
            <a:r>
              <a:rPr lang="en-US" sz="3200" b="1" dirty="0">
                <a:solidFill>
                  <a:schemeClr val="accent1"/>
                </a:solidFill>
                <a:latin typeface="Arial"/>
                <a:ea typeface="+mj-lt"/>
                <a:cs typeface="Arial"/>
              </a:rPr>
              <a:t>Result</a:t>
            </a:r>
            <a:endParaRPr lang="en-US" sz="3200" dirty="0"/>
          </a:p>
        </p:txBody>
      </p:sp>
      <p:pic>
        <p:nvPicPr>
          <p:cNvPr id="3" name="Picture 2" descr="A graph of different colored columns&#10;&#10;Description automatically generated">
            <a:extLst>
              <a:ext uri="{FF2B5EF4-FFF2-40B4-BE49-F238E27FC236}">
                <a16:creationId xmlns:a16="http://schemas.microsoft.com/office/drawing/2014/main" id="{12E8014D-0E76-8887-C1F1-5125462E7705}"/>
              </a:ext>
            </a:extLst>
          </p:cNvPr>
          <p:cNvPicPr>
            <a:picLocks noChangeAspect="1"/>
          </p:cNvPicPr>
          <p:nvPr/>
        </p:nvPicPr>
        <p:blipFill>
          <a:blip r:embed="rId2"/>
          <a:stretch>
            <a:fillRect/>
          </a:stretch>
        </p:blipFill>
        <p:spPr>
          <a:xfrm>
            <a:off x="1037166" y="722863"/>
            <a:ext cx="10562166" cy="5602773"/>
          </a:xfrm>
          <a:prstGeom prst="rect">
            <a:avLst/>
          </a:prstGeom>
        </p:spPr>
      </p:pic>
    </p:spTree>
    <p:extLst>
      <p:ext uri="{BB962C8B-B14F-4D97-AF65-F5344CB8AC3E}">
        <p14:creationId xmlns:p14="http://schemas.microsoft.com/office/powerpoint/2010/main" val="42896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67857" y="933450"/>
            <a:ext cx="3031852" cy="4960919"/>
          </a:xfrm>
        </p:spPr>
        <p:txBody>
          <a:bodyPr anchor="ctr">
            <a:normAutofit/>
          </a:bodyPr>
          <a:lstStyle/>
          <a:p>
            <a:pPr algn="ctr">
              <a:spcBef>
                <a:spcPts val="0"/>
              </a:spcBef>
              <a:spcAft>
                <a:spcPts val="600"/>
              </a:spcAft>
            </a:pPr>
            <a:r>
              <a:rPr lang="en-US" sz="1000" b="1" dirty="0">
                <a:solidFill>
                  <a:schemeClr val="bg1"/>
                </a:solidFill>
                <a:latin typeface="Georgia"/>
                <a:ea typeface="+mj-lt"/>
                <a:cs typeface="Arial"/>
              </a:rPr>
              <a:t>Youtuber with Most Subscribers in Each Category</a:t>
            </a:r>
          </a:p>
          <a:p>
            <a:pPr algn="ctr">
              <a:spcBef>
                <a:spcPts val="0"/>
              </a:spcBef>
              <a:spcAft>
                <a:spcPts val="600"/>
              </a:spcAft>
            </a:pPr>
            <a:endParaRPr lang="en-US" sz="1000" b="1" dirty="0">
              <a:solidFill>
                <a:schemeClr val="bg1"/>
              </a:solidFill>
              <a:latin typeface="Georgia"/>
              <a:ea typeface="+mj-lt"/>
              <a:cs typeface="Arial"/>
            </a:endParaRPr>
          </a:p>
          <a:p>
            <a:pPr algn="ctr">
              <a:spcBef>
                <a:spcPts val="0"/>
              </a:spcBef>
              <a:spcAft>
                <a:spcPts val="600"/>
              </a:spcAft>
            </a:pPr>
            <a:r>
              <a:rPr lang="en-US" sz="1000" b="1" dirty="0">
                <a:solidFill>
                  <a:schemeClr val="bg1"/>
                </a:solidFill>
                <a:latin typeface="Georgia"/>
                <a:ea typeface="+mj-lt"/>
                <a:cs typeface="Arial"/>
              </a:rPr>
              <a:t>Represented by </a:t>
            </a:r>
          </a:p>
          <a:p>
            <a:pPr algn="ctr">
              <a:spcBef>
                <a:spcPts val="0"/>
              </a:spcBef>
              <a:spcAft>
                <a:spcPts val="600"/>
              </a:spcAft>
            </a:pPr>
            <a:r>
              <a:rPr lang="en-US" sz="1000" b="1" dirty="0">
                <a:solidFill>
                  <a:schemeClr val="bg1"/>
                </a:solidFill>
                <a:latin typeface="Georgia"/>
                <a:ea typeface="+mj-lt"/>
                <a:cs typeface="Arial"/>
              </a:rPr>
              <a:t>Sunburst and </a:t>
            </a:r>
            <a:r>
              <a:rPr lang="en-US" sz="1000" b="1" err="1">
                <a:solidFill>
                  <a:schemeClr val="bg1"/>
                </a:solidFill>
                <a:latin typeface="Georgia"/>
                <a:ea typeface="+mj-lt"/>
                <a:cs typeface="Arial"/>
              </a:rPr>
              <a:t>Treemap</a:t>
            </a:r>
            <a:r>
              <a:rPr lang="en-US" sz="1000" b="1" i="1" u="sng" dirty="0">
                <a:solidFill>
                  <a:schemeClr val="bg1"/>
                </a:solidFill>
                <a:latin typeface="Georgia"/>
                <a:ea typeface="+mj-lt"/>
                <a:cs typeface="Arial"/>
              </a:rPr>
              <a:t> </a:t>
            </a:r>
            <a:endParaRPr lang="en-US" b="1" dirty="0">
              <a:solidFill>
                <a:schemeClr val="bg1"/>
              </a:solidFill>
            </a:endParaRPr>
          </a:p>
        </p:txBody>
      </p:sp>
      <p:sp>
        <p:nvSpPr>
          <p:cNvPr id="2" name="Content Placeholder 1">
            <a:extLst>
              <a:ext uri="{FF2B5EF4-FFF2-40B4-BE49-F238E27FC236}">
                <a16:creationId xmlns:a16="http://schemas.microsoft.com/office/drawing/2014/main" id="{DE4B676F-F780-C277-F9EE-AC654D0C0D7B}"/>
              </a:ext>
            </a:extLst>
          </p:cNvPr>
          <p:cNvSpPr>
            <a:spLocks noGrp="1"/>
          </p:cNvSpPr>
          <p:nvPr>
            <p:ph idx="1"/>
          </p:nvPr>
        </p:nvSpPr>
        <p:spPr/>
        <p:txBody>
          <a:bodyPr/>
          <a:lstStyle/>
          <a:p>
            <a:pPr marL="0" indent="0">
              <a:buNone/>
            </a:pPr>
            <a:r>
              <a:rPr lang="en-US"/>
              <a:t>      </a:t>
            </a:r>
          </a:p>
        </p:txBody>
      </p:sp>
      <p:sp>
        <p:nvSpPr>
          <p:cNvPr id="11" name="TextBox 10">
            <a:extLst>
              <a:ext uri="{FF2B5EF4-FFF2-40B4-BE49-F238E27FC236}">
                <a16:creationId xmlns:a16="http://schemas.microsoft.com/office/drawing/2014/main" id="{8AC26A6A-38DB-A71E-F91F-C64D8F77CD40}"/>
              </a:ext>
            </a:extLst>
          </p:cNvPr>
          <p:cNvSpPr txBox="1"/>
          <p:nvPr/>
        </p:nvSpPr>
        <p:spPr>
          <a:xfrm>
            <a:off x="4649389" y="4062291"/>
            <a:ext cx="1711237" cy="369332"/>
          </a:xfrm>
          <a:prstGeom prst="rect">
            <a:avLst/>
          </a:prstGeom>
          <a:noFill/>
        </p:spPr>
        <p:txBody>
          <a:bodyPr wrap="square" lIns="91440" tIns="45720" rIns="91440" bIns="45720" anchor="t">
            <a:spAutoFit/>
          </a:bodyPr>
          <a:lstStyle/>
          <a:p>
            <a:pPr defTabSz="530352">
              <a:spcAft>
                <a:spcPts val="600"/>
              </a:spcAft>
            </a:pPr>
            <a:r>
              <a:rPr lang="en-US" b="1" u="sng" kern="100" dirty="0">
                <a:latin typeface="Franklin Gothic Demi"/>
                <a:cs typeface="Cordia New"/>
              </a:rPr>
              <a:t>TREEMAP : </a:t>
            </a:r>
            <a:endParaRPr lang="en-IN" b="1" u="sng" dirty="0">
              <a:latin typeface="Franklin Gothic Demi"/>
              <a:cs typeface="Cordia New"/>
            </a:endParaRPr>
          </a:p>
        </p:txBody>
      </p:sp>
      <p:pic>
        <p:nvPicPr>
          <p:cNvPr id="15" name="Picture 14">
            <a:extLst>
              <a:ext uri="{FF2B5EF4-FFF2-40B4-BE49-F238E27FC236}">
                <a16:creationId xmlns:a16="http://schemas.microsoft.com/office/drawing/2014/main" id="{F1B06EB3-6D3A-00F7-1550-AA93C4DB86E0}"/>
              </a:ext>
            </a:extLst>
          </p:cNvPr>
          <p:cNvPicPr>
            <a:picLocks noChangeAspect="1"/>
          </p:cNvPicPr>
          <p:nvPr/>
        </p:nvPicPr>
        <p:blipFill>
          <a:blip r:embed="rId2"/>
          <a:stretch>
            <a:fillRect/>
          </a:stretch>
        </p:blipFill>
        <p:spPr>
          <a:xfrm>
            <a:off x="4645283" y="4476726"/>
            <a:ext cx="6913419" cy="1877469"/>
          </a:xfrm>
          <a:prstGeom prst="rect">
            <a:avLst/>
          </a:prstGeom>
        </p:spPr>
      </p:pic>
      <p:pic>
        <p:nvPicPr>
          <p:cNvPr id="21" name="Picture 20">
            <a:extLst>
              <a:ext uri="{FF2B5EF4-FFF2-40B4-BE49-F238E27FC236}">
                <a16:creationId xmlns:a16="http://schemas.microsoft.com/office/drawing/2014/main" id="{EAE8E3F9-9374-3E14-5C1B-8301FE36B77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788" b="95515" l="2730" r="96402">
                        <a14:foregroundMark x1="75558" y1="9212" x2="54094" y2="1697"/>
                        <a14:foregroundMark x1="54094" y1="1697" x2="17866" y2="12364"/>
                        <a14:foregroundMark x1="17866" y1="12364" x2="11329" y2="17773"/>
                        <a14:foregroundMark x1="178" y1="38330" x2="993" y2="36364"/>
                        <a14:foregroundMark x1="2243" y1="33348" x2="867" y2="36667"/>
                        <a14:foregroundMark x1="993" y1="36364" x2="3350" y2="67758"/>
                        <a14:foregroundMark x1="3350" y1="67758" x2="11042" y2="82909"/>
                        <a14:foregroundMark x1="11042" y1="82909" x2="33127" y2="97091"/>
                        <a14:foregroundMark x1="33127" y1="97091" x2="42680" y2="99515"/>
                        <a14:foregroundMark x1="42680" y1="99515" x2="67990" y2="97333"/>
                        <a14:foregroundMark x1="67990" y1="97333" x2="85484" y2="86667"/>
                        <a14:foregroundMark x1="85484" y1="86667" x2="96154" y2="72485"/>
                        <a14:foregroundMark x1="96154" y1="72485" x2="97767" y2="50182"/>
                        <a14:foregroundMark x1="97767" y1="50182" x2="86849" y2="17333"/>
                        <a14:foregroundMark x1="86849" y1="17333" x2="75806" y2="9091"/>
                        <a14:foregroundMark x1="88586" y1="27394" x2="70968" y2="19273"/>
                        <a14:foregroundMark x1="70968" y1="19273" x2="77543" y2="47152"/>
                        <a14:foregroundMark x1="77543" y1="47152" x2="98635" y2="47152"/>
                        <a14:foregroundMark x1="98635" y1="47152" x2="97146" y2="33939"/>
                        <a14:foregroundMark x1="97146" y1="33939" x2="86973" y2="25818"/>
                        <a14:foregroundMark x1="86973" y1="25818" x2="78536" y2="23152"/>
                        <a14:foregroundMark x1="68859" y1="6303" x2="45533" y2="2061"/>
                        <a14:foregroundMark x1="45533" y1="2061" x2="37221" y2="6061"/>
                        <a14:foregroundMark x1="37221" y1="6061" x2="51489" y2="7394"/>
                        <a14:foregroundMark x1="51489" y1="7394" x2="60050" y2="5939"/>
                        <a14:foregroundMark x1="58437" y1="2303" x2="42432" y2="1697"/>
                        <a14:foregroundMark x1="42432" y1="1697" x2="51737" y2="4606"/>
                        <a14:foregroundMark x1="51737" y1="4606" x2="56576" y2="2909"/>
                        <a14:foregroundMark x1="2989" y1="33741" x2="372" y2="37212"/>
                        <a14:foregroundMark x1="17370" y1="14667" x2="12280" y2="21418"/>
                        <a14:foregroundMark x1="372" y1="37212" x2="2730" y2="64000"/>
                        <a14:foregroundMark x1="2730" y1="64000" x2="12035" y2="81455"/>
                        <a14:foregroundMark x1="12035" y1="81455" x2="32754" y2="79030"/>
                        <a14:foregroundMark x1="32754" y1="79030" x2="49876" y2="51758"/>
                        <a14:foregroundMark x1="49876" y1="51758" x2="40819" y2="26788"/>
                        <a14:foregroundMark x1="40819" y1="26788" x2="22829" y2="15273"/>
                        <a14:foregroundMark x1="22829" y1="15273" x2="17246" y2="13576"/>
                        <a14:foregroundMark x1="39330" y1="64848" x2="27419" y2="82061"/>
                        <a14:foregroundMark x1="27419" y1="82061" x2="25310" y2="90788"/>
                        <a14:foregroundMark x1="25310" y1="90788" x2="39454" y2="96242"/>
                        <a14:foregroundMark x1="39454" y1="96242" x2="53598" y2="96364"/>
                        <a14:foregroundMark x1="53598" y1="96364" x2="70596" y2="94788"/>
                        <a14:foregroundMark x1="70596" y1="94788" x2="82506" y2="90182"/>
                        <a14:foregroundMark x1="82506" y1="90182" x2="65385" y2="62545"/>
                        <a14:foregroundMark x1="65385" y1="62545" x2="50000" y2="50545"/>
                        <a14:foregroundMark x1="50000" y1="50545" x2="38089" y2="59758"/>
                        <a14:foregroundMark x1="38089" y1="59758" x2="35608" y2="68121"/>
                        <a14:foregroundMark x1="46030" y1="69939" x2="57816" y2="89818"/>
                        <a14:foregroundMark x1="57816" y1="89818" x2="51985" y2="78182"/>
                        <a14:foregroundMark x1="51985" y1="78182" x2="44913" y2="75879"/>
                        <a14:foregroundMark x1="40819" y1="78182" x2="46898" y2="90667"/>
                        <a14:foregroundMark x1="46898" y1="90667" x2="43672" y2="79152"/>
                        <a14:foregroundMark x1="43672" y1="79152" x2="39330" y2="76364"/>
                        <a14:foregroundMark x1="44541" y1="78182" x2="41191" y2="66303"/>
                        <a14:foregroundMark x1="41191" y1="66303" x2="60174" y2="60364"/>
                        <a14:foregroundMark x1="60174" y1="60364" x2="70471" y2="82909"/>
                        <a14:foregroundMark x1="70471" y1="82909" x2="63896" y2="89818"/>
                        <a14:foregroundMark x1="63896" y1="89818" x2="57568" y2="85576"/>
                        <a14:foregroundMark x1="53722" y1="63758" x2="52481" y2="71394"/>
                        <a14:foregroundMark x1="52481" y1="71394" x2="53350" y2="65333"/>
                        <a14:foregroundMark x1="71588" y1="94667" x2="51489" y2="98667"/>
                        <a14:foregroundMark x1="51489" y1="98667" x2="33251" y2="95636"/>
                        <a14:foregroundMark x1="33251" y1="95636" x2="25931" y2="87273"/>
                        <a14:foregroundMark x1="25931" y1="87273" x2="30893" y2="78909"/>
                        <a14:foregroundMark x1="30893" y1="78909" x2="43052" y2="79273"/>
                        <a14:foregroundMark x1="43052" y1="79273" x2="53722" y2="87515"/>
                        <a14:foregroundMark x1="53722" y1="87515" x2="70347" y2="92606"/>
                        <a14:foregroundMark x1="70347" y1="92606" x2="69231" y2="95515"/>
                        <a14:backgroundMark x1="11414" y1="17818" x2="1985" y2="33212"/>
                        <a14:backgroundMark x1="1985" y1="33212" x2="4467" y2="23394"/>
                        <a14:backgroundMark x1="4467" y1="23394" x2="8809" y2="18424"/>
                      </a14:backgroundRemoval>
                    </a14:imgEffect>
                  </a14:imgLayer>
                </a14:imgProps>
              </a:ext>
            </a:extLst>
          </a:blip>
          <a:stretch>
            <a:fillRect/>
          </a:stretch>
        </p:blipFill>
        <p:spPr>
          <a:xfrm>
            <a:off x="6368428" y="642535"/>
            <a:ext cx="3585309" cy="3694197"/>
          </a:xfrm>
          <a:prstGeom prst="rect">
            <a:avLst/>
          </a:prstGeom>
        </p:spPr>
      </p:pic>
      <p:sp>
        <p:nvSpPr>
          <p:cNvPr id="7" name="TextBox 6">
            <a:extLst>
              <a:ext uri="{FF2B5EF4-FFF2-40B4-BE49-F238E27FC236}">
                <a16:creationId xmlns:a16="http://schemas.microsoft.com/office/drawing/2014/main" id="{AD17B540-0DD4-AF5C-7696-03B170944422}"/>
              </a:ext>
            </a:extLst>
          </p:cNvPr>
          <p:cNvSpPr txBox="1"/>
          <p:nvPr/>
        </p:nvSpPr>
        <p:spPr>
          <a:xfrm>
            <a:off x="4491567" y="639233"/>
            <a:ext cx="22987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u="sng" cap="all" dirty="0">
                <a:latin typeface="Franklin Gothic Demi"/>
              </a:rPr>
              <a:t>Sunburst :</a:t>
            </a:r>
            <a:endParaRPr lang="en-US" sz="1600" u="sng" dirty="0">
              <a:latin typeface="Franklin Gothic Demi"/>
            </a:endParaRPr>
          </a:p>
        </p:txBody>
      </p:sp>
    </p:spTree>
    <p:extLst>
      <p:ext uri="{BB962C8B-B14F-4D97-AF65-F5344CB8AC3E}">
        <p14:creationId xmlns:p14="http://schemas.microsoft.com/office/powerpoint/2010/main" val="2585529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3372" y="0"/>
            <a:ext cx="11029616" cy="530296"/>
          </a:xfrm>
        </p:spPr>
        <p:txBody>
          <a:bodyPr>
            <a:noAutofit/>
          </a:bodyPr>
          <a:lstStyle/>
          <a:p>
            <a:r>
              <a:rPr lang="en-US" sz="3200" b="1" dirty="0">
                <a:solidFill>
                  <a:schemeClr val="accent1"/>
                </a:solidFill>
                <a:latin typeface="Arial"/>
                <a:ea typeface="+mj-lt"/>
                <a:cs typeface="Arial"/>
              </a:rPr>
              <a:t>Result</a:t>
            </a:r>
            <a:endParaRPr lang="en-US" sz="3200" dirty="0"/>
          </a:p>
        </p:txBody>
      </p:sp>
      <p:pic>
        <p:nvPicPr>
          <p:cNvPr id="3" name="Picture 2" descr="A collage of graphs and charts&#10;&#10;Description automatically generated">
            <a:extLst>
              <a:ext uri="{FF2B5EF4-FFF2-40B4-BE49-F238E27FC236}">
                <a16:creationId xmlns:a16="http://schemas.microsoft.com/office/drawing/2014/main" id="{318A117F-0D26-0D8A-7F01-2D6B1FDF5D87}"/>
              </a:ext>
            </a:extLst>
          </p:cNvPr>
          <p:cNvPicPr>
            <a:picLocks noChangeAspect="1"/>
          </p:cNvPicPr>
          <p:nvPr/>
        </p:nvPicPr>
        <p:blipFill>
          <a:blip r:embed="rId2"/>
          <a:stretch>
            <a:fillRect/>
          </a:stretch>
        </p:blipFill>
        <p:spPr>
          <a:xfrm>
            <a:off x="730250" y="774586"/>
            <a:ext cx="10477500" cy="5562826"/>
          </a:xfrm>
          <a:prstGeom prst="rect">
            <a:avLst/>
          </a:prstGeom>
        </p:spPr>
      </p:pic>
    </p:spTree>
    <p:extLst>
      <p:ext uri="{BB962C8B-B14F-4D97-AF65-F5344CB8AC3E}">
        <p14:creationId xmlns:p14="http://schemas.microsoft.com/office/powerpoint/2010/main" val="1969905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3372" y="0"/>
            <a:ext cx="11029616" cy="530296"/>
          </a:xfrm>
        </p:spPr>
        <p:txBody>
          <a:bodyPr>
            <a:noAutofit/>
          </a:bodyPr>
          <a:lstStyle/>
          <a:p>
            <a:r>
              <a:rPr lang="en-US" sz="3200" b="1" dirty="0">
                <a:solidFill>
                  <a:schemeClr val="accent1"/>
                </a:solidFill>
                <a:latin typeface="Arial"/>
                <a:ea typeface="+mj-lt"/>
                <a:cs typeface="Arial"/>
              </a:rPr>
              <a:t>Result</a:t>
            </a:r>
            <a:endParaRPr lang="en-US" sz="3200" dirty="0"/>
          </a:p>
        </p:txBody>
      </p:sp>
      <p:sp>
        <p:nvSpPr>
          <p:cNvPr id="16" name="TextBox 15">
            <a:extLst>
              <a:ext uri="{FF2B5EF4-FFF2-40B4-BE49-F238E27FC236}">
                <a16:creationId xmlns:a16="http://schemas.microsoft.com/office/drawing/2014/main" id="{B6785765-F9BF-640B-ABC1-CE9014C2CC13}"/>
              </a:ext>
            </a:extLst>
          </p:cNvPr>
          <p:cNvSpPr txBox="1"/>
          <p:nvPr/>
        </p:nvSpPr>
        <p:spPr>
          <a:xfrm>
            <a:off x="2219836" y="951060"/>
            <a:ext cx="7756969" cy="369332"/>
          </a:xfrm>
          <a:prstGeom prst="rect">
            <a:avLst/>
          </a:prstGeom>
          <a:noFill/>
        </p:spPr>
        <p:txBody>
          <a:bodyPr wrap="square" lIns="91440" tIns="45720" rIns="91440" bIns="45720" anchor="t">
            <a:spAutoFit/>
          </a:bodyPr>
          <a:lstStyle/>
          <a:p>
            <a:pPr algn="l"/>
            <a:r>
              <a:rPr lang="en-US" b="1" i="0" u="sng" dirty="0">
                <a:effectLst/>
                <a:latin typeface="Franklin Gothic Demi"/>
              </a:rPr>
              <a:t>Regression plot on columns 'Subscribers', 'Video Views' and 'Video Counts</a:t>
            </a:r>
            <a:r>
              <a:rPr lang="en-US" b="1" u="sng" dirty="0">
                <a:latin typeface="Franklin Gothic Demi"/>
              </a:rPr>
              <a:t>'</a:t>
            </a:r>
            <a:endParaRPr lang="en-US" b="1" i="0" u="sng" dirty="0">
              <a:effectLst/>
              <a:latin typeface="Franklin Gothic Demi"/>
            </a:endParaRPr>
          </a:p>
        </p:txBody>
      </p:sp>
      <p:pic>
        <p:nvPicPr>
          <p:cNvPr id="2" name="Picture 1">
            <a:extLst>
              <a:ext uri="{FF2B5EF4-FFF2-40B4-BE49-F238E27FC236}">
                <a16:creationId xmlns:a16="http://schemas.microsoft.com/office/drawing/2014/main" id="{2AC40704-7567-2FE6-F5AD-D35EE4E4FA32}"/>
              </a:ext>
            </a:extLst>
          </p:cNvPr>
          <p:cNvPicPr>
            <a:picLocks noChangeAspect="1"/>
          </p:cNvPicPr>
          <p:nvPr/>
        </p:nvPicPr>
        <p:blipFill>
          <a:blip r:embed="rId2"/>
          <a:stretch>
            <a:fillRect/>
          </a:stretch>
        </p:blipFill>
        <p:spPr>
          <a:xfrm>
            <a:off x="306916" y="1244262"/>
            <a:ext cx="11694583" cy="5120892"/>
          </a:xfrm>
          <a:prstGeom prst="rect">
            <a:avLst/>
          </a:prstGeom>
        </p:spPr>
      </p:pic>
    </p:spTree>
    <p:extLst>
      <p:ext uri="{BB962C8B-B14F-4D97-AF65-F5344CB8AC3E}">
        <p14:creationId xmlns:p14="http://schemas.microsoft.com/office/powerpoint/2010/main" val="1664089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84547" y="72891"/>
            <a:ext cx="11029616" cy="530296"/>
          </a:xfrm>
        </p:spPr>
        <p:txBody>
          <a:bodyPr>
            <a:noAutofit/>
          </a:bodyPr>
          <a:lstStyle/>
          <a:p>
            <a:r>
              <a:rPr lang="en-US" sz="3600" b="1" dirty="0">
                <a:solidFill>
                  <a:schemeClr val="accent1"/>
                </a:solidFill>
                <a:latin typeface="Arial"/>
                <a:ea typeface="+mj-lt"/>
                <a:cs typeface="Arial"/>
              </a:rPr>
              <a:t>Result</a:t>
            </a:r>
            <a:endParaRPr lang="en-US" sz="3600" dirty="0"/>
          </a:p>
        </p:txBody>
      </p:sp>
      <p:sp>
        <p:nvSpPr>
          <p:cNvPr id="3" name="TextBox 2">
            <a:extLst>
              <a:ext uri="{FF2B5EF4-FFF2-40B4-BE49-F238E27FC236}">
                <a16:creationId xmlns:a16="http://schemas.microsoft.com/office/drawing/2014/main" id="{4CE0B7AF-28A6-5B63-0282-2C82F2881CA9}"/>
              </a:ext>
            </a:extLst>
          </p:cNvPr>
          <p:cNvSpPr txBox="1"/>
          <p:nvPr/>
        </p:nvSpPr>
        <p:spPr>
          <a:xfrm>
            <a:off x="418577" y="537315"/>
            <a:ext cx="6096000" cy="368049"/>
          </a:xfrm>
          <a:prstGeom prst="rect">
            <a:avLst/>
          </a:prstGeom>
          <a:noFill/>
        </p:spPr>
        <p:txBody>
          <a:bodyPr wrap="square" lIns="91440" tIns="45720" rIns="91440" bIns="45720" anchor="t">
            <a:spAutoFit/>
          </a:bodyPr>
          <a:lstStyle/>
          <a:p>
            <a:pPr lvl="0">
              <a:lnSpc>
                <a:spcPct val="107000"/>
              </a:lnSpc>
              <a:spcAft>
                <a:spcPts val="800"/>
              </a:spcAft>
              <a:tabLst>
                <a:tab pos="457200" algn="l"/>
              </a:tabLst>
            </a:pPr>
            <a:r>
              <a:rPr lang="en-US" sz="1800" b="1" u="sng" kern="100" dirty="0">
                <a:effectLst/>
                <a:latin typeface="Franklin Gothic Demi"/>
                <a:ea typeface="Calibri" panose="020F0502020204030204" pitchFamily="34" charset="0"/>
                <a:cs typeface="Cordia New"/>
              </a:rPr>
              <a:t>Top 5 YouTubers Analysis:</a:t>
            </a:r>
            <a:endParaRPr lang="en-IN" sz="1800" u="sng" kern="100" dirty="0">
              <a:effectLst/>
              <a:latin typeface="Franklin Gothic Demi"/>
              <a:ea typeface="Calibri" panose="020F0502020204030204" pitchFamily="34" charset="0"/>
              <a:cs typeface="Cordia New"/>
            </a:endParaRPr>
          </a:p>
        </p:txBody>
      </p:sp>
      <p:sp>
        <p:nvSpPr>
          <p:cNvPr id="17" name="Rectangle 2">
            <a:extLst>
              <a:ext uri="{FF2B5EF4-FFF2-40B4-BE49-F238E27FC236}">
                <a16:creationId xmlns:a16="http://schemas.microsoft.com/office/drawing/2014/main" id="{095FD6D0-2841-AFCD-6233-307EF2AC1CF3}"/>
              </a:ext>
            </a:extLst>
          </p:cNvPr>
          <p:cNvSpPr>
            <a:spLocks noChangeArrowheads="1"/>
          </p:cNvSpPr>
          <p:nvPr/>
        </p:nvSpPr>
        <p:spPr bwMode="auto">
          <a:xfrm>
            <a:off x="510203" y="4162270"/>
            <a:ext cx="7415109" cy="452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21" name="Table 20">
            <a:extLst>
              <a:ext uri="{FF2B5EF4-FFF2-40B4-BE49-F238E27FC236}">
                <a16:creationId xmlns:a16="http://schemas.microsoft.com/office/drawing/2014/main" id="{BBD365FC-DD2F-B1D8-C000-590609DD1E00}"/>
              </a:ext>
            </a:extLst>
          </p:cNvPr>
          <p:cNvGraphicFramePr>
            <a:graphicFrameLocks noGrp="1"/>
          </p:cNvGraphicFramePr>
          <p:nvPr>
            <p:extLst>
              <p:ext uri="{D42A27DB-BD31-4B8C-83A1-F6EECF244321}">
                <p14:modId xmlns:p14="http://schemas.microsoft.com/office/powerpoint/2010/main" val="80894622"/>
              </p:ext>
            </p:extLst>
          </p:nvPr>
        </p:nvGraphicFramePr>
        <p:xfrm>
          <a:off x="384545" y="1128118"/>
          <a:ext cx="3892165" cy="1366712"/>
        </p:xfrm>
        <a:graphic>
          <a:graphicData uri="http://schemas.openxmlformats.org/drawingml/2006/table">
            <a:tbl>
              <a:tblPr firstRow="1" firstCol="1" bandRow="1" bandCol="1">
                <a:tableStyleId>{912C8C85-51F0-491E-9774-3900AFEF0FD7}</a:tableStyleId>
              </a:tblPr>
              <a:tblGrid>
                <a:gridCol w="1267715">
                  <a:extLst>
                    <a:ext uri="{9D8B030D-6E8A-4147-A177-3AD203B41FA5}">
                      <a16:colId xmlns:a16="http://schemas.microsoft.com/office/drawing/2014/main" val="3017045835"/>
                    </a:ext>
                  </a:extLst>
                </a:gridCol>
                <a:gridCol w="1271012">
                  <a:extLst>
                    <a:ext uri="{9D8B030D-6E8A-4147-A177-3AD203B41FA5}">
                      <a16:colId xmlns:a16="http://schemas.microsoft.com/office/drawing/2014/main" val="994209348"/>
                    </a:ext>
                  </a:extLst>
                </a:gridCol>
                <a:gridCol w="1353438">
                  <a:extLst>
                    <a:ext uri="{9D8B030D-6E8A-4147-A177-3AD203B41FA5}">
                      <a16:colId xmlns:a16="http://schemas.microsoft.com/office/drawing/2014/main" val="1322374668"/>
                    </a:ext>
                  </a:extLst>
                </a:gridCol>
              </a:tblGrid>
              <a:tr h="143978">
                <a:tc gridSpan="3">
                  <a:txBody>
                    <a:bodyPr/>
                    <a:lstStyle/>
                    <a:p>
                      <a:pPr algn="ctr">
                        <a:lnSpc>
                          <a:spcPct val="100000"/>
                        </a:lnSpc>
                        <a:spcBef>
                          <a:spcPts val="200"/>
                        </a:spcBef>
                        <a:spcAft>
                          <a:spcPts val="200"/>
                        </a:spcAft>
                      </a:pPr>
                      <a:r>
                        <a:rPr lang="en-IN" sz="1100" kern="100">
                          <a:effectLst/>
                          <a:latin typeface="Georgia" panose="02040502050405020303" pitchFamily="18" charset="0"/>
                        </a:rPr>
                        <a:t>Based on Subscribers</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5924128"/>
                  </a:ext>
                </a:extLst>
              </a:tr>
              <a:tr h="143978">
                <a:tc>
                  <a:txBody>
                    <a:bodyPr/>
                    <a:lstStyle/>
                    <a:p>
                      <a:pPr algn="ctr">
                        <a:lnSpc>
                          <a:spcPct val="100000"/>
                        </a:lnSpc>
                        <a:spcBef>
                          <a:spcPts val="200"/>
                        </a:spcBef>
                        <a:spcAft>
                          <a:spcPts val="200"/>
                        </a:spcAft>
                      </a:pPr>
                      <a:r>
                        <a:rPr lang="en-IN" sz="1100" kern="100">
                          <a:effectLst/>
                          <a:latin typeface="Georgia" panose="02040502050405020303" pitchFamily="18" charset="0"/>
                        </a:rPr>
                        <a:t>Rank</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0000"/>
                        </a:lnSpc>
                        <a:spcBef>
                          <a:spcPts val="200"/>
                        </a:spcBef>
                        <a:spcAft>
                          <a:spcPts val="200"/>
                        </a:spcAft>
                      </a:pPr>
                      <a:r>
                        <a:rPr lang="en-IN" sz="1100" b="1" kern="100" dirty="0">
                          <a:effectLst/>
                          <a:latin typeface="Georgia" panose="02040502050405020303" pitchFamily="18" charset="0"/>
                        </a:rPr>
                        <a:t>Youtuber</a:t>
                      </a:r>
                      <a:endParaRPr lang="en-IN" sz="1100" b="1" kern="100" dirty="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0000"/>
                        </a:lnSpc>
                        <a:spcBef>
                          <a:spcPts val="200"/>
                        </a:spcBef>
                        <a:spcAft>
                          <a:spcPts val="200"/>
                        </a:spcAft>
                      </a:pPr>
                      <a:r>
                        <a:rPr lang="en-IN" sz="1100" b="1" kern="100" dirty="0">
                          <a:effectLst/>
                          <a:latin typeface="Georgia" panose="02040502050405020303" pitchFamily="18" charset="0"/>
                        </a:rPr>
                        <a:t>subscribers</a:t>
                      </a:r>
                      <a:endParaRPr lang="en-IN" sz="1100" b="1" kern="100" dirty="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2614021753"/>
                  </a:ext>
                </a:extLst>
              </a:tr>
              <a:tr h="143978">
                <a:tc>
                  <a:txBody>
                    <a:bodyPr/>
                    <a:lstStyle/>
                    <a:p>
                      <a:pPr algn="ctr">
                        <a:lnSpc>
                          <a:spcPct val="100000"/>
                        </a:lnSpc>
                        <a:spcBef>
                          <a:spcPts val="200"/>
                        </a:spcBef>
                        <a:spcAft>
                          <a:spcPts val="200"/>
                        </a:spcAft>
                      </a:pPr>
                      <a:r>
                        <a:rPr lang="en-IN" sz="1100" kern="100">
                          <a:effectLst/>
                          <a:latin typeface="Georgia" panose="02040502050405020303" pitchFamily="18" charset="0"/>
                        </a:rPr>
                        <a:t>0</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0000"/>
                        </a:lnSpc>
                        <a:spcBef>
                          <a:spcPts val="200"/>
                        </a:spcBef>
                        <a:spcAft>
                          <a:spcPts val="200"/>
                        </a:spcAft>
                      </a:pPr>
                      <a:r>
                        <a:rPr lang="en-IN" sz="1100" kern="100">
                          <a:effectLst/>
                          <a:latin typeface="Georgia" panose="02040502050405020303" pitchFamily="18" charset="0"/>
                        </a:rPr>
                        <a:t>T-Series</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0000"/>
                        </a:lnSpc>
                        <a:spcBef>
                          <a:spcPts val="200"/>
                        </a:spcBef>
                        <a:spcAft>
                          <a:spcPts val="200"/>
                        </a:spcAft>
                      </a:pPr>
                      <a:r>
                        <a:rPr lang="en-IN" sz="1100" kern="100">
                          <a:effectLst/>
                          <a:latin typeface="Georgia" panose="02040502050405020303" pitchFamily="18" charset="0"/>
                        </a:rPr>
                        <a:t>222000000</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1421344938"/>
                  </a:ext>
                </a:extLst>
              </a:tr>
              <a:tr h="193232">
                <a:tc>
                  <a:txBody>
                    <a:bodyPr/>
                    <a:lstStyle/>
                    <a:p>
                      <a:pPr algn="ctr">
                        <a:lnSpc>
                          <a:spcPct val="100000"/>
                        </a:lnSpc>
                        <a:spcBef>
                          <a:spcPts val="200"/>
                        </a:spcBef>
                        <a:spcAft>
                          <a:spcPts val="200"/>
                        </a:spcAft>
                      </a:pPr>
                      <a:r>
                        <a:rPr lang="en-IN" sz="1100" kern="100">
                          <a:effectLst/>
                          <a:latin typeface="Georgia" panose="02040502050405020303" pitchFamily="18" charset="0"/>
                        </a:rPr>
                        <a:t>1</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0000"/>
                        </a:lnSpc>
                        <a:spcBef>
                          <a:spcPts val="200"/>
                        </a:spcBef>
                        <a:spcAft>
                          <a:spcPts val="200"/>
                        </a:spcAft>
                      </a:pPr>
                      <a:r>
                        <a:rPr lang="en-IN" sz="1100" kern="100" dirty="0">
                          <a:effectLst/>
                          <a:latin typeface="Georgia" panose="02040502050405020303" pitchFamily="18" charset="0"/>
                        </a:rPr>
                        <a:t>YouTube Movies</a:t>
                      </a:r>
                      <a:endParaRPr lang="en-IN" sz="1100" kern="100" dirty="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0000"/>
                        </a:lnSpc>
                        <a:spcBef>
                          <a:spcPts val="200"/>
                        </a:spcBef>
                        <a:spcAft>
                          <a:spcPts val="200"/>
                        </a:spcAft>
                      </a:pPr>
                      <a:r>
                        <a:rPr lang="en-IN" sz="1100" kern="100" dirty="0">
                          <a:effectLst/>
                          <a:latin typeface="Georgia" panose="02040502050405020303" pitchFamily="18" charset="0"/>
                        </a:rPr>
                        <a:t>154000000</a:t>
                      </a:r>
                      <a:endParaRPr lang="en-IN" sz="1100" kern="100" dirty="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4255960427"/>
                  </a:ext>
                </a:extLst>
              </a:tr>
              <a:tr h="295520">
                <a:tc>
                  <a:txBody>
                    <a:bodyPr/>
                    <a:lstStyle/>
                    <a:p>
                      <a:pPr algn="ctr">
                        <a:lnSpc>
                          <a:spcPct val="100000"/>
                        </a:lnSpc>
                        <a:spcBef>
                          <a:spcPts val="200"/>
                        </a:spcBef>
                        <a:spcAft>
                          <a:spcPts val="200"/>
                        </a:spcAft>
                      </a:pPr>
                      <a:r>
                        <a:rPr lang="en-IN" sz="1100" kern="100">
                          <a:effectLst/>
                          <a:latin typeface="Georgia" panose="02040502050405020303" pitchFamily="18" charset="0"/>
                        </a:rPr>
                        <a:t>2</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0000"/>
                        </a:lnSpc>
                        <a:spcBef>
                          <a:spcPts val="200"/>
                        </a:spcBef>
                        <a:spcAft>
                          <a:spcPts val="200"/>
                        </a:spcAft>
                      </a:pPr>
                      <a:r>
                        <a:rPr lang="en-IN" sz="1100" kern="100" dirty="0" err="1">
                          <a:effectLst/>
                          <a:latin typeface="Georgia" panose="02040502050405020303" pitchFamily="18" charset="0"/>
                        </a:rPr>
                        <a:t>Cocomelon</a:t>
                      </a:r>
                      <a:r>
                        <a:rPr lang="en-IN" sz="1100" kern="100" dirty="0">
                          <a:effectLst/>
                          <a:latin typeface="Georgia" panose="02040502050405020303" pitchFamily="18" charset="0"/>
                        </a:rPr>
                        <a:t> - Nursery Rhymes</a:t>
                      </a:r>
                      <a:endParaRPr lang="en-IN" sz="1100" kern="100" dirty="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0000"/>
                        </a:lnSpc>
                        <a:spcBef>
                          <a:spcPts val="200"/>
                        </a:spcBef>
                        <a:spcAft>
                          <a:spcPts val="200"/>
                        </a:spcAft>
                      </a:pPr>
                      <a:r>
                        <a:rPr lang="en-IN" sz="1100" kern="100" dirty="0">
                          <a:effectLst/>
                          <a:latin typeface="Georgia" panose="02040502050405020303" pitchFamily="18" charset="0"/>
                        </a:rPr>
                        <a:t>140000000</a:t>
                      </a:r>
                      <a:endParaRPr lang="en-IN" sz="1100" kern="100" dirty="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3066386014"/>
                  </a:ext>
                </a:extLst>
              </a:tr>
              <a:tr h="143978">
                <a:tc>
                  <a:txBody>
                    <a:bodyPr/>
                    <a:lstStyle/>
                    <a:p>
                      <a:pPr algn="ctr">
                        <a:lnSpc>
                          <a:spcPct val="100000"/>
                        </a:lnSpc>
                        <a:spcBef>
                          <a:spcPts val="200"/>
                        </a:spcBef>
                        <a:spcAft>
                          <a:spcPts val="200"/>
                        </a:spcAft>
                      </a:pPr>
                      <a:r>
                        <a:rPr lang="en-IN" sz="1100" kern="100">
                          <a:effectLst/>
                          <a:latin typeface="Georgia" panose="02040502050405020303" pitchFamily="18" charset="0"/>
                        </a:rPr>
                        <a:t>3</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0000"/>
                        </a:lnSpc>
                        <a:spcBef>
                          <a:spcPts val="200"/>
                        </a:spcBef>
                        <a:spcAft>
                          <a:spcPts val="200"/>
                        </a:spcAft>
                      </a:pPr>
                      <a:r>
                        <a:rPr lang="en-IN" sz="1100" kern="100">
                          <a:effectLst/>
                          <a:latin typeface="Georgia" panose="02040502050405020303" pitchFamily="18" charset="0"/>
                        </a:rPr>
                        <a:t>SET India</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0000"/>
                        </a:lnSpc>
                        <a:spcBef>
                          <a:spcPts val="200"/>
                        </a:spcBef>
                        <a:spcAft>
                          <a:spcPts val="200"/>
                        </a:spcAft>
                      </a:pPr>
                      <a:r>
                        <a:rPr lang="en-IN" sz="1100" kern="100">
                          <a:effectLst/>
                          <a:latin typeface="Georgia" panose="02040502050405020303" pitchFamily="18" charset="0"/>
                        </a:rPr>
                        <a:t>139000000</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1785607542"/>
                  </a:ext>
                </a:extLst>
              </a:tr>
              <a:tr h="143978">
                <a:tc>
                  <a:txBody>
                    <a:bodyPr/>
                    <a:lstStyle/>
                    <a:p>
                      <a:pPr algn="ctr">
                        <a:lnSpc>
                          <a:spcPct val="100000"/>
                        </a:lnSpc>
                        <a:spcBef>
                          <a:spcPts val="200"/>
                        </a:spcBef>
                        <a:spcAft>
                          <a:spcPts val="200"/>
                        </a:spcAft>
                      </a:pPr>
                      <a:r>
                        <a:rPr lang="en-IN" sz="1100" kern="100">
                          <a:effectLst/>
                          <a:latin typeface="Georgia" panose="02040502050405020303" pitchFamily="18" charset="0"/>
                        </a:rPr>
                        <a:t>4</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0000"/>
                        </a:lnSpc>
                        <a:spcBef>
                          <a:spcPts val="200"/>
                        </a:spcBef>
                        <a:spcAft>
                          <a:spcPts val="200"/>
                        </a:spcAft>
                      </a:pPr>
                      <a:r>
                        <a:rPr lang="en-IN" sz="1100" kern="100">
                          <a:effectLst/>
                          <a:latin typeface="Georgia" panose="02040502050405020303" pitchFamily="18" charset="0"/>
                        </a:rPr>
                        <a:t>Music</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0000"/>
                        </a:lnSpc>
                        <a:spcBef>
                          <a:spcPts val="200"/>
                        </a:spcBef>
                        <a:spcAft>
                          <a:spcPts val="200"/>
                        </a:spcAft>
                      </a:pPr>
                      <a:r>
                        <a:rPr lang="en-IN" sz="1100" kern="100" dirty="0">
                          <a:effectLst/>
                          <a:latin typeface="Georgia" panose="02040502050405020303" pitchFamily="18" charset="0"/>
                        </a:rPr>
                        <a:t>116000000</a:t>
                      </a:r>
                      <a:endParaRPr lang="en-IN" sz="1100" kern="100" dirty="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3947210222"/>
                  </a:ext>
                </a:extLst>
              </a:tr>
            </a:tbl>
          </a:graphicData>
        </a:graphic>
      </p:graphicFrame>
      <p:graphicFrame>
        <p:nvGraphicFramePr>
          <p:cNvPr id="22" name="Table 21">
            <a:extLst>
              <a:ext uri="{FF2B5EF4-FFF2-40B4-BE49-F238E27FC236}">
                <a16:creationId xmlns:a16="http://schemas.microsoft.com/office/drawing/2014/main" id="{2255C88C-B3B6-5FFC-C56B-9FF48E680380}"/>
              </a:ext>
            </a:extLst>
          </p:cNvPr>
          <p:cNvGraphicFramePr>
            <a:graphicFrameLocks noGrp="1"/>
          </p:cNvGraphicFramePr>
          <p:nvPr>
            <p:extLst>
              <p:ext uri="{D42A27DB-BD31-4B8C-83A1-F6EECF244321}">
                <p14:modId xmlns:p14="http://schemas.microsoft.com/office/powerpoint/2010/main" val="3660876300"/>
              </p:ext>
            </p:extLst>
          </p:nvPr>
        </p:nvGraphicFramePr>
        <p:xfrm>
          <a:off x="384546" y="2980100"/>
          <a:ext cx="3892165" cy="1413027"/>
        </p:xfrm>
        <a:graphic>
          <a:graphicData uri="http://schemas.openxmlformats.org/drawingml/2006/table">
            <a:tbl>
              <a:tblPr firstRow="1" firstCol="1" bandRow="1" bandCol="1">
                <a:tableStyleId>{912C8C85-51F0-491E-9774-3900AFEF0FD7}</a:tableStyleId>
              </a:tblPr>
              <a:tblGrid>
                <a:gridCol w="1243537">
                  <a:extLst>
                    <a:ext uri="{9D8B030D-6E8A-4147-A177-3AD203B41FA5}">
                      <a16:colId xmlns:a16="http://schemas.microsoft.com/office/drawing/2014/main" val="3095481121"/>
                    </a:ext>
                  </a:extLst>
                </a:gridCol>
                <a:gridCol w="1328161">
                  <a:extLst>
                    <a:ext uri="{9D8B030D-6E8A-4147-A177-3AD203B41FA5}">
                      <a16:colId xmlns:a16="http://schemas.microsoft.com/office/drawing/2014/main" val="3427951866"/>
                    </a:ext>
                  </a:extLst>
                </a:gridCol>
                <a:gridCol w="1320467">
                  <a:extLst>
                    <a:ext uri="{9D8B030D-6E8A-4147-A177-3AD203B41FA5}">
                      <a16:colId xmlns:a16="http://schemas.microsoft.com/office/drawing/2014/main" val="4205518472"/>
                    </a:ext>
                  </a:extLst>
                </a:gridCol>
              </a:tblGrid>
              <a:tr h="197456">
                <a:tc gridSpan="3">
                  <a:txBody>
                    <a:bodyPr/>
                    <a:lstStyle/>
                    <a:p>
                      <a:pPr algn="ctr">
                        <a:lnSpc>
                          <a:spcPct val="107000"/>
                        </a:lnSpc>
                        <a:spcAft>
                          <a:spcPts val="800"/>
                        </a:spcAft>
                      </a:pPr>
                      <a:r>
                        <a:rPr lang="en-IN" sz="1100" kern="100" dirty="0">
                          <a:effectLst/>
                          <a:latin typeface="Georgia" panose="02040502050405020303" pitchFamily="18" charset="0"/>
                        </a:rPr>
                        <a:t>Based on Video Views</a:t>
                      </a:r>
                      <a:endParaRPr lang="en-IN" sz="1100" kern="100" dirty="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99627846"/>
                  </a:ext>
                </a:extLst>
              </a:tr>
              <a:tr h="27760">
                <a:tc>
                  <a:txBody>
                    <a:bodyPr/>
                    <a:lstStyle/>
                    <a:p>
                      <a:pPr algn="ctr">
                        <a:lnSpc>
                          <a:spcPct val="107000"/>
                        </a:lnSpc>
                        <a:spcAft>
                          <a:spcPts val="800"/>
                        </a:spcAft>
                      </a:pPr>
                      <a:r>
                        <a:rPr lang="en-IN" sz="1100" kern="100">
                          <a:effectLst/>
                          <a:latin typeface="Georgia" panose="02040502050405020303" pitchFamily="18" charset="0"/>
                        </a:rPr>
                        <a:t>Rank</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800"/>
                        </a:spcAft>
                      </a:pPr>
                      <a:r>
                        <a:rPr lang="en-IN" sz="1100" b="1" kern="100" dirty="0">
                          <a:effectLst/>
                          <a:latin typeface="Georgia" panose="02040502050405020303" pitchFamily="18" charset="0"/>
                        </a:rPr>
                        <a:t>Youtuber</a:t>
                      </a:r>
                      <a:endParaRPr lang="en-IN" sz="1100" b="1" kern="100" dirty="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800"/>
                        </a:spcAft>
                      </a:pPr>
                      <a:r>
                        <a:rPr lang="en-IN" sz="1100" b="1" kern="100" dirty="0">
                          <a:effectLst/>
                          <a:latin typeface="Georgia" panose="02040502050405020303" pitchFamily="18" charset="0"/>
                        </a:rPr>
                        <a:t>video views</a:t>
                      </a:r>
                      <a:endParaRPr lang="en-IN" sz="1100" b="1" kern="100" dirty="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7342212"/>
                  </a:ext>
                </a:extLst>
              </a:tr>
              <a:tr h="173265">
                <a:tc>
                  <a:txBody>
                    <a:bodyPr/>
                    <a:lstStyle/>
                    <a:p>
                      <a:pPr algn="ctr">
                        <a:lnSpc>
                          <a:spcPct val="107000"/>
                        </a:lnSpc>
                        <a:spcAft>
                          <a:spcPts val="800"/>
                        </a:spcAft>
                      </a:pPr>
                      <a:r>
                        <a:rPr lang="en-IN" sz="1100" kern="100">
                          <a:effectLst/>
                          <a:latin typeface="Georgia" panose="02040502050405020303" pitchFamily="18" charset="0"/>
                        </a:rPr>
                        <a:t>0</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800"/>
                        </a:spcAft>
                      </a:pPr>
                      <a:r>
                        <a:rPr lang="en-IN" sz="1100" kern="100" dirty="0">
                          <a:effectLst/>
                          <a:latin typeface="Georgia" panose="02040502050405020303" pitchFamily="18" charset="0"/>
                        </a:rPr>
                        <a:t>T-Series</a:t>
                      </a:r>
                      <a:endParaRPr lang="en-IN" sz="1100" kern="100" dirty="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800"/>
                        </a:spcAft>
                      </a:pPr>
                      <a:r>
                        <a:rPr lang="en-IN" sz="1100" kern="100" dirty="0">
                          <a:effectLst/>
                          <a:latin typeface="Georgia" panose="02040502050405020303" pitchFamily="18" charset="0"/>
                        </a:rPr>
                        <a:t>19845909082</a:t>
                      </a:r>
                      <a:endParaRPr lang="en-IN" sz="1100" kern="100" dirty="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2724486191"/>
                  </a:ext>
                </a:extLst>
              </a:tr>
              <a:tr h="355633">
                <a:tc>
                  <a:txBody>
                    <a:bodyPr/>
                    <a:lstStyle/>
                    <a:p>
                      <a:pPr algn="ctr">
                        <a:lnSpc>
                          <a:spcPct val="107000"/>
                        </a:lnSpc>
                        <a:spcAft>
                          <a:spcPts val="800"/>
                        </a:spcAft>
                      </a:pPr>
                      <a:r>
                        <a:rPr lang="en-IN" sz="1100" kern="100">
                          <a:effectLst/>
                          <a:latin typeface="Georgia" panose="02040502050405020303" pitchFamily="18" charset="0"/>
                        </a:rPr>
                        <a:t>2</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800"/>
                        </a:spcAft>
                      </a:pPr>
                      <a:r>
                        <a:rPr lang="en-IN" sz="1100" kern="100">
                          <a:effectLst/>
                          <a:latin typeface="Georgia" panose="02040502050405020303" pitchFamily="18" charset="0"/>
                        </a:rPr>
                        <a:t>Cocomelon - Nursery Rhymes</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800"/>
                        </a:spcAft>
                      </a:pPr>
                      <a:r>
                        <a:rPr lang="en-IN" sz="1100" kern="100" dirty="0">
                          <a:effectLst/>
                          <a:latin typeface="Georgia" panose="02040502050405020303" pitchFamily="18" charset="0"/>
                        </a:rPr>
                        <a:t>135481339848</a:t>
                      </a:r>
                      <a:endParaRPr lang="en-IN" sz="1100" kern="100" dirty="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3378021351"/>
                  </a:ext>
                </a:extLst>
              </a:tr>
              <a:tr h="173265">
                <a:tc>
                  <a:txBody>
                    <a:bodyPr/>
                    <a:lstStyle/>
                    <a:p>
                      <a:pPr algn="ctr">
                        <a:lnSpc>
                          <a:spcPct val="107000"/>
                        </a:lnSpc>
                        <a:spcAft>
                          <a:spcPts val="800"/>
                        </a:spcAft>
                      </a:pPr>
                      <a:r>
                        <a:rPr lang="en-IN" sz="1100" kern="100">
                          <a:effectLst/>
                          <a:latin typeface="Georgia" panose="02040502050405020303" pitchFamily="18" charset="0"/>
                        </a:rPr>
                        <a:t>3</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800"/>
                        </a:spcAft>
                      </a:pPr>
                      <a:r>
                        <a:rPr lang="en-IN" sz="1100" kern="100">
                          <a:effectLst/>
                          <a:latin typeface="Georgia" panose="02040502050405020303" pitchFamily="18" charset="0"/>
                        </a:rPr>
                        <a:t>SET India</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800"/>
                        </a:spcAft>
                      </a:pPr>
                      <a:r>
                        <a:rPr lang="en-IN" sz="1100" kern="100">
                          <a:effectLst/>
                          <a:latin typeface="Georgia" panose="02040502050405020303" pitchFamily="18" charset="0"/>
                        </a:rPr>
                        <a:t>125764252686</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2453420936"/>
                  </a:ext>
                </a:extLst>
              </a:tr>
              <a:tr h="173265">
                <a:tc>
                  <a:txBody>
                    <a:bodyPr/>
                    <a:lstStyle/>
                    <a:p>
                      <a:pPr algn="ctr">
                        <a:lnSpc>
                          <a:spcPct val="107000"/>
                        </a:lnSpc>
                        <a:spcAft>
                          <a:spcPts val="800"/>
                        </a:spcAft>
                      </a:pPr>
                      <a:r>
                        <a:rPr lang="en-IN" sz="1100" kern="100">
                          <a:effectLst/>
                          <a:latin typeface="Georgia" panose="02040502050405020303" pitchFamily="18" charset="0"/>
                        </a:rPr>
                        <a:t>17</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800"/>
                        </a:spcAft>
                      </a:pPr>
                      <a:r>
                        <a:rPr lang="en-IN" sz="1100" kern="100">
                          <a:effectLst/>
                          <a:latin typeface="Georgia" panose="02040502050405020303" pitchFamily="18" charset="0"/>
                        </a:rPr>
                        <a:t>Sony SAB</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800"/>
                        </a:spcAft>
                      </a:pPr>
                      <a:r>
                        <a:rPr lang="en-IN" sz="1100" kern="100">
                          <a:effectLst/>
                          <a:latin typeface="Georgia" panose="02040502050405020303" pitchFamily="18" charset="0"/>
                        </a:rPr>
                        <a:t>82473581441</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2610026987"/>
                  </a:ext>
                </a:extLst>
              </a:tr>
              <a:tr h="173265">
                <a:tc>
                  <a:txBody>
                    <a:bodyPr/>
                    <a:lstStyle/>
                    <a:p>
                      <a:pPr algn="ctr">
                        <a:lnSpc>
                          <a:spcPct val="107000"/>
                        </a:lnSpc>
                        <a:spcAft>
                          <a:spcPts val="800"/>
                        </a:spcAft>
                      </a:pPr>
                      <a:r>
                        <a:rPr lang="en-IN" sz="1100" kern="100">
                          <a:effectLst/>
                          <a:latin typeface="Georgia" panose="02040502050405020303" pitchFamily="18" charset="0"/>
                        </a:rPr>
                        <a:t>8</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800"/>
                        </a:spcAft>
                      </a:pPr>
                      <a:r>
                        <a:rPr lang="en-IN" sz="1100" kern="100">
                          <a:effectLst/>
                          <a:latin typeface="Georgia" panose="02040502050405020303" pitchFamily="18" charset="0"/>
                        </a:rPr>
                        <a:t>Like Nastya</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800"/>
                        </a:spcAft>
                      </a:pPr>
                      <a:r>
                        <a:rPr lang="en-IN" sz="1100" kern="100" dirty="0">
                          <a:effectLst/>
                          <a:latin typeface="Georgia" panose="02040502050405020303" pitchFamily="18" charset="0"/>
                        </a:rPr>
                        <a:t>81963845811</a:t>
                      </a:r>
                      <a:endParaRPr lang="en-IN" sz="1100" kern="100" dirty="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296787278"/>
                  </a:ext>
                </a:extLst>
              </a:tr>
            </a:tbl>
          </a:graphicData>
        </a:graphic>
      </p:graphicFrame>
      <p:graphicFrame>
        <p:nvGraphicFramePr>
          <p:cNvPr id="23" name="Table 22">
            <a:extLst>
              <a:ext uri="{FF2B5EF4-FFF2-40B4-BE49-F238E27FC236}">
                <a16:creationId xmlns:a16="http://schemas.microsoft.com/office/drawing/2014/main" id="{F6493235-F773-BE9F-7EB8-CEBAB0C100BB}"/>
              </a:ext>
            </a:extLst>
          </p:cNvPr>
          <p:cNvGraphicFramePr>
            <a:graphicFrameLocks noGrp="1"/>
          </p:cNvGraphicFramePr>
          <p:nvPr>
            <p:extLst>
              <p:ext uri="{D42A27DB-BD31-4B8C-83A1-F6EECF244321}">
                <p14:modId xmlns:p14="http://schemas.microsoft.com/office/powerpoint/2010/main" val="295135019"/>
              </p:ext>
            </p:extLst>
          </p:nvPr>
        </p:nvGraphicFramePr>
        <p:xfrm>
          <a:off x="384546" y="5027763"/>
          <a:ext cx="3926196" cy="1395224"/>
        </p:xfrm>
        <a:graphic>
          <a:graphicData uri="http://schemas.openxmlformats.org/drawingml/2006/table">
            <a:tbl>
              <a:tblPr firstRow="1" firstCol="1" bandRow="1" bandCol="1">
                <a:tableStyleId>{912C8C85-51F0-491E-9774-3900AFEF0FD7}</a:tableStyleId>
              </a:tblPr>
              <a:tblGrid>
                <a:gridCol w="1259031">
                  <a:extLst>
                    <a:ext uri="{9D8B030D-6E8A-4147-A177-3AD203B41FA5}">
                      <a16:colId xmlns:a16="http://schemas.microsoft.com/office/drawing/2014/main" val="2569770859"/>
                    </a:ext>
                  </a:extLst>
                </a:gridCol>
                <a:gridCol w="1340815">
                  <a:extLst>
                    <a:ext uri="{9D8B030D-6E8A-4147-A177-3AD203B41FA5}">
                      <a16:colId xmlns:a16="http://schemas.microsoft.com/office/drawing/2014/main" val="3891199831"/>
                    </a:ext>
                  </a:extLst>
                </a:gridCol>
                <a:gridCol w="1326350">
                  <a:extLst>
                    <a:ext uri="{9D8B030D-6E8A-4147-A177-3AD203B41FA5}">
                      <a16:colId xmlns:a16="http://schemas.microsoft.com/office/drawing/2014/main" val="3547840110"/>
                    </a:ext>
                  </a:extLst>
                </a:gridCol>
              </a:tblGrid>
              <a:tr h="200323">
                <a:tc gridSpan="3">
                  <a:txBody>
                    <a:bodyPr/>
                    <a:lstStyle/>
                    <a:p>
                      <a:pPr algn="ctr">
                        <a:lnSpc>
                          <a:spcPct val="107000"/>
                        </a:lnSpc>
                        <a:spcAft>
                          <a:spcPts val="800"/>
                        </a:spcAft>
                      </a:pPr>
                      <a:r>
                        <a:rPr lang="en-IN" sz="1100" kern="100" dirty="0">
                          <a:effectLst/>
                          <a:latin typeface="Georgia" panose="02040502050405020303" pitchFamily="18" charset="0"/>
                        </a:rPr>
                        <a:t>Based on Video Counts</a:t>
                      </a:r>
                      <a:endParaRPr lang="en-IN" sz="1100" kern="100" dirty="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11708210"/>
                  </a:ext>
                </a:extLst>
              </a:tr>
              <a:tr h="192712">
                <a:tc>
                  <a:txBody>
                    <a:bodyPr/>
                    <a:lstStyle/>
                    <a:p>
                      <a:pPr algn="ctr">
                        <a:lnSpc>
                          <a:spcPct val="107000"/>
                        </a:lnSpc>
                        <a:spcAft>
                          <a:spcPts val="800"/>
                        </a:spcAft>
                      </a:pPr>
                      <a:r>
                        <a:rPr lang="en-IN" sz="1100" kern="100">
                          <a:effectLst/>
                          <a:latin typeface="Georgia" panose="02040502050405020303" pitchFamily="18" charset="0"/>
                        </a:rPr>
                        <a:t>Rank</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800"/>
                        </a:spcAft>
                      </a:pPr>
                      <a:r>
                        <a:rPr lang="en-IN" sz="1100" b="1" kern="100" dirty="0">
                          <a:effectLst/>
                          <a:latin typeface="Georgia" panose="02040502050405020303" pitchFamily="18" charset="0"/>
                        </a:rPr>
                        <a:t>Youtuber</a:t>
                      </a:r>
                      <a:endParaRPr lang="en-IN" sz="1100" b="1" kern="100" dirty="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800"/>
                        </a:spcAft>
                      </a:pPr>
                      <a:r>
                        <a:rPr lang="en-IN" sz="1100" b="1" kern="100" dirty="0">
                          <a:effectLst/>
                          <a:latin typeface="Georgia" panose="02040502050405020303" pitchFamily="18" charset="0"/>
                        </a:rPr>
                        <a:t>video counts</a:t>
                      </a:r>
                      <a:endParaRPr lang="en-IN" sz="1100" b="1" kern="100" dirty="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193473138"/>
                  </a:ext>
                </a:extLst>
              </a:tr>
              <a:tr h="216119">
                <a:tc>
                  <a:txBody>
                    <a:bodyPr/>
                    <a:lstStyle/>
                    <a:p>
                      <a:pPr algn="ctr">
                        <a:lnSpc>
                          <a:spcPct val="107000"/>
                        </a:lnSpc>
                        <a:spcAft>
                          <a:spcPts val="800"/>
                        </a:spcAft>
                      </a:pPr>
                      <a:r>
                        <a:rPr lang="en-IN" sz="1100" kern="100">
                          <a:effectLst/>
                          <a:latin typeface="Georgia" panose="02040502050405020303" pitchFamily="18" charset="0"/>
                        </a:rPr>
                        <a:t>815</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800"/>
                        </a:spcAft>
                      </a:pPr>
                      <a:r>
                        <a:rPr lang="en-IN" sz="1100" kern="100">
                          <a:effectLst/>
                          <a:latin typeface="Georgia" panose="02040502050405020303" pitchFamily="18" charset="0"/>
                        </a:rPr>
                        <a:t>GMA News</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800"/>
                        </a:spcAft>
                      </a:pPr>
                      <a:r>
                        <a:rPr lang="en-IN" sz="1100" kern="100">
                          <a:effectLst/>
                          <a:latin typeface="Georgia" panose="02040502050405020303" pitchFamily="18" charset="0"/>
                        </a:rPr>
                        <a:t>329711</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2918324498"/>
                  </a:ext>
                </a:extLst>
              </a:tr>
              <a:tr h="192712">
                <a:tc>
                  <a:txBody>
                    <a:bodyPr/>
                    <a:lstStyle/>
                    <a:p>
                      <a:pPr algn="ctr">
                        <a:lnSpc>
                          <a:spcPct val="107000"/>
                        </a:lnSpc>
                        <a:spcAft>
                          <a:spcPts val="800"/>
                        </a:spcAft>
                      </a:pPr>
                      <a:r>
                        <a:rPr lang="en-IN" sz="1100" kern="100">
                          <a:effectLst/>
                          <a:latin typeface="Georgia" panose="02040502050405020303" pitchFamily="18" charset="0"/>
                        </a:rPr>
                        <a:t>112</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800"/>
                        </a:spcAft>
                      </a:pPr>
                      <a:r>
                        <a:rPr lang="en-IN" sz="1100" kern="100">
                          <a:effectLst/>
                          <a:latin typeface="Georgia" panose="02040502050405020303" pitchFamily="18" charset="0"/>
                        </a:rPr>
                        <a:t>IndiaTV</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800"/>
                        </a:spcAft>
                      </a:pPr>
                      <a:r>
                        <a:rPr lang="en-IN" sz="1100" kern="100" dirty="0">
                          <a:effectLst/>
                          <a:latin typeface="Georgia" panose="02040502050405020303" pitchFamily="18" charset="0"/>
                        </a:rPr>
                        <a:t>237971</a:t>
                      </a:r>
                      <a:endParaRPr lang="en-IN" sz="1100" kern="100" dirty="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1238924413"/>
                  </a:ext>
                </a:extLst>
              </a:tr>
              <a:tr h="200323">
                <a:tc>
                  <a:txBody>
                    <a:bodyPr/>
                    <a:lstStyle/>
                    <a:p>
                      <a:pPr algn="ctr">
                        <a:lnSpc>
                          <a:spcPct val="107000"/>
                        </a:lnSpc>
                        <a:spcAft>
                          <a:spcPts val="800"/>
                        </a:spcAft>
                      </a:pPr>
                      <a:r>
                        <a:rPr lang="en-IN" sz="1100" kern="100">
                          <a:effectLst/>
                          <a:latin typeface="Georgia" panose="02040502050405020303" pitchFamily="18" charset="0"/>
                        </a:rPr>
                        <a:t>777</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800"/>
                        </a:spcAft>
                      </a:pPr>
                      <a:r>
                        <a:rPr lang="en-IN" sz="1100" kern="100">
                          <a:effectLst/>
                          <a:latin typeface="Georgia" panose="02040502050405020303" pitchFamily="18" charset="0"/>
                        </a:rPr>
                        <a:t>KOMPASTV</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800"/>
                        </a:spcAft>
                      </a:pPr>
                      <a:r>
                        <a:rPr lang="en-IN" sz="1100" kern="100">
                          <a:effectLst/>
                          <a:latin typeface="Georgia" panose="02040502050405020303" pitchFamily="18" charset="0"/>
                        </a:rPr>
                        <a:t>225232</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2691614166"/>
                  </a:ext>
                </a:extLst>
              </a:tr>
              <a:tr h="192712">
                <a:tc>
                  <a:txBody>
                    <a:bodyPr/>
                    <a:lstStyle/>
                    <a:p>
                      <a:pPr algn="ctr">
                        <a:lnSpc>
                          <a:spcPct val="107000"/>
                        </a:lnSpc>
                        <a:spcAft>
                          <a:spcPts val="800"/>
                        </a:spcAft>
                      </a:pPr>
                      <a:r>
                        <a:rPr lang="en-IN" sz="1100" kern="100">
                          <a:effectLst/>
                          <a:latin typeface="Georgia" panose="02040502050405020303" pitchFamily="18" charset="0"/>
                        </a:rPr>
                        <a:t>100</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800"/>
                        </a:spcAft>
                      </a:pPr>
                      <a:r>
                        <a:rPr lang="en-IN" sz="1100" kern="100">
                          <a:effectLst/>
                          <a:latin typeface="Georgia" panose="02040502050405020303" pitchFamily="18" charset="0"/>
                        </a:rPr>
                        <a:t>ABP NEWS</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800"/>
                        </a:spcAft>
                      </a:pPr>
                      <a:r>
                        <a:rPr lang="en-IN" sz="1100" kern="100">
                          <a:effectLst/>
                          <a:latin typeface="Georgia" panose="02040502050405020303" pitchFamily="18" charset="0"/>
                        </a:rPr>
                        <a:t>224455</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3967152712"/>
                  </a:ext>
                </a:extLst>
              </a:tr>
              <a:tr h="200323">
                <a:tc>
                  <a:txBody>
                    <a:bodyPr/>
                    <a:lstStyle/>
                    <a:p>
                      <a:pPr algn="ctr">
                        <a:lnSpc>
                          <a:spcPct val="107000"/>
                        </a:lnSpc>
                        <a:spcAft>
                          <a:spcPts val="800"/>
                        </a:spcAft>
                      </a:pPr>
                      <a:r>
                        <a:rPr lang="en-IN" sz="1100" kern="100">
                          <a:effectLst/>
                          <a:latin typeface="Georgia" panose="02040502050405020303" pitchFamily="18" charset="0"/>
                        </a:rPr>
                        <a:t>576</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800"/>
                        </a:spcAft>
                      </a:pPr>
                      <a:r>
                        <a:rPr lang="en-IN" sz="1100" kern="100">
                          <a:effectLst/>
                          <a:latin typeface="Georgia" panose="02040502050405020303" pitchFamily="18" charset="0"/>
                        </a:rPr>
                        <a:t>Thairath Online</a:t>
                      </a:r>
                      <a:endParaRPr lang="en-IN" sz="1100" kern="10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800"/>
                        </a:spcAft>
                      </a:pPr>
                      <a:r>
                        <a:rPr lang="en-IN" sz="1100" kern="100" dirty="0">
                          <a:effectLst/>
                          <a:latin typeface="Georgia" panose="02040502050405020303" pitchFamily="18" charset="0"/>
                        </a:rPr>
                        <a:t>209097</a:t>
                      </a:r>
                      <a:endParaRPr lang="en-IN" sz="1100" kern="100" dirty="0">
                        <a:effectLst/>
                        <a:latin typeface="Georgia" panose="02040502050405020303" pitchFamily="18"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107774788"/>
                  </a:ext>
                </a:extLst>
              </a:tr>
            </a:tbl>
          </a:graphicData>
        </a:graphic>
      </p:graphicFrame>
      <p:pic>
        <p:nvPicPr>
          <p:cNvPr id="4" name="Picture 3">
            <a:extLst>
              <a:ext uri="{FF2B5EF4-FFF2-40B4-BE49-F238E27FC236}">
                <a16:creationId xmlns:a16="http://schemas.microsoft.com/office/drawing/2014/main" id="{28778BDF-E7EC-0853-E592-6F73828015BE}"/>
              </a:ext>
            </a:extLst>
          </p:cNvPr>
          <p:cNvPicPr>
            <a:picLocks noChangeAspect="1"/>
          </p:cNvPicPr>
          <p:nvPr/>
        </p:nvPicPr>
        <p:blipFill>
          <a:blip r:embed="rId2"/>
          <a:stretch>
            <a:fillRect/>
          </a:stretch>
        </p:blipFill>
        <p:spPr>
          <a:xfrm>
            <a:off x="5542868" y="845843"/>
            <a:ext cx="5724153" cy="5547683"/>
          </a:xfrm>
          <a:prstGeom prst="rect">
            <a:avLst/>
          </a:prstGeom>
        </p:spPr>
      </p:pic>
    </p:spTree>
    <p:extLst>
      <p:ext uri="{BB962C8B-B14F-4D97-AF65-F5344CB8AC3E}">
        <p14:creationId xmlns:p14="http://schemas.microsoft.com/office/powerpoint/2010/main" val="1666851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33708" y="594001"/>
            <a:ext cx="11029616" cy="530296"/>
          </a:xfrm>
        </p:spPr>
        <p:txBody>
          <a:bodyPr>
            <a:noAutofit/>
          </a:bodyPr>
          <a:lstStyle/>
          <a:p>
            <a:r>
              <a:rPr lang="en-US" sz="3200" b="1" dirty="0">
                <a:solidFill>
                  <a:schemeClr val="accent1"/>
                </a:solidFill>
                <a:latin typeface="Arial"/>
                <a:ea typeface="+mj-lt"/>
                <a:cs typeface="Arial"/>
              </a:rPr>
              <a:t>Result</a:t>
            </a:r>
            <a:endParaRPr lang="en-US" sz="3200" dirty="0"/>
          </a:p>
        </p:txBody>
      </p:sp>
      <p:pic>
        <p:nvPicPr>
          <p:cNvPr id="3" name="Picture 2">
            <a:extLst>
              <a:ext uri="{FF2B5EF4-FFF2-40B4-BE49-F238E27FC236}">
                <a16:creationId xmlns:a16="http://schemas.microsoft.com/office/drawing/2014/main" id="{E58F4865-8153-73F9-F89A-7302586CA4D7}"/>
              </a:ext>
            </a:extLst>
          </p:cNvPr>
          <p:cNvPicPr>
            <a:picLocks noChangeAspect="1"/>
          </p:cNvPicPr>
          <p:nvPr/>
        </p:nvPicPr>
        <p:blipFill>
          <a:blip r:embed="rId2"/>
          <a:stretch>
            <a:fillRect/>
          </a:stretch>
        </p:blipFill>
        <p:spPr>
          <a:xfrm>
            <a:off x="2571596" y="1014821"/>
            <a:ext cx="7048807" cy="5501508"/>
          </a:xfrm>
          <a:prstGeom prst="rect">
            <a:avLst/>
          </a:prstGeom>
        </p:spPr>
      </p:pic>
    </p:spTree>
    <p:extLst>
      <p:ext uri="{BB962C8B-B14F-4D97-AF65-F5344CB8AC3E}">
        <p14:creationId xmlns:p14="http://schemas.microsoft.com/office/powerpoint/2010/main" val="592243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3541" y="560439"/>
            <a:ext cx="11029616" cy="530296"/>
          </a:xfrm>
        </p:spPr>
        <p:txBody>
          <a:bodyPr>
            <a:noAutofit/>
          </a:bodyPr>
          <a:lstStyle/>
          <a:p>
            <a:r>
              <a:rPr lang="en-US" sz="3200" b="1" dirty="0">
                <a:solidFill>
                  <a:schemeClr val="accent1"/>
                </a:solidFill>
                <a:latin typeface="Arial"/>
                <a:ea typeface="+mj-lt"/>
                <a:cs typeface="Arial"/>
              </a:rPr>
              <a:t>Conclusion</a:t>
            </a:r>
            <a:endParaRPr lang="en-US" sz="3200" dirty="0"/>
          </a:p>
        </p:txBody>
      </p:sp>
      <p:sp>
        <p:nvSpPr>
          <p:cNvPr id="3" name="TextBox 2">
            <a:extLst>
              <a:ext uri="{FF2B5EF4-FFF2-40B4-BE49-F238E27FC236}">
                <a16:creationId xmlns:a16="http://schemas.microsoft.com/office/drawing/2014/main" id="{993A648A-F006-9FBD-3CAB-7EA9B453C0A3}"/>
              </a:ext>
            </a:extLst>
          </p:cNvPr>
          <p:cNvSpPr txBox="1"/>
          <p:nvPr/>
        </p:nvSpPr>
        <p:spPr>
          <a:xfrm>
            <a:off x="443541" y="1090735"/>
            <a:ext cx="11188020" cy="5914183"/>
          </a:xfrm>
          <a:prstGeom prst="rect">
            <a:avLst/>
          </a:prstGeom>
          <a:noFill/>
        </p:spPr>
        <p:txBody>
          <a:bodyPr wrap="square" lIns="91440" tIns="45720" rIns="91440" bIns="45720" rtlCol="0" anchor="t">
            <a:spAutoFit/>
          </a:bodyPr>
          <a:lstStyle/>
          <a:p>
            <a:pPr algn="just"/>
            <a:r>
              <a:rPr lang="en-IN" sz="1600" kern="100" dirty="0">
                <a:effectLst/>
                <a:latin typeface="Georgia"/>
                <a:ea typeface="+mn-lt"/>
                <a:cs typeface="+mn-lt"/>
              </a:rPr>
              <a:t>In </a:t>
            </a:r>
            <a:r>
              <a:rPr lang="en-IN" sz="1600" kern="100" dirty="0">
                <a:latin typeface="Georgia"/>
                <a:ea typeface="+mn-lt"/>
                <a:cs typeface="+mn-lt"/>
              </a:rPr>
              <a:t>summary</a:t>
            </a:r>
            <a:r>
              <a:rPr lang="en-IN" sz="1600" kern="100" dirty="0">
                <a:effectLst/>
                <a:latin typeface="Georgia"/>
                <a:ea typeface="+mn-lt"/>
                <a:cs typeface="+mn-lt"/>
              </a:rPr>
              <a:t>, this analysis </a:t>
            </a:r>
            <a:r>
              <a:rPr lang="en-IN" sz="1600" kern="100" dirty="0">
                <a:latin typeface="Georgia"/>
                <a:ea typeface="+mn-lt"/>
                <a:cs typeface="+mn-lt"/>
              </a:rPr>
              <a:t>has </a:t>
            </a:r>
            <a:r>
              <a:rPr lang="en-IN" sz="1600" kern="100" dirty="0">
                <a:effectLst/>
                <a:latin typeface="Georgia"/>
                <a:ea typeface="+mn-lt"/>
                <a:cs typeface="+mn-lt"/>
              </a:rPr>
              <a:t>provided </a:t>
            </a:r>
            <a:r>
              <a:rPr lang="en-IN" sz="1600" kern="100" dirty="0">
                <a:latin typeface="Georgia"/>
                <a:ea typeface="+mn-lt"/>
                <a:cs typeface="+mn-lt"/>
              </a:rPr>
              <a:t>invaluable </a:t>
            </a:r>
            <a:r>
              <a:rPr lang="en-IN" sz="1600" kern="100" dirty="0">
                <a:effectLst/>
                <a:latin typeface="Georgia"/>
                <a:ea typeface="+mn-lt"/>
                <a:cs typeface="+mn-lt"/>
              </a:rPr>
              <a:t>insights into the </a:t>
            </a:r>
            <a:r>
              <a:rPr lang="en-IN" sz="1600" kern="100" dirty="0">
                <a:latin typeface="Georgia"/>
                <a:ea typeface="+mn-lt"/>
                <a:cs typeface="+mn-lt"/>
              </a:rPr>
              <a:t>ecosystem of </a:t>
            </a:r>
            <a:r>
              <a:rPr lang="en-IN" sz="1600" kern="100" dirty="0">
                <a:effectLst/>
                <a:latin typeface="Georgia"/>
                <a:ea typeface="+mn-lt"/>
                <a:cs typeface="+mn-lt"/>
              </a:rPr>
              <a:t>top subscribed </a:t>
            </a:r>
            <a:r>
              <a:rPr lang="en-IN" sz="1600" kern="100" dirty="0">
                <a:latin typeface="Georgia"/>
                <a:ea typeface="+mn-lt"/>
                <a:cs typeface="+mn-lt"/>
              </a:rPr>
              <a:t>YouTube </a:t>
            </a:r>
            <a:r>
              <a:rPr lang="en-IN" sz="1600" kern="100" dirty="0">
                <a:effectLst/>
                <a:latin typeface="Georgia"/>
                <a:ea typeface="+mn-lt"/>
                <a:cs typeface="+mn-lt"/>
              </a:rPr>
              <a:t>channels. Through </a:t>
            </a:r>
            <a:r>
              <a:rPr lang="en-IN" sz="1600" kern="100" dirty="0">
                <a:latin typeface="Georgia"/>
                <a:ea typeface="+mn-lt"/>
                <a:cs typeface="+mn-lt"/>
              </a:rPr>
              <a:t>meticulous </a:t>
            </a:r>
            <a:r>
              <a:rPr lang="en-IN" sz="1600" kern="100" dirty="0">
                <a:effectLst/>
                <a:latin typeface="Georgia"/>
                <a:ea typeface="+mn-lt"/>
                <a:cs typeface="+mn-lt"/>
              </a:rPr>
              <a:t>data exploration, </a:t>
            </a:r>
            <a:r>
              <a:rPr lang="en-IN" sz="1600" kern="100" dirty="0">
                <a:latin typeface="Georgia"/>
                <a:ea typeface="+mn-lt"/>
                <a:cs typeface="+mn-lt"/>
              </a:rPr>
              <a:t>cleansing</a:t>
            </a:r>
            <a:r>
              <a:rPr lang="en-IN" sz="1600" kern="100" dirty="0">
                <a:effectLst/>
                <a:latin typeface="Georgia"/>
                <a:ea typeface="+mn-lt"/>
                <a:cs typeface="+mn-lt"/>
              </a:rPr>
              <a:t>, and analysis, we </a:t>
            </a:r>
            <a:r>
              <a:rPr lang="en-IN" sz="1600" kern="100" dirty="0">
                <a:latin typeface="Georgia"/>
                <a:ea typeface="+mn-lt"/>
                <a:cs typeface="+mn-lt"/>
              </a:rPr>
              <a:t>have garnered </a:t>
            </a:r>
            <a:r>
              <a:rPr lang="en-IN" sz="1600" kern="100" dirty="0">
                <a:effectLst/>
                <a:latin typeface="Georgia"/>
                <a:ea typeface="+mn-lt"/>
                <a:cs typeface="+mn-lt"/>
              </a:rPr>
              <a:t>a deeper </a:t>
            </a:r>
            <a:r>
              <a:rPr lang="en-IN" sz="1600" kern="100" dirty="0">
                <a:latin typeface="Georgia"/>
                <a:ea typeface="+mn-lt"/>
                <a:cs typeface="+mn-lt"/>
              </a:rPr>
              <a:t>comprehension </a:t>
            </a:r>
            <a:r>
              <a:rPr lang="en-IN" sz="1600" kern="100" dirty="0">
                <a:effectLst/>
                <a:latin typeface="Georgia"/>
                <a:ea typeface="+mn-lt"/>
                <a:cs typeface="+mn-lt"/>
              </a:rPr>
              <a:t>of channel dynamics, category trends, and subscriber </a:t>
            </a:r>
            <a:r>
              <a:rPr lang="en-IN" sz="1600" kern="100" err="1">
                <a:effectLst/>
                <a:latin typeface="Georgia"/>
                <a:ea typeface="+mn-lt"/>
                <a:cs typeface="+mn-lt"/>
              </a:rPr>
              <a:t>behaviors</a:t>
            </a:r>
            <a:r>
              <a:rPr lang="en-IN" sz="1600" kern="100" dirty="0">
                <a:effectLst/>
                <a:latin typeface="Georgia"/>
                <a:ea typeface="+mn-lt"/>
                <a:cs typeface="+mn-lt"/>
              </a:rPr>
              <a:t>. </a:t>
            </a:r>
            <a:r>
              <a:rPr lang="en-IN" sz="1600" kern="100" dirty="0">
                <a:latin typeface="Georgia"/>
                <a:ea typeface="+mn-lt"/>
                <a:cs typeface="+mn-lt"/>
              </a:rPr>
              <a:t>Key inquiries regarding </a:t>
            </a:r>
            <a:r>
              <a:rPr lang="en-IN" sz="1600" kern="100" dirty="0">
                <a:effectLst/>
                <a:latin typeface="Georgia"/>
                <a:ea typeface="+mn-lt"/>
                <a:cs typeface="+mn-lt"/>
              </a:rPr>
              <a:t>the </a:t>
            </a:r>
            <a:r>
              <a:rPr lang="en-IN" sz="1600" kern="100" dirty="0">
                <a:latin typeface="Georgia"/>
                <a:ea typeface="+mn-lt"/>
                <a:cs typeface="+mn-lt"/>
              </a:rPr>
              <a:t>correlation </a:t>
            </a:r>
            <a:r>
              <a:rPr lang="en-IN" sz="1600" kern="100" dirty="0">
                <a:effectLst/>
                <a:latin typeface="Georgia"/>
                <a:ea typeface="+mn-lt"/>
                <a:cs typeface="+mn-lt"/>
              </a:rPr>
              <a:t>between views and subscribers, the </a:t>
            </a:r>
            <a:r>
              <a:rPr lang="en-IN" sz="1600" kern="100" dirty="0">
                <a:latin typeface="Georgia"/>
                <a:ea typeface="+mn-lt"/>
                <a:cs typeface="+mn-lt"/>
              </a:rPr>
              <a:t>influence </a:t>
            </a:r>
            <a:r>
              <a:rPr lang="en-IN" sz="1600" kern="100" dirty="0">
                <a:effectLst/>
                <a:latin typeface="Georgia"/>
                <a:ea typeface="+mn-lt"/>
                <a:cs typeface="+mn-lt"/>
              </a:rPr>
              <a:t>of video counts on channel success, and the significance of channel maturity</a:t>
            </a:r>
            <a:r>
              <a:rPr lang="en-IN" sz="1600" kern="100" dirty="0">
                <a:latin typeface="Georgia"/>
                <a:ea typeface="+mn-lt"/>
                <a:cs typeface="+mn-lt"/>
              </a:rPr>
              <a:t> have been effectively addressed</a:t>
            </a:r>
            <a:r>
              <a:rPr lang="en-IN" sz="1600" kern="100" dirty="0">
                <a:effectLst/>
                <a:latin typeface="Georgia"/>
                <a:ea typeface="+mn-lt"/>
                <a:cs typeface="+mn-lt"/>
              </a:rPr>
              <a:t>. </a:t>
            </a:r>
            <a:r>
              <a:rPr lang="en-IN" sz="1600" kern="100" dirty="0">
                <a:latin typeface="Georgia"/>
                <a:ea typeface="+mn-lt"/>
                <a:cs typeface="+mn-lt"/>
              </a:rPr>
              <a:t>Moreover, </a:t>
            </a:r>
            <a:r>
              <a:rPr lang="en-IN" sz="1600" kern="100" dirty="0">
                <a:effectLst/>
                <a:latin typeface="Georgia"/>
                <a:ea typeface="+mn-lt"/>
                <a:cs typeface="+mn-lt"/>
              </a:rPr>
              <a:t>classification </a:t>
            </a:r>
            <a:r>
              <a:rPr lang="en-IN" sz="1600" kern="100" dirty="0">
                <a:latin typeface="Georgia"/>
                <a:ea typeface="+mn-lt"/>
                <a:cs typeface="+mn-lt"/>
              </a:rPr>
              <a:t>revelations have highlighted </a:t>
            </a:r>
            <a:r>
              <a:rPr lang="en-IN" sz="1600" kern="100" dirty="0">
                <a:effectLst/>
                <a:latin typeface="Georgia"/>
                <a:ea typeface="+mn-lt"/>
                <a:cs typeface="+mn-lt"/>
              </a:rPr>
              <a:t>dominant categories among top channels, </a:t>
            </a:r>
            <a:r>
              <a:rPr lang="en-IN" sz="1600" kern="100" dirty="0">
                <a:latin typeface="Georgia"/>
                <a:ea typeface="+mn-lt"/>
                <a:cs typeface="+mn-lt"/>
              </a:rPr>
              <a:t>discerned </a:t>
            </a:r>
            <a:r>
              <a:rPr lang="en-IN" sz="1600" kern="100" dirty="0">
                <a:effectLst/>
                <a:latin typeface="Georgia"/>
                <a:ea typeface="+mn-lt"/>
                <a:cs typeface="+mn-lt"/>
              </a:rPr>
              <a:t>trends among </a:t>
            </a:r>
            <a:r>
              <a:rPr lang="en-IN" sz="1600" kern="100" dirty="0">
                <a:latin typeface="Georgia"/>
                <a:ea typeface="+mn-lt"/>
                <a:cs typeface="+mn-lt"/>
              </a:rPr>
              <a:t>emerging </a:t>
            </a:r>
            <a:r>
              <a:rPr lang="en-IN" sz="1600" kern="100" dirty="0">
                <a:effectLst/>
                <a:latin typeface="Georgia"/>
                <a:ea typeface="+mn-lt"/>
                <a:cs typeface="+mn-lt"/>
              </a:rPr>
              <a:t>channels, and </a:t>
            </a:r>
            <a:r>
              <a:rPr lang="en-IN" sz="1600" kern="100" dirty="0">
                <a:latin typeface="Georgia"/>
                <a:ea typeface="+mn-lt"/>
                <a:cs typeface="+mn-lt"/>
              </a:rPr>
              <a:t>scrutinized </a:t>
            </a:r>
            <a:r>
              <a:rPr lang="en-IN" sz="1600" kern="100" dirty="0">
                <a:effectLst/>
                <a:latin typeface="Georgia"/>
                <a:ea typeface="+mn-lt"/>
                <a:cs typeface="+mn-lt"/>
              </a:rPr>
              <a:t>growth </a:t>
            </a:r>
            <a:r>
              <a:rPr lang="en-IN" sz="1600" kern="100" dirty="0">
                <a:latin typeface="Georgia"/>
                <a:ea typeface="+mn-lt"/>
                <a:cs typeface="+mn-lt"/>
              </a:rPr>
              <a:t>trajectories </a:t>
            </a:r>
            <a:r>
              <a:rPr lang="en-IN" sz="1600" kern="100" dirty="0">
                <a:effectLst/>
                <a:latin typeface="Georgia"/>
                <a:ea typeface="+mn-lt"/>
                <a:cs typeface="+mn-lt"/>
              </a:rPr>
              <a:t>based on </a:t>
            </a:r>
            <a:r>
              <a:rPr lang="en-IN" sz="1600" kern="100" dirty="0">
                <a:latin typeface="Georgia"/>
                <a:ea typeface="+mn-lt"/>
                <a:cs typeface="+mn-lt"/>
              </a:rPr>
              <a:t>channel </a:t>
            </a:r>
            <a:r>
              <a:rPr lang="en-IN" sz="1600" kern="100" dirty="0">
                <a:effectLst/>
                <a:latin typeface="Georgia"/>
                <a:ea typeface="+mn-lt"/>
                <a:cs typeface="+mn-lt"/>
              </a:rPr>
              <a:t>age.</a:t>
            </a:r>
            <a:endParaRPr lang="en-US" dirty="0">
              <a:latin typeface="Georgia"/>
              <a:ea typeface="+mn-lt"/>
              <a:cs typeface="+mn-lt"/>
            </a:endParaRPr>
          </a:p>
          <a:p>
            <a:pPr algn="just"/>
            <a:endParaRPr lang="en-IN" dirty="0">
              <a:latin typeface="Georgia"/>
            </a:endParaRPr>
          </a:p>
          <a:p>
            <a:pPr algn="just">
              <a:lnSpc>
                <a:spcPct val="107000"/>
              </a:lnSpc>
              <a:spcAft>
                <a:spcPts val="800"/>
              </a:spcAft>
            </a:pPr>
            <a:r>
              <a:rPr lang="en-IN" sz="1600" kern="100" dirty="0">
                <a:effectLst/>
                <a:latin typeface="Georgia"/>
                <a:ea typeface="+mn-lt"/>
                <a:cs typeface="+mn-lt"/>
              </a:rPr>
              <a:t>Overall, this project serves as a comprehensive </a:t>
            </a:r>
            <a:r>
              <a:rPr lang="en-IN" sz="1600" kern="100" dirty="0">
                <a:latin typeface="Georgia"/>
                <a:ea typeface="+mn-lt"/>
                <a:cs typeface="+mn-lt"/>
              </a:rPr>
              <a:t>roadmap </a:t>
            </a:r>
            <a:r>
              <a:rPr lang="en-IN" sz="1600" kern="100" dirty="0">
                <a:effectLst/>
                <a:latin typeface="Georgia"/>
                <a:ea typeface="+mn-lt"/>
                <a:cs typeface="+mn-lt"/>
              </a:rPr>
              <a:t>for </a:t>
            </a:r>
            <a:r>
              <a:rPr lang="en-IN" sz="1600" kern="100" dirty="0">
                <a:latin typeface="Georgia"/>
                <a:ea typeface="+mn-lt"/>
                <a:cs typeface="+mn-lt"/>
              </a:rPr>
              <a:t>navigating </a:t>
            </a:r>
            <a:r>
              <a:rPr lang="en-IN" sz="1600" kern="100" dirty="0">
                <a:effectLst/>
                <a:latin typeface="Georgia"/>
                <a:ea typeface="+mn-lt"/>
                <a:cs typeface="+mn-lt"/>
              </a:rPr>
              <a:t>the YouTube content landscape, </a:t>
            </a:r>
            <a:r>
              <a:rPr lang="en-IN" sz="1600" kern="100" dirty="0">
                <a:latin typeface="Georgia"/>
                <a:ea typeface="+mn-lt"/>
                <a:cs typeface="+mn-lt"/>
              </a:rPr>
              <a:t>furnishing essential </a:t>
            </a:r>
            <a:r>
              <a:rPr lang="en-IN" sz="1600" kern="100" dirty="0">
                <a:effectLst/>
                <a:latin typeface="Georgia"/>
                <a:ea typeface="+mn-lt"/>
                <a:cs typeface="+mn-lt"/>
              </a:rPr>
              <a:t>information for brands, content creators, and aspiring YouTubers to </a:t>
            </a:r>
            <a:r>
              <a:rPr lang="en-IN" sz="1600" kern="100" dirty="0">
                <a:latin typeface="Georgia"/>
                <a:ea typeface="+mn-lt"/>
                <a:cs typeface="+mn-lt"/>
              </a:rPr>
              <a:t>refine </a:t>
            </a:r>
            <a:r>
              <a:rPr lang="en-IN" sz="1600" kern="100" dirty="0">
                <a:effectLst/>
                <a:latin typeface="Georgia"/>
                <a:ea typeface="+mn-lt"/>
                <a:cs typeface="+mn-lt"/>
              </a:rPr>
              <a:t>their strategies and decision-making </a:t>
            </a:r>
            <a:r>
              <a:rPr lang="en-IN" sz="1600" kern="100" err="1">
                <a:latin typeface="Georgia"/>
                <a:ea typeface="+mn-lt"/>
                <a:cs typeface="+mn-lt"/>
              </a:rPr>
              <a:t>endeavors</a:t>
            </a:r>
            <a:r>
              <a:rPr lang="en-IN" sz="1600" kern="100" dirty="0">
                <a:effectLst/>
                <a:latin typeface="Georgia"/>
                <a:ea typeface="+mn-lt"/>
                <a:cs typeface="+mn-lt"/>
              </a:rPr>
              <a:t>.</a:t>
            </a:r>
            <a:endParaRPr lang="en-IN" dirty="0">
              <a:latin typeface="Georgia"/>
              <a:ea typeface="+mn-lt"/>
              <a:cs typeface="+mn-lt"/>
            </a:endParaRPr>
          </a:p>
          <a:p>
            <a:pPr algn="just">
              <a:spcAft>
                <a:spcPts val="300"/>
              </a:spcAft>
            </a:pPr>
            <a:r>
              <a:rPr lang="en-US" sz="1600" b="1" i="0" dirty="0">
                <a:solidFill>
                  <a:schemeClr val="tx1"/>
                </a:solidFill>
                <a:effectLst/>
                <a:latin typeface="Georgia" panose="02040502050405020303" pitchFamily="18" charset="0"/>
              </a:rPr>
              <a:t>Notable Findings from EDA:</a:t>
            </a:r>
            <a:endParaRPr lang="en-US" sz="1600" b="0" i="0" dirty="0">
              <a:solidFill>
                <a:schemeClr val="tx1"/>
              </a:solidFill>
              <a:effectLst/>
              <a:latin typeface="Georgia" panose="02040502050405020303" pitchFamily="18" charset="0"/>
            </a:endParaRPr>
          </a:p>
          <a:p>
            <a:pPr marL="285750" indent="-285750" algn="just">
              <a:spcAft>
                <a:spcPts val="300"/>
              </a:spcAft>
              <a:buFont typeface="Wingdings" panose="05000000000000000000" pitchFamily="2" charset="2"/>
              <a:buChar char="Ø"/>
            </a:pPr>
            <a:r>
              <a:rPr lang="en-US" sz="1600" b="1" i="0" dirty="0">
                <a:solidFill>
                  <a:schemeClr val="tx1"/>
                </a:solidFill>
                <a:effectLst/>
                <a:latin typeface="Georgia" panose="02040502050405020303" pitchFamily="18" charset="0"/>
              </a:rPr>
              <a:t>Skewed Distribution:</a:t>
            </a:r>
            <a:r>
              <a:rPr lang="en-US" sz="1600" b="0" i="0" dirty="0">
                <a:solidFill>
                  <a:schemeClr val="tx1"/>
                </a:solidFill>
                <a:effectLst/>
                <a:latin typeface="Georgia" panose="02040502050405020303" pitchFamily="18" charset="0"/>
              </a:rPr>
              <a:t> Subscribers, views, and video counts exhibit skewed distributions.</a:t>
            </a:r>
          </a:p>
          <a:p>
            <a:pPr marL="285750" indent="-285750" algn="just">
              <a:spcAft>
                <a:spcPts val="300"/>
              </a:spcAft>
              <a:buFont typeface="Wingdings" panose="05000000000000000000" pitchFamily="2" charset="2"/>
              <a:buChar char="Ø"/>
            </a:pPr>
            <a:r>
              <a:rPr lang="en-US" sz="1600" b="1" i="0" dirty="0">
                <a:solidFill>
                  <a:schemeClr val="tx1"/>
                </a:solidFill>
                <a:effectLst/>
                <a:latin typeface="Georgia" panose="02040502050405020303" pitchFamily="18" charset="0"/>
              </a:rPr>
              <a:t>Category Dominance:</a:t>
            </a:r>
            <a:r>
              <a:rPr lang="en-US" sz="1600" b="0" i="0" dirty="0">
                <a:solidFill>
                  <a:schemeClr val="tx1"/>
                </a:solidFill>
                <a:effectLst/>
                <a:latin typeface="Georgia" panose="02040502050405020303" pitchFamily="18" charset="0"/>
              </a:rPr>
              <a:t> Music, Entertainment, People &amp; Blogs, and Gaming are dominant categories.</a:t>
            </a:r>
          </a:p>
          <a:p>
            <a:pPr marL="285750" indent="-285750" algn="just">
              <a:spcAft>
                <a:spcPts val="300"/>
              </a:spcAft>
              <a:buFont typeface="Wingdings" panose="05000000000000000000" pitchFamily="2" charset="2"/>
              <a:buChar char="Ø"/>
            </a:pPr>
            <a:r>
              <a:rPr lang="en-US" sz="1600" b="1" i="0" dirty="0">
                <a:solidFill>
                  <a:schemeClr val="tx1"/>
                </a:solidFill>
                <a:effectLst/>
                <a:latin typeface="Georgia" panose="02040502050405020303" pitchFamily="18" charset="0"/>
              </a:rPr>
              <a:t>Subscriber-View Relationship:</a:t>
            </a:r>
            <a:r>
              <a:rPr lang="en-US" sz="1600" b="0" i="0" dirty="0">
                <a:solidFill>
                  <a:schemeClr val="tx1"/>
                </a:solidFill>
                <a:effectLst/>
                <a:latin typeface="Georgia" panose="02040502050405020303" pitchFamily="18" charset="0"/>
              </a:rPr>
              <a:t> Strong positive correlation between subscribers and views.</a:t>
            </a:r>
          </a:p>
          <a:p>
            <a:pPr marL="285750" indent="-285750" algn="just">
              <a:spcAft>
                <a:spcPts val="300"/>
              </a:spcAft>
              <a:buFont typeface="Wingdings" panose="05000000000000000000" pitchFamily="2" charset="2"/>
              <a:buChar char="Ø"/>
            </a:pPr>
            <a:r>
              <a:rPr lang="en-US" sz="1600" b="1" i="0" dirty="0">
                <a:solidFill>
                  <a:schemeClr val="tx1"/>
                </a:solidFill>
                <a:effectLst/>
                <a:latin typeface="Georgia" panose="02040502050405020303" pitchFamily="18" charset="0"/>
              </a:rPr>
              <a:t>Channel Maturity Impact:</a:t>
            </a:r>
            <a:r>
              <a:rPr lang="en-US" sz="1600" b="0" i="0" dirty="0">
                <a:solidFill>
                  <a:schemeClr val="tx1"/>
                </a:solidFill>
                <a:effectLst/>
                <a:latin typeface="Georgia" panose="02040502050405020303" pitchFamily="18" charset="0"/>
              </a:rPr>
              <a:t> Established channels dominate top ranks; newcomer channels face challenges.</a:t>
            </a:r>
          </a:p>
          <a:p>
            <a:pPr marL="285750" indent="-285750" algn="just">
              <a:spcAft>
                <a:spcPts val="300"/>
              </a:spcAft>
              <a:buFont typeface="Wingdings" panose="05000000000000000000" pitchFamily="2" charset="2"/>
              <a:buChar char="Ø"/>
            </a:pPr>
            <a:r>
              <a:rPr lang="en-US" sz="1600" b="1" i="0" dirty="0">
                <a:solidFill>
                  <a:schemeClr val="tx1"/>
                </a:solidFill>
                <a:effectLst/>
                <a:latin typeface="Georgia" panose="02040502050405020303" pitchFamily="18" charset="0"/>
              </a:rPr>
              <a:t>Content Diversity:</a:t>
            </a:r>
            <a:r>
              <a:rPr lang="en-US" sz="1600" b="0" i="0" dirty="0">
                <a:solidFill>
                  <a:schemeClr val="tx1"/>
                </a:solidFill>
                <a:effectLst/>
                <a:latin typeface="Georgia" panose="02040502050405020303" pitchFamily="18" charset="0"/>
              </a:rPr>
              <a:t> Wide range of content categories indicate a diverse content landscape.</a:t>
            </a:r>
          </a:p>
          <a:p>
            <a:pPr marL="285750" indent="-285750" algn="just">
              <a:spcAft>
                <a:spcPts val="300"/>
              </a:spcAft>
              <a:buFont typeface="Wingdings" panose="05000000000000000000" pitchFamily="2" charset="2"/>
              <a:buChar char="Ø"/>
            </a:pPr>
            <a:r>
              <a:rPr lang="en-US" sz="1600" b="1" i="0" dirty="0">
                <a:solidFill>
                  <a:schemeClr val="tx1"/>
                </a:solidFill>
                <a:effectLst/>
                <a:latin typeface="Georgia" panose="02040502050405020303" pitchFamily="18" charset="0"/>
              </a:rPr>
              <a:t>Variable Relationships:</a:t>
            </a:r>
            <a:r>
              <a:rPr lang="en-US" sz="1600" b="0" i="0" dirty="0">
                <a:solidFill>
                  <a:schemeClr val="tx1"/>
                </a:solidFill>
                <a:effectLst/>
                <a:latin typeface="Georgia" panose="02040502050405020303" pitchFamily="18" charset="0"/>
              </a:rPr>
              <a:t> Views and subscribers positively correlated; video counts show no significant correlation.</a:t>
            </a:r>
          </a:p>
          <a:p>
            <a:pPr marL="285750" indent="-285750" algn="just">
              <a:spcAft>
                <a:spcPts val="300"/>
              </a:spcAft>
              <a:buFont typeface="Wingdings" panose="05000000000000000000" pitchFamily="2" charset="2"/>
              <a:buChar char="Ø"/>
            </a:pPr>
            <a:r>
              <a:rPr lang="en-US" sz="1600" b="1" i="0" dirty="0">
                <a:solidFill>
                  <a:schemeClr val="tx1"/>
                </a:solidFill>
                <a:effectLst/>
                <a:latin typeface="Georgia" panose="02040502050405020303" pitchFamily="18" charset="0"/>
              </a:rPr>
              <a:t>Platform Evolution:</a:t>
            </a:r>
            <a:r>
              <a:rPr lang="en-US" sz="1600" b="0" i="0" dirty="0">
                <a:solidFill>
                  <a:schemeClr val="tx1"/>
                </a:solidFill>
                <a:effectLst/>
                <a:latin typeface="Georgia" panose="02040502050405020303" pitchFamily="18" charset="0"/>
              </a:rPr>
              <a:t> Shifts in category trends and channel maturity over time.</a:t>
            </a:r>
          </a:p>
          <a:p>
            <a:pPr marL="285750" indent="-285750" algn="just">
              <a:spcAft>
                <a:spcPts val="300"/>
              </a:spcAft>
              <a:buFont typeface="Wingdings" panose="05000000000000000000" pitchFamily="2" charset="2"/>
              <a:buChar char="Ø"/>
            </a:pPr>
            <a:r>
              <a:rPr lang="en-US" sz="1600" b="1" i="0" dirty="0">
                <a:solidFill>
                  <a:schemeClr val="tx1"/>
                </a:solidFill>
                <a:effectLst/>
                <a:latin typeface="Georgia" panose="02040502050405020303" pitchFamily="18" charset="0"/>
              </a:rPr>
              <a:t>Content Popularity:</a:t>
            </a:r>
            <a:r>
              <a:rPr lang="en-US" sz="1600" b="0" i="0" dirty="0">
                <a:solidFill>
                  <a:schemeClr val="tx1"/>
                </a:solidFill>
                <a:effectLst/>
                <a:latin typeface="Georgia" panose="02040502050405020303" pitchFamily="18" charset="0"/>
              </a:rPr>
              <a:t> Top channels command substantial viewership and subscriber base.</a:t>
            </a:r>
          </a:p>
          <a:p>
            <a:pPr marL="285750" indent="-285750" algn="just">
              <a:lnSpc>
                <a:spcPct val="107000"/>
              </a:lnSpc>
              <a:spcAft>
                <a:spcPts val="800"/>
              </a:spcAft>
              <a:buFont typeface="Wingdings" panose="05000000000000000000" pitchFamily="2" charset="2"/>
              <a:buChar char="Ø"/>
            </a:pPr>
            <a:endParaRPr lang="en-IN" sz="1600" kern="100" dirty="0">
              <a:effectLst/>
              <a:latin typeface="Georgia" panose="02040502050405020303" pitchFamily="18" charset="0"/>
              <a:ea typeface="Calibri" panose="020F0502020204030204" pitchFamily="34" charset="0"/>
              <a:cs typeface="Cordia New" panose="020B0304020202020204" pitchFamily="34" charset="-34"/>
            </a:endParaRPr>
          </a:p>
          <a:p>
            <a:pPr algn="just"/>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741418" y="816077"/>
            <a:ext cx="10515600" cy="704160"/>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741418" y="1520237"/>
            <a:ext cx="9367684" cy="4604881"/>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673322" y="1504335"/>
            <a:ext cx="10614111" cy="4509006"/>
          </a:xfrm>
        </p:spPr>
        <p:txBody>
          <a:bodyPr>
            <a:normAutofit/>
          </a:bodyPr>
          <a:lstStyle/>
          <a:p>
            <a:pPr marL="0" indent="0" algn="just">
              <a:lnSpc>
                <a:spcPct val="150000"/>
              </a:lnSpc>
              <a:spcAft>
                <a:spcPts val="800"/>
              </a:spcAft>
              <a:buNone/>
            </a:pPr>
            <a:r>
              <a:rPr lang="en-IN" sz="1600" b="1" u="sng" dirty="0">
                <a:solidFill>
                  <a:schemeClr val="tx1"/>
                </a:solidFill>
                <a:latin typeface="Georgia"/>
              </a:rPr>
              <a:t>Future enhancements may include:</a:t>
            </a:r>
            <a:endParaRPr lang="en-US" b="1" u="sng" dirty="0">
              <a:solidFill>
                <a:schemeClr val="tx1"/>
              </a:solidFill>
              <a:latin typeface="Franklin Gothic Book"/>
            </a:endParaRPr>
          </a:p>
          <a:p>
            <a:pPr marL="305435" indent="-305435" algn="just">
              <a:buAutoNum type="romanUcPeriod"/>
            </a:pPr>
            <a:endParaRPr lang="en-US" sz="1200" dirty="0">
              <a:solidFill>
                <a:srgbClr val="ECECEC"/>
              </a:solidFill>
              <a:latin typeface="Franklin Gothic Book"/>
            </a:endParaRPr>
          </a:p>
          <a:p>
            <a:pPr marL="228600" indent="-228600" algn="just">
              <a:buAutoNum type="romanUcPeriod"/>
            </a:pPr>
            <a:r>
              <a:rPr lang="en-US" sz="1400" b="0" i="0" dirty="0">
                <a:solidFill>
                  <a:schemeClr val="tx1"/>
                </a:solidFill>
                <a:effectLst/>
                <a:latin typeface="Georgia"/>
                <a:ea typeface="+mn-lt"/>
                <a:cs typeface="+mn-lt"/>
              </a:rPr>
              <a:t>Perform </a:t>
            </a:r>
            <a:r>
              <a:rPr lang="en-US" sz="1400" i="0" dirty="0">
                <a:solidFill>
                  <a:schemeClr val="tx1"/>
                </a:solidFill>
                <a:effectLst/>
                <a:latin typeface="Georgia"/>
                <a:ea typeface="+mn-lt"/>
                <a:cs typeface="+mn-lt"/>
              </a:rPr>
              <a:t>sentiment analysis </a:t>
            </a:r>
            <a:r>
              <a:rPr lang="en-US" sz="1400" b="0" i="0" dirty="0">
                <a:solidFill>
                  <a:schemeClr val="tx1"/>
                </a:solidFill>
                <a:effectLst/>
                <a:latin typeface="Georgia"/>
                <a:ea typeface="+mn-lt"/>
                <a:cs typeface="+mn-lt"/>
              </a:rPr>
              <a:t>on comments and engagement metrics to </a:t>
            </a:r>
            <a:r>
              <a:rPr lang="en-US" sz="1400" dirty="0">
                <a:solidFill>
                  <a:schemeClr val="tx1"/>
                </a:solidFill>
                <a:latin typeface="Georgia"/>
                <a:ea typeface="+mn-lt"/>
                <a:cs typeface="+mn-lt"/>
              </a:rPr>
              <a:t>gauge </a:t>
            </a:r>
            <a:r>
              <a:rPr lang="en-US" sz="1400" b="0" i="0" dirty="0">
                <a:solidFill>
                  <a:schemeClr val="tx1"/>
                </a:solidFill>
                <a:effectLst/>
                <a:latin typeface="Georgia"/>
                <a:ea typeface="+mn-lt"/>
                <a:cs typeface="+mn-lt"/>
              </a:rPr>
              <a:t>audience sentiment towards content</a:t>
            </a:r>
            <a:r>
              <a:rPr lang="en-US" sz="1400" dirty="0">
                <a:solidFill>
                  <a:schemeClr val="tx1"/>
                </a:solidFill>
                <a:latin typeface="Georgia"/>
                <a:ea typeface="+mn-lt"/>
                <a:cs typeface="+mn-lt"/>
              </a:rPr>
              <a:t> and feedback effectively</a:t>
            </a:r>
            <a:r>
              <a:rPr lang="en-US" sz="1400" b="0" i="0" dirty="0">
                <a:solidFill>
                  <a:schemeClr val="tx1"/>
                </a:solidFill>
                <a:effectLst/>
                <a:latin typeface="Georgia"/>
                <a:ea typeface="+mn-lt"/>
                <a:cs typeface="+mn-lt"/>
              </a:rPr>
              <a:t>.</a:t>
            </a:r>
            <a:endParaRPr lang="en-US" sz="1400" dirty="0">
              <a:solidFill>
                <a:schemeClr val="tx1"/>
              </a:solidFill>
              <a:latin typeface="Georgia"/>
              <a:ea typeface="+mn-lt"/>
              <a:cs typeface="+mn-lt"/>
            </a:endParaRPr>
          </a:p>
          <a:p>
            <a:pPr marL="228600" indent="-228600" algn="just">
              <a:buAutoNum type="romanUcPeriod"/>
            </a:pPr>
            <a:r>
              <a:rPr lang="en-US" sz="1400" dirty="0">
                <a:solidFill>
                  <a:schemeClr val="tx1"/>
                </a:solidFill>
                <a:latin typeface="Georgia"/>
                <a:ea typeface="+mn-lt"/>
                <a:cs typeface="+mn-lt"/>
              </a:rPr>
              <a:t>Utilize </a:t>
            </a:r>
            <a:r>
              <a:rPr lang="en-US" sz="1400" i="0" dirty="0">
                <a:solidFill>
                  <a:schemeClr val="tx1"/>
                </a:solidFill>
                <a:effectLst/>
                <a:latin typeface="Georgia"/>
                <a:ea typeface="+mn-lt"/>
                <a:cs typeface="+mn-lt"/>
              </a:rPr>
              <a:t>machine learning </a:t>
            </a:r>
            <a:r>
              <a:rPr lang="en-US" sz="1400" b="0" i="0" dirty="0">
                <a:solidFill>
                  <a:schemeClr val="tx1"/>
                </a:solidFill>
                <a:effectLst/>
                <a:latin typeface="Georgia"/>
                <a:ea typeface="+mn-lt"/>
                <a:cs typeface="+mn-lt"/>
              </a:rPr>
              <a:t>models for </a:t>
            </a:r>
            <a:r>
              <a:rPr lang="en-US" sz="1400" i="0" dirty="0">
                <a:solidFill>
                  <a:schemeClr val="tx1"/>
                </a:solidFill>
                <a:effectLst/>
                <a:latin typeface="Georgia"/>
                <a:ea typeface="+mn-lt"/>
                <a:cs typeface="+mn-lt"/>
              </a:rPr>
              <a:t>predictive analytics</a:t>
            </a:r>
            <a:r>
              <a:rPr lang="en-US" sz="1400" b="0" i="0" dirty="0">
                <a:solidFill>
                  <a:schemeClr val="tx1"/>
                </a:solidFill>
                <a:effectLst/>
                <a:latin typeface="Georgia"/>
                <a:ea typeface="+mn-lt"/>
                <a:cs typeface="+mn-lt"/>
              </a:rPr>
              <a:t>, </a:t>
            </a:r>
            <a:r>
              <a:rPr lang="en-US" sz="1400" dirty="0">
                <a:solidFill>
                  <a:schemeClr val="tx1"/>
                </a:solidFill>
                <a:latin typeface="Georgia"/>
                <a:ea typeface="+mn-lt"/>
                <a:cs typeface="+mn-lt"/>
              </a:rPr>
              <a:t>like </a:t>
            </a:r>
            <a:r>
              <a:rPr lang="en-US" sz="1400" b="0" i="0" dirty="0">
                <a:solidFill>
                  <a:schemeClr val="tx1"/>
                </a:solidFill>
                <a:effectLst/>
                <a:latin typeface="Georgia"/>
                <a:ea typeface="+mn-lt"/>
                <a:cs typeface="+mn-lt"/>
              </a:rPr>
              <a:t>forecasting subscriber growth or predicting video virality</a:t>
            </a:r>
            <a:r>
              <a:rPr lang="en-US" sz="1400" dirty="0">
                <a:solidFill>
                  <a:schemeClr val="tx1"/>
                </a:solidFill>
                <a:latin typeface="Georgia"/>
                <a:ea typeface="+mn-lt"/>
                <a:cs typeface="+mn-lt"/>
              </a:rPr>
              <a:t>, to enhance strategic planning and decision-making</a:t>
            </a:r>
            <a:r>
              <a:rPr lang="en-US" sz="1400" b="0" i="0" dirty="0">
                <a:solidFill>
                  <a:schemeClr val="tx1"/>
                </a:solidFill>
                <a:effectLst/>
                <a:latin typeface="Georgia"/>
                <a:ea typeface="+mn-lt"/>
                <a:cs typeface="+mn-lt"/>
              </a:rPr>
              <a:t>.</a:t>
            </a:r>
            <a:endParaRPr lang="en-US" sz="1400" dirty="0">
              <a:solidFill>
                <a:schemeClr val="tx1"/>
              </a:solidFill>
              <a:latin typeface="Georgia"/>
              <a:ea typeface="+mn-lt"/>
              <a:cs typeface="+mn-lt"/>
            </a:endParaRPr>
          </a:p>
          <a:p>
            <a:pPr marL="228600" indent="-228600" algn="just">
              <a:buAutoNum type="romanUcPeriod"/>
            </a:pPr>
            <a:r>
              <a:rPr lang="en-US" sz="1400" b="0" i="0" dirty="0">
                <a:solidFill>
                  <a:schemeClr val="tx1"/>
                </a:solidFill>
                <a:effectLst/>
                <a:latin typeface="Georgia"/>
                <a:ea typeface="+mn-lt"/>
                <a:cs typeface="+mn-lt"/>
              </a:rPr>
              <a:t>Conduct </a:t>
            </a:r>
            <a:r>
              <a:rPr lang="en-US" sz="1400" i="0" dirty="0">
                <a:solidFill>
                  <a:schemeClr val="tx1"/>
                </a:solidFill>
                <a:effectLst/>
                <a:latin typeface="Georgia"/>
                <a:ea typeface="+mn-lt"/>
                <a:cs typeface="+mn-lt"/>
              </a:rPr>
              <a:t>comparative analysis </a:t>
            </a:r>
            <a:r>
              <a:rPr lang="en-US" sz="1400" b="0" i="0" dirty="0">
                <a:solidFill>
                  <a:schemeClr val="tx1"/>
                </a:solidFill>
                <a:effectLst/>
                <a:latin typeface="Georgia"/>
                <a:ea typeface="+mn-lt"/>
                <a:cs typeface="+mn-lt"/>
              </a:rPr>
              <a:t>with competitor channels to </a:t>
            </a:r>
            <a:r>
              <a:rPr lang="en-US" sz="1400" dirty="0">
                <a:solidFill>
                  <a:schemeClr val="tx1"/>
                </a:solidFill>
                <a:latin typeface="Georgia"/>
                <a:ea typeface="+mn-lt"/>
                <a:cs typeface="+mn-lt"/>
              </a:rPr>
              <a:t>discern </a:t>
            </a:r>
            <a:r>
              <a:rPr lang="en-US" sz="1400" b="0" i="0" dirty="0">
                <a:solidFill>
                  <a:schemeClr val="tx1"/>
                </a:solidFill>
                <a:effectLst/>
                <a:latin typeface="Georgia"/>
                <a:ea typeface="+mn-lt"/>
                <a:cs typeface="+mn-lt"/>
              </a:rPr>
              <a:t>strengths, weaknesses, and </a:t>
            </a:r>
            <a:r>
              <a:rPr lang="en-US" sz="1400" dirty="0">
                <a:solidFill>
                  <a:schemeClr val="tx1"/>
                </a:solidFill>
                <a:latin typeface="Georgia"/>
                <a:ea typeface="+mn-lt"/>
                <a:cs typeface="+mn-lt"/>
              </a:rPr>
              <a:t>areas </a:t>
            </a:r>
            <a:r>
              <a:rPr lang="en-US" sz="1400" b="0" i="0" dirty="0">
                <a:solidFill>
                  <a:schemeClr val="tx1"/>
                </a:solidFill>
                <a:effectLst/>
                <a:latin typeface="Georgia"/>
                <a:ea typeface="+mn-lt"/>
                <a:cs typeface="+mn-lt"/>
              </a:rPr>
              <a:t>for improvement</a:t>
            </a:r>
            <a:r>
              <a:rPr lang="en-US" sz="1400" dirty="0">
                <a:solidFill>
                  <a:schemeClr val="tx1"/>
                </a:solidFill>
                <a:latin typeface="Georgia"/>
                <a:ea typeface="+mn-lt"/>
                <a:cs typeface="+mn-lt"/>
              </a:rPr>
              <a:t>, enabling a more informed competitive strategy</a:t>
            </a:r>
            <a:r>
              <a:rPr lang="en-US" sz="1400" b="0" i="0" dirty="0">
                <a:solidFill>
                  <a:schemeClr val="tx1"/>
                </a:solidFill>
                <a:effectLst/>
                <a:latin typeface="Georgia"/>
                <a:ea typeface="+mn-lt"/>
                <a:cs typeface="+mn-lt"/>
              </a:rPr>
              <a:t>.</a:t>
            </a:r>
            <a:endParaRPr lang="en-US" sz="1400" dirty="0">
              <a:solidFill>
                <a:schemeClr val="tx1"/>
              </a:solidFill>
              <a:latin typeface="Georgia"/>
              <a:ea typeface="+mn-lt"/>
              <a:cs typeface="+mn-lt"/>
            </a:endParaRPr>
          </a:p>
          <a:p>
            <a:pPr marL="228600" indent="-228600" algn="just">
              <a:buAutoNum type="romanUcPeriod"/>
            </a:pPr>
            <a:r>
              <a:rPr lang="en-US" sz="1400" dirty="0">
                <a:solidFill>
                  <a:schemeClr val="tx1"/>
                </a:solidFill>
                <a:latin typeface="Georgia"/>
                <a:ea typeface="+mn-lt"/>
                <a:cs typeface="+mn-lt"/>
              </a:rPr>
              <a:t>Undertake </a:t>
            </a:r>
            <a:r>
              <a:rPr lang="en-US" sz="1400" b="0" i="0" dirty="0">
                <a:solidFill>
                  <a:schemeClr val="tx1"/>
                </a:solidFill>
                <a:effectLst/>
                <a:latin typeface="Georgia"/>
                <a:ea typeface="+mn-lt"/>
                <a:cs typeface="+mn-lt"/>
              </a:rPr>
              <a:t>market </a:t>
            </a:r>
            <a:r>
              <a:rPr lang="en-US" sz="1400" dirty="0">
                <a:solidFill>
                  <a:schemeClr val="tx1"/>
                </a:solidFill>
                <a:latin typeface="Georgia"/>
                <a:ea typeface="+mn-lt"/>
                <a:cs typeface="+mn-lt"/>
              </a:rPr>
              <a:t>trend analysis to identify </a:t>
            </a:r>
            <a:r>
              <a:rPr lang="en-US" sz="1400" b="0" i="0" dirty="0">
                <a:solidFill>
                  <a:schemeClr val="tx1"/>
                </a:solidFill>
                <a:effectLst/>
                <a:latin typeface="Georgia"/>
                <a:ea typeface="+mn-lt"/>
                <a:cs typeface="+mn-lt"/>
              </a:rPr>
              <a:t>emerging content categories </a:t>
            </a:r>
            <a:r>
              <a:rPr lang="en-US" sz="1400" dirty="0">
                <a:solidFill>
                  <a:schemeClr val="tx1"/>
                </a:solidFill>
                <a:latin typeface="Georgia"/>
                <a:ea typeface="+mn-lt"/>
                <a:cs typeface="+mn-lt"/>
              </a:rPr>
              <a:t>and market trends, facilitating </a:t>
            </a:r>
            <a:r>
              <a:rPr lang="en-US" sz="1400" b="0" i="0" dirty="0">
                <a:solidFill>
                  <a:schemeClr val="tx1"/>
                </a:solidFill>
                <a:effectLst/>
                <a:latin typeface="Georgia"/>
                <a:ea typeface="+mn-lt"/>
                <a:cs typeface="+mn-lt"/>
              </a:rPr>
              <a:t>strategic content creation</a:t>
            </a:r>
            <a:r>
              <a:rPr lang="en-US" sz="1400" dirty="0">
                <a:solidFill>
                  <a:schemeClr val="tx1"/>
                </a:solidFill>
                <a:latin typeface="Georgia"/>
                <a:ea typeface="+mn-lt"/>
                <a:cs typeface="+mn-lt"/>
              </a:rPr>
              <a:t> and audience engagement</a:t>
            </a:r>
            <a:r>
              <a:rPr lang="en-US" sz="1400" b="0" i="0" dirty="0">
                <a:solidFill>
                  <a:schemeClr val="tx1"/>
                </a:solidFill>
                <a:effectLst/>
                <a:latin typeface="Georgia"/>
                <a:ea typeface="+mn-lt"/>
                <a:cs typeface="+mn-lt"/>
              </a:rPr>
              <a:t>.</a:t>
            </a:r>
            <a:endParaRPr lang="en-US" sz="1400" dirty="0">
              <a:solidFill>
                <a:schemeClr val="tx1"/>
              </a:solidFill>
              <a:latin typeface="Georgia"/>
              <a:ea typeface="+mn-lt"/>
              <a:cs typeface="+mn-lt"/>
            </a:endParaRPr>
          </a:p>
          <a:p>
            <a:pPr marL="228600" indent="-228600" algn="just">
              <a:lnSpc>
                <a:spcPct val="150000"/>
              </a:lnSpc>
              <a:buAutoNum type="romanUcPeriod"/>
            </a:pPr>
            <a:r>
              <a:rPr lang="en-US" sz="1400" dirty="0">
                <a:solidFill>
                  <a:schemeClr val="tx1"/>
                </a:solidFill>
                <a:latin typeface="Georgia"/>
                <a:ea typeface="+mn-lt"/>
                <a:cs typeface="+mn-lt"/>
              </a:rPr>
              <a:t>Engage in </a:t>
            </a:r>
            <a:r>
              <a:rPr lang="en-US" sz="1400" b="0" i="0" dirty="0">
                <a:solidFill>
                  <a:schemeClr val="tx1"/>
                </a:solidFill>
                <a:effectLst/>
                <a:latin typeface="Georgia"/>
                <a:ea typeface="+mn-lt"/>
                <a:cs typeface="+mn-lt"/>
              </a:rPr>
              <a:t>social network analysis to </a:t>
            </a:r>
            <a:r>
              <a:rPr lang="en-US" sz="1400" dirty="0">
                <a:solidFill>
                  <a:schemeClr val="tx1"/>
                </a:solidFill>
                <a:latin typeface="Georgia"/>
                <a:ea typeface="+mn-lt"/>
                <a:cs typeface="+mn-lt"/>
              </a:rPr>
              <a:t>unravel </a:t>
            </a:r>
            <a:r>
              <a:rPr lang="en-US" sz="1400" b="0" i="0" dirty="0">
                <a:solidFill>
                  <a:schemeClr val="tx1"/>
                </a:solidFill>
                <a:effectLst/>
                <a:latin typeface="Georgia"/>
                <a:ea typeface="+mn-lt"/>
                <a:cs typeface="+mn-lt"/>
              </a:rPr>
              <a:t>subscriber interactions and influencer networks</a:t>
            </a:r>
            <a:r>
              <a:rPr lang="en-US" sz="1400" dirty="0">
                <a:solidFill>
                  <a:schemeClr val="tx1"/>
                </a:solidFill>
                <a:latin typeface="Georgia"/>
                <a:ea typeface="+mn-lt"/>
                <a:cs typeface="+mn-lt"/>
              </a:rPr>
              <a:t>, gaining insights into audience dynamics and maximizing reach and engagement</a:t>
            </a:r>
            <a:r>
              <a:rPr lang="en-US" sz="1400" b="0" i="0" dirty="0">
                <a:solidFill>
                  <a:schemeClr val="tx1"/>
                </a:solidFill>
                <a:effectLst/>
                <a:latin typeface="Georgia"/>
                <a:ea typeface="+mn-lt"/>
                <a:cs typeface="+mn-lt"/>
              </a:rPr>
              <a:t>.</a:t>
            </a:r>
            <a:endParaRPr lang="en-US" sz="1400" dirty="0">
              <a:solidFill>
                <a:schemeClr val="tx1"/>
              </a:solidFill>
              <a:latin typeface="Georgia"/>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sz="2400" dirty="0">
                <a:hlinkClick r:id="rId2"/>
              </a:rPr>
              <a:t>https://pandas.pydata.org/docs/</a:t>
            </a:r>
            <a:endParaRPr lang="en-IN" sz="2400" dirty="0"/>
          </a:p>
          <a:p>
            <a:r>
              <a:rPr lang="en-IN" sz="2400" dirty="0">
                <a:hlinkClick r:id="rId3"/>
              </a:rPr>
              <a:t>https://matplotlib.org/stable/users/explain/quick_start.html</a:t>
            </a:r>
            <a:endParaRPr lang="en-IN" sz="2400" dirty="0"/>
          </a:p>
          <a:p>
            <a:r>
              <a:rPr lang="en-IN" sz="2400" dirty="0">
                <a:hlinkClick r:id="rId4"/>
              </a:rPr>
              <a:t>https://seaborn.pydata.org/tutorial/introduction.html</a:t>
            </a:r>
            <a:endParaRPr lang="en-IN" sz="2400" dirty="0"/>
          </a:p>
          <a:p>
            <a:r>
              <a:rPr lang="en-IN" sz="2400" dirty="0">
                <a:hlinkClick r:id="rId5"/>
              </a:rPr>
              <a:t>https://www.kaggle.com/datasets/surajjha101/top-youtube-channels-data</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3" name="Picture 2" descr="A close-up of a certificate&#10;&#10;Description automatically generated">
            <a:extLst>
              <a:ext uri="{FF2B5EF4-FFF2-40B4-BE49-F238E27FC236}">
                <a16:creationId xmlns:a16="http://schemas.microsoft.com/office/drawing/2014/main" id="{1BAC9DD1-88C6-872D-D87F-489074D62099}"/>
              </a:ext>
            </a:extLst>
          </p:cNvPr>
          <p:cNvPicPr>
            <a:picLocks noChangeAspect="1"/>
          </p:cNvPicPr>
          <p:nvPr/>
        </p:nvPicPr>
        <p:blipFill>
          <a:blip r:embed="rId2"/>
          <a:stretch>
            <a:fillRect/>
          </a:stretch>
        </p:blipFill>
        <p:spPr>
          <a:xfrm>
            <a:off x="3107871" y="1488017"/>
            <a:ext cx="5986842" cy="4749800"/>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3" name="Picture 2" descr="A close up of a certificate">
            <a:extLst>
              <a:ext uri="{FF2B5EF4-FFF2-40B4-BE49-F238E27FC236}">
                <a16:creationId xmlns:a16="http://schemas.microsoft.com/office/drawing/2014/main" id="{88E9A146-E1A4-B64B-6557-0FAF6DF1254C}"/>
              </a:ext>
            </a:extLst>
          </p:cNvPr>
          <p:cNvPicPr>
            <a:picLocks noChangeAspect="1"/>
          </p:cNvPicPr>
          <p:nvPr/>
        </p:nvPicPr>
        <p:blipFill>
          <a:blip r:embed="rId2"/>
          <a:stretch>
            <a:fillRect/>
          </a:stretch>
        </p:blipFill>
        <p:spPr>
          <a:xfrm>
            <a:off x="3066133" y="1488016"/>
            <a:ext cx="6059732" cy="4728633"/>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a:cs typeface="Arial"/>
              </a:rPr>
              <a:t>THANK YOU !</a:t>
            </a:r>
            <a:endParaRPr lang="en-US"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34678" y="9805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727706" y="1245704"/>
            <a:ext cx="10402409" cy="4612562"/>
          </a:xfrm>
        </p:spPr>
        <p:txBody>
          <a:bodyPr>
            <a:normAutofit/>
          </a:bodyPr>
          <a:lstStyle/>
          <a:p>
            <a:pPr marL="0" indent="0" algn="just">
              <a:buNone/>
            </a:pPr>
            <a:endParaRPr lang="en-US" dirty="0"/>
          </a:p>
          <a:p>
            <a:pPr marL="305435" indent="-305435" algn="just">
              <a:buFont typeface="Wingdings" panose="05020102010507070707" pitchFamily="18" charset="2"/>
              <a:buChar char="q"/>
            </a:pPr>
            <a:r>
              <a:rPr lang="en-US" sz="1600" dirty="0">
                <a:latin typeface="Georgia"/>
                <a:ea typeface="+mn-lt"/>
                <a:cs typeface="+mn-lt"/>
              </a:rPr>
              <a:t>In today's ever-evolving digital realm, YouTube stands as a pivotal force, molding trends, shaping consumer choices, and serving as a hub for boundless creativity, entertainment, and global communication.</a:t>
            </a:r>
            <a:endParaRPr lang="en-US">
              <a:latin typeface="Georgia"/>
              <a:ea typeface="+mn-lt"/>
              <a:cs typeface="+mn-lt"/>
            </a:endParaRPr>
          </a:p>
          <a:p>
            <a:pPr marL="305435" indent="-305435" algn="just">
              <a:buFont typeface="Wingdings" panose="05020102010507070707" pitchFamily="18" charset="2"/>
              <a:buChar char="q"/>
            </a:pPr>
            <a:r>
              <a:rPr lang="en-US" sz="1600" dirty="0">
                <a:latin typeface="Georgia"/>
                <a:ea typeface="+mn-lt"/>
                <a:cs typeface="+mn-lt"/>
              </a:rPr>
              <a:t>This initiative addresses a pressing necessity: the establishment of a meticulous analytical framework to decipher the landscape of YouTube's top channels. This framework proves indispensable for marketers, content creators, and platform developers alike. By discerning the driving forces behind channel expansion, content preferences, and audience engagement tactics, it furnishes actionable intelligence vital for maintaining competitiveness and seizing untapped prospects in YouTube content curation and dissemination.</a:t>
            </a:r>
          </a:p>
          <a:p>
            <a:pPr marL="305435" indent="-305435" algn="just">
              <a:buFont typeface="Wingdings" panose="05020102010507070707" pitchFamily="18" charset="2"/>
              <a:buChar char="q"/>
            </a:pPr>
            <a:r>
              <a:rPr lang="en-US" sz="1600" dirty="0">
                <a:latin typeface="Georgia"/>
                <a:ea typeface="+mn-lt"/>
                <a:cs typeface="+mn-lt"/>
              </a:rPr>
              <a:t>The revelations of this endeavor promise substantial benefits for marketers, content creators, and platform developers, furnishing them with invaluable insights to fine-tune strategies and harness nascent opportunities within this dynamic sphere.</a:t>
            </a:r>
            <a:endParaRPr lang="en-US" dirty="0">
              <a:latin typeface="Georgia"/>
              <a:ea typeface="+mn-lt"/>
              <a:cs typeface="+mn-lt"/>
            </a:endParaRPr>
          </a:p>
          <a:p>
            <a:pPr marL="305435" indent="-305435" algn="just">
              <a:lnSpc>
                <a:spcPct val="100000"/>
              </a:lnSpc>
              <a:buFont typeface="Wingdings" panose="05020102010507070707" pitchFamily="18" charset="2"/>
              <a:buChar char="q"/>
            </a:pPr>
            <a:endParaRPr lang="en-US" sz="1600" dirty="0">
              <a:latin typeface="Georgia" panose="02040502050405020303"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61559"/>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667814" y="1126707"/>
            <a:ext cx="10403309" cy="5205267"/>
          </a:xfrm>
        </p:spPr>
        <p:txBody>
          <a:bodyPr vert="horz" lIns="91440" tIns="45720" rIns="91440" bIns="45720" rtlCol="0" anchor="ctr">
            <a:noAutofit/>
          </a:bodyPr>
          <a:lstStyle/>
          <a:p>
            <a:pPr marL="305435" indent="-305435" algn="just"/>
            <a:r>
              <a:rPr lang="en-US" sz="1400" b="1" dirty="0">
                <a:latin typeface="Georgia"/>
                <a:cs typeface="Calibri"/>
              </a:rPr>
              <a:t>Description: </a:t>
            </a:r>
            <a:r>
              <a:rPr lang="en-US" sz="1400" dirty="0">
                <a:latin typeface="Georgia"/>
                <a:ea typeface="+mn-lt"/>
                <a:cs typeface="+mn-lt"/>
              </a:rPr>
              <a:t>Our solution aims to offer extensive insights into YouTube's top subscribed channels using advanced data analysis and visualization. With a dataset comprising the top 1,000 channels, we aim to uncover patterns and metrics, aiding stakeholders in better understanding the YouTube landscape.</a:t>
            </a:r>
            <a:endParaRPr lang="en-US">
              <a:latin typeface="Georgia"/>
            </a:endParaRPr>
          </a:p>
          <a:p>
            <a:pPr marL="305435" indent="-305435" algn="just"/>
            <a:r>
              <a:rPr lang="en-US" sz="1400" b="1" dirty="0">
                <a:solidFill>
                  <a:srgbClr val="404040"/>
                </a:solidFill>
                <a:latin typeface="Georgia"/>
                <a:ea typeface="+mn-lt"/>
                <a:cs typeface="Calibri"/>
              </a:rPr>
              <a:t>Approach:</a:t>
            </a:r>
          </a:p>
          <a:p>
            <a:pPr marL="936625" lvl="2" indent="-342900" algn="just"/>
            <a:r>
              <a:rPr lang="en-US" sz="1400" i="1" u="sng" dirty="0">
                <a:latin typeface="Georgia"/>
                <a:cs typeface="Calibri"/>
              </a:rPr>
              <a:t>Data Collection: </a:t>
            </a:r>
            <a:r>
              <a:rPr lang="en-US" sz="1400" dirty="0">
                <a:latin typeface="Georgia"/>
                <a:ea typeface="+mn-lt"/>
                <a:cs typeface="+mn-lt"/>
              </a:rPr>
              <a:t>Leveraging a dataset sourced from Kaggle, our analysis focuses on the top 1,000 subscribed YouTube channels. This dataset provides invaluable information for uncovering trends and insights crucial for understanding the YouTube landscape comprehensively.</a:t>
            </a:r>
          </a:p>
          <a:p>
            <a:pPr marL="899795" indent="-269875" algn="just"/>
            <a:r>
              <a:rPr lang="en-US" sz="1400" i="1" u="sng" dirty="0">
                <a:latin typeface="Georgia"/>
                <a:cs typeface="Calibri"/>
              </a:rPr>
              <a:t>Data Cleaning &amp; Wrangling: </a:t>
            </a:r>
            <a:r>
              <a:rPr lang="en-US" sz="1400" dirty="0">
                <a:latin typeface="Georgia"/>
                <a:ea typeface="+mn-lt"/>
                <a:cs typeface="+mn-lt"/>
              </a:rPr>
              <a:t> We'll tackle data quality issues by addressing missing values, correcting data types, and resolving inconsistencies, ensuring the dataset's integrity for robust analysis.</a:t>
            </a:r>
            <a:endParaRPr lang="en-US">
              <a:latin typeface="Georgia"/>
              <a:ea typeface="+mn-lt"/>
              <a:cs typeface="+mn-lt"/>
            </a:endParaRPr>
          </a:p>
          <a:p>
            <a:pPr marL="936625" lvl="2" indent="-342900" algn="just"/>
            <a:r>
              <a:rPr lang="en-US" sz="1400" i="1" u="sng" dirty="0">
                <a:latin typeface="Georgia"/>
                <a:cs typeface="Calibri"/>
              </a:rPr>
              <a:t>Data Analysis &amp; Visualization</a:t>
            </a:r>
            <a:r>
              <a:rPr lang="en-US" sz="1400" i="1" dirty="0">
                <a:latin typeface="Georgia"/>
                <a:cs typeface="Calibri"/>
              </a:rPr>
              <a:t>: </a:t>
            </a:r>
            <a:r>
              <a:rPr lang="en-US" sz="1400" dirty="0">
                <a:latin typeface="Georgia"/>
                <a:ea typeface="+mn-lt"/>
                <a:cs typeface="+mn-lt"/>
              </a:rPr>
              <a:t>Perform exploratory data analysis to unveil insights and depict key metrics through visual representations such as charts and graphs, enhancing understanding and facilitating informed decision-making.</a:t>
            </a:r>
          </a:p>
          <a:p>
            <a:pPr marL="936625" lvl="2" indent="-342900" algn="just"/>
            <a:r>
              <a:rPr lang="en-US" sz="1400" i="1" u="sng" dirty="0">
                <a:latin typeface="Georgia"/>
                <a:cs typeface="Calibri"/>
              </a:rPr>
              <a:t>Relationship Analysis</a:t>
            </a:r>
            <a:r>
              <a:rPr lang="en-US" sz="1400" dirty="0">
                <a:latin typeface="Georgia"/>
                <a:cs typeface="Calibri"/>
              </a:rPr>
              <a:t>: </a:t>
            </a:r>
            <a:r>
              <a:rPr lang="en-US" sz="1400" dirty="0">
                <a:latin typeface="Georgia"/>
                <a:ea typeface="+mn-lt"/>
                <a:cs typeface="+mn-lt"/>
              </a:rPr>
              <a:t>Delve into the interrelationships among variables like subscribers, video views, and video counts to glean deeper insights and understand underlying patterns, facilitating comprehensive analysis.</a:t>
            </a:r>
          </a:p>
          <a:p>
            <a:pPr marL="936625" lvl="2" indent="-342900" algn="just"/>
            <a:r>
              <a:rPr lang="en-US" sz="1400" i="1" u="sng" dirty="0">
                <a:latin typeface="Georgia"/>
                <a:cs typeface="Calibri"/>
              </a:rPr>
              <a:t>Classification Analysis</a:t>
            </a:r>
            <a:r>
              <a:rPr lang="en-US" sz="1400" u="sng" dirty="0">
                <a:latin typeface="Georgia"/>
                <a:cs typeface="Calibri"/>
              </a:rPr>
              <a:t>: </a:t>
            </a:r>
            <a:r>
              <a:rPr lang="en-US" sz="1400" dirty="0">
                <a:latin typeface="Georgia"/>
                <a:ea typeface="+mn-lt"/>
                <a:cs typeface="+mn-lt"/>
              </a:rPr>
              <a:t>Categorize channels by factors like genre, channel age, and other pertinent criteria to discern trends and patterns, enabling nuanced analysis and strategic insights.</a:t>
            </a:r>
          </a:p>
          <a:p>
            <a:pPr marL="305435" indent="-305435" algn="just"/>
            <a:r>
              <a:rPr lang="en-US" sz="1400" b="1" i="1" dirty="0">
                <a:latin typeface="Georgia" panose="02040502050405020303" pitchFamily="18" charset="0"/>
                <a:cs typeface="Calibri"/>
              </a:rPr>
              <a:t>Expected Outcome</a:t>
            </a:r>
            <a:r>
              <a:rPr lang="en-US" sz="1400" dirty="0">
                <a:latin typeface="Georgia" panose="02040502050405020303" pitchFamily="18" charset="0"/>
                <a:cs typeface="Calibri"/>
              </a:rPr>
              <a:t>: A detailed analysis report highlighting the findings, trends, and actionable insights derived from the top subscribed channels dataset.</a:t>
            </a:r>
            <a:endParaRPr lang="en-IN" sz="1400" dirty="0">
              <a:latin typeface="Georgia" panose="02040502050405020303"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3" y="754831"/>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429845"/>
            <a:ext cx="11029615" cy="4673324"/>
          </a:xfrm>
        </p:spPr>
        <p:txBody>
          <a:bodyPr>
            <a:normAutofit/>
          </a:bodyPr>
          <a:lstStyle/>
          <a:p>
            <a:pPr marL="305435" indent="-305435" algn="l">
              <a:buFont typeface="Arial" panose="020B0604020202020204" pitchFamily="34" charset="0"/>
              <a:buChar char="•"/>
            </a:pPr>
            <a:r>
              <a:rPr lang="en-IN" sz="1400" b="1" i="0" dirty="0">
                <a:solidFill>
                  <a:schemeClr val="tx1"/>
                </a:solidFill>
                <a:effectLst/>
                <a:latin typeface="Georgia" panose="02040502050405020303" pitchFamily="18" charset="0"/>
              </a:rPr>
              <a:t>Software Requirements</a:t>
            </a:r>
            <a:r>
              <a:rPr lang="en-IN" sz="1400" b="0" i="0" dirty="0">
                <a:solidFill>
                  <a:schemeClr val="tx1"/>
                </a:solidFill>
                <a:effectLst/>
                <a:latin typeface="Georgia" panose="02040502050405020303" pitchFamily="18" charset="0"/>
              </a:rPr>
              <a:t>:</a:t>
            </a:r>
            <a:endParaRPr lang="en-US"/>
          </a:p>
          <a:p>
            <a:pPr marL="629920" lvl="1" indent="-305435"/>
            <a:r>
              <a:rPr lang="en-IN" b="0" i="0" dirty="0">
                <a:solidFill>
                  <a:schemeClr val="tx1"/>
                </a:solidFill>
                <a:effectLst/>
                <a:latin typeface="Georgia"/>
                <a:ea typeface="+mn-lt"/>
                <a:cs typeface="+mn-lt"/>
              </a:rPr>
              <a:t>Python: Programming language for data analysis and visualization.</a:t>
            </a:r>
            <a:endParaRPr lang="en-IN" dirty="0">
              <a:solidFill>
                <a:schemeClr val="tx1"/>
              </a:solidFill>
              <a:latin typeface="Georgia"/>
              <a:ea typeface="+mn-lt"/>
              <a:cs typeface="+mn-lt"/>
            </a:endParaRPr>
          </a:p>
          <a:p>
            <a:pPr marL="742950" lvl="1" indent="-285750">
              <a:buFont typeface="Arial" panose="020B0604020202020204" pitchFamily="34" charset="0"/>
              <a:buChar char="•"/>
            </a:pPr>
            <a:r>
              <a:rPr lang="en-IN" b="0" i="0" err="1">
                <a:solidFill>
                  <a:schemeClr val="tx1"/>
                </a:solidFill>
                <a:effectLst/>
                <a:latin typeface="Georgia"/>
                <a:ea typeface="+mn-lt"/>
                <a:cs typeface="+mn-lt"/>
              </a:rPr>
              <a:t>Jupyter</a:t>
            </a:r>
            <a:r>
              <a:rPr lang="en-IN" b="0" i="0" dirty="0">
                <a:solidFill>
                  <a:schemeClr val="tx1"/>
                </a:solidFill>
                <a:effectLst/>
                <a:latin typeface="Georgia"/>
                <a:ea typeface="+mn-lt"/>
                <a:cs typeface="+mn-lt"/>
              </a:rPr>
              <a:t> Notebook: Interactive development environment for Python.</a:t>
            </a:r>
            <a:endParaRPr lang="en-IN" dirty="0">
              <a:solidFill>
                <a:schemeClr val="tx1"/>
              </a:solidFill>
              <a:latin typeface="Georgia"/>
            </a:endParaRPr>
          </a:p>
          <a:p>
            <a:pPr marL="742950" lvl="1" indent="-285750">
              <a:buFont typeface="Arial" panose="020B0604020202020204" pitchFamily="34" charset="0"/>
              <a:buChar char="•"/>
            </a:pPr>
            <a:r>
              <a:rPr lang="en-IN" b="0" i="0" dirty="0">
                <a:solidFill>
                  <a:schemeClr val="tx1"/>
                </a:solidFill>
                <a:effectLst/>
                <a:latin typeface="Georgia"/>
                <a:ea typeface="+mn-lt"/>
                <a:cs typeface="+mn-lt"/>
              </a:rPr>
              <a:t>Pandas: Python library for data manipulation and analysis.</a:t>
            </a:r>
            <a:endParaRPr lang="en-IN" dirty="0">
              <a:solidFill>
                <a:schemeClr val="tx1"/>
              </a:solidFill>
              <a:latin typeface="Georgia"/>
            </a:endParaRPr>
          </a:p>
          <a:p>
            <a:pPr marL="742950" lvl="1" indent="-285750">
              <a:buFont typeface="Arial" panose="020B0604020202020204" pitchFamily="34" charset="0"/>
              <a:buChar char="•"/>
            </a:pPr>
            <a:r>
              <a:rPr lang="en-IN" b="0" i="0" dirty="0">
                <a:solidFill>
                  <a:schemeClr val="tx1"/>
                </a:solidFill>
                <a:effectLst/>
                <a:latin typeface="Georgia"/>
                <a:ea typeface="+mn-lt"/>
                <a:cs typeface="+mn-lt"/>
              </a:rPr>
              <a:t>Matplotlib &amp; Seaborn: Python libraries for data visualization.</a:t>
            </a:r>
            <a:endParaRPr lang="en-IN" dirty="0">
              <a:solidFill>
                <a:schemeClr val="tx1"/>
              </a:solidFill>
              <a:latin typeface="Georgia"/>
            </a:endParaRPr>
          </a:p>
          <a:p>
            <a:pPr marL="742950" lvl="1" indent="-285750">
              <a:buFont typeface="Arial" panose="020B0604020202020204" pitchFamily="34" charset="0"/>
              <a:buChar char="•"/>
            </a:pPr>
            <a:r>
              <a:rPr lang="en-IN" b="0" i="0" dirty="0">
                <a:solidFill>
                  <a:schemeClr val="tx1"/>
                </a:solidFill>
                <a:effectLst/>
                <a:latin typeface="Georgia"/>
                <a:ea typeface="+mn-lt"/>
                <a:cs typeface="+mn-lt"/>
              </a:rPr>
              <a:t>NumPy: Python library for numerical computing.</a:t>
            </a:r>
            <a:endParaRPr lang="en-IN" dirty="0">
              <a:solidFill>
                <a:schemeClr val="tx1"/>
              </a:solidFill>
              <a:latin typeface="Georgia"/>
            </a:endParaRPr>
          </a:p>
          <a:p>
            <a:pPr marL="742950" lvl="1" indent="-285750" algn="l">
              <a:buFont typeface="Arial" panose="020B0604020202020204" pitchFamily="34" charset="0"/>
              <a:buChar char="•"/>
            </a:pPr>
            <a:r>
              <a:rPr lang="en-IN" b="0" i="0" dirty="0">
                <a:solidFill>
                  <a:schemeClr val="tx1"/>
                </a:solidFill>
                <a:effectLst/>
                <a:latin typeface="Georgia"/>
                <a:ea typeface="+mn-lt"/>
                <a:cs typeface="+mn-lt"/>
              </a:rPr>
              <a:t>Scikit-learn: Python library for machine learning algorithms (if applicable).</a:t>
            </a:r>
            <a:endParaRPr lang="en-IN" dirty="0">
              <a:solidFill>
                <a:schemeClr val="tx1"/>
              </a:solidFill>
              <a:latin typeface="Georgia"/>
            </a:endParaRPr>
          </a:p>
          <a:p>
            <a:pPr marL="305435" indent="-305435" algn="l">
              <a:buFont typeface="Arial" panose="020B0604020202020204" pitchFamily="34" charset="0"/>
              <a:buChar char="•"/>
            </a:pPr>
            <a:r>
              <a:rPr lang="en-IN" sz="1400" b="1" i="0" dirty="0">
                <a:solidFill>
                  <a:schemeClr val="tx1"/>
                </a:solidFill>
                <a:effectLst/>
                <a:latin typeface="Georgia" panose="02040502050405020303" pitchFamily="18" charset="0"/>
              </a:rPr>
              <a:t>Hardware Requirements</a:t>
            </a:r>
            <a:r>
              <a:rPr lang="en-IN" sz="1400" b="0" i="0" dirty="0">
                <a:solidFill>
                  <a:schemeClr val="tx1"/>
                </a:solidFill>
                <a:effectLst/>
                <a:latin typeface="Georgia" panose="02040502050405020303" pitchFamily="18" charset="0"/>
              </a:rPr>
              <a:t>:</a:t>
            </a:r>
          </a:p>
          <a:p>
            <a:pPr marL="742950" lvl="1" indent="-285750" algn="l">
              <a:buFont typeface="Arial" panose="020B0604020202020204" pitchFamily="34" charset="0"/>
              <a:buChar char="•"/>
            </a:pPr>
            <a:r>
              <a:rPr lang="en-IN" b="0" i="0" dirty="0">
                <a:solidFill>
                  <a:schemeClr val="tx1"/>
                </a:solidFill>
                <a:effectLst/>
                <a:latin typeface="Georgia" panose="02040502050405020303" pitchFamily="18" charset="0"/>
              </a:rPr>
              <a:t>Operating System: Windows, macOS, or Linux.</a:t>
            </a:r>
          </a:p>
          <a:p>
            <a:pPr marL="742950" lvl="1" indent="-285750" algn="l">
              <a:buFont typeface="Arial" panose="020B0604020202020204" pitchFamily="34" charset="0"/>
              <a:buChar char="•"/>
            </a:pPr>
            <a:r>
              <a:rPr lang="en-IN" b="0" i="0" dirty="0">
                <a:solidFill>
                  <a:schemeClr val="tx1"/>
                </a:solidFill>
                <a:effectLst/>
                <a:latin typeface="Georgia" panose="02040502050405020303" pitchFamily="18" charset="0"/>
              </a:rPr>
              <a:t>Processor: Intel Core i5 or equivalent.</a:t>
            </a:r>
          </a:p>
          <a:p>
            <a:pPr marL="742950" lvl="1" indent="-285750" algn="l">
              <a:buFont typeface="Arial" panose="020B0604020202020204" pitchFamily="34" charset="0"/>
              <a:buChar char="•"/>
            </a:pPr>
            <a:r>
              <a:rPr lang="en-IN" b="0" i="0" dirty="0">
                <a:solidFill>
                  <a:schemeClr val="tx1"/>
                </a:solidFill>
                <a:effectLst/>
                <a:latin typeface="Georgia" panose="02040502050405020303" pitchFamily="18" charset="0"/>
              </a:rPr>
              <a:t>RAM: Minimum 8 GB.</a:t>
            </a:r>
          </a:p>
          <a:p>
            <a:pPr marL="742950" lvl="1" indent="-285750" algn="l">
              <a:buFont typeface="Arial" panose="020B0604020202020204" pitchFamily="34" charset="0"/>
              <a:buChar char="•"/>
            </a:pPr>
            <a:r>
              <a:rPr lang="en-IN" b="0" i="0" dirty="0">
                <a:solidFill>
                  <a:schemeClr val="tx1"/>
                </a:solidFill>
                <a:effectLst/>
                <a:latin typeface="Georgia" panose="02040502050405020303" pitchFamily="18" charset="0"/>
              </a:rPr>
              <a:t>Storage: Sufficient disk space for dataset storage and analysis.</a:t>
            </a:r>
          </a:p>
          <a:p>
            <a:pPr marL="0" indent="0">
              <a:buNone/>
            </a:pPr>
            <a:endParaRPr lang="en-IN" sz="14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00357" y="564504"/>
            <a:ext cx="11029616" cy="530296"/>
          </a:xfrm>
        </p:spPr>
        <p:txBody>
          <a:bodyPr>
            <a:normAutofit/>
          </a:bodyPr>
          <a:lstStyle/>
          <a:p>
            <a:r>
              <a:rPr lang="en-US" b="1" dirty="0">
                <a:solidFill>
                  <a:schemeClr val="accent1"/>
                </a:solidFill>
                <a:latin typeface="Arial"/>
                <a:ea typeface="+mj-lt"/>
                <a:cs typeface="Arial"/>
              </a:rPr>
              <a:t>Algorithm &amp; Deployment</a:t>
            </a:r>
            <a:endParaRPr lang="en-US" dirty="0"/>
          </a:p>
        </p:txBody>
      </p:sp>
      <p:sp>
        <p:nvSpPr>
          <p:cNvPr id="3" name="TextBox 2">
            <a:extLst>
              <a:ext uri="{FF2B5EF4-FFF2-40B4-BE49-F238E27FC236}">
                <a16:creationId xmlns:a16="http://schemas.microsoft.com/office/drawing/2014/main" id="{799D096D-7FD3-3FE3-3EA8-B862032AAC67}"/>
              </a:ext>
            </a:extLst>
          </p:cNvPr>
          <p:cNvSpPr txBox="1"/>
          <p:nvPr/>
        </p:nvSpPr>
        <p:spPr>
          <a:xfrm>
            <a:off x="500357" y="1117884"/>
            <a:ext cx="11131204" cy="5563061"/>
          </a:xfrm>
          <a:prstGeom prst="rect">
            <a:avLst/>
          </a:prstGeom>
          <a:noFill/>
        </p:spPr>
        <p:txBody>
          <a:bodyPr wrap="square" lIns="91440" tIns="45720" rIns="91440" bIns="45720" anchor="t">
            <a:spAutoFit/>
          </a:bodyPr>
          <a:lstStyle/>
          <a:p>
            <a:pPr marL="457200" algn="just">
              <a:spcAft>
                <a:spcPts val="300"/>
              </a:spcAft>
            </a:pPr>
            <a:r>
              <a:rPr lang="en-IN" sz="1400" b="1" kern="100" dirty="0">
                <a:effectLst/>
                <a:latin typeface="Georgia"/>
                <a:ea typeface="Calibri" panose="020F0502020204030204" pitchFamily="34" charset="0"/>
                <a:cs typeface="Cordia New"/>
              </a:rPr>
              <a:t>Algorithm &amp; Deployment:</a:t>
            </a:r>
            <a:r>
              <a:rPr lang="en-IN" sz="1400" kern="100" dirty="0">
                <a:effectLst/>
                <a:latin typeface="Georgia"/>
                <a:ea typeface="Calibri" panose="020F0502020204030204" pitchFamily="34" charset="0"/>
                <a:cs typeface="Cordia New"/>
              </a:rPr>
              <a:t> </a:t>
            </a:r>
            <a:r>
              <a:rPr lang="en-IN" sz="1400" kern="100" dirty="0">
                <a:latin typeface="Georgia"/>
                <a:ea typeface="+mn-lt"/>
                <a:cs typeface="+mn-lt"/>
              </a:rPr>
              <a:t>Since </a:t>
            </a:r>
            <a:r>
              <a:rPr lang="en-IN" sz="1400" kern="100" dirty="0">
                <a:effectLst/>
                <a:latin typeface="Georgia"/>
                <a:ea typeface="+mn-lt"/>
                <a:cs typeface="+mn-lt"/>
              </a:rPr>
              <a:t>EDA </a:t>
            </a:r>
            <a:r>
              <a:rPr lang="en-IN" sz="1400" kern="100" dirty="0">
                <a:latin typeface="Georgia"/>
                <a:ea typeface="+mn-lt"/>
                <a:cs typeface="+mn-lt"/>
              </a:rPr>
              <a:t>is </a:t>
            </a:r>
            <a:r>
              <a:rPr lang="en-IN" sz="1400" kern="100" err="1">
                <a:latin typeface="Georgia"/>
                <a:ea typeface="+mn-lt"/>
                <a:cs typeface="+mn-lt"/>
              </a:rPr>
              <a:t>centered</a:t>
            </a:r>
            <a:r>
              <a:rPr lang="en-IN" sz="1400" kern="100" dirty="0">
                <a:latin typeface="Georgia"/>
                <a:ea typeface="+mn-lt"/>
                <a:cs typeface="+mn-lt"/>
              </a:rPr>
              <a:t> on </a:t>
            </a:r>
            <a:r>
              <a:rPr lang="en-IN" sz="1400" kern="100" dirty="0">
                <a:effectLst/>
                <a:latin typeface="Georgia"/>
                <a:ea typeface="+mn-lt"/>
                <a:cs typeface="+mn-lt"/>
              </a:rPr>
              <a:t>data exploration and analysis</a:t>
            </a:r>
            <a:r>
              <a:rPr lang="en-IN" sz="1400" kern="100" dirty="0">
                <a:latin typeface="Georgia"/>
                <a:ea typeface="+mn-lt"/>
                <a:cs typeface="+mn-lt"/>
              </a:rPr>
              <a:t>, devoid of</a:t>
            </a:r>
            <a:r>
              <a:rPr lang="en-IN" sz="1400" kern="100" dirty="0">
                <a:effectLst/>
                <a:latin typeface="Georgia"/>
                <a:ea typeface="+mn-lt"/>
                <a:cs typeface="+mn-lt"/>
              </a:rPr>
              <a:t> predictive </a:t>
            </a:r>
            <a:r>
              <a:rPr lang="en-IN" sz="1400" kern="100" err="1">
                <a:latin typeface="Georgia"/>
                <a:ea typeface="+mn-lt"/>
                <a:cs typeface="+mn-lt"/>
              </a:rPr>
              <a:t>modeling</a:t>
            </a:r>
            <a:r>
              <a:rPr lang="en-IN" sz="1400" kern="100" dirty="0">
                <a:effectLst/>
                <a:latin typeface="Georgia"/>
                <a:ea typeface="+mn-lt"/>
                <a:cs typeface="+mn-lt"/>
              </a:rPr>
              <a:t>, </a:t>
            </a:r>
            <a:r>
              <a:rPr lang="en-IN" sz="1400" kern="100" dirty="0">
                <a:latin typeface="Georgia"/>
                <a:ea typeface="+mn-lt"/>
                <a:cs typeface="+mn-lt"/>
              </a:rPr>
              <a:t>it eschews </a:t>
            </a:r>
            <a:r>
              <a:rPr lang="en-IN" sz="1400" kern="100" dirty="0">
                <a:effectLst/>
                <a:latin typeface="Georgia"/>
                <a:ea typeface="+mn-lt"/>
                <a:cs typeface="+mn-lt"/>
              </a:rPr>
              <a:t>specific </a:t>
            </a:r>
            <a:r>
              <a:rPr lang="en-IN" sz="1400" kern="100" dirty="0">
                <a:latin typeface="Georgia"/>
                <a:ea typeface="+mn-lt"/>
                <a:cs typeface="+mn-lt"/>
              </a:rPr>
              <a:t>algorithms </a:t>
            </a:r>
            <a:r>
              <a:rPr lang="en-IN" sz="1400" kern="100" dirty="0">
                <a:effectLst/>
                <a:latin typeface="Georgia"/>
                <a:ea typeface="+mn-lt"/>
                <a:cs typeface="+mn-lt"/>
              </a:rPr>
              <a:t>or deployment </a:t>
            </a:r>
            <a:r>
              <a:rPr lang="en-IN" sz="1400" kern="100" dirty="0">
                <a:latin typeface="Georgia"/>
                <a:ea typeface="+mn-lt"/>
                <a:cs typeface="+mn-lt"/>
              </a:rPr>
              <a:t>procedures</a:t>
            </a:r>
            <a:r>
              <a:rPr lang="en-IN" sz="1400" kern="100" dirty="0">
                <a:effectLst/>
                <a:latin typeface="Georgia"/>
                <a:ea typeface="+mn-lt"/>
                <a:cs typeface="+mn-lt"/>
              </a:rPr>
              <a:t>. Instead, </a:t>
            </a:r>
            <a:r>
              <a:rPr lang="en-IN" sz="1400" kern="100" dirty="0">
                <a:latin typeface="Georgia"/>
                <a:ea typeface="+mn-lt"/>
                <a:cs typeface="+mn-lt"/>
              </a:rPr>
              <a:t>emphasis lies </a:t>
            </a:r>
            <a:r>
              <a:rPr lang="en-IN" sz="1400" kern="100" dirty="0">
                <a:effectLst/>
                <a:latin typeface="Georgia"/>
                <a:ea typeface="+mn-lt"/>
                <a:cs typeface="+mn-lt"/>
              </a:rPr>
              <a:t>on </a:t>
            </a:r>
            <a:r>
              <a:rPr lang="en-IN" sz="1400" kern="100" dirty="0">
                <a:latin typeface="Georgia"/>
                <a:ea typeface="+mn-lt"/>
                <a:cs typeface="+mn-lt"/>
              </a:rPr>
              <a:t>leveraging </a:t>
            </a:r>
            <a:r>
              <a:rPr lang="en-IN" sz="1400" kern="100" dirty="0">
                <a:effectLst/>
                <a:latin typeface="Georgia"/>
                <a:ea typeface="+mn-lt"/>
                <a:cs typeface="+mn-lt"/>
              </a:rPr>
              <a:t>descriptive statistics, </a:t>
            </a:r>
            <a:r>
              <a:rPr lang="en-IN" sz="1400" kern="100" dirty="0">
                <a:latin typeface="Georgia"/>
                <a:ea typeface="+mn-lt"/>
                <a:cs typeface="+mn-lt"/>
              </a:rPr>
              <a:t>visual aids</a:t>
            </a:r>
            <a:r>
              <a:rPr lang="en-IN" sz="1400" kern="100" dirty="0">
                <a:effectLst/>
                <a:latin typeface="Georgia"/>
                <a:ea typeface="+mn-lt"/>
                <a:cs typeface="+mn-lt"/>
              </a:rPr>
              <a:t>, and exploratory techniques to </a:t>
            </a:r>
            <a:r>
              <a:rPr lang="en-IN" sz="1400" kern="100" dirty="0">
                <a:latin typeface="Georgia"/>
                <a:ea typeface="+mn-lt"/>
                <a:cs typeface="+mn-lt"/>
              </a:rPr>
              <a:t>glean </a:t>
            </a:r>
            <a:r>
              <a:rPr lang="en-IN" sz="1400" kern="100" dirty="0">
                <a:effectLst/>
                <a:latin typeface="Georgia"/>
                <a:ea typeface="+mn-lt"/>
                <a:cs typeface="+mn-lt"/>
              </a:rPr>
              <a:t>insights </a:t>
            </a:r>
            <a:r>
              <a:rPr lang="en-IN" sz="1400" kern="100" dirty="0">
                <a:latin typeface="Georgia"/>
                <a:ea typeface="+mn-lt"/>
                <a:cs typeface="+mn-lt"/>
              </a:rPr>
              <a:t>from</a:t>
            </a:r>
            <a:r>
              <a:rPr lang="en-IN" sz="1400" kern="100" dirty="0">
                <a:effectLst/>
                <a:latin typeface="Georgia"/>
                <a:ea typeface="+mn-lt"/>
                <a:cs typeface="+mn-lt"/>
              </a:rPr>
              <a:t> the dataset.</a:t>
            </a:r>
          </a:p>
          <a:p>
            <a:pPr marL="457200" algn="just">
              <a:spcAft>
                <a:spcPts val="300"/>
              </a:spcAft>
            </a:pPr>
            <a:endParaRPr lang="en-IN" sz="1400" kern="100" dirty="0">
              <a:effectLst/>
              <a:latin typeface="Georgia" panose="02040502050405020303" pitchFamily="18" charset="0"/>
              <a:ea typeface="Calibri" panose="020F0502020204030204" pitchFamily="34" charset="0"/>
              <a:cs typeface="Cordia New" panose="020B0304020202020204" pitchFamily="34" charset="-34"/>
            </a:endParaRPr>
          </a:p>
          <a:p>
            <a:pPr marL="342900" lvl="0" indent="-342900" algn="just">
              <a:spcAft>
                <a:spcPts val="300"/>
              </a:spcAft>
              <a:buFont typeface="+mj-lt"/>
              <a:buAutoNum type="arabicParenR"/>
            </a:pPr>
            <a:r>
              <a:rPr lang="en-IN" sz="1400" b="1" kern="100" dirty="0">
                <a:effectLst/>
                <a:latin typeface="Georgia" panose="02040502050405020303" pitchFamily="18" charset="0"/>
                <a:ea typeface="Calibri" panose="020F0502020204030204" pitchFamily="34" charset="0"/>
                <a:cs typeface="Cordia New" panose="020B0304020202020204" pitchFamily="34" charset="-34"/>
              </a:rPr>
              <a:t>Loading Necessary Libraries and Dataset</a:t>
            </a:r>
            <a:r>
              <a:rPr lang="en-IN" sz="1400" kern="100" dirty="0">
                <a:effectLst/>
                <a:latin typeface="Georgia" panose="02040502050405020303" pitchFamily="18" charset="0"/>
                <a:ea typeface="Calibri" panose="020F0502020204030204" pitchFamily="34" charset="0"/>
                <a:cs typeface="Cordia New" panose="020B0304020202020204" pitchFamily="34" charset="-34"/>
              </a:rPr>
              <a:t>: Prepare the environment and data for analysis.</a:t>
            </a:r>
          </a:p>
          <a:p>
            <a:pPr marL="742950" lvl="1" indent="-285750" algn="just">
              <a:spcAft>
                <a:spcPts val="300"/>
              </a:spcAft>
              <a:buFont typeface="+mj-lt"/>
              <a:buAutoNum type="alphaLcPeriod"/>
            </a:pPr>
            <a:r>
              <a:rPr lang="en-IN" sz="1400" b="1" kern="100" dirty="0">
                <a:effectLst/>
                <a:latin typeface="Georgia" panose="02040502050405020303" pitchFamily="18" charset="0"/>
                <a:ea typeface="Calibri" panose="020F0502020204030204" pitchFamily="34" charset="0"/>
                <a:cs typeface="Cordia New" panose="020B0304020202020204" pitchFamily="34" charset="-34"/>
              </a:rPr>
              <a:t>Steps</a:t>
            </a:r>
            <a:r>
              <a:rPr lang="en-IN" sz="1400" kern="100" dirty="0">
                <a:effectLst/>
                <a:latin typeface="Georgia" panose="02040502050405020303" pitchFamily="18" charset="0"/>
                <a:ea typeface="Calibri" panose="020F0502020204030204" pitchFamily="34" charset="0"/>
                <a:cs typeface="Cordia New" panose="020B0304020202020204" pitchFamily="34" charset="-34"/>
              </a:rPr>
              <a:t>:</a:t>
            </a:r>
          </a:p>
          <a:p>
            <a:pPr marL="1143000" lvl="2" indent="-228600" algn="just">
              <a:spcAft>
                <a:spcPts val="300"/>
              </a:spcAft>
              <a:buFont typeface="+mj-lt"/>
              <a:buAutoNum type="romanLcPeriod"/>
            </a:pPr>
            <a:r>
              <a:rPr lang="en-IN" sz="1400" kern="100" dirty="0">
                <a:effectLst/>
                <a:latin typeface="Georgia" panose="02040502050405020303" pitchFamily="18" charset="0"/>
                <a:ea typeface="Calibri" panose="020F0502020204030204" pitchFamily="34" charset="0"/>
                <a:cs typeface="Cordia New" panose="020B0304020202020204" pitchFamily="34" charset="-34"/>
              </a:rPr>
              <a:t>Imported essential libraries: NumPy, Pandas, Matplotlib, Seaborn.</a:t>
            </a:r>
          </a:p>
          <a:p>
            <a:pPr marL="1143000" lvl="2" indent="-228600" algn="just">
              <a:spcAft>
                <a:spcPts val="300"/>
              </a:spcAft>
              <a:buFont typeface="+mj-lt"/>
              <a:buAutoNum type="romanLcPeriod"/>
            </a:pPr>
            <a:r>
              <a:rPr lang="en-IN" sz="1400" kern="100" dirty="0">
                <a:effectLst/>
                <a:latin typeface="Georgia" panose="02040502050405020303" pitchFamily="18" charset="0"/>
                <a:ea typeface="Calibri" panose="020F0502020204030204" pitchFamily="34" charset="0"/>
                <a:cs typeface="Cordia New" panose="020B0304020202020204" pitchFamily="34" charset="-34"/>
              </a:rPr>
              <a:t>Loaded the dataset containing information about the top 1,000 subscribed YouTube channels.</a:t>
            </a:r>
          </a:p>
          <a:p>
            <a:pPr marL="1143000" lvl="2" indent="-228600" algn="just">
              <a:spcAft>
                <a:spcPts val="300"/>
              </a:spcAft>
              <a:buFont typeface="+mj-lt"/>
              <a:buAutoNum type="romanLcPeriod"/>
            </a:pPr>
            <a:r>
              <a:rPr lang="en-IN" sz="1400" kern="100" dirty="0">
                <a:effectLst/>
                <a:latin typeface="Georgia" panose="02040502050405020303" pitchFamily="18" charset="0"/>
                <a:ea typeface="Calibri" panose="020F0502020204030204" pitchFamily="34" charset="0"/>
                <a:cs typeface="Cordia New" panose="020B0304020202020204" pitchFamily="34" charset="-34"/>
              </a:rPr>
              <a:t>Checked basic dataset information, such as column names, data types, and missing values.</a:t>
            </a:r>
          </a:p>
          <a:p>
            <a:pPr lvl="2" algn="just">
              <a:spcAft>
                <a:spcPts val="300"/>
              </a:spcAft>
            </a:pPr>
            <a:endParaRPr lang="en-IN" sz="1400" kern="100" dirty="0">
              <a:effectLst/>
              <a:latin typeface="Georgia" panose="02040502050405020303" pitchFamily="18" charset="0"/>
              <a:ea typeface="Calibri" panose="020F0502020204030204" pitchFamily="34" charset="0"/>
              <a:cs typeface="Cordia New" panose="020B0304020202020204" pitchFamily="34" charset="-34"/>
            </a:endParaRPr>
          </a:p>
          <a:p>
            <a:pPr marL="342900" lvl="0" indent="-342900" algn="just">
              <a:spcAft>
                <a:spcPts val="300"/>
              </a:spcAft>
              <a:buFont typeface="+mj-lt"/>
              <a:buAutoNum type="arabicParenR"/>
            </a:pPr>
            <a:r>
              <a:rPr lang="en-US" sz="1400" b="1" kern="100" dirty="0">
                <a:effectLst/>
                <a:latin typeface="Georgia" panose="02040502050405020303" pitchFamily="18" charset="0"/>
                <a:ea typeface="Calibri" panose="020F0502020204030204" pitchFamily="34" charset="0"/>
                <a:cs typeface="Cordia New" panose="020B0304020202020204" pitchFamily="34" charset="-34"/>
              </a:rPr>
              <a:t>Data Cleaning &amp; Wrangling</a:t>
            </a:r>
            <a:endParaRPr lang="en-IN" sz="1400" b="1" kern="100" dirty="0">
              <a:effectLst/>
              <a:latin typeface="Georgia" panose="02040502050405020303" pitchFamily="18" charset="0"/>
              <a:ea typeface="Calibri" panose="020F0502020204030204" pitchFamily="34" charset="0"/>
              <a:cs typeface="Cordia New" panose="020B0304020202020204" pitchFamily="34" charset="-34"/>
            </a:endParaRPr>
          </a:p>
          <a:p>
            <a:pPr marL="742950" lvl="1" indent="-285750" algn="just">
              <a:spcAft>
                <a:spcPts val="300"/>
              </a:spcAft>
              <a:buFont typeface="+mj-lt"/>
              <a:buAutoNum type="alphaLcPeriod"/>
            </a:pPr>
            <a:r>
              <a:rPr lang="en-US" sz="1400" b="1" kern="100" dirty="0">
                <a:effectLst/>
                <a:latin typeface="Georgia" panose="02040502050405020303" pitchFamily="18" charset="0"/>
                <a:ea typeface="Calibri" panose="020F0502020204030204" pitchFamily="34" charset="0"/>
                <a:cs typeface="Cordia New" panose="020B0304020202020204" pitchFamily="34" charset="-34"/>
              </a:rPr>
              <a:t>Data Problems Identification</a:t>
            </a:r>
            <a:r>
              <a:rPr lang="en-US" sz="1400" kern="100" dirty="0">
                <a:effectLst/>
                <a:latin typeface="Georgia" panose="02040502050405020303" pitchFamily="18" charset="0"/>
                <a:ea typeface="Calibri" panose="020F0502020204030204" pitchFamily="34" charset="0"/>
                <a:cs typeface="Cordia New" panose="020B0304020202020204" pitchFamily="34" charset="-34"/>
              </a:rPr>
              <a:t>: Identify and address data quality issues.</a:t>
            </a:r>
            <a:endParaRPr lang="en-IN" sz="1400" kern="100" dirty="0">
              <a:effectLst/>
              <a:latin typeface="Georgia" panose="02040502050405020303" pitchFamily="18" charset="0"/>
              <a:ea typeface="Calibri" panose="020F0502020204030204" pitchFamily="34" charset="0"/>
              <a:cs typeface="Cordia New" panose="020B0304020202020204" pitchFamily="34" charset="-34"/>
            </a:endParaRPr>
          </a:p>
          <a:p>
            <a:pPr marL="1143000" lvl="2" indent="-228600" algn="just">
              <a:spcAft>
                <a:spcPts val="300"/>
              </a:spcAft>
              <a:buFont typeface="+mj-lt"/>
              <a:buAutoNum type="romanLcPeriod"/>
            </a:pPr>
            <a:r>
              <a:rPr lang="en-US" sz="1400" b="1" kern="100" dirty="0">
                <a:effectLst/>
                <a:latin typeface="Georgia" panose="02040502050405020303" pitchFamily="18" charset="0"/>
                <a:ea typeface="Calibri" panose="020F0502020204030204" pitchFamily="34" charset="0"/>
                <a:cs typeface="Cordia New" panose="020B0304020202020204" pitchFamily="34" charset="-34"/>
              </a:rPr>
              <a:t>Issues Identified</a:t>
            </a:r>
            <a:r>
              <a:rPr lang="en-US" sz="1400" kern="100" dirty="0">
                <a:effectLst/>
                <a:latin typeface="Georgia" panose="02040502050405020303" pitchFamily="18" charset="0"/>
                <a:ea typeface="Calibri" panose="020F0502020204030204" pitchFamily="34" charset="0"/>
                <a:cs typeface="Cordia New" panose="020B0304020202020204" pitchFamily="34" charset="-34"/>
              </a:rPr>
              <a:t>:</a:t>
            </a:r>
            <a:endParaRPr lang="en-IN" sz="1400" kern="100" dirty="0">
              <a:effectLst/>
              <a:latin typeface="Georgia" panose="02040502050405020303" pitchFamily="18" charset="0"/>
              <a:ea typeface="Calibri" panose="020F0502020204030204" pitchFamily="34" charset="0"/>
              <a:cs typeface="Cordia New" panose="020B0304020202020204" pitchFamily="34" charset="-34"/>
            </a:endParaRPr>
          </a:p>
          <a:p>
            <a:pPr marL="1600200" lvl="3" indent="-228600" algn="just">
              <a:spcAft>
                <a:spcPts val="300"/>
              </a:spcAft>
              <a:buFont typeface="+mj-lt"/>
              <a:buAutoNum type="arabicPeriod"/>
            </a:pPr>
            <a:r>
              <a:rPr lang="en-US" sz="1400" kern="100" dirty="0">
                <a:effectLst/>
                <a:latin typeface="Georgia" panose="02040502050405020303" pitchFamily="18" charset="0"/>
                <a:ea typeface="Calibri" panose="020F0502020204030204" pitchFamily="34" charset="0"/>
                <a:cs typeface="Cordia New" panose="020B0304020202020204" pitchFamily="34" charset="-34"/>
              </a:rPr>
              <a:t>Zero values in video views and video count.</a:t>
            </a:r>
            <a:endParaRPr lang="en-IN" sz="1400" kern="100" dirty="0">
              <a:effectLst/>
              <a:latin typeface="Georgia" panose="02040502050405020303" pitchFamily="18" charset="0"/>
              <a:ea typeface="Calibri" panose="020F0502020204030204" pitchFamily="34" charset="0"/>
              <a:cs typeface="Cordia New" panose="020B0304020202020204" pitchFamily="34" charset="-34"/>
            </a:endParaRPr>
          </a:p>
          <a:p>
            <a:pPr marL="1600200" lvl="3" indent="-228600" algn="just">
              <a:spcAft>
                <a:spcPts val="300"/>
              </a:spcAft>
              <a:buFont typeface="+mj-lt"/>
              <a:buAutoNum type="arabicPeriod"/>
            </a:pPr>
            <a:r>
              <a:rPr lang="en-US" sz="1400" kern="100" dirty="0">
                <a:effectLst/>
                <a:latin typeface="Georgia" panose="02040502050405020303" pitchFamily="18" charset="0"/>
                <a:ea typeface="Calibri" panose="020F0502020204030204" pitchFamily="34" charset="0"/>
                <a:cs typeface="Cordia New" panose="020B0304020202020204" pitchFamily="34" charset="-34"/>
              </a:rPr>
              <a:t>Missing values in the category column.</a:t>
            </a:r>
            <a:endParaRPr lang="en-IN" sz="1400" kern="100" dirty="0">
              <a:effectLst/>
              <a:latin typeface="Georgia" panose="02040502050405020303" pitchFamily="18" charset="0"/>
              <a:ea typeface="Calibri" panose="020F0502020204030204" pitchFamily="34" charset="0"/>
              <a:cs typeface="Cordia New" panose="020B0304020202020204" pitchFamily="34" charset="-34"/>
            </a:endParaRPr>
          </a:p>
          <a:p>
            <a:pPr marL="1600200" lvl="3" indent="-228600" algn="just">
              <a:spcAft>
                <a:spcPts val="300"/>
              </a:spcAft>
              <a:buFont typeface="+mj-lt"/>
              <a:buAutoNum type="arabicPeriod"/>
            </a:pPr>
            <a:r>
              <a:rPr lang="en-US" sz="1400" kern="100" dirty="0">
                <a:effectLst/>
                <a:latin typeface="Georgia" panose="02040502050405020303" pitchFamily="18" charset="0"/>
                <a:ea typeface="Calibri" panose="020F0502020204030204" pitchFamily="34" charset="0"/>
                <a:cs typeface="Cordia New" panose="020B0304020202020204" pitchFamily="34" charset="-34"/>
              </a:rPr>
              <a:t>Incorrect data types.</a:t>
            </a:r>
            <a:endParaRPr lang="en-IN" sz="1400" kern="100" dirty="0">
              <a:effectLst/>
              <a:latin typeface="Georgia" panose="02040502050405020303" pitchFamily="18" charset="0"/>
              <a:ea typeface="Calibri" panose="020F0502020204030204" pitchFamily="34" charset="0"/>
              <a:cs typeface="Cordia New" panose="020B0304020202020204" pitchFamily="34" charset="-34"/>
            </a:endParaRPr>
          </a:p>
          <a:p>
            <a:pPr marL="1600200" lvl="3" indent="-228600" algn="just">
              <a:spcAft>
                <a:spcPts val="300"/>
              </a:spcAft>
              <a:buFont typeface="+mj-lt"/>
              <a:buAutoNum type="arabicPeriod"/>
            </a:pPr>
            <a:r>
              <a:rPr lang="en-US" sz="1400" kern="100" dirty="0">
                <a:effectLst/>
                <a:latin typeface="Georgia" panose="02040502050405020303" pitchFamily="18" charset="0"/>
                <a:ea typeface="Calibri" panose="020F0502020204030204" pitchFamily="34" charset="0"/>
                <a:cs typeface="Cordia New" panose="020B0304020202020204" pitchFamily="34" charset="-34"/>
              </a:rPr>
              <a:t>Erroneous year values.</a:t>
            </a:r>
            <a:endParaRPr lang="en-IN" sz="1400" kern="100" dirty="0">
              <a:effectLst/>
              <a:latin typeface="Georgia" panose="02040502050405020303" pitchFamily="18" charset="0"/>
              <a:ea typeface="Calibri" panose="020F0502020204030204" pitchFamily="34" charset="0"/>
              <a:cs typeface="Cordia New" panose="020B0304020202020204" pitchFamily="34" charset="-34"/>
            </a:endParaRPr>
          </a:p>
          <a:p>
            <a:pPr marL="742950" lvl="1" indent="-285750" algn="just">
              <a:spcAft>
                <a:spcPts val="300"/>
              </a:spcAft>
              <a:buFont typeface="+mj-lt"/>
              <a:buAutoNum type="alphaLcPeriod"/>
            </a:pPr>
            <a:r>
              <a:rPr lang="en-US" sz="1400" b="1" kern="100" dirty="0">
                <a:effectLst/>
                <a:latin typeface="Georgia" panose="02040502050405020303" pitchFamily="18" charset="0"/>
                <a:ea typeface="Calibri" panose="020F0502020204030204" pitchFamily="34" charset="0"/>
                <a:cs typeface="Cordia New" panose="020B0304020202020204" pitchFamily="34" charset="-34"/>
              </a:rPr>
              <a:t>Cleaning &amp; Format Data</a:t>
            </a:r>
            <a:r>
              <a:rPr lang="en-US" sz="1400" kern="100" dirty="0">
                <a:effectLst/>
                <a:latin typeface="Georgia" panose="02040502050405020303" pitchFamily="18" charset="0"/>
                <a:ea typeface="Calibri" panose="020F0502020204030204" pitchFamily="34" charset="0"/>
                <a:cs typeface="Cordia New" panose="020B0304020202020204" pitchFamily="34" charset="-34"/>
              </a:rPr>
              <a:t>: Resolve identified issues to ensure data quality.</a:t>
            </a:r>
            <a:endParaRPr lang="en-IN" sz="1400" kern="100" dirty="0">
              <a:effectLst/>
              <a:latin typeface="Georgia" panose="02040502050405020303" pitchFamily="18" charset="0"/>
              <a:ea typeface="Calibri" panose="020F0502020204030204" pitchFamily="34" charset="0"/>
              <a:cs typeface="Cordia New" panose="020B0304020202020204" pitchFamily="34" charset="-34"/>
            </a:endParaRPr>
          </a:p>
          <a:p>
            <a:pPr marL="1143000" lvl="2" indent="-228600" algn="just">
              <a:spcAft>
                <a:spcPts val="300"/>
              </a:spcAft>
              <a:buFont typeface="+mj-lt"/>
              <a:buAutoNum type="romanLcPeriod"/>
            </a:pPr>
            <a:r>
              <a:rPr lang="en-US" sz="1400" b="1" kern="100" dirty="0">
                <a:effectLst/>
                <a:latin typeface="Georgia" panose="02040502050405020303" pitchFamily="18" charset="0"/>
                <a:ea typeface="Calibri" panose="020F0502020204030204" pitchFamily="34" charset="0"/>
                <a:cs typeface="Cordia New" panose="020B0304020202020204" pitchFamily="34" charset="-34"/>
              </a:rPr>
              <a:t>Steps</a:t>
            </a:r>
            <a:r>
              <a:rPr lang="en-US" sz="1400" kern="100" dirty="0">
                <a:effectLst/>
                <a:latin typeface="Georgia" panose="02040502050405020303" pitchFamily="18" charset="0"/>
                <a:ea typeface="Calibri" panose="020F0502020204030204" pitchFamily="34" charset="0"/>
                <a:cs typeface="Cordia New" panose="020B0304020202020204" pitchFamily="34" charset="-34"/>
              </a:rPr>
              <a:t>:</a:t>
            </a:r>
            <a:endParaRPr lang="en-IN" sz="1400" kern="100" dirty="0">
              <a:effectLst/>
              <a:latin typeface="Georgia" panose="02040502050405020303" pitchFamily="18" charset="0"/>
              <a:ea typeface="Calibri" panose="020F0502020204030204" pitchFamily="34" charset="0"/>
              <a:cs typeface="Cordia New" panose="020B0304020202020204" pitchFamily="34" charset="-34"/>
            </a:endParaRPr>
          </a:p>
          <a:p>
            <a:pPr marL="1600200" lvl="3" indent="-228600" algn="just">
              <a:spcAft>
                <a:spcPts val="300"/>
              </a:spcAft>
              <a:buFont typeface="+mj-lt"/>
              <a:buAutoNum type="arabicPeriod"/>
            </a:pPr>
            <a:r>
              <a:rPr lang="en-US" sz="1400" kern="100" dirty="0">
                <a:effectLst/>
                <a:latin typeface="Georgia" panose="02040502050405020303" pitchFamily="18" charset="0"/>
                <a:ea typeface="Calibri" panose="020F0502020204030204" pitchFamily="34" charset="0"/>
                <a:cs typeface="Cordia New" panose="020B0304020202020204" pitchFamily="34" charset="-34"/>
              </a:rPr>
              <a:t>Dropped observations with zero values and missing data.</a:t>
            </a:r>
            <a:endParaRPr lang="en-IN" sz="1400" kern="100" dirty="0">
              <a:effectLst/>
              <a:latin typeface="Georgia" panose="02040502050405020303" pitchFamily="18" charset="0"/>
              <a:ea typeface="Calibri" panose="020F0502020204030204" pitchFamily="34" charset="0"/>
              <a:cs typeface="Cordia New" panose="020B0304020202020204" pitchFamily="34" charset="-34"/>
            </a:endParaRPr>
          </a:p>
          <a:p>
            <a:pPr marL="1600200" lvl="3" indent="-228600" algn="just">
              <a:spcAft>
                <a:spcPts val="300"/>
              </a:spcAft>
              <a:buFont typeface="+mj-lt"/>
              <a:buAutoNum type="arabicPeriod"/>
            </a:pPr>
            <a:r>
              <a:rPr lang="en-US" sz="1400" kern="100" dirty="0">
                <a:effectLst/>
                <a:latin typeface="Georgia" panose="02040502050405020303" pitchFamily="18" charset="0"/>
                <a:ea typeface="Calibri" panose="020F0502020204030204" pitchFamily="34" charset="0"/>
                <a:cs typeface="Cordia New" panose="020B0304020202020204" pitchFamily="34" charset="-34"/>
              </a:rPr>
              <a:t>Corrected erroneous year values.</a:t>
            </a:r>
            <a:endParaRPr lang="en-IN" sz="1400" kern="100" dirty="0">
              <a:effectLst/>
              <a:latin typeface="Georgia" panose="02040502050405020303" pitchFamily="18" charset="0"/>
              <a:ea typeface="Calibri" panose="020F0502020204030204" pitchFamily="34" charset="0"/>
              <a:cs typeface="Cordia New" panose="020B0304020202020204" pitchFamily="34" charset="-34"/>
            </a:endParaRPr>
          </a:p>
          <a:p>
            <a:pPr marL="1600200" lvl="3" indent="-228600" algn="just">
              <a:spcAft>
                <a:spcPts val="300"/>
              </a:spcAft>
              <a:buFont typeface="+mj-lt"/>
              <a:buAutoNum type="arabicPeriod"/>
            </a:pPr>
            <a:r>
              <a:rPr lang="en-US" sz="1400" kern="100" dirty="0">
                <a:effectLst/>
                <a:latin typeface="Georgia" panose="02040502050405020303" pitchFamily="18" charset="0"/>
                <a:ea typeface="Calibri" panose="020F0502020204030204" pitchFamily="34" charset="0"/>
                <a:cs typeface="Cordia New" panose="020B0304020202020204" pitchFamily="34" charset="-34"/>
              </a:rPr>
              <a:t>Addressed duplicated data.</a:t>
            </a:r>
            <a:endParaRPr lang="en-IN" sz="1400" kern="100" dirty="0">
              <a:effectLst/>
              <a:latin typeface="Georgia" panose="02040502050405020303" pitchFamily="18"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00357" y="564504"/>
            <a:ext cx="11029616" cy="530296"/>
          </a:xfrm>
        </p:spPr>
        <p:txBody>
          <a:bodyPr>
            <a:normAutofit/>
          </a:bodyPr>
          <a:lstStyle/>
          <a:p>
            <a:r>
              <a:rPr lang="en-US" b="1" dirty="0">
                <a:solidFill>
                  <a:schemeClr val="accent1"/>
                </a:solidFill>
                <a:latin typeface="Arial"/>
                <a:ea typeface="+mj-lt"/>
                <a:cs typeface="Arial"/>
              </a:rPr>
              <a:t>Algorithm &amp; Deployment</a:t>
            </a:r>
            <a:endParaRPr lang="en-US" dirty="0"/>
          </a:p>
        </p:txBody>
      </p:sp>
      <p:sp>
        <p:nvSpPr>
          <p:cNvPr id="3" name="TextBox 2">
            <a:extLst>
              <a:ext uri="{FF2B5EF4-FFF2-40B4-BE49-F238E27FC236}">
                <a16:creationId xmlns:a16="http://schemas.microsoft.com/office/drawing/2014/main" id="{799D096D-7FD3-3FE3-3EA8-B862032AAC67}"/>
              </a:ext>
            </a:extLst>
          </p:cNvPr>
          <p:cNvSpPr txBox="1"/>
          <p:nvPr/>
        </p:nvSpPr>
        <p:spPr>
          <a:xfrm>
            <a:off x="419522" y="1029394"/>
            <a:ext cx="11191286" cy="5416868"/>
          </a:xfrm>
          <a:prstGeom prst="rect">
            <a:avLst/>
          </a:prstGeom>
          <a:noFill/>
        </p:spPr>
        <p:txBody>
          <a:bodyPr wrap="square">
            <a:spAutoFit/>
          </a:bodyPr>
          <a:lstStyle/>
          <a:p>
            <a:pPr marL="342900" lvl="0" indent="-342900" algn="just">
              <a:spcBef>
                <a:spcPts val="300"/>
              </a:spcBef>
              <a:spcAft>
                <a:spcPts val="300"/>
              </a:spcAft>
              <a:buFont typeface="+mj-lt"/>
              <a:buAutoNum type="arabicParenR" startAt="3"/>
            </a:pPr>
            <a:r>
              <a:rPr lang="en-IN" sz="1400" b="1" kern="100" dirty="0">
                <a:effectLst/>
                <a:latin typeface="Georgia" panose="02040502050405020303" pitchFamily="18" charset="0"/>
                <a:ea typeface="Calibri" panose="020F0502020204030204" pitchFamily="34" charset="0"/>
                <a:cs typeface="Cordia New" panose="020B0304020202020204" pitchFamily="34" charset="-34"/>
              </a:rPr>
              <a:t>Wrangling the Data: </a:t>
            </a:r>
            <a:r>
              <a:rPr lang="en-IN" sz="1400" kern="100" dirty="0">
                <a:effectLst/>
                <a:latin typeface="Georgia" panose="02040502050405020303" pitchFamily="18" charset="0"/>
                <a:ea typeface="Calibri" panose="020F0502020204030204" pitchFamily="34" charset="0"/>
                <a:cs typeface="Cordia New" panose="020B0304020202020204" pitchFamily="34" charset="-34"/>
              </a:rPr>
              <a:t>Generate additional metrics and insights from the cleaned data.</a:t>
            </a:r>
          </a:p>
          <a:p>
            <a:pPr marL="742950" lvl="1" indent="-285750" algn="just">
              <a:spcBef>
                <a:spcPts val="300"/>
              </a:spcBef>
              <a:spcAft>
                <a:spcPts val="300"/>
              </a:spcAft>
              <a:buFont typeface="+mj-lt"/>
              <a:buAutoNum type="alphaLcPeriod"/>
            </a:pPr>
            <a:r>
              <a:rPr lang="en-IN" sz="1400" b="1" kern="100" dirty="0">
                <a:effectLst/>
                <a:latin typeface="Georgia" panose="02040502050405020303" pitchFamily="18" charset="0"/>
                <a:ea typeface="Calibri" panose="020F0502020204030204" pitchFamily="34" charset="0"/>
                <a:cs typeface="Cordia New" panose="020B0304020202020204" pitchFamily="34" charset="-34"/>
              </a:rPr>
              <a:t>Steps</a:t>
            </a:r>
            <a:r>
              <a:rPr lang="en-IN" sz="1400" kern="100" dirty="0">
                <a:effectLst/>
                <a:latin typeface="Georgia" panose="02040502050405020303" pitchFamily="18" charset="0"/>
                <a:ea typeface="Calibri" panose="020F0502020204030204" pitchFamily="34" charset="0"/>
                <a:cs typeface="Cordia New" panose="020B0304020202020204" pitchFamily="34" charset="-34"/>
              </a:rPr>
              <a:t>:</a:t>
            </a:r>
          </a:p>
          <a:p>
            <a:pPr marL="1143000" lvl="2" indent="-228600" algn="just">
              <a:spcBef>
                <a:spcPts val="300"/>
              </a:spcBef>
              <a:spcAft>
                <a:spcPts val="300"/>
              </a:spcAft>
              <a:buFont typeface="+mj-lt"/>
              <a:buAutoNum type="romanLcPeriod"/>
            </a:pPr>
            <a:r>
              <a:rPr lang="en-IN" sz="1400" kern="100" dirty="0">
                <a:effectLst/>
                <a:latin typeface="Georgia" panose="02040502050405020303" pitchFamily="18" charset="0"/>
                <a:ea typeface="Calibri" panose="020F0502020204030204" pitchFamily="34" charset="0"/>
                <a:cs typeface="Cordia New" panose="020B0304020202020204" pitchFamily="34" charset="-34"/>
              </a:rPr>
              <a:t>Calculated channel age.</a:t>
            </a:r>
          </a:p>
          <a:p>
            <a:pPr marL="1143000" lvl="2" indent="-228600" algn="just">
              <a:spcBef>
                <a:spcPts val="300"/>
              </a:spcBef>
              <a:spcAft>
                <a:spcPts val="300"/>
              </a:spcAft>
              <a:buFont typeface="+mj-lt"/>
              <a:buAutoNum type="romanLcPeriod"/>
            </a:pPr>
            <a:r>
              <a:rPr lang="en-IN" sz="1400" kern="100" dirty="0">
                <a:effectLst/>
                <a:latin typeface="Georgia" panose="02040502050405020303" pitchFamily="18" charset="0"/>
                <a:ea typeface="Calibri" panose="020F0502020204030204" pitchFamily="34" charset="0"/>
                <a:cs typeface="Cordia New" panose="020B0304020202020204" pitchFamily="34" charset="-34"/>
              </a:rPr>
              <a:t>Computed average subscribers, video views, and video count per year.</a:t>
            </a:r>
          </a:p>
          <a:p>
            <a:pPr marL="1143000" lvl="2" indent="-228600" algn="just">
              <a:spcBef>
                <a:spcPts val="300"/>
              </a:spcBef>
              <a:spcAft>
                <a:spcPts val="300"/>
              </a:spcAft>
              <a:buFont typeface="+mj-lt"/>
              <a:buAutoNum type="romanLcPeriod"/>
            </a:pPr>
            <a:r>
              <a:rPr lang="en-IN" sz="1400" kern="100" dirty="0">
                <a:effectLst/>
                <a:latin typeface="Georgia" panose="02040502050405020303" pitchFamily="18" charset="0"/>
                <a:ea typeface="Calibri" panose="020F0502020204030204" pitchFamily="34" charset="0"/>
                <a:cs typeface="Cordia New" panose="020B0304020202020204" pitchFamily="34" charset="-34"/>
              </a:rPr>
              <a:t>Determined average subscribers and views per video.</a:t>
            </a:r>
          </a:p>
          <a:p>
            <a:pPr marL="742950" lvl="1" indent="-285750" algn="just">
              <a:spcBef>
                <a:spcPts val="300"/>
              </a:spcBef>
              <a:spcAft>
                <a:spcPts val="300"/>
              </a:spcAft>
              <a:buFont typeface="+mj-lt"/>
              <a:buAutoNum type="alphaLcPeriod"/>
            </a:pPr>
            <a:r>
              <a:rPr lang="en-IN" sz="1400" b="1" kern="100" dirty="0">
                <a:effectLst/>
                <a:latin typeface="Georgia" panose="02040502050405020303" pitchFamily="18" charset="0"/>
                <a:ea typeface="Calibri" panose="020F0502020204030204" pitchFamily="34" charset="0"/>
                <a:cs typeface="Cordia New" panose="020B0304020202020204" pitchFamily="34" charset="-34"/>
              </a:rPr>
              <a:t>Insights from Wrangling</a:t>
            </a:r>
            <a:r>
              <a:rPr lang="en-IN" sz="1400" kern="100" dirty="0">
                <a:effectLst/>
                <a:latin typeface="Georgia" panose="02040502050405020303" pitchFamily="18" charset="0"/>
                <a:ea typeface="Calibri" panose="020F0502020204030204" pitchFamily="34" charset="0"/>
                <a:cs typeface="Cordia New" panose="020B0304020202020204" pitchFamily="34" charset="-34"/>
              </a:rPr>
              <a:t>:</a:t>
            </a:r>
          </a:p>
          <a:p>
            <a:pPr marL="1143000" lvl="2" indent="-228600" algn="just">
              <a:spcBef>
                <a:spcPts val="300"/>
              </a:spcBef>
              <a:spcAft>
                <a:spcPts val="300"/>
              </a:spcAft>
              <a:buFont typeface="+mj-lt"/>
              <a:buAutoNum type="romanLcPeriod"/>
            </a:pPr>
            <a:r>
              <a:rPr lang="en-IN" sz="1400" b="1" kern="100" dirty="0">
                <a:effectLst/>
                <a:latin typeface="Georgia" panose="02040502050405020303" pitchFamily="18" charset="0"/>
                <a:ea typeface="Calibri" panose="020F0502020204030204" pitchFamily="34" charset="0"/>
                <a:cs typeface="Cordia New" panose="020B0304020202020204" pitchFamily="34" charset="-34"/>
              </a:rPr>
              <a:t>Channel Age</a:t>
            </a:r>
            <a:r>
              <a:rPr lang="en-IN" sz="1400" kern="100" dirty="0">
                <a:effectLst/>
                <a:latin typeface="Georgia" panose="02040502050405020303" pitchFamily="18" charset="0"/>
                <a:ea typeface="Calibri" panose="020F0502020204030204" pitchFamily="34" charset="0"/>
                <a:cs typeface="Cordia New" panose="020B0304020202020204" pitchFamily="34" charset="-34"/>
              </a:rPr>
              <a:t>: Median age is 10 years, suggesting channels need time to establish.</a:t>
            </a:r>
          </a:p>
          <a:p>
            <a:pPr marL="1143000" lvl="2" indent="-228600" algn="just">
              <a:spcBef>
                <a:spcPts val="300"/>
              </a:spcBef>
              <a:spcAft>
                <a:spcPts val="300"/>
              </a:spcAft>
              <a:buFont typeface="+mj-lt"/>
              <a:buAutoNum type="romanLcPeriod"/>
            </a:pPr>
            <a:r>
              <a:rPr lang="en-IN" sz="1400" b="1" kern="100" dirty="0">
                <a:effectLst/>
                <a:latin typeface="Georgia" panose="02040502050405020303" pitchFamily="18" charset="0"/>
                <a:ea typeface="Calibri" panose="020F0502020204030204" pitchFamily="34" charset="0"/>
                <a:cs typeface="Cordia New" panose="020B0304020202020204" pitchFamily="34" charset="-34"/>
              </a:rPr>
              <a:t>Subscribers Growth Rate</a:t>
            </a:r>
            <a:r>
              <a:rPr lang="en-IN" sz="1400" kern="100" dirty="0">
                <a:effectLst/>
                <a:latin typeface="Georgia" panose="02040502050405020303" pitchFamily="18" charset="0"/>
                <a:ea typeface="Calibri" panose="020F0502020204030204" pitchFamily="34" charset="0"/>
                <a:cs typeface="Cordia New" panose="020B0304020202020204" pitchFamily="34" charset="-34"/>
              </a:rPr>
              <a:t>: Median growth rate is 1,687,500 subscribers/year.</a:t>
            </a:r>
          </a:p>
          <a:p>
            <a:pPr marL="1143000" lvl="2" indent="-228600" algn="just">
              <a:spcBef>
                <a:spcPts val="300"/>
              </a:spcBef>
              <a:spcAft>
                <a:spcPts val="300"/>
              </a:spcAft>
              <a:buFont typeface="+mj-lt"/>
              <a:buAutoNum type="romanLcPeriod"/>
            </a:pPr>
            <a:r>
              <a:rPr lang="en-IN" sz="1400" b="1" kern="100" dirty="0">
                <a:effectLst/>
                <a:latin typeface="Georgia" panose="02040502050405020303" pitchFamily="18" charset="0"/>
                <a:ea typeface="Calibri" panose="020F0502020204030204" pitchFamily="34" charset="0"/>
                <a:cs typeface="Cordia New" panose="020B0304020202020204" pitchFamily="34" charset="-34"/>
              </a:rPr>
              <a:t>Views Growth Rate</a:t>
            </a:r>
            <a:r>
              <a:rPr lang="en-IN" sz="1400" kern="100" dirty="0">
                <a:effectLst/>
                <a:latin typeface="Georgia" panose="02040502050405020303" pitchFamily="18" charset="0"/>
                <a:ea typeface="Calibri" panose="020F0502020204030204" pitchFamily="34" charset="0"/>
                <a:cs typeface="Cordia New" panose="020B0304020202020204" pitchFamily="34" charset="-34"/>
              </a:rPr>
              <a:t>: Median growth rate is 644,577,700 views/year.</a:t>
            </a:r>
          </a:p>
          <a:p>
            <a:pPr marL="1143000" lvl="2" indent="-228600" algn="just">
              <a:spcBef>
                <a:spcPts val="300"/>
              </a:spcBef>
              <a:spcAft>
                <a:spcPts val="300"/>
              </a:spcAft>
              <a:buFont typeface="+mj-lt"/>
              <a:buAutoNum type="romanLcPeriod"/>
            </a:pPr>
            <a:r>
              <a:rPr lang="en-IN" sz="1400" b="1" kern="100" dirty="0">
                <a:effectLst/>
                <a:latin typeface="Georgia" panose="02040502050405020303" pitchFamily="18" charset="0"/>
                <a:ea typeface="Calibri" panose="020F0502020204030204" pitchFamily="34" charset="0"/>
                <a:cs typeface="Cordia New" panose="020B0304020202020204" pitchFamily="34" charset="-34"/>
              </a:rPr>
              <a:t>Efficiency Metrics</a:t>
            </a:r>
            <a:r>
              <a:rPr lang="en-IN" sz="1400" kern="100" dirty="0">
                <a:effectLst/>
                <a:latin typeface="Georgia" panose="02040502050405020303" pitchFamily="18" charset="0"/>
                <a:ea typeface="Calibri" panose="020F0502020204030204" pitchFamily="34" charset="0"/>
                <a:cs typeface="Cordia New" panose="020B0304020202020204" pitchFamily="34" charset="-34"/>
              </a:rPr>
              <a:t>: Average subscribers per video is 18,674.</a:t>
            </a:r>
          </a:p>
          <a:p>
            <a:pPr marL="1143000" lvl="2" indent="-228600" algn="just">
              <a:spcBef>
                <a:spcPts val="300"/>
              </a:spcBef>
              <a:spcAft>
                <a:spcPts val="300"/>
              </a:spcAft>
              <a:buFont typeface="+mj-lt"/>
              <a:buAutoNum type="romanLcPeriod"/>
            </a:pPr>
            <a:endParaRPr lang="en-IN" sz="1400" kern="100" dirty="0">
              <a:effectLst/>
              <a:latin typeface="Georgia" panose="02040502050405020303" pitchFamily="18" charset="0"/>
              <a:ea typeface="Calibri" panose="020F0502020204030204" pitchFamily="34" charset="0"/>
              <a:cs typeface="Cordia New" panose="020B0304020202020204" pitchFamily="34" charset="-34"/>
            </a:endParaRPr>
          </a:p>
          <a:p>
            <a:pPr marL="342900" lvl="0" indent="-342900" algn="just">
              <a:spcBef>
                <a:spcPts val="300"/>
              </a:spcBef>
              <a:spcAft>
                <a:spcPts val="300"/>
              </a:spcAft>
              <a:buFont typeface="+mj-lt"/>
              <a:buAutoNum type="arabicParenR" startAt="3"/>
            </a:pPr>
            <a:r>
              <a:rPr lang="en-IN" sz="1400" b="1" kern="100" dirty="0">
                <a:effectLst/>
                <a:latin typeface="Georgia" panose="02040502050405020303" pitchFamily="18" charset="0"/>
                <a:ea typeface="Calibri" panose="020F0502020204030204" pitchFamily="34" charset="0"/>
                <a:cs typeface="Cordia New" panose="020B0304020202020204" pitchFamily="34" charset="-34"/>
              </a:rPr>
              <a:t>Exploratory Data Analysis: </a:t>
            </a:r>
          </a:p>
          <a:p>
            <a:pPr lvl="1" algn="just">
              <a:spcBef>
                <a:spcPts val="300"/>
              </a:spcBef>
              <a:spcAft>
                <a:spcPts val="300"/>
              </a:spcAft>
            </a:pPr>
            <a:r>
              <a:rPr lang="en-IN" sz="1400" kern="100" dirty="0">
                <a:effectLst/>
                <a:latin typeface="Georgia" panose="02040502050405020303" pitchFamily="18" charset="0"/>
                <a:ea typeface="Calibri" panose="020F0502020204030204" pitchFamily="34" charset="0"/>
                <a:cs typeface="Cordia New" panose="020B0304020202020204" pitchFamily="34" charset="-34"/>
              </a:rPr>
              <a:t>Gain deeper insights into the dataset through visualization and statistical analysis. Addressed relationships between variables and category-wise statistics.</a:t>
            </a:r>
          </a:p>
          <a:p>
            <a:pPr marL="1200150" lvl="2" indent="-285750" algn="just">
              <a:spcBef>
                <a:spcPts val="300"/>
              </a:spcBef>
              <a:spcAft>
                <a:spcPts val="300"/>
              </a:spcAft>
              <a:buFont typeface="+mj-lt"/>
              <a:buAutoNum type="alphaLcPeriod"/>
            </a:pPr>
            <a:r>
              <a:rPr lang="en-IN" sz="1400" b="1" kern="100" dirty="0">
                <a:effectLst/>
                <a:latin typeface="Georgia" panose="02040502050405020303" pitchFamily="18" charset="0"/>
                <a:ea typeface="Calibri" panose="020F0502020204030204" pitchFamily="34" charset="0"/>
                <a:cs typeface="Cordia New" panose="020B0304020202020204" pitchFamily="34" charset="-34"/>
              </a:rPr>
              <a:t>Variable Relationships</a:t>
            </a:r>
            <a:r>
              <a:rPr lang="en-IN" sz="1400" kern="100" dirty="0">
                <a:effectLst/>
                <a:latin typeface="Georgia" panose="02040502050405020303" pitchFamily="18" charset="0"/>
                <a:ea typeface="Calibri" panose="020F0502020204030204" pitchFamily="34" charset="0"/>
                <a:cs typeface="Cordia New" panose="020B0304020202020204" pitchFamily="34" charset="-34"/>
              </a:rPr>
              <a:t>: Explored relationships between views, subscribers, video counts, and channel age.</a:t>
            </a:r>
          </a:p>
          <a:p>
            <a:pPr marL="1200150" lvl="2" indent="-285750" algn="just">
              <a:spcBef>
                <a:spcPts val="300"/>
              </a:spcBef>
              <a:spcAft>
                <a:spcPts val="300"/>
              </a:spcAft>
              <a:buFont typeface="+mj-lt"/>
              <a:buAutoNum type="alphaLcPeriod"/>
            </a:pPr>
            <a:r>
              <a:rPr lang="en-IN" sz="1400" b="1" kern="100" dirty="0">
                <a:effectLst/>
                <a:latin typeface="Georgia" panose="02040502050405020303" pitchFamily="18" charset="0"/>
                <a:ea typeface="Calibri" panose="020F0502020204030204" pitchFamily="34" charset="0"/>
                <a:cs typeface="Cordia New" panose="020B0304020202020204" pitchFamily="34" charset="-34"/>
              </a:rPr>
              <a:t>Category Analysis</a:t>
            </a:r>
            <a:r>
              <a:rPr lang="en-IN" sz="1400" kern="100" dirty="0">
                <a:effectLst/>
                <a:latin typeface="Georgia" panose="02040502050405020303" pitchFamily="18" charset="0"/>
                <a:ea typeface="Calibri" panose="020F0502020204030204" pitchFamily="34" charset="0"/>
                <a:cs typeface="Cordia New" panose="020B0304020202020204" pitchFamily="34" charset="-34"/>
              </a:rPr>
              <a:t>: </a:t>
            </a:r>
            <a:r>
              <a:rPr lang="en-IN" sz="1400" kern="100" dirty="0" err="1">
                <a:effectLst/>
                <a:latin typeface="Georgia" panose="02040502050405020303" pitchFamily="18" charset="0"/>
                <a:ea typeface="Calibri" panose="020F0502020204030204" pitchFamily="34" charset="0"/>
                <a:cs typeface="Cordia New" panose="020B0304020202020204" pitchFamily="34" charset="-34"/>
              </a:rPr>
              <a:t>Analyzed</a:t>
            </a:r>
            <a:r>
              <a:rPr lang="en-IN" sz="1400" kern="100" dirty="0">
                <a:effectLst/>
                <a:latin typeface="Georgia" panose="02040502050405020303" pitchFamily="18" charset="0"/>
                <a:ea typeface="Calibri" panose="020F0502020204030204" pitchFamily="34" charset="0"/>
                <a:cs typeface="Cordia New" panose="020B0304020202020204" pitchFamily="34" charset="-34"/>
              </a:rPr>
              <a:t> category-wise statistics, including subscriber counts, video views, and video counts.</a:t>
            </a:r>
          </a:p>
          <a:p>
            <a:pPr marL="1200150" lvl="2" indent="-285750" algn="just">
              <a:spcBef>
                <a:spcPts val="300"/>
              </a:spcBef>
              <a:spcAft>
                <a:spcPts val="300"/>
              </a:spcAft>
              <a:buFont typeface="+mj-lt"/>
              <a:buAutoNum type="alphaLcPeriod"/>
            </a:pPr>
            <a:r>
              <a:rPr lang="en-US" sz="1400" b="1" kern="100" dirty="0">
                <a:effectLst/>
                <a:latin typeface="Georgia" panose="02040502050405020303" pitchFamily="18" charset="0"/>
                <a:ea typeface="Calibri" panose="020F0502020204030204" pitchFamily="34" charset="0"/>
                <a:cs typeface="Cordia New" panose="020B0304020202020204" pitchFamily="34" charset="-34"/>
              </a:rPr>
              <a:t>Categories (2013 to 2018) </a:t>
            </a:r>
            <a:r>
              <a:rPr lang="en-US" sz="1400" i="1" kern="100" dirty="0">
                <a:effectLst/>
                <a:latin typeface="Georgia" panose="02040502050405020303" pitchFamily="18" charset="0"/>
                <a:ea typeface="Calibri" panose="020F0502020204030204" pitchFamily="34" charset="0"/>
                <a:cs typeface="Cordia New" panose="020B0304020202020204" pitchFamily="34" charset="-34"/>
              </a:rPr>
              <a:t>:</a:t>
            </a:r>
            <a:r>
              <a:rPr lang="en-US" sz="1400" kern="100" dirty="0">
                <a:effectLst/>
                <a:latin typeface="Georgia" panose="02040502050405020303" pitchFamily="18" charset="0"/>
                <a:ea typeface="Calibri" panose="020F0502020204030204" pitchFamily="34" charset="0"/>
                <a:cs typeface="Cordia New" panose="020B0304020202020204" pitchFamily="34" charset="-34"/>
              </a:rPr>
              <a:t> We analyze how the distribution of categories has evolved over time by focusing on channels started between 2013 and 2018.</a:t>
            </a:r>
            <a:endParaRPr lang="en-IN" sz="1400" kern="100" dirty="0">
              <a:effectLst/>
              <a:latin typeface="Georgia" panose="02040502050405020303" pitchFamily="18" charset="0"/>
              <a:ea typeface="Calibri" panose="020F0502020204030204" pitchFamily="34" charset="0"/>
              <a:cs typeface="Cordia New" panose="020B0304020202020204" pitchFamily="34" charset="-34"/>
            </a:endParaRPr>
          </a:p>
          <a:p>
            <a:pPr marL="1200150" lvl="2" indent="-285750" algn="just">
              <a:spcBef>
                <a:spcPts val="300"/>
              </a:spcBef>
              <a:spcAft>
                <a:spcPts val="300"/>
              </a:spcAft>
              <a:buFont typeface="+mj-lt"/>
              <a:buAutoNum type="alphaLcPeriod"/>
            </a:pPr>
            <a:r>
              <a:rPr lang="en-IN" sz="1400" b="1" kern="100" dirty="0">
                <a:effectLst/>
                <a:latin typeface="Georgia" panose="02040502050405020303" pitchFamily="18" charset="0"/>
                <a:ea typeface="Calibri" panose="020F0502020204030204" pitchFamily="34" charset="0"/>
                <a:cs typeface="Cordia New" panose="020B0304020202020204" pitchFamily="34" charset="-34"/>
              </a:rPr>
              <a:t>Linear Correlation</a:t>
            </a:r>
            <a:r>
              <a:rPr lang="en-IN" sz="1400" kern="100" dirty="0">
                <a:effectLst/>
                <a:latin typeface="Georgia" panose="02040502050405020303" pitchFamily="18" charset="0"/>
                <a:ea typeface="Calibri" panose="020F0502020204030204" pitchFamily="34" charset="0"/>
                <a:cs typeface="Cordia New" panose="020B0304020202020204" pitchFamily="34" charset="-34"/>
              </a:rPr>
              <a:t>: Determined correlations between variables to understand their impact on each other.</a:t>
            </a:r>
          </a:p>
        </p:txBody>
      </p:sp>
    </p:spTree>
    <p:extLst>
      <p:ext uri="{BB962C8B-B14F-4D97-AF65-F5344CB8AC3E}">
        <p14:creationId xmlns:p14="http://schemas.microsoft.com/office/powerpoint/2010/main" val="828479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00357" y="564504"/>
            <a:ext cx="11029616" cy="530296"/>
          </a:xfrm>
        </p:spPr>
        <p:txBody>
          <a:bodyPr>
            <a:normAutofit/>
          </a:bodyPr>
          <a:lstStyle/>
          <a:p>
            <a:r>
              <a:rPr lang="en-US" b="1" dirty="0">
                <a:solidFill>
                  <a:schemeClr val="accent1"/>
                </a:solidFill>
                <a:latin typeface="Arial"/>
                <a:ea typeface="+mj-lt"/>
                <a:cs typeface="Arial"/>
              </a:rPr>
              <a:t>Algorithm &amp; Deployment</a:t>
            </a:r>
            <a:endParaRPr lang="en-US" dirty="0"/>
          </a:p>
        </p:txBody>
      </p:sp>
      <p:sp>
        <p:nvSpPr>
          <p:cNvPr id="3" name="TextBox 2">
            <a:extLst>
              <a:ext uri="{FF2B5EF4-FFF2-40B4-BE49-F238E27FC236}">
                <a16:creationId xmlns:a16="http://schemas.microsoft.com/office/drawing/2014/main" id="{799D096D-7FD3-3FE3-3EA8-B862032AAC67}"/>
              </a:ext>
            </a:extLst>
          </p:cNvPr>
          <p:cNvSpPr txBox="1"/>
          <p:nvPr/>
        </p:nvSpPr>
        <p:spPr>
          <a:xfrm>
            <a:off x="500357" y="1232451"/>
            <a:ext cx="11191286" cy="4616648"/>
          </a:xfrm>
          <a:prstGeom prst="rect">
            <a:avLst/>
          </a:prstGeom>
          <a:noFill/>
        </p:spPr>
        <p:txBody>
          <a:bodyPr wrap="square">
            <a:spAutoFit/>
          </a:bodyPr>
          <a:lstStyle/>
          <a:p>
            <a:pPr marL="800100" lvl="1" indent="-342900" algn="just">
              <a:spcBef>
                <a:spcPts val="300"/>
              </a:spcBef>
              <a:spcAft>
                <a:spcPts val="300"/>
              </a:spcAft>
              <a:buFont typeface="+mj-lt"/>
              <a:buAutoNum type="alphaLcPeriod" startAt="4"/>
            </a:pPr>
            <a:r>
              <a:rPr lang="en-IN" sz="1400" b="1" kern="100" dirty="0">
                <a:effectLst/>
                <a:latin typeface="Georgia" panose="02040502050405020303" pitchFamily="18" charset="0"/>
                <a:ea typeface="Calibri" panose="020F0502020204030204" pitchFamily="34" charset="0"/>
                <a:cs typeface="Cordia New" panose="020B0304020202020204" pitchFamily="34" charset="-34"/>
              </a:rPr>
              <a:t>Insights</a:t>
            </a:r>
            <a:r>
              <a:rPr lang="en-IN" sz="1400" kern="100" dirty="0">
                <a:effectLst/>
                <a:latin typeface="Georgia" panose="02040502050405020303" pitchFamily="18" charset="0"/>
                <a:ea typeface="Calibri" panose="020F0502020204030204" pitchFamily="34" charset="0"/>
                <a:cs typeface="Cordia New" panose="020B0304020202020204" pitchFamily="34" charset="-34"/>
              </a:rPr>
              <a:t>:</a:t>
            </a:r>
          </a:p>
          <a:p>
            <a:pPr marL="1143000" lvl="2" indent="-228600" algn="just">
              <a:spcBef>
                <a:spcPts val="300"/>
              </a:spcBef>
              <a:spcAft>
                <a:spcPts val="300"/>
              </a:spcAft>
              <a:buFont typeface="+mj-lt"/>
              <a:buAutoNum type="romanLcPeriod"/>
            </a:pPr>
            <a:r>
              <a:rPr lang="en-IN" sz="1400" kern="100" dirty="0">
                <a:effectLst/>
                <a:latin typeface="Georgia" panose="02040502050405020303" pitchFamily="18" charset="0"/>
                <a:ea typeface="Calibri" panose="020F0502020204030204" pitchFamily="34" charset="0"/>
                <a:cs typeface="Cordia New" panose="020B0304020202020204" pitchFamily="34" charset="-34"/>
              </a:rPr>
              <a:t>Views and subscribers exhibit a strong positive correlation.</a:t>
            </a:r>
          </a:p>
          <a:p>
            <a:pPr marL="1143000" lvl="2" indent="-228600" algn="just">
              <a:spcBef>
                <a:spcPts val="300"/>
              </a:spcBef>
              <a:spcAft>
                <a:spcPts val="300"/>
              </a:spcAft>
              <a:buFont typeface="+mj-lt"/>
              <a:buAutoNum type="romanLcPeriod"/>
            </a:pPr>
            <a:r>
              <a:rPr lang="en-IN" sz="1400" kern="100" dirty="0">
                <a:effectLst/>
                <a:latin typeface="Georgia" panose="02040502050405020303" pitchFamily="18" charset="0"/>
                <a:ea typeface="Calibri" panose="020F0502020204030204" pitchFamily="34" charset="0"/>
                <a:cs typeface="Cordia New" panose="020B0304020202020204" pitchFamily="34" charset="-34"/>
              </a:rPr>
              <a:t>Video counts show no significant correlation with subscribers.</a:t>
            </a:r>
          </a:p>
          <a:p>
            <a:pPr marL="1143000" lvl="2" indent="-228600" algn="just">
              <a:spcBef>
                <a:spcPts val="300"/>
              </a:spcBef>
              <a:spcAft>
                <a:spcPts val="300"/>
              </a:spcAft>
              <a:buFont typeface="+mj-lt"/>
              <a:buAutoNum type="romanLcPeriod"/>
            </a:pPr>
            <a:r>
              <a:rPr lang="en-IN" sz="1400" kern="100" dirty="0">
                <a:effectLst/>
                <a:latin typeface="Georgia" panose="02040502050405020303" pitchFamily="18" charset="0"/>
                <a:ea typeface="Calibri" panose="020F0502020204030204" pitchFamily="34" charset="0"/>
                <a:cs typeface="Cordia New" panose="020B0304020202020204" pitchFamily="34" charset="-34"/>
              </a:rPr>
              <a:t>Age of channels has a low positive correlation with subscribers.</a:t>
            </a:r>
          </a:p>
          <a:p>
            <a:pPr lvl="2" algn="just">
              <a:spcBef>
                <a:spcPts val="300"/>
              </a:spcBef>
              <a:spcAft>
                <a:spcPts val="300"/>
              </a:spcAft>
            </a:pPr>
            <a:endParaRPr lang="en-IN" sz="1400" kern="100" dirty="0">
              <a:effectLst/>
              <a:latin typeface="Georgia" panose="02040502050405020303" pitchFamily="18" charset="0"/>
              <a:ea typeface="Calibri" panose="020F0502020204030204" pitchFamily="34" charset="0"/>
              <a:cs typeface="Cordia New" panose="020B0304020202020204" pitchFamily="34" charset="-34"/>
            </a:endParaRPr>
          </a:p>
          <a:p>
            <a:pPr marL="342900" lvl="0" indent="-342900" algn="just">
              <a:spcBef>
                <a:spcPts val="300"/>
              </a:spcBef>
              <a:spcAft>
                <a:spcPts val="300"/>
              </a:spcAft>
              <a:buFont typeface="+mj-lt"/>
              <a:buAutoNum type="arabicParenR" startAt="5"/>
            </a:pPr>
            <a:r>
              <a:rPr lang="en-IN" sz="1400" b="1" kern="100" dirty="0">
                <a:effectLst/>
                <a:latin typeface="Georgia" panose="02040502050405020303" pitchFamily="18" charset="0"/>
                <a:ea typeface="Calibri" panose="020F0502020204030204" pitchFamily="34" charset="0"/>
                <a:cs typeface="Cordia New" panose="020B0304020202020204" pitchFamily="34" charset="-34"/>
              </a:rPr>
              <a:t>Classification Analysis</a:t>
            </a:r>
            <a:endParaRPr lang="en-IN" sz="1400" kern="100" dirty="0">
              <a:effectLst/>
              <a:latin typeface="Georgia" panose="02040502050405020303" pitchFamily="18" charset="0"/>
              <a:ea typeface="Calibri" panose="020F0502020204030204" pitchFamily="34" charset="0"/>
              <a:cs typeface="Cordia New" panose="020B0304020202020204" pitchFamily="34" charset="-34"/>
            </a:endParaRPr>
          </a:p>
          <a:p>
            <a:pPr marL="742950" lvl="1" indent="-285750" algn="just">
              <a:spcBef>
                <a:spcPts val="300"/>
              </a:spcBef>
              <a:spcAft>
                <a:spcPts val="300"/>
              </a:spcAft>
              <a:buFont typeface="+mj-lt"/>
              <a:buAutoNum type="alphaLcPeriod"/>
            </a:pPr>
            <a:r>
              <a:rPr lang="en-IN" sz="1400" b="1" kern="100" dirty="0">
                <a:effectLst/>
                <a:latin typeface="Georgia" panose="02040502050405020303" pitchFamily="18" charset="0"/>
                <a:ea typeface="Calibri" panose="020F0502020204030204" pitchFamily="34" charset="0"/>
                <a:cs typeface="Cordia New" panose="020B0304020202020204" pitchFamily="34" charset="-34"/>
              </a:rPr>
              <a:t>Objective:</a:t>
            </a:r>
            <a:r>
              <a:rPr lang="en-IN" sz="1400" kern="100" dirty="0">
                <a:effectLst/>
                <a:latin typeface="Georgia" panose="02040502050405020303" pitchFamily="18" charset="0"/>
                <a:ea typeface="Calibri" panose="020F0502020204030204" pitchFamily="34" charset="0"/>
                <a:cs typeface="Cordia New" panose="020B0304020202020204" pitchFamily="34" charset="-34"/>
              </a:rPr>
              <a:t> Classify channels based on their category and rank. Investigate the top categories, newcomer categories, and channel maturity.</a:t>
            </a:r>
          </a:p>
          <a:p>
            <a:pPr marL="742950" lvl="1" indent="-285750" algn="just">
              <a:spcBef>
                <a:spcPts val="300"/>
              </a:spcBef>
              <a:spcAft>
                <a:spcPts val="300"/>
              </a:spcAft>
              <a:buFont typeface="+mj-lt"/>
              <a:buAutoNum type="alphaLcPeriod"/>
            </a:pPr>
            <a:r>
              <a:rPr lang="en-IN" sz="1400" b="1" kern="100" dirty="0">
                <a:effectLst/>
                <a:latin typeface="Georgia" panose="02040502050405020303" pitchFamily="18" charset="0"/>
                <a:ea typeface="Calibri" panose="020F0502020204030204" pitchFamily="34" charset="0"/>
                <a:cs typeface="Cordia New" panose="020B0304020202020204" pitchFamily="34" charset="-34"/>
              </a:rPr>
              <a:t>Classification Insights:</a:t>
            </a:r>
            <a:endParaRPr lang="en-IN" sz="1400" kern="100" dirty="0">
              <a:effectLst/>
              <a:latin typeface="Georgia" panose="02040502050405020303" pitchFamily="18" charset="0"/>
              <a:ea typeface="Calibri" panose="020F0502020204030204" pitchFamily="34" charset="0"/>
              <a:cs typeface="Cordia New" panose="020B0304020202020204" pitchFamily="34" charset="-34"/>
            </a:endParaRPr>
          </a:p>
          <a:p>
            <a:pPr marL="1143000" lvl="2" indent="-228600" algn="just">
              <a:spcBef>
                <a:spcPts val="300"/>
              </a:spcBef>
              <a:spcAft>
                <a:spcPts val="300"/>
              </a:spcAft>
              <a:buFont typeface="+mj-lt"/>
              <a:buAutoNum type="romanLcPeriod"/>
            </a:pPr>
            <a:r>
              <a:rPr lang="en-IN" sz="1400" kern="100" dirty="0">
                <a:effectLst/>
                <a:latin typeface="Georgia" panose="02040502050405020303" pitchFamily="18" charset="0"/>
                <a:ea typeface="Calibri" panose="020F0502020204030204" pitchFamily="34" charset="0"/>
                <a:cs typeface="Cordia New" panose="020B0304020202020204" pitchFamily="34" charset="-34"/>
              </a:rPr>
              <a:t>Identified top categories among the top 100 channels.</a:t>
            </a:r>
          </a:p>
          <a:p>
            <a:pPr marL="1143000" lvl="2" indent="-228600" algn="just">
              <a:spcBef>
                <a:spcPts val="300"/>
              </a:spcBef>
              <a:spcAft>
                <a:spcPts val="300"/>
              </a:spcAft>
              <a:buFont typeface="+mj-lt"/>
              <a:buAutoNum type="romanLcPeriod"/>
            </a:pPr>
            <a:r>
              <a:rPr lang="en-IN" sz="1400" kern="100" dirty="0">
                <a:effectLst/>
                <a:latin typeface="Georgia" panose="02040502050405020303" pitchFamily="18" charset="0"/>
                <a:ea typeface="Calibri" panose="020F0502020204030204" pitchFamily="34" charset="0"/>
                <a:cs typeface="Cordia New" panose="020B0304020202020204" pitchFamily="34" charset="-34"/>
              </a:rPr>
              <a:t>Explored categories of the last 100 ranked channels.</a:t>
            </a:r>
          </a:p>
          <a:p>
            <a:pPr marL="1143000" lvl="2" indent="-228600" algn="just">
              <a:spcBef>
                <a:spcPts val="300"/>
              </a:spcBef>
              <a:spcAft>
                <a:spcPts val="300"/>
              </a:spcAft>
              <a:buFont typeface="+mj-lt"/>
              <a:buAutoNum type="romanLcPeriod"/>
            </a:pPr>
            <a:r>
              <a:rPr lang="en-IN" sz="1400" kern="100" dirty="0">
                <a:effectLst/>
                <a:latin typeface="Georgia" panose="02040502050405020303" pitchFamily="18" charset="0"/>
                <a:ea typeface="Calibri" panose="020F0502020204030204" pitchFamily="34" charset="0"/>
                <a:cs typeface="Cordia New" panose="020B0304020202020204" pitchFamily="34" charset="-34"/>
              </a:rPr>
              <a:t>Analysed statistics based on channel age.</a:t>
            </a:r>
          </a:p>
          <a:p>
            <a:pPr marL="742950" lvl="1" indent="-285750" algn="just">
              <a:spcBef>
                <a:spcPts val="300"/>
              </a:spcBef>
              <a:spcAft>
                <a:spcPts val="300"/>
              </a:spcAft>
              <a:buFont typeface="+mj-lt"/>
              <a:buAutoNum type="alphaLcPeriod"/>
            </a:pPr>
            <a:r>
              <a:rPr lang="en-IN" sz="1400" b="1" kern="100" dirty="0">
                <a:effectLst/>
                <a:latin typeface="Georgia" panose="02040502050405020303" pitchFamily="18" charset="0"/>
                <a:ea typeface="Calibri" panose="020F0502020204030204" pitchFamily="34" charset="0"/>
                <a:cs typeface="Cordia New" panose="020B0304020202020204" pitchFamily="34" charset="-34"/>
              </a:rPr>
              <a:t>Findings:</a:t>
            </a:r>
            <a:endParaRPr lang="en-IN" sz="1400" kern="100" dirty="0">
              <a:effectLst/>
              <a:latin typeface="Georgia" panose="02040502050405020303" pitchFamily="18" charset="0"/>
              <a:ea typeface="Calibri" panose="020F0502020204030204" pitchFamily="34" charset="0"/>
              <a:cs typeface="Cordia New" panose="020B0304020202020204" pitchFamily="34" charset="-34"/>
            </a:endParaRPr>
          </a:p>
          <a:p>
            <a:pPr marL="1143000" lvl="2" indent="-228600" algn="just">
              <a:spcBef>
                <a:spcPts val="300"/>
              </a:spcBef>
              <a:spcAft>
                <a:spcPts val="300"/>
              </a:spcAft>
              <a:buFont typeface="+mj-lt"/>
              <a:buAutoNum type="romanLcPeriod"/>
            </a:pPr>
            <a:r>
              <a:rPr lang="en-IN" sz="1400" kern="100" dirty="0">
                <a:effectLst/>
                <a:latin typeface="Georgia" panose="02040502050405020303" pitchFamily="18" charset="0"/>
                <a:ea typeface="Calibri" panose="020F0502020204030204" pitchFamily="34" charset="0"/>
                <a:cs typeface="Cordia New" panose="020B0304020202020204" pitchFamily="34" charset="-34"/>
              </a:rPr>
              <a:t>Music, Entertainment, and People &amp; Blogs are dominant categories among the top 100 channels.</a:t>
            </a:r>
          </a:p>
          <a:p>
            <a:pPr marL="1143000" lvl="2" indent="-228600" algn="just">
              <a:spcBef>
                <a:spcPts val="300"/>
              </a:spcBef>
              <a:spcAft>
                <a:spcPts val="300"/>
              </a:spcAft>
              <a:buFont typeface="+mj-lt"/>
              <a:buAutoNum type="romanLcPeriod"/>
            </a:pPr>
            <a:r>
              <a:rPr lang="en-IN" sz="1400" kern="100" dirty="0">
                <a:effectLst/>
                <a:latin typeface="Georgia" panose="02040502050405020303" pitchFamily="18" charset="0"/>
                <a:ea typeface="Calibri" panose="020F0502020204030204" pitchFamily="34" charset="0"/>
                <a:cs typeface="Cordia New" panose="020B0304020202020204" pitchFamily="34" charset="-34"/>
              </a:rPr>
              <a:t>Gaming emerges as a popular category among the last 100 ranked channels.</a:t>
            </a:r>
          </a:p>
          <a:p>
            <a:pPr marL="1143000" lvl="2" indent="-228600" algn="just">
              <a:spcBef>
                <a:spcPts val="300"/>
              </a:spcBef>
              <a:spcAft>
                <a:spcPts val="300"/>
              </a:spcAft>
              <a:buFont typeface="+mj-lt"/>
              <a:buAutoNum type="romanLcPeriod"/>
            </a:pPr>
            <a:r>
              <a:rPr lang="en-IN" sz="1400" kern="100" dirty="0">
                <a:effectLst/>
                <a:latin typeface="Georgia" panose="02040502050405020303" pitchFamily="18" charset="0"/>
                <a:ea typeface="Calibri" panose="020F0502020204030204" pitchFamily="34" charset="0"/>
                <a:cs typeface="Cordia New" panose="020B0304020202020204" pitchFamily="34" charset="-34"/>
              </a:rPr>
              <a:t>Channel maturity suggests a positive correlation with subscriber count.</a:t>
            </a:r>
          </a:p>
        </p:txBody>
      </p:sp>
    </p:spTree>
    <p:extLst>
      <p:ext uri="{BB962C8B-B14F-4D97-AF65-F5344CB8AC3E}">
        <p14:creationId xmlns:p14="http://schemas.microsoft.com/office/powerpoint/2010/main" val="5153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33708" y="594001"/>
            <a:ext cx="11029616" cy="530296"/>
          </a:xfrm>
        </p:spPr>
        <p:txBody>
          <a:bodyPr>
            <a:noAutofit/>
          </a:bodyPr>
          <a:lstStyle/>
          <a:p>
            <a:r>
              <a:rPr lang="en-US" sz="3200" b="1" dirty="0">
                <a:solidFill>
                  <a:schemeClr val="accent1"/>
                </a:solidFill>
                <a:latin typeface="Arial"/>
                <a:ea typeface="+mj-lt"/>
                <a:cs typeface="Arial"/>
              </a:rPr>
              <a:t>Result</a:t>
            </a:r>
            <a:endParaRPr lang="en-US" sz="3200" dirty="0"/>
          </a:p>
        </p:txBody>
      </p:sp>
      <p:grpSp>
        <p:nvGrpSpPr>
          <p:cNvPr id="21" name="Group 20">
            <a:extLst>
              <a:ext uri="{FF2B5EF4-FFF2-40B4-BE49-F238E27FC236}">
                <a16:creationId xmlns:a16="http://schemas.microsoft.com/office/drawing/2014/main" id="{1D5F995B-27A7-FC38-BBEE-DFB29CB2DA47}"/>
              </a:ext>
            </a:extLst>
          </p:cNvPr>
          <p:cNvGrpSpPr/>
          <p:nvPr/>
        </p:nvGrpSpPr>
        <p:grpSpPr>
          <a:xfrm>
            <a:off x="580312" y="1801005"/>
            <a:ext cx="11031376" cy="4229657"/>
            <a:chOff x="500277" y="1937460"/>
            <a:chExt cx="11031376" cy="4229657"/>
          </a:xfrm>
        </p:grpSpPr>
        <p:pic>
          <p:nvPicPr>
            <p:cNvPr id="7" name="Picture 6">
              <a:extLst>
                <a:ext uri="{FF2B5EF4-FFF2-40B4-BE49-F238E27FC236}">
                  <a16:creationId xmlns:a16="http://schemas.microsoft.com/office/drawing/2014/main" id="{5329CFAF-62C4-2590-DD1F-99A695A5819C}"/>
                </a:ext>
              </a:extLst>
            </p:cNvPr>
            <p:cNvPicPr>
              <a:picLocks noChangeAspect="1"/>
            </p:cNvPicPr>
            <p:nvPr/>
          </p:nvPicPr>
          <p:blipFill>
            <a:blip r:embed="rId2"/>
            <a:stretch>
              <a:fillRect/>
            </a:stretch>
          </p:blipFill>
          <p:spPr>
            <a:xfrm>
              <a:off x="500277" y="2871911"/>
              <a:ext cx="3267476" cy="2693145"/>
            </a:xfrm>
            <a:prstGeom prst="rect">
              <a:avLst/>
            </a:prstGeom>
          </p:spPr>
        </p:pic>
        <p:pic>
          <p:nvPicPr>
            <p:cNvPr id="9" name="Picture 8">
              <a:extLst>
                <a:ext uri="{FF2B5EF4-FFF2-40B4-BE49-F238E27FC236}">
                  <a16:creationId xmlns:a16="http://schemas.microsoft.com/office/drawing/2014/main" id="{25D906C4-85F4-5012-1814-B291807BB894}"/>
                </a:ext>
              </a:extLst>
            </p:cNvPr>
            <p:cNvPicPr>
              <a:picLocks noChangeAspect="1"/>
            </p:cNvPicPr>
            <p:nvPr/>
          </p:nvPicPr>
          <p:blipFill>
            <a:blip r:embed="rId3"/>
            <a:stretch>
              <a:fillRect/>
            </a:stretch>
          </p:blipFill>
          <p:spPr>
            <a:xfrm>
              <a:off x="4401393" y="2871911"/>
              <a:ext cx="3389214" cy="3056940"/>
            </a:xfrm>
            <a:prstGeom prst="rect">
              <a:avLst/>
            </a:prstGeom>
          </p:spPr>
        </p:pic>
        <p:pic>
          <p:nvPicPr>
            <p:cNvPr id="11" name="Picture 10">
              <a:extLst>
                <a:ext uri="{FF2B5EF4-FFF2-40B4-BE49-F238E27FC236}">
                  <a16:creationId xmlns:a16="http://schemas.microsoft.com/office/drawing/2014/main" id="{3D97849B-AE32-DFB0-D608-11FDB88E13AB}"/>
                </a:ext>
              </a:extLst>
            </p:cNvPr>
            <p:cNvPicPr>
              <a:picLocks noChangeAspect="1"/>
            </p:cNvPicPr>
            <p:nvPr/>
          </p:nvPicPr>
          <p:blipFill>
            <a:blip r:embed="rId4"/>
            <a:stretch>
              <a:fillRect/>
            </a:stretch>
          </p:blipFill>
          <p:spPr>
            <a:xfrm>
              <a:off x="8568680" y="2871912"/>
              <a:ext cx="2962973" cy="3295205"/>
            </a:xfrm>
            <a:prstGeom prst="rect">
              <a:avLst/>
            </a:prstGeom>
          </p:spPr>
        </p:pic>
        <p:sp>
          <p:nvSpPr>
            <p:cNvPr id="14" name="Arrow: Curved Down 13">
              <a:extLst>
                <a:ext uri="{FF2B5EF4-FFF2-40B4-BE49-F238E27FC236}">
                  <a16:creationId xmlns:a16="http://schemas.microsoft.com/office/drawing/2014/main" id="{9A4E8C93-57DF-87FE-3A0C-61A0DB743F35}"/>
                </a:ext>
              </a:extLst>
            </p:cNvPr>
            <p:cNvSpPr/>
            <p:nvPr/>
          </p:nvSpPr>
          <p:spPr>
            <a:xfrm>
              <a:off x="2756741" y="1937460"/>
              <a:ext cx="2320726" cy="827262"/>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solidFill>
                  <a:schemeClr val="tx1"/>
                </a:solidFill>
              </a:endParaRPr>
            </a:p>
          </p:txBody>
        </p:sp>
        <p:sp>
          <p:nvSpPr>
            <p:cNvPr id="17" name="TextBox 16">
              <a:extLst>
                <a:ext uri="{FF2B5EF4-FFF2-40B4-BE49-F238E27FC236}">
                  <a16:creationId xmlns:a16="http://schemas.microsoft.com/office/drawing/2014/main" id="{9C760DE8-50D0-25DA-B8E4-AD542D5D4C12}"/>
                </a:ext>
              </a:extLst>
            </p:cNvPr>
            <p:cNvSpPr txBox="1"/>
            <p:nvPr/>
          </p:nvSpPr>
          <p:spPr>
            <a:xfrm>
              <a:off x="3258343" y="2195866"/>
              <a:ext cx="1317522" cy="461665"/>
            </a:xfrm>
            <a:prstGeom prst="rect">
              <a:avLst/>
            </a:prstGeom>
            <a:noFill/>
          </p:spPr>
          <p:txBody>
            <a:bodyPr wrap="square" rtlCol="0">
              <a:spAutoFit/>
            </a:bodyPr>
            <a:lstStyle/>
            <a:p>
              <a:pPr algn="ctr"/>
              <a:r>
                <a:rPr lang="en-IN" sz="1200" dirty="0">
                  <a:latin typeface="Georgia" panose="02040502050405020303" pitchFamily="18" charset="0"/>
                </a:rPr>
                <a:t>After data cleaning</a:t>
              </a:r>
            </a:p>
          </p:txBody>
        </p:sp>
        <p:sp>
          <p:nvSpPr>
            <p:cNvPr id="19" name="Arrow: Curved Down 18">
              <a:extLst>
                <a:ext uri="{FF2B5EF4-FFF2-40B4-BE49-F238E27FC236}">
                  <a16:creationId xmlns:a16="http://schemas.microsoft.com/office/drawing/2014/main" id="{150CF5FC-8C3D-F231-6154-CED0E6A09607}"/>
                </a:ext>
              </a:extLst>
            </p:cNvPr>
            <p:cNvSpPr/>
            <p:nvPr/>
          </p:nvSpPr>
          <p:spPr>
            <a:xfrm>
              <a:off x="7114533" y="1937460"/>
              <a:ext cx="2320726" cy="827262"/>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solidFill>
                  <a:schemeClr val="tx1"/>
                </a:solidFill>
              </a:endParaRPr>
            </a:p>
          </p:txBody>
        </p:sp>
        <p:sp>
          <p:nvSpPr>
            <p:cNvPr id="20" name="TextBox 19">
              <a:extLst>
                <a:ext uri="{FF2B5EF4-FFF2-40B4-BE49-F238E27FC236}">
                  <a16:creationId xmlns:a16="http://schemas.microsoft.com/office/drawing/2014/main" id="{59FE75D8-F03C-35E1-9024-1E23DE37ACE5}"/>
                </a:ext>
              </a:extLst>
            </p:cNvPr>
            <p:cNvSpPr txBox="1"/>
            <p:nvPr/>
          </p:nvSpPr>
          <p:spPr>
            <a:xfrm>
              <a:off x="7616135" y="2118391"/>
              <a:ext cx="1317522" cy="646331"/>
            </a:xfrm>
            <a:prstGeom prst="rect">
              <a:avLst/>
            </a:prstGeom>
            <a:noFill/>
          </p:spPr>
          <p:txBody>
            <a:bodyPr wrap="square" rtlCol="0">
              <a:spAutoFit/>
            </a:bodyPr>
            <a:lstStyle/>
            <a:p>
              <a:pPr algn="ctr"/>
              <a:r>
                <a:rPr lang="en-IN" sz="1200" dirty="0">
                  <a:latin typeface="Georgia" panose="02040502050405020303" pitchFamily="18" charset="0"/>
                </a:rPr>
                <a:t>After data transformation and wrangling</a:t>
              </a:r>
            </a:p>
          </p:txBody>
        </p:sp>
      </p:gr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196</TotalTime>
  <Words>1519</Words>
  <Application>Microsoft Office PowerPoint</Application>
  <PresentationFormat>Widescreen</PresentationFormat>
  <Paragraphs>200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DividendVTI</vt:lpstr>
      <vt:lpstr>YouTube Insights: Exploring the Leading 1000 Channels</vt:lpstr>
      <vt:lpstr>OUTLINE</vt:lpstr>
      <vt:lpstr>Problem Statement</vt:lpstr>
      <vt:lpstr>Proposed Solution</vt:lpstr>
      <vt:lpstr>System  Approach</vt:lpstr>
      <vt:lpstr>Algorithm &amp; Deployment</vt:lpstr>
      <vt:lpstr>Algorithm &amp; Deployment</vt:lpstr>
      <vt:lpstr>Algorithm &amp; Deployment</vt:lpstr>
      <vt:lpstr>Result</vt:lpstr>
      <vt:lpstr>Result</vt:lpstr>
      <vt:lpstr>Result</vt:lpstr>
      <vt:lpstr>Result</vt:lpstr>
      <vt:lpstr>Result</vt:lpstr>
      <vt:lpstr>Youtuber with Most Subscribers in Each Category  Represented by  Sunburst and Treemap </vt:lpstr>
      <vt:lpstr>Result</vt:lpstr>
      <vt:lpstr>Result</vt:lpstr>
      <vt:lpstr>Result</vt:lpstr>
      <vt:lpstr>Result</vt:lpstr>
      <vt:lpstr>Conclusion</vt:lpstr>
      <vt:lpstr>PowerPoint Presentation</vt:lpstr>
      <vt:lpstr>References</vt:lpstr>
      <vt:lpstr>course certificate 1 </vt:lpstr>
      <vt:lpstr>course certificate 2</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Yashashree Mahajan</cp:lastModifiedBy>
  <cp:revision>312</cp:revision>
  <dcterms:created xsi:type="dcterms:W3CDTF">2021-05-26T16:50:10Z</dcterms:created>
  <dcterms:modified xsi:type="dcterms:W3CDTF">2024-03-24T16:09:26Z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