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b8529f62e9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b8529f62e9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b8529f62e9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b8529f62e9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b8529f62e9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b8529f62e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b8529f62e9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b8529f62e9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b8529f62e9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b8529f62e9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b8529f62e9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b8529f62e9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b8529f62e9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b8529f62e9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14.png"/><Relationship Id="rId5" Type="http://schemas.openxmlformats.org/officeDocument/2006/relationships/image" Target="../media/image12.png"/><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1798350" y="240050"/>
            <a:ext cx="5547300" cy="199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DMDD FINAL PROJECT</a:t>
            </a:r>
            <a:endParaRPr/>
          </a:p>
        </p:txBody>
      </p:sp>
      <p:sp>
        <p:nvSpPr>
          <p:cNvPr id="129" name="Google Shape;129;p13"/>
          <p:cNvSpPr txBox="1"/>
          <p:nvPr/>
        </p:nvSpPr>
        <p:spPr>
          <a:xfrm>
            <a:off x="825000" y="1819800"/>
            <a:ext cx="7494000" cy="3170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2"/>
                </a:solidFill>
                <a:latin typeface="Nunito"/>
                <a:ea typeface="Nunito"/>
                <a:cs typeface="Nunito"/>
                <a:sym typeface="Nunito"/>
              </a:rPr>
              <a:t>TOPIC- EVENT MANAGEMENT SYSTEM</a:t>
            </a:r>
            <a:endParaRPr sz="2400">
              <a:solidFill>
                <a:schemeClr val="dk2"/>
              </a:solidFill>
              <a:latin typeface="Nunito"/>
              <a:ea typeface="Nunito"/>
              <a:cs typeface="Nunito"/>
              <a:sym typeface="Nunito"/>
            </a:endParaRPr>
          </a:p>
          <a:p>
            <a:pPr indent="0" lvl="0" marL="0" rtl="0" algn="ctr">
              <a:spcBef>
                <a:spcPts val="0"/>
              </a:spcBef>
              <a:spcAft>
                <a:spcPts val="0"/>
              </a:spcAft>
              <a:buNone/>
            </a:pPr>
            <a:r>
              <a:t/>
            </a:r>
            <a:endParaRPr sz="2400">
              <a:solidFill>
                <a:schemeClr val="dk2"/>
              </a:solidFill>
              <a:latin typeface="Nunito"/>
              <a:ea typeface="Nunito"/>
              <a:cs typeface="Nunito"/>
              <a:sym typeface="Nunito"/>
            </a:endParaRPr>
          </a:p>
          <a:p>
            <a:pPr indent="0" lvl="0" marL="0" rtl="0" algn="ctr">
              <a:spcBef>
                <a:spcPts val="0"/>
              </a:spcBef>
              <a:spcAft>
                <a:spcPts val="0"/>
              </a:spcAft>
              <a:buNone/>
            </a:pPr>
            <a:r>
              <a:rPr lang="en" sz="2400">
                <a:solidFill>
                  <a:schemeClr val="dk2"/>
                </a:solidFill>
                <a:latin typeface="Nunito"/>
                <a:ea typeface="Nunito"/>
                <a:cs typeface="Nunito"/>
                <a:sym typeface="Nunito"/>
              </a:rPr>
              <a:t>GROUP NUMBER-19</a:t>
            </a:r>
            <a:endParaRPr sz="2400">
              <a:solidFill>
                <a:schemeClr val="dk2"/>
              </a:solidFill>
              <a:latin typeface="Nunito"/>
              <a:ea typeface="Nunito"/>
              <a:cs typeface="Nunito"/>
              <a:sym typeface="Nunito"/>
            </a:endParaRPr>
          </a:p>
          <a:p>
            <a:pPr indent="0" lvl="0" marL="0" rtl="0" algn="ctr">
              <a:spcBef>
                <a:spcPts val="0"/>
              </a:spcBef>
              <a:spcAft>
                <a:spcPts val="0"/>
              </a:spcAft>
              <a:buNone/>
            </a:pPr>
            <a:r>
              <a:t/>
            </a:r>
            <a:endParaRPr sz="2400">
              <a:solidFill>
                <a:schemeClr val="dk2"/>
              </a:solidFill>
              <a:latin typeface="Nunito"/>
              <a:ea typeface="Nunito"/>
              <a:cs typeface="Nunito"/>
              <a:sym typeface="Nunito"/>
            </a:endParaRPr>
          </a:p>
          <a:p>
            <a:pPr indent="0" lvl="0" marL="0" rtl="0" algn="l">
              <a:spcBef>
                <a:spcPts val="0"/>
              </a:spcBef>
              <a:spcAft>
                <a:spcPts val="0"/>
              </a:spcAft>
              <a:buNone/>
            </a:pPr>
            <a:r>
              <a:t/>
            </a:r>
            <a:endParaRPr>
              <a:solidFill>
                <a:schemeClr val="dk2"/>
              </a:solidFill>
              <a:latin typeface="Nunito"/>
              <a:ea typeface="Nunito"/>
              <a:cs typeface="Nunito"/>
              <a:sym typeface="Nunito"/>
            </a:endParaRPr>
          </a:p>
          <a:p>
            <a:pPr indent="0" lvl="0" marL="0" rtl="0" algn="l">
              <a:spcBef>
                <a:spcPts val="0"/>
              </a:spcBef>
              <a:spcAft>
                <a:spcPts val="0"/>
              </a:spcAft>
              <a:buNone/>
            </a:pPr>
            <a:r>
              <a:rPr lang="en">
                <a:solidFill>
                  <a:schemeClr val="dk2"/>
                </a:solidFill>
                <a:latin typeface="Nunito"/>
                <a:ea typeface="Nunito"/>
                <a:cs typeface="Nunito"/>
                <a:sym typeface="Nunito"/>
              </a:rPr>
              <a:t>TEAM MEMBERS-</a:t>
            </a:r>
            <a:endParaRPr>
              <a:solidFill>
                <a:schemeClr val="dk2"/>
              </a:solidFill>
              <a:latin typeface="Nunito"/>
              <a:ea typeface="Nunito"/>
              <a:cs typeface="Nunito"/>
              <a:sym typeface="Nunito"/>
            </a:endParaRPr>
          </a:p>
          <a:p>
            <a:pPr indent="0" lvl="0" marL="0" rtl="0" algn="l">
              <a:spcBef>
                <a:spcPts val="0"/>
              </a:spcBef>
              <a:spcAft>
                <a:spcPts val="0"/>
              </a:spcAft>
              <a:buNone/>
            </a:pPr>
            <a:r>
              <a:t/>
            </a:r>
            <a:endParaRPr>
              <a:solidFill>
                <a:schemeClr val="dk2"/>
              </a:solidFill>
              <a:latin typeface="Nunito"/>
              <a:ea typeface="Nunito"/>
              <a:cs typeface="Nunito"/>
              <a:sym typeface="Nunito"/>
            </a:endParaRPr>
          </a:p>
          <a:p>
            <a:pPr indent="0" lvl="0" marL="0" rtl="0" algn="l">
              <a:spcBef>
                <a:spcPts val="0"/>
              </a:spcBef>
              <a:spcAft>
                <a:spcPts val="0"/>
              </a:spcAft>
              <a:buNone/>
            </a:pPr>
            <a:r>
              <a:rPr lang="en">
                <a:solidFill>
                  <a:schemeClr val="dk2"/>
                </a:solidFill>
                <a:latin typeface="Nunito"/>
                <a:ea typeface="Nunito"/>
                <a:cs typeface="Nunito"/>
                <a:sym typeface="Nunito"/>
              </a:rPr>
              <a:t>DAVLEEN KAUR RAM SINGH MATTA-002734160</a:t>
            </a:r>
            <a:endParaRPr>
              <a:solidFill>
                <a:schemeClr val="dk2"/>
              </a:solidFill>
              <a:latin typeface="Nunito"/>
              <a:ea typeface="Nunito"/>
              <a:cs typeface="Nunito"/>
              <a:sym typeface="Nunito"/>
            </a:endParaRPr>
          </a:p>
          <a:p>
            <a:pPr indent="0" lvl="0" marL="0" rtl="0" algn="l">
              <a:spcBef>
                <a:spcPts val="0"/>
              </a:spcBef>
              <a:spcAft>
                <a:spcPts val="0"/>
              </a:spcAft>
              <a:buNone/>
            </a:pPr>
            <a:r>
              <a:rPr lang="en">
                <a:solidFill>
                  <a:schemeClr val="dk2"/>
                </a:solidFill>
                <a:latin typeface="Nunito"/>
                <a:ea typeface="Nunito"/>
                <a:cs typeface="Nunito"/>
                <a:sym typeface="Nunito"/>
              </a:rPr>
              <a:t>ATHARVA DANKE-002762773</a:t>
            </a:r>
            <a:endParaRPr>
              <a:solidFill>
                <a:schemeClr val="dk2"/>
              </a:solidFill>
              <a:latin typeface="Nunito"/>
              <a:ea typeface="Nunito"/>
              <a:cs typeface="Nunito"/>
              <a:sym typeface="Nunito"/>
            </a:endParaRPr>
          </a:p>
          <a:p>
            <a:pPr indent="0" lvl="0" marL="0" rtl="0" algn="l">
              <a:spcBef>
                <a:spcPts val="0"/>
              </a:spcBef>
              <a:spcAft>
                <a:spcPts val="0"/>
              </a:spcAft>
              <a:buNone/>
            </a:pPr>
            <a:r>
              <a:rPr lang="en">
                <a:solidFill>
                  <a:schemeClr val="dk2"/>
                </a:solidFill>
                <a:latin typeface="Nunito"/>
                <a:ea typeface="Nunito"/>
                <a:cs typeface="Nunito"/>
                <a:sym typeface="Nunito"/>
              </a:rPr>
              <a:t>ANSHUL SINGH-002747160</a:t>
            </a:r>
            <a:endParaRPr>
              <a:solidFill>
                <a:schemeClr val="dk2"/>
              </a:solidFill>
              <a:latin typeface="Nunito"/>
              <a:ea typeface="Nunito"/>
              <a:cs typeface="Nunito"/>
              <a:sym typeface="Nunito"/>
            </a:endParaRPr>
          </a:p>
          <a:p>
            <a:pPr indent="0" lvl="0" marL="0" rtl="0" algn="l">
              <a:spcBef>
                <a:spcPts val="0"/>
              </a:spcBef>
              <a:spcAft>
                <a:spcPts val="0"/>
              </a:spcAft>
              <a:buNone/>
            </a:pPr>
            <a:r>
              <a:rPr lang="en">
                <a:solidFill>
                  <a:schemeClr val="dk2"/>
                </a:solidFill>
                <a:latin typeface="Nunito"/>
                <a:ea typeface="Nunito"/>
                <a:cs typeface="Nunito"/>
                <a:sym typeface="Nunito"/>
              </a:rPr>
              <a:t>ADITYA PANDE-002762581</a:t>
            </a:r>
            <a:endParaRPr>
              <a:solidFill>
                <a:schemeClr val="dk2"/>
              </a:solidFill>
              <a:latin typeface="Nunito"/>
              <a:ea typeface="Nunito"/>
              <a:cs typeface="Nunito"/>
              <a:sym typeface="Nunito"/>
            </a:endParaRPr>
          </a:p>
        </p:txBody>
      </p:sp>
      <p:sp>
        <p:nvSpPr>
          <p:cNvPr id="130" name="Google Shape;130;p1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1" name="Google Shape;131;p13"/>
          <p:cNvPicPr preferRelativeResize="0"/>
          <p:nvPr/>
        </p:nvPicPr>
        <p:blipFill>
          <a:blip r:embed="rId3">
            <a:alphaModFix/>
          </a:blip>
          <a:stretch>
            <a:fillRect/>
          </a:stretch>
        </p:blipFill>
        <p:spPr>
          <a:xfrm>
            <a:off x="7058800" y="0"/>
            <a:ext cx="2085202" cy="1267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7" name="Google Shape;137;p14"/>
          <p:cNvSpPr txBox="1"/>
          <p:nvPr>
            <p:ph idx="1" type="body"/>
          </p:nvPr>
        </p:nvSpPr>
        <p:spPr>
          <a:xfrm>
            <a:off x="429675" y="357775"/>
            <a:ext cx="4194900" cy="4185900"/>
          </a:xfrm>
          <a:prstGeom prst="rect">
            <a:avLst/>
          </a:prstGeom>
        </p:spPr>
        <p:txBody>
          <a:bodyPr anchorCtr="0" anchor="t" bIns="91425" lIns="91425" spcFirstLastPara="1" rIns="91425" wrap="square" tIns="91425">
            <a:normAutofit lnSpcReduction="20000"/>
          </a:bodyPr>
          <a:lstStyle/>
          <a:p>
            <a:pPr indent="0" lvl="0" marL="0" rtl="0" algn="ctr">
              <a:lnSpc>
                <a:spcPct val="100000"/>
              </a:lnSpc>
              <a:spcBef>
                <a:spcPts val="0"/>
              </a:spcBef>
              <a:spcAft>
                <a:spcPts val="0"/>
              </a:spcAft>
              <a:buNone/>
            </a:pPr>
            <a:r>
              <a:rPr lang="en" sz="3000">
                <a:solidFill>
                  <a:schemeClr val="lt1"/>
                </a:solidFill>
                <a:latin typeface="Nunito"/>
                <a:ea typeface="Nunito"/>
                <a:cs typeface="Nunito"/>
                <a:sym typeface="Nunito"/>
              </a:rPr>
              <a:t>OBJECTIVES &amp; GOALS</a:t>
            </a:r>
            <a:endParaRPr sz="3000">
              <a:solidFill>
                <a:schemeClr val="lt1"/>
              </a:solidFill>
              <a:latin typeface="Nunito"/>
              <a:ea typeface="Nunito"/>
              <a:cs typeface="Nunito"/>
              <a:sym typeface="Nunito"/>
            </a:endParaRPr>
          </a:p>
          <a:p>
            <a:pPr indent="0" lvl="0" marL="0" rtl="0" algn="ctr">
              <a:lnSpc>
                <a:spcPct val="100000"/>
              </a:lnSpc>
              <a:spcBef>
                <a:spcPts val="0"/>
              </a:spcBef>
              <a:spcAft>
                <a:spcPts val="0"/>
              </a:spcAft>
              <a:buNone/>
            </a:pPr>
            <a:r>
              <a:t/>
            </a:r>
            <a:endParaRPr sz="3000">
              <a:solidFill>
                <a:schemeClr val="lt1"/>
              </a:solidFill>
              <a:latin typeface="Nunito"/>
              <a:ea typeface="Nunito"/>
              <a:cs typeface="Nunito"/>
              <a:sym typeface="Nunito"/>
            </a:endParaRPr>
          </a:p>
          <a:p>
            <a:pPr indent="0" lvl="0" marL="0" rtl="0" algn="l">
              <a:lnSpc>
                <a:spcPct val="100000"/>
              </a:lnSpc>
              <a:spcBef>
                <a:spcPts val="0"/>
              </a:spcBef>
              <a:spcAft>
                <a:spcPts val="0"/>
              </a:spcAft>
              <a:buNone/>
            </a:pPr>
            <a:r>
              <a:t/>
            </a:r>
            <a:endParaRPr sz="3000">
              <a:solidFill>
                <a:schemeClr val="lt1"/>
              </a:solidFill>
              <a:latin typeface="Nunito"/>
              <a:ea typeface="Nunito"/>
              <a:cs typeface="Nunito"/>
              <a:sym typeface="Nunito"/>
            </a:endParaRPr>
          </a:p>
          <a:p>
            <a:pPr indent="-304800" lvl="0" marL="457200" rtl="0" algn="l">
              <a:spcBef>
                <a:spcPts val="0"/>
              </a:spcBef>
              <a:spcAft>
                <a:spcPts val="0"/>
              </a:spcAft>
              <a:buClr>
                <a:srgbClr val="0C343D"/>
              </a:buClr>
              <a:buSzPts val="1200"/>
              <a:buFont typeface="Nunito"/>
              <a:buChar char="●"/>
            </a:pPr>
            <a:r>
              <a:rPr lang="en" sz="1200">
                <a:solidFill>
                  <a:srgbClr val="0C343D"/>
                </a:solidFill>
                <a:highlight>
                  <a:srgbClr val="FFFFFF"/>
                </a:highlight>
                <a:latin typeface="Nunito"/>
                <a:ea typeface="Nunito"/>
                <a:cs typeface="Nunito"/>
                <a:sym typeface="Nunito"/>
              </a:rPr>
              <a:t>In this project, our aim is to design an event management system that will help students to keep a track of all the events that are organized by various clubs or committees at Northeastern University. </a:t>
            </a:r>
            <a:endParaRPr sz="1200">
              <a:solidFill>
                <a:srgbClr val="0C343D"/>
              </a:solidFill>
              <a:highlight>
                <a:srgbClr val="FFFFFF"/>
              </a:highlight>
              <a:latin typeface="Nunito"/>
              <a:ea typeface="Nunito"/>
              <a:cs typeface="Nunito"/>
              <a:sym typeface="Nunito"/>
            </a:endParaRPr>
          </a:p>
          <a:p>
            <a:pPr indent="-304800" lvl="0" marL="457200" rtl="0" algn="l">
              <a:spcBef>
                <a:spcPts val="0"/>
              </a:spcBef>
              <a:spcAft>
                <a:spcPts val="0"/>
              </a:spcAft>
              <a:buClr>
                <a:srgbClr val="0C343D"/>
              </a:buClr>
              <a:buSzPts val="1200"/>
              <a:buFont typeface="Nunito"/>
              <a:buChar char="●"/>
            </a:pPr>
            <a:r>
              <a:rPr lang="en" sz="1200">
                <a:solidFill>
                  <a:srgbClr val="0C343D"/>
                </a:solidFill>
                <a:highlight>
                  <a:srgbClr val="FFFFFF"/>
                </a:highlight>
                <a:latin typeface="Nunito"/>
                <a:ea typeface="Nunito"/>
                <a:cs typeface="Nunito"/>
                <a:sym typeface="Nunito"/>
              </a:rPr>
              <a:t>This system will enable students to register for any event they are interested in participating. </a:t>
            </a:r>
            <a:endParaRPr sz="1200">
              <a:solidFill>
                <a:srgbClr val="0C343D"/>
              </a:solidFill>
              <a:highlight>
                <a:srgbClr val="FFFFFF"/>
              </a:highlight>
              <a:latin typeface="Nunito"/>
              <a:ea typeface="Nunito"/>
              <a:cs typeface="Nunito"/>
              <a:sym typeface="Nunito"/>
            </a:endParaRPr>
          </a:p>
          <a:p>
            <a:pPr indent="-304800" lvl="0" marL="457200" rtl="0" algn="l">
              <a:spcBef>
                <a:spcPts val="0"/>
              </a:spcBef>
              <a:spcAft>
                <a:spcPts val="0"/>
              </a:spcAft>
              <a:buClr>
                <a:srgbClr val="0C343D"/>
              </a:buClr>
              <a:buSzPts val="1200"/>
              <a:buFont typeface="Nunito"/>
              <a:buChar char="●"/>
            </a:pPr>
            <a:r>
              <a:rPr lang="en" sz="1200">
                <a:solidFill>
                  <a:srgbClr val="0C343D"/>
                </a:solidFill>
                <a:highlight>
                  <a:srgbClr val="FFFFFF"/>
                </a:highlight>
                <a:latin typeface="Nunito"/>
                <a:ea typeface="Nunito"/>
                <a:cs typeface="Nunito"/>
                <a:sym typeface="Nunito"/>
              </a:rPr>
              <a:t>Additionally, keeping a systematic record of many factors, such as the number of students, the number of events scheduled, the timeline of the events, etc., can assist the university in planning future events utilizing this information.</a:t>
            </a:r>
            <a:r>
              <a:rPr lang="en" sz="1200">
                <a:solidFill>
                  <a:srgbClr val="0C343D"/>
                </a:solidFill>
                <a:latin typeface="Nunito"/>
                <a:ea typeface="Nunito"/>
                <a:cs typeface="Nunito"/>
                <a:sym typeface="Nunito"/>
              </a:rPr>
              <a:t> </a:t>
            </a:r>
            <a:endParaRPr sz="1200">
              <a:solidFill>
                <a:srgbClr val="0C343D"/>
              </a:solidFill>
              <a:latin typeface="Nunito"/>
              <a:ea typeface="Nunito"/>
              <a:cs typeface="Nunito"/>
              <a:sym typeface="Nunito"/>
            </a:endParaRPr>
          </a:p>
          <a:p>
            <a:pPr indent="0" lvl="0" marL="0" rtl="0" algn="l">
              <a:lnSpc>
                <a:spcPct val="100000"/>
              </a:lnSpc>
              <a:spcBef>
                <a:spcPts val="1200"/>
              </a:spcBef>
              <a:spcAft>
                <a:spcPts val="0"/>
              </a:spcAft>
              <a:buNone/>
            </a:pPr>
            <a:r>
              <a:t/>
            </a:r>
            <a:endParaRPr sz="3000">
              <a:solidFill>
                <a:schemeClr val="lt1"/>
              </a:solidFill>
              <a:latin typeface="Nunito"/>
              <a:ea typeface="Nunito"/>
              <a:cs typeface="Nunito"/>
              <a:sym typeface="Nunito"/>
            </a:endParaRPr>
          </a:p>
          <a:p>
            <a:pPr indent="0" lvl="0" marL="0" rtl="0" algn="l">
              <a:lnSpc>
                <a:spcPct val="100000"/>
              </a:lnSpc>
              <a:spcBef>
                <a:spcPts val="0"/>
              </a:spcBef>
              <a:spcAft>
                <a:spcPts val="0"/>
              </a:spcAft>
              <a:buNone/>
            </a:pPr>
            <a:r>
              <a:t/>
            </a:r>
            <a:endParaRPr/>
          </a:p>
        </p:txBody>
      </p:sp>
      <p:sp>
        <p:nvSpPr>
          <p:cNvPr id="138" name="Google Shape;138;p14"/>
          <p:cNvSpPr txBox="1"/>
          <p:nvPr>
            <p:ph idx="2" type="body"/>
          </p:nvPr>
        </p:nvSpPr>
        <p:spPr>
          <a:xfrm>
            <a:off x="4624575" y="252875"/>
            <a:ext cx="4194900" cy="4185900"/>
          </a:xfrm>
          <a:prstGeom prst="rect">
            <a:avLst/>
          </a:prstGeom>
        </p:spPr>
        <p:txBody>
          <a:bodyPr anchorCtr="0" anchor="t" bIns="91425" lIns="91425" spcFirstLastPara="1" rIns="91425" wrap="square" tIns="91425">
            <a:normAutofit fontScale="47500" lnSpcReduction="10000"/>
          </a:bodyPr>
          <a:lstStyle/>
          <a:p>
            <a:pPr indent="0" lvl="0" marL="0" rtl="0" algn="l">
              <a:lnSpc>
                <a:spcPct val="100000"/>
              </a:lnSpc>
              <a:spcBef>
                <a:spcPts val="0"/>
              </a:spcBef>
              <a:spcAft>
                <a:spcPts val="0"/>
              </a:spcAft>
              <a:buNone/>
            </a:pPr>
            <a:r>
              <a:rPr lang="en" sz="6300">
                <a:solidFill>
                  <a:schemeClr val="lt1"/>
                </a:solidFill>
                <a:latin typeface="Nunito"/>
                <a:ea typeface="Nunito"/>
                <a:cs typeface="Nunito"/>
                <a:sym typeface="Nunito"/>
              </a:rPr>
              <a:t>HIGH LEVEL DESIGN     &amp; APPROACH</a:t>
            </a:r>
            <a:endParaRPr sz="6300">
              <a:solidFill>
                <a:schemeClr val="lt1"/>
              </a:solidFill>
              <a:latin typeface="Nunito"/>
              <a:ea typeface="Nunito"/>
              <a:cs typeface="Nunito"/>
              <a:sym typeface="Nunito"/>
            </a:endParaRPr>
          </a:p>
          <a:p>
            <a:pPr indent="0" lvl="0" marL="0" rtl="0" algn="l">
              <a:lnSpc>
                <a:spcPct val="100000"/>
              </a:lnSpc>
              <a:spcBef>
                <a:spcPts val="0"/>
              </a:spcBef>
              <a:spcAft>
                <a:spcPts val="0"/>
              </a:spcAft>
              <a:buNone/>
            </a:pPr>
            <a:r>
              <a:t/>
            </a:r>
            <a:endParaRPr sz="4800">
              <a:solidFill>
                <a:schemeClr val="lt1"/>
              </a:solidFill>
              <a:latin typeface="Nunito"/>
              <a:ea typeface="Nunito"/>
              <a:cs typeface="Nunito"/>
              <a:sym typeface="Nunito"/>
            </a:endParaRPr>
          </a:p>
          <a:p>
            <a:pPr indent="-304006" lvl="0" marL="457200" rtl="0" algn="l">
              <a:spcBef>
                <a:spcPts val="0"/>
              </a:spcBef>
              <a:spcAft>
                <a:spcPts val="0"/>
              </a:spcAft>
              <a:buClr>
                <a:srgbClr val="0C343D"/>
              </a:buClr>
              <a:buSzPct val="100000"/>
              <a:buFont typeface="Nunito"/>
              <a:buChar char="●"/>
            </a:pPr>
            <a:r>
              <a:rPr lang="en" sz="2500">
                <a:solidFill>
                  <a:srgbClr val="0C343D"/>
                </a:solidFill>
                <a:latin typeface="Nunito"/>
                <a:ea typeface="Nunito"/>
                <a:cs typeface="Nunito"/>
                <a:sym typeface="Nunito"/>
              </a:rPr>
              <a:t>Designing an event management system that will help students keep track of all the events that are organized by various clubs or committees at Northeastern University. </a:t>
            </a:r>
            <a:endParaRPr sz="2500">
              <a:solidFill>
                <a:srgbClr val="0C343D"/>
              </a:solidFill>
              <a:latin typeface="Nunito"/>
              <a:ea typeface="Nunito"/>
              <a:cs typeface="Nunito"/>
              <a:sym typeface="Nunito"/>
            </a:endParaRPr>
          </a:p>
          <a:p>
            <a:pPr indent="-304006" lvl="0" marL="457200" rtl="0" algn="l">
              <a:spcBef>
                <a:spcPts val="0"/>
              </a:spcBef>
              <a:spcAft>
                <a:spcPts val="0"/>
              </a:spcAft>
              <a:buClr>
                <a:srgbClr val="0C343D"/>
              </a:buClr>
              <a:buSzPct val="100000"/>
              <a:buFont typeface="Nunito"/>
              <a:buChar char="●"/>
            </a:pPr>
            <a:r>
              <a:rPr lang="en" sz="2500">
                <a:solidFill>
                  <a:srgbClr val="0C343D"/>
                </a:solidFill>
                <a:latin typeface="Nunito"/>
                <a:ea typeface="Nunito"/>
                <a:cs typeface="Nunito"/>
                <a:sym typeface="Nunito"/>
              </a:rPr>
              <a:t>Create a centralized system that will maintain the data of events organized by clubs or committees so that students may get to know about the events that will be occurring on the university campus. </a:t>
            </a:r>
            <a:endParaRPr sz="2500">
              <a:solidFill>
                <a:srgbClr val="0C343D"/>
              </a:solidFill>
              <a:latin typeface="Nunito"/>
              <a:ea typeface="Nunito"/>
              <a:cs typeface="Nunito"/>
              <a:sym typeface="Nunito"/>
            </a:endParaRPr>
          </a:p>
          <a:p>
            <a:pPr indent="-304006" lvl="0" marL="457200" rtl="0" algn="l">
              <a:spcBef>
                <a:spcPts val="0"/>
              </a:spcBef>
              <a:spcAft>
                <a:spcPts val="0"/>
              </a:spcAft>
              <a:buClr>
                <a:srgbClr val="0C343D"/>
              </a:buClr>
              <a:buSzPct val="100000"/>
              <a:buFont typeface="Nunito"/>
              <a:buChar char="●"/>
            </a:pPr>
            <a:r>
              <a:rPr lang="en" sz="2500">
                <a:solidFill>
                  <a:srgbClr val="0C343D"/>
                </a:solidFill>
                <a:latin typeface="Nunito"/>
                <a:ea typeface="Nunito"/>
                <a:cs typeface="Nunito"/>
                <a:sym typeface="Nunito"/>
              </a:rPr>
              <a:t>This system will also enable students to register for any event they are interested in participating in. </a:t>
            </a:r>
            <a:endParaRPr sz="2500">
              <a:solidFill>
                <a:srgbClr val="0C343D"/>
              </a:solidFill>
              <a:latin typeface="Nunito"/>
              <a:ea typeface="Nunito"/>
              <a:cs typeface="Nunito"/>
              <a:sym typeface="Nunito"/>
            </a:endParaRPr>
          </a:p>
          <a:p>
            <a:pPr indent="-304006" lvl="0" marL="457200" rtl="0" algn="l">
              <a:spcBef>
                <a:spcPts val="0"/>
              </a:spcBef>
              <a:spcAft>
                <a:spcPts val="0"/>
              </a:spcAft>
              <a:buClr>
                <a:srgbClr val="0C343D"/>
              </a:buClr>
              <a:buSzPct val="100000"/>
              <a:buFont typeface="Nunito"/>
              <a:buChar char="●"/>
            </a:pPr>
            <a:r>
              <a:rPr lang="en" sz="2500">
                <a:solidFill>
                  <a:srgbClr val="0C343D"/>
                </a:solidFill>
                <a:latin typeface="Nunito"/>
                <a:ea typeface="Nunito"/>
                <a:cs typeface="Nunito"/>
                <a:sym typeface="Nunito"/>
              </a:rPr>
              <a:t>Ensure that the results of the competition-based events can be accessed from the database. </a:t>
            </a:r>
            <a:endParaRPr sz="2500">
              <a:solidFill>
                <a:srgbClr val="0C343D"/>
              </a:solidFill>
              <a:latin typeface="Nunito"/>
              <a:ea typeface="Nunito"/>
              <a:cs typeface="Nunito"/>
              <a:sym typeface="Nunito"/>
            </a:endParaRPr>
          </a:p>
          <a:p>
            <a:pPr indent="0" lvl="0" marL="0" rtl="0" algn="l">
              <a:lnSpc>
                <a:spcPct val="100000"/>
              </a:lnSpc>
              <a:spcBef>
                <a:spcPts val="1200"/>
              </a:spcBef>
              <a:spcAft>
                <a:spcPts val="0"/>
              </a:spcAft>
              <a:buNone/>
            </a:pPr>
            <a:r>
              <a:t/>
            </a:r>
            <a:endParaRPr sz="2500">
              <a:solidFill>
                <a:schemeClr val="lt1"/>
              </a:solidFill>
              <a:latin typeface="Nunito"/>
              <a:ea typeface="Nunito"/>
              <a:cs typeface="Nunito"/>
              <a:sym typeface="Nunito"/>
            </a:endParaRPr>
          </a:p>
          <a:p>
            <a:pPr indent="0" lvl="0" marL="0" rtl="0" algn="l">
              <a:spcBef>
                <a:spcPts val="0"/>
              </a:spcBef>
              <a:spcAft>
                <a:spcPts val="1200"/>
              </a:spcAft>
              <a:buNone/>
            </a:pPr>
            <a:r>
              <a:t/>
            </a:r>
            <a:endParaRPr sz="2500">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ph type="title"/>
          </p:nvPr>
        </p:nvSpPr>
        <p:spPr>
          <a:xfrm>
            <a:off x="819150" y="2049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E-R Diagram</a:t>
            </a:r>
            <a:endParaRPr/>
          </a:p>
        </p:txBody>
      </p:sp>
      <p:sp>
        <p:nvSpPr>
          <p:cNvPr id="144" name="Google Shape;144;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5" name="Google Shape;145;p15"/>
          <p:cNvPicPr preferRelativeResize="0"/>
          <p:nvPr/>
        </p:nvPicPr>
        <p:blipFill>
          <a:blip r:embed="rId3">
            <a:alphaModFix/>
          </a:blip>
          <a:stretch>
            <a:fillRect/>
          </a:stretch>
        </p:blipFill>
        <p:spPr>
          <a:xfrm>
            <a:off x="819150" y="807725"/>
            <a:ext cx="7505699" cy="3955124"/>
          </a:xfrm>
          <a:prstGeom prst="rect">
            <a:avLst/>
          </a:prstGeom>
          <a:noFill/>
          <a:ln>
            <a:noFill/>
          </a:ln>
        </p:spPr>
      </p:pic>
      <p:sp>
        <p:nvSpPr>
          <p:cNvPr id="146" name="Google Shape;146;p1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503175" y="314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DATABASE OBJECTS</a:t>
            </a:r>
            <a:endParaRPr/>
          </a:p>
        </p:txBody>
      </p:sp>
      <p:sp>
        <p:nvSpPr>
          <p:cNvPr id="152" name="Google Shape;152;p16"/>
          <p:cNvSpPr txBox="1"/>
          <p:nvPr>
            <p:ph idx="1" type="body"/>
          </p:nvPr>
        </p:nvSpPr>
        <p:spPr>
          <a:xfrm>
            <a:off x="616925" y="11566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C343D"/>
                </a:solidFill>
                <a:latin typeface="Nunito"/>
                <a:ea typeface="Nunito"/>
                <a:cs typeface="Nunito"/>
                <a:sym typeface="Nunito"/>
              </a:rPr>
              <a:t>DDLS &amp; INSERT</a:t>
            </a:r>
            <a:endParaRPr>
              <a:solidFill>
                <a:srgbClr val="0C343D"/>
              </a:solidFill>
              <a:latin typeface="Nunito"/>
              <a:ea typeface="Nunito"/>
              <a:cs typeface="Nunito"/>
              <a:sym typeface="Nunito"/>
            </a:endParaRPr>
          </a:p>
        </p:txBody>
      </p:sp>
      <p:sp>
        <p:nvSpPr>
          <p:cNvPr id="153" name="Google Shape;153;p16"/>
          <p:cNvSpPr txBox="1"/>
          <p:nvPr>
            <p:ph idx="2" type="body"/>
          </p:nvPr>
        </p:nvSpPr>
        <p:spPr>
          <a:xfrm>
            <a:off x="4400725" y="11566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Nunito"/>
                <a:ea typeface="Nunito"/>
                <a:cs typeface="Nunito"/>
                <a:sym typeface="Nunito"/>
              </a:rPr>
              <a:t>STORED PROCEDURES</a:t>
            </a:r>
            <a:endParaRPr>
              <a:latin typeface="Nunito"/>
              <a:ea typeface="Nunito"/>
              <a:cs typeface="Nunito"/>
              <a:sym typeface="Nunito"/>
            </a:endParaRPr>
          </a:p>
        </p:txBody>
      </p:sp>
      <p:pic>
        <p:nvPicPr>
          <p:cNvPr id="154" name="Google Shape;154;p16"/>
          <p:cNvPicPr preferRelativeResize="0"/>
          <p:nvPr/>
        </p:nvPicPr>
        <p:blipFill rotWithShape="1">
          <a:blip r:embed="rId3">
            <a:alphaModFix/>
          </a:blip>
          <a:srcRect b="56192" l="1438" r="0" t="0"/>
          <a:stretch/>
        </p:blipFill>
        <p:spPr>
          <a:xfrm>
            <a:off x="240500" y="1655525"/>
            <a:ext cx="4062524" cy="1251125"/>
          </a:xfrm>
          <a:prstGeom prst="rect">
            <a:avLst/>
          </a:prstGeom>
          <a:noFill/>
          <a:ln>
            <a:noFill/>
          </a:ln>
        </p:spPr>
      </p:pic>
      <p:pic>
        <p:nvPicPr>
          <p:cNvPr id="155" name="Google Shape;155;p16"/>
          <p:cNvPicPr preferRelativeResize="0"/>
          <p:nvPr/>
        </p:nvPicPr>
        <p:blipFill>
          <a:blip r:embed="rId4">
            <a:alphaModFix/>
          </a:blip>
          <a:stretch>
            <a:fillRect/>
          </a:stretch>
        </p:blipFill>
        <p:spPr>
          <a:xfrm>
            <a:off x="4303025" y="1503875"/>
            <a:ext cx="4502873" cy="2855976"/>
          </a:xfrm>
          <a:prstGeom prst="rect">
            <a:avLst/>
          </a:prstGeom>
          <a:noFill/>
          <a:ln>
            <a:noFill/>
          </a:ln>
        </p:spPr>
      </p:pic>
      <p:pic>
        <p:nvPicPr>
          <p:cNvPr id="156" name="Google Shape;156;p16"/>
          <p:cNvPicPr preferRelativeResize="0"/>
          <p:nvPr/>
        </p:nvPicPr>
        <p:blipFill>
          <a:blip r:embed="rId5">
            <a:alphaModFix/>
          </a:blip>
          <a:stretch>
            <a:fillRect/>
          </a:stretch>
        </p:blipFill>
        <p:spPr>
          <a:xfrm>
            <a:off x="240500" y="2906650"/>
            <a:ext cx="3945825" cy="1740075"/>
          </a:xfrm>
          <a:prstGeom prst="rect">
            <a:avLst/>
          </a:prstGeom>
          <a:noFill/>
          <a:ln>
            <a:noFill/>
          </a:ln>
        </p:spPr>
      </p:pic>
      <p:sp>
        <p:nvSpPr>
          <p:cNvPr id="157" name="Google Shape;157;p1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3" name="Google Shape;163;p17"/>
          <p:cNvSpPr txBox="1"/>
          <p:nvPr>
            <p:ph idx="1" type="body"/>
          </p:nvPr>
        </p:nvSpPr>
        <p:spPr>
          <a:xfrm>
            <a:off x="669800" y="315950"/>
            <a:ext cx="3835500" cy="412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Nunito"/>
                <a:ea typeface="Nunito"/>
                <a:cs typeface="Nunito"/>
                <a:sym typeface="Nunito"/>
              </a:rPr>
              <a:t>USER DEFINED FUNCTIONS </a:t>
            </a:r>
            <a:endParaRPr>
              <a:latin typeface="Nunito"/>
              <a:ea typeface="Nunito"/>
              <a:cs typeface="Nunito"/>
              <a:sym typeface="Nunito"/>
            </a:endParaRPr>
          </a:p>
          <a:p>
            <a:pPr indent="0" lvl="0" marL="0" rtl="0" algn="l">
              <a:spcBef>
                <a:spcPts val="1200"/>
              </a:spcBef>
              <a:spcAft>
                <a:spcPts val="1200"/>
              </a:spcAft>
              <a:buNone/>
            </a:pPr>
            <a:r>
              <a:t/>
            </a:r>
            <a:endParaRPr>
              <a:latin typeface="Nunito"/>
              <a:ea typeface="Nunito"/>
              <a:cs typeface="Nunito"/>
              <a:sym typeface="Nunito"/>
            </a:endParaRPr>
          </a:p>
        </p:txBody>
      </p:sp>
      <p:sp>
        <p:nvSpPr>
          <p:cNvPr id="164" name="Google Shape;164;p17"/>
          <p:cNvSpPr txBox="1"/>
          <p:nvPr>
            <p:ph idx="2" type="body"/>
          </p:nvPr>
        </p:nvSpPr>
        <p:spPr>
          <a:xfrm>
            <a:off x="4572000" y="315825"/>
            <a:ext cx="3752700" cy="4122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Nunito"/>
                <a:ea typeface="Nunito"/>
                <a:cs typeface="Nunito"/>
                <a:sym typeface="Nunito"/>
              </a:rPr>
              <a:t>VIEWS </a:t>
            </a:r>
            <a:endParaRPr>
              <a:latin typeface="Nunito"/>
              <a:ea typeface="Nunito"/>
              <a:cs typeface="Nunito"/>
              <a:sym typeface="Nunito"/>
            </a:endParaRPr>
          </a:p>
        </p:txBody>
      </p:sp>
      <p:sp>
        <p:nvSpPr>
          <p:cNvPr id="165" name="Google Shape;165;p1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6" name="Google Shape;166;p17"/>
          <p:cNvPicPr preferRelativeResize="0"/>
          <p:nvPr/>
        </p:nvPicPr>
        <p:blipFill>
          <a:blip r:embed="rId3">
            <a:alphaModFix/>
          </a:blip>
          <a:stretch>
            <a:fillRect/>
          </a:stretch>
        </p:blipFill>
        <p:spPr>
          <a:xfrm>
            <a:off x="532800" y="798450"/>
            <a:ext cx="3835500" cy="3321400"/>
          </a:xfrm>
          <a:prstGeom prst="rect">
            <a:avLst/>
          </a:prstGeom>
          <a:noFill/>
          <a:ln>
            <a:noFill/>
          </a:ln>
        </p:spPr>
      </p:pic>
      <p:pic>
        <p:nvPicPr>
          <p:cNvPr id="167" name="Google Shape;167;p17"/>
          <p:cNvPicPr preferRelativeResize="0"/>
          <p:nvPr/>
        </p:nvPicPr>
        <p:blipFill>
          <a:blip r:embed="rId4">
            <a:alphaModFix/>
          </a:blip>
          <a:stretch>
            <a:fillRect/>
          </a:stretch>
        </p:blipFill>
        <p:spPr>
          <a:xfrm>
            <a:off x="4368300" y="798450"/>
            <a:ext cx="4182826" cy="36673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3" name="Google Shape;173;p18"/>
          <p:cNvSpPr txBox="1"/>
          <p:nvPr>
            <p:ph idx="1" type="body"/>
          </p:nvPr>
        </p:nvSpPr>
        <p:spPr>
          <a:xfrm>
            <a:off x="745625" y="442325"/>
            <a:ext cx="3759600" cy="3996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Nunito"/>
                <a:ea typeface="Nunito"/>
                <a:cs typeface="Nunito"/>
                <a:sym typeface="Nunito"/>
              </a:rPr>
              <a:t>TRIGGERS &amp; INDEXES</a:t>
            </a:r>
            <a:endParaRPr>
              <a:latin typeface="Nunito"/>
              <a:ea typeface="Nunito"/>
              <a:cs typeface="Nunito"/>
              <a:sym typeface="Nunito"/>
            </a:endParaRPr>
          </a:p>
        </p:txBody>
      </p:sp>
      <p:sp>
        <p:nvSpPr>
          <p:cNvPr id="174" name="Google Shape;174;p18"/>
          <p:cNvSpPr txBox="1"/>
          <p:nvPr>
            <p:ph idx="2" type="body"/>
          </p:nvPr>
        </p:nvSpPr>
        <p:spPr>
          <a:xfrm>
            <a:off x="4625350" y="442325"/>
            <a:ext cx="4132500" cy="425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Nunito"/>
                <a:ea typeface="Nunito"/>
                <a:cs typeface="Nunito"/>
                <a:sym typeface="Nunito"/>
              </a:rPr>
              <a:t>DATA ENCRYPTION</a:t>
            </a:r>
            <a:endParaRPr>
              <a:latin typeface="Nunito"/>
              <a:ea typeface="Nunito"/>
              <a:cs typeface="Nunito"/>
              <a:sym typeface="Nunito"/>
            </a:endParaRPr>
          </a:p>
        </p:txBody>
      </p:sp>
      <p:sp>
        <p:nvSpPr>
          <p:cNvPr id="175" name="Google Shape;175;p1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6" name="Google Shape;176;p18"/>
          <p:cNvPicPr preferRelativeResize="0"/>
          <p:nvPr/>
        </p:nvPicPr>
        <p:blipFill>
          <a:blip r:embed="rId3">
            <a:alphaModFix/>
          </a:blip>
          <a:stretch>
            <a:fillRect/>
          </a:stretch>
        </p:blipFill>
        <p:spPr>
          <a:xfrm>
            <a:off x="381000" y="845600"/>
            <a:ext cx="4191000" cy="2004675"/>
          </a:xfrm>
          <a:prstGeom prst="rect">
            <a:avLst/>
          </a:prstGeom>
          <a:noFill/>
          <a:ln>
            <a:noFill/>
          </a:ln>
        </p:spPr>
      </p:pic>
      <p:pic>
        <p:nvPicPr>
          <p:cNvPr id="177" name="Google Shape;177;p18"/>
          <p:cNvPicPr preferRelativeResize="0"/>
          <p:nvPr/>
        </p:nvPicPr>
        <p:blipFill>
          <a:blip r:embed="rId4">
            <a:alphaModFix/>
          </a:blip>
          <a:stretch>
            <a:fillRect/>
          </a:stretch>
        </p:blipFill>
        <p:spPr>
          <a:xfrm>
            <a:off x="334575" y="2896700"/>
            <a:ext cx="4237426" cy="1420500"/>
          </a:xfrm>
          <a:prstGeom prst="rect">
            <a:avLst/>
          </a:prstGeom>
          <a:noFill/>
          <a:ln>
            <a:noFill/>
          </a:ln>
        </p:spPr>
      </p:pic>
      <p:pic>
        <p:nvPicPr>
          <p:cNvPr id="178" name="Google Shape;178;p18"/>
          <p:cNvPicPr preferRelativeResize="0"/>
          <p:nvPr/>
        </p:nvPicPr>
        <p:blipFill>
          <a:blip r:embed="rId5">
            <a:alphaModFix/>
          </a:blip>
          <a:stretch>
            <a:fillRect/>
          </a:stretch>
        </p:blipFill>
        <p:spPr>
          <a:xfrm>
            <a:off x="4625350" y="845600"/>
            <a:ext cx="4066099" cy="39440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9"/>
          <p:cNvSpPr txBox="1"/>
          <p:nvPr>
            <p:ph type="title"/>
          </p:nvPr>
        </p:nvSpPr>
        <p:spPr>
          <a:xfrm>
            <a:off x="490550" y="245975"/>
            <a:ext cx="7505700" cy="65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PRESENTATION LAYER</a:t>
            </a:r>
            <a:endParaRPr/>
          </a:p>
        </p:txBody>
      </p:sp>
      <p:sp>
        <p:nvSpPr>
          <p:cNvPr id="184" name="Google Shape;184;p19"/>
          <p:cNvSpPr txBox="1"/>
          <p:nvPr>
            <p:ph idx="1" type="body"/>
          </p:nvPr>
        </p:nvSpPr>
        <p:spPr>
          <a:xfrm>
            <a:off x="366500" y="952650"/>
            <a:ext cx="8366100" cy="367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Nunito"/>
                <a:ea typeface="Nunito"/>
                <a:cs typeface="Nunito"/>
                <a:sym typeface="Nunito"/>
              </a:rPr>
              <a:t>GUI</a:t>
            </a:r>
            <a:endParaRPr>
              <a:latin typeface="Nunito"/>
              <a:ea typeface="Nunito"/>
              <a:cs typeface="Nunito"/>
              <a:sym typeface="Nunito"/>
            </a:endParaRPr>
          </a:p>
          <a:p>
            <a:pPr indent="0" lvl="0" marL="0" rtl="0" algn="l">
              <a:spcBef>
                <a:spcPts val="1200"/>
              </a:spcBef>
              <a:spcAft>
                <a:spcPts val="1200"/>
              </a:spcAft>
              <a:buNone/>
            </a:pPr>
            <a:r>
              <a:t/>
            </a:r>
            <a:endParaRPr>
              <a:latin typeface="Nunito"/>
              <a:ea typeface="Nunito"/>
              <a:cs typeface="Nunito"/>
              <a:sym typeface="Nunito"/>
            </a:endParaRPr>
          </a:p>
        </p:txBody>
      </p:sp>
      <p:sp>
        <p:nvSpPr>
          <p:cNvPr id="185" name="Google Shape;185;p1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6" name="Google Shape;186;p19"/>
          <p:cNvPicPr preferRelativeResize="0"/>
          <p:nvPr/>
        </p:nvPicPr>
        <p:blipFill>
          <a:blip r:embed="rId3">
            <a:alphaModFix/>
          </a:blip>
          <a:stretch>
            <a:fillRect/>
          </a:stretch>
        </p:blipFill>
        <p:spPr>
          <a:xfrm>
            <a:off x="426375" y="1318350"/>
            <a:ext cx="3166652" cy="2034525"/>
          </a:xfrm>
          <a:prstGeom prst="rect">
            <a:avLst/>
          </a:prstGeom>
          <a:noFill/>
          <a:ln>
            <a:noFill/>
          </a:ln>
        </p:spPr>
      </p:pic>
      <p:pic>
        <p:nvPicPr>
          <p:cNvPr id="187" name="Google Shape;187;p19"/>
          <p:cNvPicPr preferRelativeResize="0"/>
          <p:nvPr/>
        </p:nvPicPr>
        <p:blipFill>
          <a:blip r:embed="rId4">
            <a:alphaModFix/>
          </a:blip>
          <a:stretch>
            <a:fillRect/>
          </a:stretch>
        </p:blipFill>
        <p:spPr>
          <a:xfrm>
            <a:off x="3486575" y="860125"/>
            <a:ext cx="3004876" cy="1843550"/>
          </a:xfrm>
          <a:prstGeom prst="rect">
            <a:avLst/>
          </a:prstGeom>
          <a:noFill/>
          <a:ln>
            <a:noFill/>
          </a:ln>
        </p:spPr>
      </p:pic>
      <p:pic>
        <p:nvPicPr>
          <p:cNvPr id="188" name="Google Shape;188;p19"/>
          <p:cNvPicPr preferRelativeResize="0"/>
          <p:nvPr/>
        </p:nvPicPr>
        <p:blipFill rotWithShape="1">
          <a:blip r:embed="rId5">
            <a:alphaModFix/>
          </a:blip>
          <a:srcRect b="28810" l="1302" r="0" t="0"/>
          <a:stretch/>
        </p:blipFill>
        <p:spPr>
          <a:xfrm>
            <a:off x="3277225" y="3073100"/>
            <a:ext cx="3713724" cy="1726875"/>
          </a:xfrm>
          <a:prstGeom prst="rect">
            <a:avLst/>
          </a:prstGeom>
          <a:noFill/>
          <a:ln>
            <a:noFill/>
          </a:ln>
        </p:spPr>
      </p:pic>
      <p:pic>
        <p:nvPicPr>
          <p:cNvPr id="189" name="Google Shape;189;p19"/>
          <p:cNvPicPr preferRelativeResize="0"/>
          <p:nvPr/>
        </p:nvPicPr>
        <p:blipFill>
          <a:blip r:embed="rId6">
            <a:alphaModFix/>
          </a:blip>
          <a:stretch>
            <a:fillRect/>
          </a:stretch>
        </p:blipFill>
        <p:spPr>
          <a:xfrm>
            <a:off x="6823825" y="538500"/>
            <a:ext cx="1985925" cy="31304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0"/>
          <p:cNvSpPr txBox="1"/>
          <p:nvPr>
            <p:ph idx="1" type="body"/>
          </p:nvPr>
        </p:nvSpPr>
        <p:spPr>
          <a:xfrm>
            <a:off x="593975" y="366500"/>
            <a:ext cx="7254000" cy="463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Nunito"/>
                <a:ea typeface="Nunito"/>
                <a:cs typeface="Nunito"/>
                <a:sym typeface="Nunito"/>
              </a:rPr>
              <a:t>DATA VISUALISATION</a:t>
            </a:r>
            <a:endParaRPr/>
          </a:p>
        </p:txBody>
      </p:sp>
      <p:sp>
        <p:nvSpPr>
          <p:cNvPr id="195" name="Google Shape;195;p2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6" name="Google Shape;196;p20"/>
          <p:cNvPicPr preferRelativeResize="0"/>
          <p:nvPr/>
        </p:nvPicPr>
        <p:blipFill>
          <a:blip r:embed="rId3">
            <a:alphaModFix/>
          </a:blip>
          <a:stretch>
            <a:fillRect/>
          </a:stretch>
        </p:blipFill>
        <p:spPr>
          <a:xfrm>
            <a:off x="1647100" y="796175"/>
            <a:ext cx="5382296" cy="41410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