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76" r:id="rId3"/>
    <p:sldId id="272" r:id="rId4"/>
    <p:sldId id="271" r:id="rId5"/>
    <p:sldId id="258" r:id="rId6"/>
    <p:sldId id="266" r:id="rId7"/>
    <p:sldId id="265" r:id="rId8"/>
    <p:sldId id="267" r:id="rId9"/>
    <p:sldId id="259" r:id="rId10"/>
    <p:sldId id="260" r:id="rId11"/>
    <p:sldId id="262" r:id="rId12"/>
    <p:sldId id="274" r:id="rId13"/>
    <p:sldId id="279" r:id="rId14"/>
    <p:sldId id="281" r:id="rId15"/>
    <p:sldId id="282" r:id="rId16"/>
    <p:sldId id="273" r:id="rId17"/>
    <p:sldId id="288" r:id="rId18"/>
    <p:sldId id="277" r:id="rId19"/>
    <p:sldId id="278" r:id="rId20"/>
    <p:sldId id="280" r:id="rId21"/>
    <p:sldId id="283" r:id="rId22"/>
    <p:sldId id="284" r:id="rId23"/>
    <p:sldId id="285" r:id="rId24"/>
    <p:sldId id="286" r:id="rId25"/>
    <p:sldId id="287" r:id="rId26"/>
    <p:sldId id="263" r:id="rId27"/>
    <p:sldId id="269" r:id="rId28"/>
    <p:sldId id="264" r:id="rId29"/>
  </p:sldIdLst>
  <p:sldSz cx="12192000" cy="6858000"/>
  <p:notesSz cx="6858000" cy="9144000"/>
  <p:embeddedFontLst>
    <p:embeddedFont>
      <p:font typeface="Arial Black" panose="020B0A04020102020204" pitchFamily="34" charset="0"/>
      <p:bold r:id="rId31"/>
    </p:embeddedFont>
    <p:embeddedFont>
      <p:font typeface="Arial Rounded MT Bold" panose="020F0704030504030204" pitchFamily="34" charset="0"/>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gOTeGwvpyXv+WHXkZujPTG/Ddn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80"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10552835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3026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395f83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0395f831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0932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98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eec32c6c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eec32c6c4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84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eec32c6c4d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eec32c6c4d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387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eec32c6c4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eec32c6c4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7808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eec32c6c4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eec32c6c4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6456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30" name="Google Shape;30;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36" name="Google Shape;3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43" name="Google Shape;4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52" name="Google Shape;5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57" name="Google Shape;57;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TY EXTC Mini Project</a:t>
            </a:r>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IN"/>
              <a:t>TY EXTC Mini Project</a:t>
            </a:r>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pic>
        <p:nvPicPr>
          <p:cNvPr id="11" name="Google Shape;11;p6" descr="A picture containing drawing&#10;&#10;Description automatically generated"/>
          <p:cNvPicPr preferRelativeResize="0"/>
          <p:nvPr/>
        </p:nvPicPr>
        <p:blipFill rotWithShape="1">
          <a:blip r:embed="rId13">
            <a:alphaModFix/>
          </a:blip>
          <a:srcRect/>
          <a:stretch/>
        </p:blipFill>
        <p:spPr>
          <a:xfrm>
            <a:off x="180328" y="93609"/>
            <a:ext cx="3783105" cy="863652"/>
          </a:xfrm>
          <a:prstGeom prst="rect">
            <a:avLst/>
          </a:prstGeom>
          <a:noFill/>
          <a:ln>
            <a:noFill/>
          </a:ln>
        </p:spPr>
      </p:pic>
      <p:pic>
        <p:nvPicPr>
          <p:cNvPr id="12" name="Google Shape;12;p6" descr="A close up of a sign&#10;&#10;Description automatically generated"/>
          <p:cNvPicPr preferRelativeResize="0"/>
          <p:nvPr/>
        </p:nvPicPr>
        <p:blipFill rotWithShape="1">
          <a:blip r:embed="rId14">
            <a:alphaModFix/>
          </a:blip>
          <a:srcRect/>
          <a:stretch/>
        </p:blipFill>
        <p:spPr>
          <a:xfrm>
            <a:off x="10757469" y="93609"/>
            <a:ext cx="1313507" cy="721920"/>
          </a:xfrm>
          <a:prstGeom prst="rect">
            <a:avLst/>
          </a:prstGeom>
          <a:noFill/>
          <a:ln>
            <a:noFill/>
          </a:ln>
        </p:spPr>
      </p:pic>
      <p:pic>
        <p:nvPicPr>
          <p:cNvPr id="13" name="Google Shape;13;p6"/>
          <p:cNvPicPr preferRelativeResize="0"/>
          <p:nvPr/>
        </p:nvPicPr>
        <p:blipFill rotWithShape="1">
          <a:blip r:embed="rId15">
            <a:alphaModFix/>
          </a:blip>
          <a:srcRect/>
          <a:stretch/>
        </p:blipFill>
        <p:spPr>
          <a:xfrm rot="5400000">
            <a:off x="5722459" y="409320"/>
            <a:ext cx="702416" cy="12236665"/>
          </a:xfrm>
          <a:prstGeom prst="rect">
            <a:avLst/>
          </a:prstGeom>
          <a:noFill/>
          <a:ln>
            <a:noFill/>
          </a:ln>
        </p:spPr>
      </p:pic>
      <p:pic>
        <p:nvPicPr>
          <p:cNvPr id="14" name="Google Shape;14;p6"/>
          <p:cNvPicPr preferRelativeResize="0"/>
          <p:nvPr/>
        </p:nvPicPr>
        <p:blipFill rotWithShape="1">
          <a:blip r:embed="rId16">
            <a:alphaModFix/>
          </a:blip>
          <a:srcRect/>
          <a:stretch/>
        </p:blipFill>
        <p:spPr>
          <a:xfrm rot="5400000">
            <a:off x="7421731" y="1406173"/>
            <a:ext cx="207493" cy="93330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452662" y="1112838"/>
            <a:ext cx="7772400" cy="103027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b="1" u="sng" dirty="0"/>
              <a:t>Mini-Project</a:t>
            </a:r>
            <a:endParaRPr b="1" u="sng"/>
          </a:p>
        </p:txBody>
      </p:sp>
      <p:sp>
        <p:nvSpPr>
          <p:cNvPr id="89" name="Google Shape;89;p1"/>
          <p:cNvSpPr txBox="1">
            <a:spLocks noGrp="1"/>
          </p:cNvSpPr>
          <p:nvPr>
            <p:ph type="subTitle" idx="1"/>
          </p:nvPr>
        </p:nvSpPr>
        <p:spPr>
          <a:xfrm>
            <a:off x="1095340" y="2285992"/>
            <a:ext cx="10552670" cy="57150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4400"/>
              <a:buNone/>
            </a:pPr>
            <a:r>
              <a:rPr lang="en-US" sz="3200" dirty="0">
                <a:latin typeface="Arial Black"/>
                <a:ea typeface="Arial Black"/>
                <a:cs typeface="Arial Black"/>
                <a:sym typeface="Arial Black"/>
              </a:rPr>
              <a:t>TY EXTC Semester  VI ( 2023-24)</a:t>
            </a:r>
          </a:p>
          <a:p>
            <a:pPr marL="0" lvl="0" indent="0" algn="ctr" rtl="0">
              <a:lnSpc>
                <a:spcPct val="90000"/>
              </a:lnSpc>
              <a:spcBef>
                <a:spcPts val="0"/>
              </a:spcBef>
              <a:spcAft>
                <a:spcPts val="0"/>
              </a:spcAft>
              <a:buClr>
                <a:schemeClr val="dk1"/>
              </a:buClr>
              <a:buSzPts val="4400"/>
              <a:buNone/>
            </a:pPr>
            <a:endParaRPr lang="en-US" sz="3200" dirty="0">
              <a:latin typeface="Arial Black"/>
              <a:ea typeface="Arial Black"/>
              <a:cs typeface="Arial Black"/>
              <a:sym typeface="Arial Black"/>
            </a:endParaRPr>
          </a:p>
          <a:p>
            <a:pPr marL="0" lvl="0" indent="0" algn="ctr" rtl="0">
              <a:lnSpc>
                <a:spcPct val="90000"/>
              </a:lnSpc>
              <a:spcBef>
                <a:spcPts val="0"/>
              </a:spcBef>
              <a:spcAft>
                <a:spcPts val="0"/>
              </a:spcAft>
              <a:buClr>
                <a:schemeClr val="dk1"/>
              </a:buClr>
              <a:buSzPts val="4400"/>
              <a:buNone/>
            </a:pPr>
            <a:endParaRPr lang="en-US" sz="3200" dirty="0">
              <a:latin typeface="Arial Black"/>
              <a:sym typeface="Arial Black"/>
            </a:endParaRPr>
          </a:p>
          <a:p>
            <a:pPr marL="0" lvl="0" indent="0" algn="ctr" rtl="0">
              <a:lnSpc>
                <a:spcPct val="90000"/>
              </a:lnSpc>
              <a:spcBef>
                <a:spcPts val="0"/>
              </a:spcBef>
              <a:spcAft>
                <a:spcPts val="0"/>
              </a:spcAft>
              <a:buClr>
                <a:schemeClr val="dk1"/>
              </a:buClr>
              <a:buSzPts val="4400"/>
              <a:buNone/>
            </a:pPr>
            <a:endParaRPr sz="3200" dirty="0"/>
          </a:p>
        </p:txBody>
      </p:sp>
      <p:sp>
        <p:nvSpPr>
          <p:cNvPr id="90" name="Google Shape;90;p1"/>
          <p:cNvSpPr txBox="1"/>
          <p:nvPr/>
        </p:nvSpPr>
        <p:spPr>
          <a:xfrm>
            <a:off x="1738282" y="3357562"/>
            <a:ext cx="8915400" cy="1796133"/>
          </a:xfrm>
          <a:prstGeom prst="rect">
            <a:avLst/>
          </a:prstGeom>
          <a:noFill/>
          <a:ln>
            <a:noFill/>
          </a:ln>
        </p:spPr>
        <p:txBody>
          <a:bodyPr spcFirstLastPara="1" wrap="square" lIns="91425" tIns="45700" rIns="91425" bIns="45700" anchor="t" anchorCtr="0">
            <a:noAutofit/>
          </a:bodyPr>
          <a:lstStyle/>
          <a:p>
            <a:pPr lvl="3">
              <a:lnSpc>
                <a:spcPct val="90000"/>
              </a:lnSpc>
              <a:buClr>
                <a:schemeClr val="dk1"/>
              </a:buClr>
              <a:buSzPts val="2800"/>
            </a:pPr>
            <a:r>
              <a:rPr lang="en-US" sz="2200" dirty="0">
                <a:solidFill>
                  <a:schemeClr val="dk1"/>
                </a:solidFill>
                <a:latin typeface="+mj-lt"/>
                <a:ea typeface="Calibri"/>
                <a:cs typeface="Calibri"/>
                <a:sym typeface="Calibri"/>
              </a:rPr>
              <a:t>			16010321032	 Aditya Pandey </a:t>
            </a:r>
          </a:p>
          <a:p>
            <a:pPr lvl="3">
              <a:lnSpc>
                <a:spcPct val="90000"/>
              </a:lnSpc>
              <a:buClr>
                <a:schemeClr val="dk1"/>
              </a:buClr>
              <a:buSzPts val="2800"/>
            </a:pPr>
            <a:r>
              <a:rPr lang="en-US" sz="2200" dirty="0">
                <a:solidFill>
                  <a:schemeClr val="dk1"/>
                </a:solidFill>
                <a:latin typeface="+mj-lt"/>
                <a:ea typeface="Calibri"/>
                <a:cs typeface="Calibri"/>
                <a:sym typeface="Calibri"/>
              </a:rPr>
              <a:t>			16010321033	 </a:t>
            </a:r>
            <a:r>
              <a:rPr lang="en-US" sz="2200" dirty="0" err="1">
                <a:solidFill>
                  <a:schemeClr val="dk1"/>
                </a:solidFill>
                <a:latin typeface="+mj-lt"/>
                <a:ea typeface="Calibri"/>
                <a:cs typeface="Calibri"/>
                <a:sym typeface="Calibri"/>
              </a:rPr>
              <a:t>Atharva</a:t>
            </a:r>
            <a:r>
              <a:rPr lang="en-US" sz="2200" dirty="0">
                <a:solidFill>
                  <a:schemeClr val="dk1"/>
                </a:solidFill>
                <a:latin typeface="+mj-lt"/>
                <a:ea typeface="Calibri"/>
                <a:cs typeface="Calibri"/>
                <a:sym typeface="Calibri"/>
              </a:rPr>
              <a:t> </a:t>
            </a:r>
            <a:r>
              <a:rPr lang="en-US" sz="2200" dirty="0" err="1">
                <a:solidFill>
                  <a:schemeClr val="dk1"/>
                </a:solidFill>
                <a:latin typeface="+mj-lt"/>
                <a:ea typeface="Calibri"/>
                <a:cs typeface="Calibri"/>
                <a:sym typeface="Calibri"/>
              </a:rPr>
              <a:t>Dalvi</a:t>
            </a:r>
            <a:endParaRPr lang="en-US" sz="2200" dirty="0">
              <a:solidFill>
                <a:schemeClr val="dk1"/>
              </a:solidFill>
              <a:latin typeface="+mj-lt"/>
              <a:ea typeface="Calibri"/>
              <a:cs typeface="Calibri"/>
              <a:sym typeface="Calibri"/>
            </a:endParaRPr>
          </a:p>
          <a:p>
            <a:pPr lvl="3">
              <a:lnSpc>
                <a:spcPct val="90000"/>
              </a:lnSpc>
              <a:buClr>
                <a:schemeClr val="dk1"/>
              </a:buClr>
              <a:buSzPts val="2800"/>
            </a:pPr>
            <a:r>
              <a:rPr lang="en-US" sz="2200" dirty="0">
                <a:solidFill>
                  <a:schemeClr val="dk1"/>
                </a:solidFill>
                <a:latin typeface="+mj-lt"/>
                <a:ea typeface="Calibri"/>
                <a:cs typeface="Calibri"/>
                <a:sym typeface="Calibri"/>
              </a:rPr>
              <a:t>			16010321034	 </a:t>
            </a:r>
            <a:r>
              <a:rPr lang="en-US" sz="2200" dirty="0" err="1">
                <a:solidFill>
                  <a:schemeClr val="dk1"/>
                </a:solidFill>
                <a:latin typeface="+mj-lt"/>
                <a:ea typeface="Calibri"/>
                <a:cs typeface="Calibri"/>
                <a:sym typeface="Calibri"/>
              </a:rPr>
              <a:t>Janvi</a:t>
            </a:r>
            <a:r>
              <a:rPr lang="en-US" sz="2200" dirty="0">
                <a:solidFill>
                  <a:schemeClr val="dk1"/>
                </a:solidFill>
                <a:latin typeface="+mj-lt"/>
                <a:ea typeface="Calibri"/>
                <a:cs typeface="Calibri"/>
                <a:sym typeface="Calibri"/>
              </a:rPr>
              <a:t> </a:t>
            </a:r>
            <a:r>
              <a:rPr lang="en-US" sz="2200" dirty="0" err="1">
                <a:solidFill>
                  <a:schemeClr val="dk1"/>
                </a:solidFill>
                <a:latin typeface="+mj-lt"/>
                <a:ea typeface="Calibri"/>
                <a:cs typeface="Calibri"/>
                <a:sym typeface="Calibri"/>
              </a:rPr>
              <a:t>Panwar</a:t>
            </a:r>
            <a:endParaRPr lang="en-US" sz="2200" dirty="0">
              <a:solidFill>
                <a:schemeClr val="dk1"/>
              </a:solidFill>
              <a:latin typeface="+mj-lt"/>
              <a:ea typeface="Calibri"/>
              <a:cs typeface="Calibri"/>
              <a:sym typeface="Calibri"/>
            </a:endParaRPr>
          </a:p>
          <a:p>
            <a:pPr lvl="3">
              <a:lnSpc>
                <a:spcPct val="90000"/>
              </a:lnSpc>
              <a:buClr>
                <a:schemeClr val="dk1"/>
              </a:buClr>
              <a:buSzPts val="2800"/>
            </a:pPr>
            <a:r>
              <a:rPr lang="en-US" sz="2200" dirty="0">
                <a:solidFill>
                  <a:schemeClr val="dk1"/>
                </a:solidFill>
                <a:latin typeface="+mj-lt"/>
                <a:ea typeface="Calibri"/>
                <a:cs typeface="Calibri"/>
                <a:sym typeface="Calibri"/>
              </a:rPr>
              <a:t>			16010321035	 Jay Patil</a:t>
            </a:r>
          </a:p>
          <a:p>
            <a:pPr marL="0" marR="0" lvl="0" indent="0" rtl="0">
              <a:lnSpc>
                <a:spcPct val="90000"/>
              </a:lnSpc>
              <a:spcBef>
                <a:spcPts val="0"/>
              </a:spcBef>
              <a:spcAft>
                <a:spcPts val="0"/>
              </a:spcAft>
              <a:buClr>
                <a:schemeClr val="dk1"/>
              </a:buClr>
              <a:buSzPts val="2800"/>
              <a:buFont typeface="Arial"/>
              <a:buNone/>
            </a:pPr>
            <a:endParaRPr sz="2200" dirty="0">
              <a:solidFill>
                <a:schemeClr val="dk1"/>
              </a:solidFill>
              <a:latin typeface="+mj-lt"/>
              <a:ea typeface="Calibri"/>
              <a:cs typeface="Calibri"/>
              <a:sym typeface="Calibri"/>
            </a:endParaRPr>
          </a:p>
          <a:p>
            <a:pPr marL="0" marR="0" lvl="0" indent="0" rtl="0">
              <a:lnSpc>
                <a:spcPct val="90000"/>
              </a:lnSpc>
              <a:spcBef>
                <a:spcPts val="0"/>
              </a:spcBef>
              <a:spcAft>
                <a:spcPts val="0"/>
              </a:spcAft>
              <a:buClr>
                <a:schemeClr val="dk1"/>
              </a:buClr>
              <a:buSzPts val="2800"/>
              <a:buFont typeface="Arial"/>
              <a:buNone/>
            </a:pPr>
            <a:endParaRPr sz="2200" b="0" i="0" u="none" strike="noStrike" cap="none" dirty="0">
              <a:solidFill>
                <a:srgbClr val="000000"/>
              </a:solidFill>
              <a:latin typeface="+mj-lt"/>
              <a:ea typeface="Arial"/>
              <a:cs typeface="Arial"/>
              <a:sym typeface="Arial"/>
            </a:endParaRPr>
          </a:p>
          <a:p>
            <a:pPr marL="0" marR="0" lvl="0" indent="0" rtl="0">
              <a:lnSpc>
                <a:spcPct val="90000"/>
              </a:lnSpc>
              <a:spcBef>
                <a:spcPts val="1000"/>
              </a:spcBef>
              <a:spcAft>
                <a:spcPts val="0"/>
              </a:spcAft>
              <a:buClr>
                <a:schemeClr val="dk1"/>
              </a:buClr>
              <a:buSzPts val="2800"/>
              <a:buFont typeface="Arial"/>
              <a:buNone/>
            </a:pPr>
            <a:r>
              <a:rPr lang="en-US" sz="2200" b="0" i="0" u="none" strike="noStrike" cap="none" dirty="0">
                <a:solidFill>
                  <a:schemeClr val="dk1"/>
                </a:solidFill>
                <a:latin typeface="+mj-lt"/>
                <a:ea typeface="Calibri"/>
                <a:cs typeface="Calibri"/>
                <a:sym typeface="Calibri"/>
              </a:rPr>
              <a:t>   </a:t>
            </a:r>
            <a:endParaRPr sz="2200" b="0" i="0" u="none" strike="noStrike" cap="none" dirty="0">
              <a:solidFill>
                <a:srgbClr val="000000"/>
              </a:solidFill>
              <a:latin typeface="+mj-lt"/>
              <a:ea typeface="Arial"/>
              <a:cs typeface="Arial"/>
              <a:sym typeface="Arial"/>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lt1"/>
                </a:solidFill>
              </a:rPr>
              <a:pPr marL="0" lvl="0" indent="0" algn="r" rtl="0">
                <a:lnSpc>
                  <a:spcPct val="100000"/>
                </a:lnSpc>
                <a:spcBef>
                  <a:spcPts val="0"/>
                </a:spcBef>
                <a:spcAft>
                  <a:spcPts val="0"/>
                </a:spcAft>
                <a:buSzPts val="1200"/>
                <a:buNone/>
              </a:pPr>
              <a:t>1</a:t>
            </a:fld>
            <a:endParaRPr sz="1800">
              <a:solidFill>
                <a:schemeClr val="lt1"/>
              </a:solidFill>
            </a:endParaRPr>
          </a:p>
        </p:txBody>
      </p:sp>
      <p:sp>
        <p:nvSpPr>
          <p:cNvPr id="2" name="Footer Placeholder 1"/>
          <p:cNvSpPr>
            <a:spLocks noGrp="1"/>
          </p:cNvSpPr>
          <p:nvPr>
            <p:ph type="ftr" idx="11"/>
          </p:nvPr>
        </p:nvSpPr>
        <p:spPr/>
        <p:txBody>
          <a:bodyPr/>
          <a:lstStyle/>
          <a:p>
            <a:r>
              <a:rPr lang="en-IN"/>
              <a:t>TY EXTC Mini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1eec32c6c4d_0_0"/>
          <p:cNvSpPr txBox="1">
            <a:spLocks noGrp="1"/>
          </p:cNvSpPr>
          <p:nvPr>
            <p:ph type="title"/>
          </p:nvPr>
        </p:nvSpPr>
        <p:spPr>
          <a:xfrm>
            <a:off x="838200" y="571480"/>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b="1" u="sng" dirty="0">
                <a:latin typeface="Times New Roman" pitchFamily="18" charset="0"/>
                <a:cs typeface="Times New Roman" pitchFamily="18" charset="0"/>
              </a:rPr>
              <a:t>Scope of Project</a:t>
            </a:r>
            <a:endParaRPr b="1" u="sng">
              <a:latin typeface="Times New Roman" pitchFamily="18" charset="0"/>
              <a:cs typeface="Times New Roman" pitchFamily="18" charset="0"/>
            </a:endParaRPr>
          </a:p>
        </p:txBody>
      </p:sp>
      <p:sp>
        <p:nvSpPr>
          <p:cNvPr id="118" name="Google Shape;118;g1eec32c6c4d_0_0"/>
          <p:cNvSpPr txBox="1">
            <a:spLocks noGrp="1"/>
          </p:cNvSpPr>
          <p:nvPr>
            <p:ph type="body" idx="1"/>
          </p:nvPr>
        </p:nvSpPr>
        <p:spPr>
          <a:xfrm>
            <a:off x="1775520" y="1988840"/>
            <a:ext cx="9578280" cy="3806164"/>
          </a:xfrm>
          <a:prstGeom prst="rect">
            <a:avLst/>
          </a:prstGeom>
        </p:spPr>
        <p:txBody>
          <a:bodyPr spcFirstLastPara="1" wrap="square" lIns="91425" tIns="45700" rIns="91425" bIns="45700" anchor="t" anchorCtr="0">
            <a:normAutofit/>
          </a:bodyPr>
          <a:lstStyle/>
          <a:p>
            <a:pPr indent="-457200"/>
            <a:r>
              <a:rPr lang="en-US" dirty="0">
                <a:latin typeface="Times New Roman" pitchFamily="18" charset="0"/>
                <a:ea typeface="Artifakt Element" panose="020B0503050000020004" pitchFamily="34" charset="0"/>
                <a:cs typeface="Times New Roman" pitchFamily="18" charset="0"/>
              </a:rPr>
              <a:t>Water Quality Monitoring</a:t>
            </a:r>
          </a:p>
          <a:p>
            <a:pPr indent="-457200"/>
            <a:r>
              <a:rPr lang="en-US" dirty="0">
                <a:latin typeface="Times New Roman" pitchFamily="18" charset="0"/>
                <a:ea typeface="Artifakt Element" panose="020B0503050000020004" pitchFamily="34" charset="0"/>
                <a:cs typeface="Times New Roman" pitchFamily="18" charset="0"/>
              </a:rPr>
              <a:t>Sensor integration </a:t>
            </a:r>
          </a:p>
          <a:p>
            <a:pPr indent="-457200"/>
            <a:r>
              <a:rPr lang="en-US" dirty="0">
                <a:latin typeface="Times New Roman" pitchFamily="18" charset="0"/>
                <a:ea typeface="Artifakt Element" panose="020B0503050000020004" pitchFamily="34" charset="0"/>
                <a:cs typeface="Times New Roman" pitchFamily="18" charset="0"/>
              </a:rPr>
              <a:t>Data collection and transmission </a:t>
            </a:r>
          </a:p>
          <a:p>
            <a:pPr indent="-457200"/>
            <a:r>
              <a:rPr lang="en-US" dirty="0">
                <a:latin typeface="Times New Roman" pitchFamily="18" charset="0"/>
                <a:ea typeface="Artifakt Element" panose="020B0503050000020004" pitchFamily="34" charset="0"/>
                <a:cs typeface="Times New Roman" pitchFamily="18" charset="0"/>
              </a:rPr>
              <a:t>Design and construction</a:t>
            </a:r>
          </a:p>
          <a:p>
            <a:pPr indent="-457200"/>
            <a:r>
              <a:rPr lang="en-US" dirty="0">
                <a:latin typeface="Times New Roman" pitchFamily="18" charset="0"/>
                <a:ea typeface="Artifakt Element" panose="020B0503050000020004" pitchFamily="34" charset="0"/>
                <a:cs typeface="Times New Roman" pitchFamily="18" charset="0"/>
              </a:rPr>
              <a:t>Data analysis and reporting</a:t>
            </a:r>
          </a:p>
          <a:p>
            <a:pPr indent="-457200"/>
            <a:r>
              <a:rPr lang="en-US" dirty="0">
                <a:latin typeface="Times New Roman" pitchFamily="18" charset="0"/>
                <a:ea typeface="Artifakt Element" panose="020B0503050000020004" pitchFamily="34" charset="0"/>
                <a:cs typeface="Times New Roman" pitchFamily="18" charset="0"/>
              </a:rPr>
              <a:t>Project management </a:t>
            </a:r>
            <a:endParaRPr dirty="0"/>
          </a:p>
        </p:txBody>
      </p:sp>
      <p:sp>
        <p:nvSpPr>
          <p:cNvPr id="119" name="Google Shape;119;g1eec32c6c4d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10</a:t>
            </a:fld>
            <a:endParaRPr/>
          </a:p>
        </p:txBody>
      </p:sp>
      <p:sp>
        <p:nvSpPr>
          <p:cNvPr id="2" name="Footer Placeholder 1"/>
          <p:cNvSpPr>
            <a:spLocks noGrp="1"/>
          </p:cNvSpPr>
          <p:nvPr>
            <p:ph type="ftr" idx="11"/>
          </p:nvPr>
        </p:nvSpPr>
        <p:spPr/>
        <p:txBody>
          <a:bodyPr/>
          <a:lstStyle/>
          <a:p>
            <a:r>
              <a:rPr lang="en-IN" sz="1400" dirty="0">
                <a:solidFill>
                  <a:srgbClr val="0070C0"/>
                </a:solidFill>
              </a:rPr>
              <a:t>TY EXTC Mini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eec32c6c4d_0_12"/>
          <p:cNvSpPr txBox="1">
            <a:spLocks noGrp="1"/>
          </p:cNvSpPr>
          <p:nvPr>
            <p:ph type="title"/>
          </p:nvPr>
        </p:nvSpPr>
        <p:spPr>
          <a:xfrm>
            <a:off x="838200" y="67454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u="sng" dirty="0"/>
              <a:t>Hardware / Software Requirements</a:t>
            </a:r>
            <a:endParaRPr sz="4000" b="1" u="sng" dirty="0"/>
          </a:p>
        </p:txBody>
      </p:sp>
      <p:sp>
        <p:nvSpPr>
          <p:cNvPr id="133" name="Google Shape;133;g1eec32c6c4d_0_1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11</a:t>
            </a:fld>
            <a:endParaRPr/>
          </a:p>
        </p:txBody>
      </p:sp>
      <p:sp>
        <p:nvSpPr>
          <p:cNvPr id="2" name="Footer Placeholder 1"/>
          <p:cNvSpPr>
            <a:spLocks noGrp="1"/>
          </p:cNvSpPr>
          <p:nvPr>
            <p:ph type="ftr" idx="11"/>
          </p:nvPr>
        </p:nvSpPr>
        <p:spPr/>
        <p:txBody>
          <a:bodyPr/>
          <a:lstStyle/>
          <a:p>
            <a:r>
              <a:rPr lang="en-IN"/>
              <a:t>TY EXTC Mini Project</a:t>
            </a:r>
          </a:p>
        </p:txBody>
      </p:sp>
      <p:sp>
        <p:nvSpPr>
          <p:cNvPr id="6" name="TextBox 5"/>
          <p:cNvSpPr txBox="1"/>
          <p:nvPr/>
        </p:nvSpPr>
        <p:spPr>
          <a:xfrm>
            <a:off x="1166778" y="1928802"/>
            <a:ext cx="9286940" cy="2554545"/>
          </a:xfrm>
          <a:prstGeom prst="rect">
            <a:avLst/>
          </a:prstGeom>
          <a:noFill/>
        </p:spPr>
        <p:txBody>
          <a:bodyPr wrap="square" rtlCol="0">
            <a:spAutoFit/>
          </a:bodyPr>
          <a:lstStyle/>
          <a:p>
            <a:pPr>
              <a:spcBef>
                <a:spcPts val="600"/>
              </a:spcBef>
              <a:spcAft>
                <a:spcPts val="600"/>
              </a:spcAft>
              <a:buFont typeface="Arial" pitchFamily="34" charset="0"/>
              <a:buChar char="•"/>
            </a:pPr>
            <a:r>
              <a:rPr lang="en-US" sz="2400" dirty="0">
                <a:latin typeface="Times New Roman" pitchFamily="18" charset="0"/>
                <a:cs typeface="Times New Roman" pitchFamily="18" charset="0"/>
              </a:rPr>
              <a:t>ESP </a:t>
            </a:r>
            <a:r>
              <a:rPr lang="en-US" sz="2400" dirty="0" err="1">
                <a:latin typeface="Times New Roman" pitchFamily="18" charset="0"/>
                <a:cs typeface="Times New Roman" pitchFamily="18" charset="0"/>
              </a:rPr>
              <a:t>Wroom</a:t>
            </a:r>
            <a:r>
              <a:rPr lang="en-US" sz="2400" dirty="0">
                <a:latin typeface="Times New Roman" pitchFamily="18" charset="0"/>
                <a:cs typeface="Times New Roman" pitchFamily="18" charset="0"/>
              </a:rPr>
              <a:t> 32 </a:t>
            </a:r>
          </a:p>
          <a:p>
            <a:pPr>
              <a:spcBef>
                <a:spcPts val="600"/>
              </a:spcBef>
              <a:spcAft>
                <a:spcPts val="600"/>
              </a:spcAft>
              <a:buFont typeface="Arial" pitchFamily="34" charset="0"/>
              <a:buChar char="•"/>
            </a:pPr>
            <a:r>
              <a:rPr lang="en-US" sz="2400" dirty="0">
                <a:latin typeface="Times New Roman" pitchFamily="18" charset="0"/>
                <a:cs typeface="Times New Roman" pitchFamily="18" charset="0"/>
              </a:rPr>
              <a:t>pH sensor</a:t>
            </a:r>
          </a:p>
          <a:p>
            <a:pPr>
              <a:spcBef>
                <a:spcPts val="600"/>
              </a:spcBef>
              <a:spcAft>
                <a:spcPts val="600"/>
              </a:spcAft>
              <a:buFont typeface="Arial" pitchFamily="34" charset="0"/>
              <a:buChar char="•"/>
            </a:pPr>
            <a:r>
              <a:rPr lang="en-US" sz="2400" dirty="0">
                <a:latin typeface="Times New Roman" pitchFamily="18" charset="0"/>
                <a:cs typeface="Times New Roman" pitchFamily="18" charset="0"/>
              </a:rPr>
              <a:t>Turbidity sensor</a:t>
            </a:r>
          </a:p>
          <a:p>
            <a:pPr>
              <a:spcBef>
                <a:spcPts val="600"/>
              </a:spcBef>
              <a:spcAft>
                <a:spcPts val="600"/>
              </a:spcAft>
              <a:buFont typeface="Arial" pitchFamily="34" charset="0"/>
              <a:buChar char="•"/>
            </a:pPr>
            <a:r>
              <a:rPr lang="en-US" sz="2400" dirty="0">
                <a:latin typeface="Times New Roman" pitchFamily="18" charset="0"/>
                <a:cs typeface="Times New Roman" pitchFamily="18" charset="0"/>
              </a:rPr>
              <a:t>DHT 11 temperature sensor</a:t>
            </a:r>
          </a:p>
          <a:p>
            <a:pPr>
              <a:spcBef>
                <a:spcPts val="600"/>
              </a:spcBef>
              <a:spcAft>
                <a:spcPts val="600"/>
              </a:spcAft>
              <a:buFont typeface="Arial" pitchFamily="34" charset="0"/>
              <a:buChar char="•"/>
            </a:pPr>
            <a:r>
              <a:rPr lang="en-US" sz="2400" dirty="0" err="1">
                <a:latin typeface="Times New Roman" pitchFamily="18" charset="0"/>
                <a:cs typeface="Times New Roman" pitchFamily="18" charset="0"/>
              </a:rPr>
              <a:t>ThingSpeak</a:t>
            </a:r>
            <a:r>
              <a:rPr lang="en-US" sz="2400" dirty="0">
                <a:latin typeface="Times New Roman" pitchFamily="18" charset="0"/>
                <a:cs typeface="Times New Roman" pitchFamily="18" charset="0"/>
              </a:rPr>
              <a:t> software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1262049005"/>
              </p:ext>
            </p:extLst>
          </p:nvPr>
        </p:nvGraphicFramePr>
        <p:xfrm>
          <a:off x="479376" y="953104"/>
          <a:ext cx="11253466" cy="5308088"/>
        </p:xfrm>
        <a:graphic>
          <a:graphicData uri="http://schemas.openxmlformats.org/drawingml/2006/table">
            <a:tbl>
              <a:tblPr firstRow="1" bandRow="1">
                <a:tableStyleId>{5C22544A-7EE6-4342-B048-85BDC9FD1C3A}</a:tableStyleId>
              </a:tblPr>
              <a:tblGrid>
                <a:gridCol w="778982">
                  <a:extLst>
                    <a:ext uri="{9D8B030D-6E8A-4147-A177-3AD203B41FA5}">
                      <a16:colId xmlns:a16="http://schemas.microsoft.com/office/drawing/2014/main" val="20000"/>
                    </a:ext>
                  </a:extLst>
                </a:gridCol>
                <a:gridCol w="2497344">
                  <a:extLst>
                    <a:ext uri="{9D8B030D-6E8A-4147-A177-3AD203B41FA5}">
                      <a16:colId xmlns:a16="http://schemas.microsoft.com/office/drawing/2014/main" val="20001"/>
                    </a:ext>
                  </a:extLst>
                </a:gridCol>
                <a:gridCol w="1923060">
                  <a:extLst>
                    <a:ext uri="{9D8B030D-6E8A-4147-A177-3AD203B41FA5}">
                      <a16:colId xmlns:a16="http://schemas.microsoft.com/office/drawing/2014/main" val="20002"/>
                    </a:ext>
                  </a:extLst>
                </a:gridCol>
                <a:gridCol w="1833938">
                  <a:extLst>
                    <a:ext uri="{9D8B030D-6E8A-4147-A177-3AD203B41FA5}">
                      <a16:colId xmlns:a16="http://schemas.microsoft.com/office/drawing/2014/main" val="20003"/>
                    </a:ext>
                  </a:extLst>
                </a:gridCol>
                <a:gridCol w="2110071">
                  <a:extLst>
                    <a:ext uri="{9D8B030D-6E8A-4147-A177-3AD203B41FA5}">
                      <a16:colId xmlns:a16="http://schemas.microsoft.com/office/drawing/2014/main" val="20004"/>
                    </a:ext>
                  </a:extLst>
                </a:gridCol>
                <a:gridCol w="2110071">
                  <a:extLst>
                    <a:ext uri="{9D8B030D-6E8A-4147-A177-3AD203B41FA5}">
                      <a16:colId xmlns:a16="http://schemas.microsoft.com/office/drawing/2014/main" val="20005"/>
                    </a:ext>
                  </a:extLst>
                </a:gridCol>
              </a:tblGrid>
              <a:tr h="461768">
                <a:tc>
                  <a:txBody>
                    <a:bodyPr/>
                    <a:lstStyle/>
                    <a:p>
                      <a:pPr algn="ctr"/>
                      <a:r>
                        <a:rPr lang="en-IN" sz="1400" dirty="0">
                          <a:latin typeface="Times New Roman" pitchFamily="18" charset="0"/>
                          <a:cs typeface="Times New Roman" pitchFamily="18" charset="0"/>
                        </a:rPr>
                        <a:t>S. No. </a:t>
                      </a: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Component</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Features</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Approximate Cost</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Comparison</a:t>
                      </a:r>
                      <a:r>
                        <a:rPr lang="en-US" sz="1400" baseline="0" dirty="0">
                          <a:latin typeface="Times New Roman" pitchFamily="18" charset="0"/>
                          <a:cs typeface="Times New Roman" pitchFamily="18" charset="0"/>
                        </a:rPr>
                        <a:t> </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IN" sz="1400" dirty="0">
                          <a:latin typeface="Times New Roman" pitchFamily="18" charset="0"/>
                          <a:cs typeface="Times New Roman" pitchFamily="18" charset="0"/>
                        </a:rPr>
                        <a:t>Remarks</a:t>
                      </a:r>
                    </a:p>
                  </a:txBody>
                  <a:tcPr>
                    <a:solidFill>
                      <a:schemeClr val="accent5">
                        <a:lumMod val="50000"/>
                      </a:schemeClr>
                    </a:solidFill>
                  </a:tcPr>
                </a:tc>
                <a:extLst>
                  <a:ext uri="{0D108BD9-81ED-4DB2-BD59-A6C34878D82A}">
                    <a16:rowId xmlns:a16="http://schemas.microsoft.com/office/drawing/2014/main" val="10000"/>
                  </a:ext>
                </a:extLst>
              </a:tr>
              <a:tr h="1150032">
                <a:tc>
                  <a:txBody>
                    <a:bodyPr/>
                    <a:lstStyle/>
                    <a:p>
                      <a:pPr algn="ctr"/>
                      <a:r>
                        <a:rPr lang="en-IN" sz="1400" dirty="0">
                          <a:latin typeface="Times New Roman" pitchFamily="18" charset="0"/>
                          <a:cs typeface="Times New Roman" pitchFamily="18" charset="0"/>
                        </a:rPr>
                        <a:t>1</a:t>
                      </a:r>
                    </a:p>
                  </a:txBody>
                  <a:tcPr/>
                </a:tc>
                <a:tc>
                  <a:txBody>
                    <a:bodyPr/>
                    <a:lstStyle/>
                    <a:p>
                      <a:r>
                        <a:rPr lang="en-US" sz="1400" b="1" dirty="0" err="1">
                          <a:latin typeface="Times New Roman" pitchFamily="18" charset="0"/>
                          <a:cs typeface="Times New Roman" pitchFamily="18" charset="0"/>
                        </a:rPr>
                        <a:t>Esp</a:t>
                      </a:r>
                      <a:r>
                        <a:rPr lang="en-US" sz="1400" b="1" baseline="0" dirty="0">
                          <a:latin typeface="Times New Roman" pitchFamily="18" charset="0"/>
                          <a:cs typeface="Times New Roman" pitchFamily="18" charset="0"/>
                        </a:rPr>
                        <a:t> 32 (WROOM 32)</a:t>
                      </a:r>
                    </a:p>
                    <a:p>
                      <a:r>
                        <a:rPr lang="en-US" sz="1400" b="1" baseline="0" dirty="0">
                          <a:latin typeface="Times New Roman" pitchFamily="18" charset="0"/>
                          <a:cs typeface="Times New Roman" pitchFamily="18" charset="0"/>
                        </a:rPr>
                        <a:t>Microcontroller</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dirty="0">
                          <a:latin typeface="Times New Roman" panose="02020603050405020304" pitchFamily="18" charset="0"/>
                          <a:cs typeface="Times New Roman" panose="02020603050405020304" pitchFamily="18" charset="0"/>
                        </a:rPr>
                        <a:t>18</a:t>
                      </a:r>
                      <a:r>
                        <a:rPr lang="en-US" baseline="0" dirty="0">
                          <a:latin typeface="Times New Roman" panose="02020603050405020304" pitchFamily="18" charset="0"/>
                          <a:cs typeface="Times New Roman" panose="02020603050405020304" pitchFamily="18" charset="0"/>
                        </a:rPr>
                        <a:t> ADC channels</a:t>
                      </a:r>
                      <a:endParaRPr lang="en-US" dirty="0">
                        <a:latin typeface="Times New Roman" panose="02020603050405020304" pitchFamily="18" charset="0"/>
                        <a:cs typeface="Times New Roman" panose="02020603050405020304" pitchFamily="18" charset="0"/>
                      </a:endParaRPr>
                    </a:p>
                    <a:p>
                      <a:pPr>
                        <a:buFont typeface="Wingdings" pitchFamily="2" charset="2"/>
                        <a:buChar char="ü"/>
                      </a:pPr>
                      <a:r>
                        <a:rPr lang="en-US" dirty="0">
                          <a:latin typeface="Times New Roman" panose="02020603050405020304" pitchFamily="18" charset="0"/>
                          <a:cs typeface="Times New Roman" panose="02020603050405020304" pitchFamily="18" charset="0"/>
                        </a:rPr>
                        <a:t> 3 UART Interfaces</a:t>
                      </a:r>
                    </a:p>
                    <a:p>
                      <a:pPr>
                        <a:buFont typeface="Wingdings" pitchFamily="2" charset="2"/>
                        <a:buChar char="ü"/>
                      </a:pPr>
                      <a:r>
                        <a:rPr lang="en-US" dirty="0">
                          <a:latin typeface="Times New Roman" panose="02020603050405020304" pitchFamily="18" charset="0"/>
                          <a:cs typeface="Times New Roman" panose="02020603050405020304" pitchFamily="18" charset="0"/>
                        </a:rPr>
                        <a:t> built-in</a:t>
                      </a:r>
                      <a:r>
                        <a:rPr lang="en-US" baseline="0" dirty="0">
                          <a:latin typeface="Times New Roman" panose="02020603050405020304" pitchFamily="18" charset="0"/>
                          <a:cs typeface="Times New Roman" panose="02020603050405020304" pitchFamily="18" charset="0"/>
                        </a:rPr>
                        <a:t> </a:t>
                      </a:r>
                      <a:r>
                        <a:rPr lang="en-US" baseline="0" dirty="0" err="1">
                          <a:latin typeface="Times New Roman" panose="02020603050405020304" pitchFamily="18" charset="0"/>
                          <a:cs typeface="Times New Roman" panose="02020603050405020304" pitchFamily="18" charset="0"/>
                        </a:rPr>
                        <a:t>Wifi</a:t>
                      </a:r>
                      <a:r>
                        <a:rPr lang="en-US" baseline="0" dirty="0">
                          <a:latin typeface="Times New Roman" panose="02020603050405020304" pitchFamily="18" charset="0"/>
                          <a:cs typeface="Times New Roman" panose="02020603050405020304" pitchFamily="18" charset="0"/>
                        </a:rPr>
                        <a:t> module</a:t>
                      </a:r>
                      <a:endParaRPr lang="en-US" dirty="0">
                        <a:latin typeface="Times New Roman" panose="02020603050405020304" pitchFamily="18" charset="0"/>
                        <a:cs typeface="Times New Roman" panose="02020603050405020304" pitchFamily="18" charset="0"/>
                      </a:endParaRPr>
                    </a:p>
                    <a:p>
                      <a:pPr>
                        <a:buFont typeface="Wingdings" pitchFamily="2" charset="2"/>
                        <a:buChar char="ü"/>
                      </a:pPr>
                      <a:r>
                        <a:rPr lang="en-US" sz="1400" baseline="0" dirty="0">
                          <a:latin typeface="Times New Roman" pitchFamily="18" charset="0"/>
                          <a:cs typeface="Times New Roman" pitchFamily="18" charset="0"/>
                        </a:rPr>
                        <a:t> Low power consumption</a:t>
                      </a:r>
                      <a:endParaRPr lang="en-IN" sz="1400" dirty="0">
                        <a:latin typeface="Times New Roman" pitchFamily="18" charset="0"/>
                        <a:cs typeface="Times New Roman" pitchFamily="18" charset="0"/>
                      </a:endParaRPr>
                    </a:p>
                  </a:txBody>
                  <a:tcPr/>
                </a:tc>
                <a:tc>
                  <a:txBody>
                    <a:bodyPr/>
                    <a:lstStyle/>
                    <a:p>
                      <a:r>
                        <a:rPr lang="en-US" sz="1400" baseline="0" dirty="0">
                          <a:latin typeface="Times New Roman" pitchFamily="18" charset="0"/>
                          <a:cs typeface="Times New Roman" pitchFamily="18" charset="0"/>
                        </a:rPr>
                        <a:t> </a:t>
                      </a:r>
                      <a:r>
                        <a:rPr lang="en-IN" sz="1400" b="0" i="0" u="none" strike="noStrike" cap="none" dirty="0">
                          <a:solidFill>
                            <a:schemeClr val="dk1"/>
                          </a:solidFill>
                          <a:effectLst/>
                          <a:latin typeface="+mn-lt"/>
                          <a:ea typeface="+mn-ea"/>
                          <a:cs typeface="+mn-cs"/>
                          <a:sym typeface="Arial"/>
                        </a:rPr>
                        <a:t> ₹ </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400</a:t>
                      </a:r>
                      <a:br>
                        <a:rPr lang="en-IN" sz="1400" b="0" i="0" u="none" strike="noStrike" cap="none" dirty="0">
                          <a:solidFill>
                            <a:schemeClr val="dk1"/>
                          </a:solidFill>
                          <a:effectLst/>
                          <a:latin typeface="+mn-lt"/>
                          <a:ea typeface="+mn-ea"/>
                          <a:cs typeface="+mn-cs"/>
                          <a:sym typeface="Arial"/>
                        </a:rPr>
                      </a:br>
                      <a:br>
                        <a:rPr lang="en-IN" dirty="0"/>
                      </a:br>
                      <a:endParaRPr lang="en-IN" sz="1400" baseline="0"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 </a:t>
                      </a:r>
                      <a:r>
                        <a:rPr lang="en-US" sz="1400" baseline="0" dirty="0" err="1">
                          <a:latin typeface="Times New Roman" pitchFamily="18" charset="0"/>
                          <a:cs typeface="Times New Roman" pitchFamily="18" charset="0"/>
                        </a:rPr>
                        <a:t>Arduino</a:t>
                      </a:r>
                      <a:r>
                        <a:rPr lang="en-US" sz="1400" baseline="0" dirty="0">
                          <a:latin typeface="Times New Roman" pitchFamily="18" charset="0"/>
                          <a:cs typeface="Times New Roman" pitchFamily="18" charset="0"/>
                        </a:rPr>
                        <a:t> </a:t>
                      </a:r>
                    </a:p>
                    <a:p>
                      <a:pPr>
                        <a:buFont typeface="Wingdings" pitchFamily="2" charset="2"/>
                        <a:buNone/>
                      </a:pPr>
                      <a:r>
                        <a:rPr lang="en-US" sz="1400" baseline="0" dirty="0">
                          <a:latin typeface="Times New Roman" pitchFamily="18" charset="0"/>
                          <a:cs typeface="Times New Roman" pitchFamily="18" charset="0"/>
                        </a:rPr>
                        <a:t>No built-in </a:t>
                      </a:r>
                      <a:r>
                        <a:rPr lang="en-US" sz="1400" baseline="0" dirty="0" err="1">
                          <a:latin typeface="Times New Roman" pitchFamily="18" charset="0"/>
                          <a:cs typeface="Times New Roman" pitchFamily="18" charset="0"/>
                        </a:rPr>
                        <a:t>Wifi</a:t>
                      </a:r>
                      <a:r>
                        <a:rPr lang="en-US" sz="1400" baseline="0" dirty="0">
                          <a:latin typeface="Times New Roman" pitchFamily="18" charset="0"/>
                          <a:cs typeface="Times New Roman" pitchFamily="18" charset="0"/>
                        </a:rPr>
                        <a:t> module</a:t>
                      </a:r>
                      <a:endParaRPr lang="en-IN" sz="1400" baseline="0" dirty="0">
                        <a:latin typeface="Times New Roman" pitchFamily="18" charset="0"/>
                        <a:cs typeface="Times New Roman" pitchFamily="18" charset="0"/>
                      </a:endParaRPr>
                    </a:p>
                    <a:p>
                      <a:pPr>
                        <a:buFont typeface="Wingdings" pitchFamily="2" charset="2"/>
                        <a:buNone/>
                      </a:pPr>
                      <a:r>
                        <a:rPr lang="en-US" sz="1400" baseline="0" dirty="0">
                          <a:latin typeface="Times New Roman" pitchFamily="18" charset="0"/>
                          <a:cs typeface="Times New Roman" pitchFamily="18" charset="0"/>
                        </a:rPr>
                        <a:t>Less processing power and memory </a:t>
                      </a:r>
                      <a:endParaRPr lang="en-IN" sz="1400" baseline="0" dirty="0">
                        <a:latin typeface="Times New Roman" pitchFamily="18" charset="0"/>
                        <a:cs typeface="Times New Roman" pitchFamily="18" charset="0"/>
                      </a:endParaRPr>
                    </a:p>
                  </a:txBody>
                  <a:tcPr/>
                </a:tc>
                <a:tc>
                  <a:txBody>
                    <a:bodyPr/>
                    <a:lstStyle/>
                    <a:p>
                      <a:pPr marL="285750" indent="-285750">
                        <a:buFont typeface="Wingdings" pitchFamily="2" charset="2"/>
                        <a:buChar char="ü"/>
                      </a:pPr>
                      <a:r>
                        <a:rPr lang="en-US" sz="1400" baseline="0" dirty="0" err="1">
                          <a:latin typeface="Times New Roman" pitchFamily="18" charset="0"/>
                          <a:cs typeface="Times New Roman" pitchFamily="18" charset="0"/>
                        </a:rPr>
                        <a:t>Esp</a:t>
                      </a:r>
                      <a:r>
                        <a:rPr lang="en-US" sz="1400" baseline="0" dirty="0">
                          <a:latin typeface="Times New Roman" pitchFamily="18" charset="0"/>
                          <a:cs typeface="Times New Roman" pitchFamily="18" charset="0"/>
                        </a:rPr>
                        <a:t> Consumes less power</a:t>
                      </a:r>
                    </a:p>
                    <a:p>
                      <a:pPr marL="285750" indent="-285750">
                        <a:buFont typeface="Wingdings" pitchFamily="2" charset="2"/>
                        <a:buChar char="ü"/>
                      </a:pPr>
                      <a:r>
                        <a:rPr lang="en-US" sz="1400" baseline="0" dirty="0">
                          <a:latin typeface="Times New Roman" pitchFamily="18" charset="0"/>
                          <a:cs typeface="Times New Roman" pitchFamily="18" charset="0"/>
                        </a:rPr>
                        <a:t>Can easily interface/integrate all sensors</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999904">
                <a:tc>
                  <a:txBody>
                    <a:bodyPr/>
                    <a:lstStyle/>
                    <a:p>
                      <a:pPr algn="ctr"/>
                      <a:r>
                        <a:rPr lang="en-IN" sz="1400" dirty="0">
                          <a:latin typeface="Times New Roman" pitchFamily="18" charset="0"/>
                          <a:cs typeface="Times New Roman" pitchFamily="18" charset="0"/>
                        </a:rPr>
                        <a:t>2</a:t>
                      </a:r>
                    </a:p>
                  </a:txBody>
                  <a:tcPr/>
                </a:tc>
                <a:tc>
                  <a:txBody>
                    <a:bodyPr/>
                    <a:lstStyle/>
                    <a:p>
                      <a:r>
                        <a:rPr lang="en-US" sz="1400" b="1" dirty="0">
                          <a:latin typeface="Times New Roman" pitchFamily="18" charset="0"/>
                          <a:cs typeface="Times New Roman" pitchFamily="18" charset="0"/>
                        </a:rPr>
                        <a:t>pH</a:t>
                      </a:r>
                      <a:r>
                        <a:rPr lang="en-US" sz="1400" b="1" baseline="0" dirty="0">
                          <a:latin typeface="Times New Roman" pitchFamily="18" charset="0"/>
                          <a:cs typeface="Times New Roman" pitchFamily="18" charset="0"/>
                        </a:rPr>
                        <a:t> Level Sensor Kit </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 Response time&lt;= 5 s</a:t>
                      </a:r>
                    </a:p>
                    <a:p>
                      <a:pPr>
                        <a:buFont typeface="Wingdings" pitchFamily="2" charset="2"/>
                        <a:buChar char="ü"/>
                      </a:pPr>
                      <a:r>
                        <a:rPr lang="en-US" sz="1400" baseline="0" dirty="0">
                          <a:latin typeface="Times New Roman" pitchFamily="18" charset="0"/>
                          <a:cs typeface="Times New Roman" pitchFamily="18" charset="0"/>
                        </a:rPr>
                        <a:t>Stability time &lt;= 120s</a:t>
                      </a:r>
                    </a:p>
                    <a:p>
                      <a:pPr>
                        <a:buFont typeface="Wingdings" pitchFamily="2" charset="2"/>
                        <a:buChar char="ü"/>
                      </a:pPr>
                      <a:r>
                        <a:rPr lang="en-US" sz="1400" dirty="0">
                          <a:latin typeface="Times New Roman" pitchFamily="18" charset="0"/>
                          <a:cs typeface="Times New Roman" pitchFamily="18" charset="0"/>
                        </a:rPr>
                        <a:t> Low</a:t>
                      </a:r>
                      <a:r>
                        <a:rPr lang="en-US" sz="1400" baseline="0" dirty="0">
                          <a:latin typeface="Times New Roman" pitchFamily="18" charset="0"/>
                          <a:cs typeface="Times New Roman" pitchFamily="18" charset="0"/>
                        </a:rPr>
                        <a:t> power consumption</a:t>
                      </a:r>
                    </a:p>
                    <a:p>
                      <a:pPr>
                        <a:buFont typeface="Wingdings" pitchFamily="2" charset="2"/>
                        <a:buNone/>
                      </a:pPr>
                      <a:endParaRPr lang="en-US" sz="1400" dirty="0">
                        <a:latin typeface="Times New Roman" pitchFamily="18" charset="0"/>
                        <a:cs typeface="Times New Roman" pitchFamily="18" charset="0"/>
                      </a:endParaRPr>
                    </a:p>
                  </a:txBody>
                  <a:tcPr/>
                </a:tc>
                <a:tc>
                  <a:txBody>
                    <a:bodyPr/>
                    <a:lstStyle/>
                    <a:p>
                      <a:pPr>
                        <a:buFont typeface="Wingdings" pitchFamily="2" charset="2"/>
                        <a:buNone/>
                      </a:pPr>
                      <a:r>
                        <a:rPr lang="en-US" sz="1400" baseline="0" dirty="0">
                          <a:latin typeface="Times New Roman" pitchFamily="18" charset="0"/>
                          <a:cs typeface="Times New Roman" pitchFamily="18" charset="0"/>
                        </a:rPr>
                        <a:t> </a:t>
                      </a:r>
                      <a:r>
                        <a:rPr lang="en-IN" sz="1400" b="0" i="0" u="none" strike="noStrike" cap="none" dirty="0">
                          <a:solidFill>
                            <a:schemeClr val="dk1"/>
                          </a:solidFill>
                          <a:effectLst/>
                          <a:latin typeface="+mn-lt"/>
                          <a:ea typeface="+mn-ea"/>
                          <a:cs typeface="+mn-cs"/>
                          <a:sym typeface="Arial"/>
                        </a:rPr>
                        <a:t>₹ </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2000</a:t>
                      </a:r>
                      <a:endParaRPr lang="en-US" sz="1400" baseline="0" dirty="0">
                        <a:latin typeface="Times New Roman" pitchFamily="18" charset="0"/>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LABART NPK,PH </a:t>
                      </a:r>
                    </a:p>
                    <a:p>
                      <a:pPr marL="0" indent="0">
                        <a:buFont typeface="Wingdings" pitchFamily="2" charset="2"/>
                        <a:buNone/>
                      </a:pPr>
                      <a:r>
                        <a:rPr lang="en-US" sz="1400" baseline="0" dirty="0">
                          <a:latin typeface="Times New Roman" pitchFamily="18" charset="0"/>
                          <a:cs typeface="Times New Roman" pitchFamily="18" charset="0"/>
                        </a:rPr>
                        <a:t>Lesser pH range</a:t>
                      </a:r>
                    </a:p>
                    <a:p>
                      <a:pPr marL="0" indent="0">
                        <a:buFont typeface="Wingdings" pitchFamily="2" charset="2"/>
                        <a:buNone/>
                      </a:pPr>
                      <a:r>
                        <a:rPr lang="en-US" sz="1400" baseline="0" dirty="0">
                          <a:latin typeface="Times New Roman" pitchFamily="18" charset="0"/>
                          <a:cs typeface="Times New Roman" pitchFamily="18" charset="0"/>
                        </a:rPr>
                        <a:t>More power supply required</a:t>
                      </a:r>
                    </a:p>
                  </a:txBody>
                  <a:tcPr/>
                </a:tc>
                <a:tc>
                  <a:txBody>
                    <a:bodyPr/>
                    <a:lstStyle/>
                    <a:p>
                      <a:pPr marL="285750" indent="-285750">
                        <a:buFont typeface="Wingdings" pitchFamily="2" charset="2"/>
                        <a:buChar char="ü"/>
                      </a:pPr>
                      <a:r>
                        <a:rPr lang="en-US" sz="1400" baseline="0" dirty="0">
                          <a:latin typeface="Times New Roman" pitchFamily="18" charset="0"/>
                          <a:cs typeface="Times New Roman" pitchFamily="18" charset="0"/>
                        </a:rPr>
                        <a:t>Better Accuracy </a:t>
                      </a:r>
                      <a:endParaRPr lang="en-IN" sz="1400" baseline="0" dirty="0">
                        <a:latin typeface="Times New Roman" pitchFamily="18" charset="0"/>
                        <a:cs typeface="Times New Roman" pitchFamily="18" charset="0"/>
                      </a:endParaRPr>
                    </a:p>
                    <a:p>
                      <a:pPr marL="285750" indent="-285750">
                        <a:buFont typeface="Wingdings" pitchFamily="2" charset="2"/>
                        <a:buChar char="ü"/>
                      </a:pPr>
                      <a:r>
                        <a:rPr lang="en-US" sz="1400" baseline="0" dirty="0">
                          <a:latin typeface="Times New Roman" pitchFamily="18" charset="0"/>
                          <a:cs typeface="Times New Roman" pitchFamily="18" charset="0"/>
                        </a:rPr>
                        <a:t>Cost effective</a:t>
                      </a:r>
                    </a:p>
                    <a:p>
                      <a:pPr marL="285750" indent="-285750">
                        <a:buFont typeface="Wingdings" pitchFamily="2" charset="2"/>
                        <a:buChar char="ü"/>
                      </a:pPr>
                      <a:r>
                        <a:rPr lang="en-US" sz="1400" baseline="0" dirty="0">
                          <a:latin typeface="Times New Roman" pitchFamily="18" charset="0"/>
                          <a:cs typeface="Times New Roman" pitchFamily="18" charset="0"/>
                        </a:rPr>
                        <a:t>Lower power consumption</a:t>
                      </a:r>
                    </a:p>
                    <a:p>
                      <a:pPr marL="285750" indent="-285750">
                        <a:buFont typeface="Wingdings" pitchFamily="2" charset="2"/>
                        <a:buChar char="ü"/>
                      </a:pP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370730">
                <a:tc>
                  <a:txBody>
                    <a:bodyPr/>
                    <a:lstStyle/>
                    <a:p>
                      <a:pPr algn="ctr"/>
                      <a:r>
                        <a:rPr lang="en-US" sz="1400" dirty="0">
                          <a:latin typeface="Times New Roman" pitchFamily="18" charset="0"/>
                          <a:cs typeface="Times New Roman" pitchFamily="18" charset="0"/>
                        </a:rPr>
                        <a:t>3</a:t>
                      </a:r>
                      <a:endParaRPr lang="en-IN" sz="1400" dirty="0">
                        <a:latin typeface="Times New Roman" pitchFamily="18" charset="0"/>
                        <a:cs typeface="Times New Roman" pitchFamily="18" charset="0"/>
                      </a:endParaRPr>
                    </a:p>
                  </a:txBody>
                  <a:tcPr/>
                </a:tc>
                <a:tc>
                  <a:txBody>
                    <a:bodyPr/>
                    <a:lstStyle/>
                    <a:p>
                      <a:r>
                        <a:rPr lang="en-US" sz="1400" b="1" baseline="0" dirty="0">
                          <a:latin typeface="Times New Roman" pitchFamily="18" charset="0"/>
                          <a:cs typeface="Times New Roman" pitchFamily="18" charset="0"/>
                        </a:rPr>
                        <a:t>Turbidity Sensor</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  Response time &lt; 500ms</a:t>
                      </a:r>
                    </a:p>
                    <a:p>
                      <a:pPr>
                        <a:buFont typeface="Wingdings" pitchFamily="2" charset="2"/>
                        <a:buChar char="ü"/>
                      </a:pPr>
                      <a:r>
                        <a:rPr lang="en-US" sz="1400" baseline="0" dirty="0">
                          <a:latin typeface="Times New Roman" pitchFamily="18" charset="0"/>
                          <a:cs typeface="Times New Roman" pitchFamily="18" charset="0"/>
                        </a:rPr>
                        <a:t> Operating temperature: -32 to 80</a:t>
                      </a:r>
                      <a:r>
                        <a:rPr lang="en-IN" sz="1400" b="0" i="0" u="none" strike="noStrike" cap="none" dirty="0">
                          <a:solidFill>
                            <a:schemeClr val="dk1"/>
                          </a:solidFill>
                          <a:effectLst/>
                          <a:latin typeface="+mn-lt"/>
                          <a:ea typeface="+mn-ea"/>
                          <a:cs typeface="+mn-cs"/>
                          <a:sym typeface="Arial"/>
                        </a:rPr>
                        <a:t>°</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t>
                      </a:r>
                    </a:p>
                    <a:p>
                      <a:pPr>
                        <a:buFont typeface="Wingdings" pitchFamily="2" charset="2"/>
                        <a:buChar char="ü"/>
                      </a:pPr>
                      <a:r>
                        <a:rPr lang="en-US" sz="1400" b="0"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Current: 30mA</a:t>
                      </a:r>
                      <a:endParaRPr lang="en-US" sz="1400" baseline="0" dirty="0">
                        <a:latin typeface="Times New Roman" pitchFamily="18" charset="0"/>
                        <a:cs typeface="Times New Roman" pitchFamily="18" charset="0"/>
                      </a:endParaRPr>
                    </a:p>
                  </a:txBody>
                  <a:tcPr/>
                </a:tc>
                <a:tc>
                  <a:txBody>
                    <a:bodyPr/>
                    <a:lstStyle/>
                    <a:p>
                      <a:pPr>
                        <a:buFont typeface="Wingdings" pitchFamily="2" charset="2"/>
                        <a:buNone/>
                      </a:pPr>
                      <a:r>
                        <a:rPr lang="en-US" sz="1400" baseline="0" dirty="0">
                          <a:latin typeface="Times New Roman" pitchFamily="18" charset="0"/>
                          <a:cs typeface="Times New Roman" pitchFamily="18" charset="0"/>
                        </a:rPr>
                        <a:t> </a:t>
                      </a:r>
                      <a:r>
                        <a:rPr lang="en-IN" sz="1400" b="0" i="0" u="none" strike="noStrike" cap="none" dirty="0">
                          <a:solidFill>
                            <a:schemeClr val="dk1"/>
                          </a:solidFill>
                          <a:effectLst/>
                          <a:latin typeface="+mn-lt"/>
                          <a:ea typeface="+mn-ea"/>
                          <a:cs typeface="+mn-cs"/>
                          <a:sym typeface="Arial"/>
                        </a:rPr>
                        <a:t>₹ </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600</a:t>
                      </a:r>
                      <a:endParaRPr lang="en-US" sz="1400" baseline="0" dirty="0">
                        <a:latin typeface="Times New Roman" pitchFamily="18" charset="0"/>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1400" baseline="0" dirty="0">
                          <a:latin typeface="Times New Roman" pitchFamily="18" charset="0"/>
                          <a:cs typeface="Times New Roman" pitchFamily="18" charset="0"/>
                        </a:rPr>
                        <a:t>Changes according to the amount TSS</a:t>
                      </a:r>
                    </a:p>
                  </a:txBody>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1400" baseline="0" dirty="0">
                          <a:latin typeface="Times New Roman" pitchFamily="18" charset="0"/>
                          <a:cs typeface="Times New Roman" pitchFamily="18" charset="0"/>
                        </a:rPr>
                        <a:t>Cost effective</a:t>
                      </a:r>
                      <a:endParaRPr lang="en-IN" sz="1400" dirty="0">
                        <a:latin typeface="Times New Roman" pitchFamily="18" charset="0"/>
                        <a:cs typeface="Times New Roman" pitchFamily="18" charset="0"/>
                      </a:endParaRPr>
                    </a:p>
                    <a:p>
                      <a:pPr marL="285750" indent="-285750">
                        <a:buFont typeface="Wingdings" pitchFamily="2" charset="2"/>
                        <a:buChar char="ü"/>
                      </a:pPr>
                      <a:r>
                        <a:rPr lang="en-US" sz="1400" baseline="0" dirty="0">
                          <a:latin typeface="Times New Roman" pitchFamily="18" charset="0"/>
                          <a:cs typeface="Times New Roman" pitchFamily="18" charset="0"/>
                        </a:rPr>
                        <a:t>Compatibility</a:t>
                      </a:r>
                    </a:p>
                    <a:p>
                      <a:pPr marL="285750" indent="-285750">
                        <a:buFont typeface="Wingdings" pitchFamily="2" charset="2"/>
                        <a:buChar char="ü"/>
                      </a:pPr>
                      <a:r>
                        <a:rPr lang="en-US" sz="1400" baseline="0" dirty="0">
                          <a:latin typeface="Times New Roman" pitchFamily="18" charset="0"/>
                          <a:cs typeface="Times New Roman" pitchFamily="18" charset="0"/>
                        </a:rPr>
                        <a:t>Low power consumption </a:t>
                      </a:r>
                    </a:p>
                    <a:p>
                      <a:pPr marL="285750" indent="-285750">
                        <a:buFont typeface="Wingdings" pitchFamily="2" charset="2"/>
                        <a:buChar char="ü"/>
                      </a:pPr>
                      <a:r>
                        <a:rPr lang="en-US" sz="1400" baseline="0" dirty="0">
                          <a:latin typeface="Times New Roman" pitchFamily="18" charset="0"/>
                          <a:cs typeface="Times New Roman" pitchFamily="18" charset="0"/>
                        </a:rPr>
                        <a:t>Measuring range of 0 to 1000 NTU</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1134360">
                <a:tc>
                  <a:txBody>
                    <a:bodyPr/>
                    <a:lstStyle/>
                    <a:p>
                      <a:pPr algn="ctr"/>
                      <a:r>
                        <a:rPr lang="en-IN" sz="1400" dirty="0">
                          <a:latin typeface="Times New Roman" pitchFamily="18" charset="0"/>
                          <a:cs typeface="Times New Roman" pitchFamily="18" charset="0"/>
                        </a:rPr>
                        <a:t>4</a:t>
                      </a:r>
                    </a:p>
                  </a:txBody>
                  <a:tcPr/>
                </a:tc>
                <a:tc>
                  <a:txBody>
                    <a:bodyPr/>
                    <a:lstStyle/>
                    <a:p>
                      <a:r>
                        <a:rPr lang="en-IN" sz="1400" b="1" dirty="0">
                          <a:latin typeface="Times New Roman" pitchFamily="18" charset="0"/>
                          <a:cs typeface="Times New Roman" pitchFamily="18" charset="0"/>
                        </a:rPr>
                        <a:t>DHT 11</a:t>
                      </a: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1400" baseline="0" dirty="0">
                          <a:latin typeface="Times New Roman" pitchFamily="18" charset="0"/>
                          <a:cs typeface="Times New Roman" pitchFamily="18" charset="0"/>
                        </a:rPr>
                        <a:t>Temperature Range :0 to 50</a:t>
                      </a:r>
                      <a:r>
                        <a:rPr lang="en-IN" sz="1400" b="0" i="0" u="none" strike="noStrike" cap="none" dirty="0">
                          <a:solidFill>
                            <a:schemeClr val="dk1"/>
                          </a:solidFill>
                          <a:effectLst/>
                          <a:latin typeface="+mn-lt"/>
                          <a:ea typeface="+mn-ea"/>
                          <a:cs typeface="+mn-cs"/>
                          <a:sym typeface="Arial"/>
                        </a:rPr>
                        <a:t>°</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t>
                      </a:r>
                    </a:p>
                    <a:p>
                      <a:pPr>
                        <a:buFont typeface="Wingdings" pitchFamily="2" charset="2"/>
                        <a:buChar char="ü"/>
                      </a:pPr>
                      <a:r>
                        <a:rPr lang="en-US" sz="1400" baseline="0" dirty="0">
                          <a:latin typeface="Times New Roman" pitchFamily="18" charset="0"/>
                          <a:cs typeface="Times New Roman" pitchFamily="18" charset="0"/>
                        </a:rPr>
                        <a:t>Humidity Range: 20% to 90% </a:t>
                      </a:r>
                      <a:r>
                        <a:rPr lang="en-US" sz="1400" baseline="0" dirty="0" err="1">
                          <a:latin typeface="Times New Roman" pitchFamily="18" charset="0"/>
                          <a:cs typeface="Times New Roman" pitchFamily="18" charset="0"/>
                        </a:rPr>
                        <a:t>rh</a:t>
                      </a:r>
                      <a:endParaRPr lang="en-US" sz="1400" baseline="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Wingdings" pitchFamily="2" charset="2"/>
                        <a:buNone/>
                        <a:tabLst/>
                        <a:defRPr/>
                      </a:pPr>
                      <a:r>
                        <a:rPr lang="en-US" sz="1400" baseline="0" dirty="0">
                          <a:latin typeface="Times New Roman" pitchFamily="18" charset="0"/>
                          <a:cs typeface="Times New Roman" pitchFamily="18" charset="0"/>
                        </a:rPr>
                        <a:t> </a:t>
                      </a:r>
                      <a:r>
                        <a:rPr lang="en-IN" sz="1400" b="0" i="0" u="none" strike="noStrike" cap="none" dirty="0">
                          <a:solidFill>
                            <a:schemeClr val="dk1"/>
                          </a:solidFill>
                          <a:effectLst/>
                          <a:latin typeface="+mn-lt"/>
                          <a:ea typeface="+mn-ea"/>
                          <a:cs typeface="+mn-cs"/>
                          <a:sym typeface="Arial"/>
                        </a:rPr>
                        <a:t>₹ </a:t>
                      </a:r>
                      <a:r>
                        <a:rPr lang="en-IN" sz="14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72</a:t>
                      </a:r>
                      <a:endParaRPr lang="en-US" sz="1400" baseline="0" dirty="0">
                        <a:latin typeface="Times New Roman" pitchFamily="18" charset="0"/>
                        <a:cs typeface="Times New Roman" pitchFamily="18" charset="0"/>
                      </a:endParaRPr>
                    </a:p>
                    <a:p>
                      <a:pPr>
                        <a:buFont typeface="Wingdings" pitchFamily="2" charset="2"/>
                        <a:buNone/>
                      </a:pPr>
                      <a:endParaRPr lang="en-US" sz="1400" baseline="0" dirty="0">
                        <a:latin typeface="Times New Roman" pitchFamily="18" charset="0"/>
                        <a:cs typeface="Times New Roman" pitchFamily="18" charset="0"/>
                      </a:endParaRPr>
                    </a:p>
                  </a:txBody>
                  <a:tcPr/>
                </a:tc>
                <a:tc>
                  <a:txBody>
                    <a:bodyPr/>
                    <a:lstStyle/>
                    <a:p>
                      <a:pPr marL="285750" marR="0" indent="-28575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US" sz="1400" baseline="0" dirty="0">
                          <a:latin typeface="Times New Roman" pitchFamily="18" charset="0"/>
                          <a:cs typeface="Times New Roman" pitchFamily="18" charset="0"/>
                        </a:rPr>
                        <a:t>BME 280</a:t>
                      </a:r>
                    </a:p>
                    <a:p>
                      <a:pPr marL="0" marR="0" indent="0" algn="l" defTabSz="914400" rtl="0" eaLnBrk="1" fontAlgn="auto" latinLnBrk="0" hangingPunct="1">
                        <a:lnSpc>
                          <a:spcPct val="100000"/>
                        </a:lnSpc>
                        <a:spcBef>
                          <a:spcPts val="0"/>
                        </a:spcBef>
                        <a:spcAft>
                          <a:spcPts val="0"/>
                        </a:spcAft>
                        <a:buClr>
                          <a:srgbClr val="000000"/>
                        </a:buClr>
                        <a:buSzTx/>
                        <a:buFont typeface="Wingdings" pitchFamily="2" charset="2"/>
                        <a:buNone/>
                        <a:tabLst/>
                        <a:defRPr/>
                      </a:pPr>
                      <a:r>
                        <a:rPr lang="en-US" sz="1400" baseline="0" dirty="0">
                          <a:latin typeface="Times New Roman" pitchFamily="18" charset="0"/>
                          <a:cs typeface="Times New Roman" pitchFamily="18" charset="0"/>
                        </a:rPr>
                        <a:t>Complex</a:t>
                      </a:r>
                      <a:br>
                        <a:rPr lang="en-US" sz="1400" baseline="0" dirty="0">
                          <a:latin typeface="Times New Roman" pitchFamily="18" charset="0"/>
                          <a:cs typeface="Times New Roman" pitchFamily="18" charset="0"/>
                        </a:rPr>
                      </a:br>
                      <a:r>
                        <a:rPr lang="en-US" sz="1400" baseline="0" dirty="0">
                          <a:latin typeface="Times New Roman" pitchFamily="18" charset="0"/>
                          <a:cs typeface="Times New Roman" pitchFamily="18" charset="0"/>
                        </a:rPr>
                        <a:t>Expensive</a:t>
                      </a:r>
                    </a:p>
                  </a:txBody>
                  <a:tcPr/>
                </a:tc>
                <a:tc>
                  <a:txBody>
                    <a:bodyPr/>
                    <a:lstStyle/>
                    <a:p>
                      <a:pPr marL="285750" indent="-285750">
                        <a:buFont typeface="Wingdings" pitchFamily="2" charset="2"/>
                        <a:buChar char="ü"/>
                      </a:pPr>
                      <a:r>
                        <a:rPr lang="en-IN" sz="1400" baseline="0" dirty="0">
                          <a:latin typeface="Times New Roman" pitchFamily="18" charset="0"/>
                          <a:cs typeface="Times New Roman" pitchFamily="18" charset="0"/>
                        </a:rPr>
                        <a:t>Low power consumption</a:t>
                      </a:r>
                    </a:p>
                    <a:p>
                      <a:pPr marL="285750" indent="-285750">
                        <a:buFont typeface="Wingdings" pitchFamily="2" charset="2"/>
                        <a:buChar char="ü"/>
                      </a:pPr>
                      <a:r>
                        <a:rPr lang="en-IN" sz="1400" baseline="0" dirty="0">
                          <a:latin typeface="Times New Roman" pitchFamily="18" charset="0"/>
                          <a:cs typeface="Times New Roman" pitchFamily="18" charset="0"/>
                        </a:rPr>
                        <a:t>Cost effective</a:t>
                      </a:r>
                    </a:p>
                    <a:p>
                      <a:pPr marL="285750" indent="-285750">
                        <a:buFont typeface="Wingdings" pitchFamily="2" charset="2"/>
                        <a:buChar char="ü"/>
                      </a:pPr>
                      <a:r>
                        <a:rPr lang="en-IN" sz="1400" baseline="0" dirty="0">
                          <a:latin typeface="Times New Roman" pitchFamily="18" charset="0"/>
                          <a:cs typeface="Times New Roman" pitchFamily="18" charset="0"/>
                        </a:rPr>
                        <a:t>Does not need configuration</a:t>
                      </a:r>
                    </a:p>
                  </a:txBody>
                  <a:tcPr/>
                </a:tc>
                <a:extLst>
                  <a:ext uri="{0D108BD9-81ED-4DB2-BD59-A6C34878D82A}">
                    <a16:rowId xmlns:a16="http://schemas.microsoft.com/office/drawing/2014/main" val="10005"/>
                  </a:ext>
                </a:extLst>
              </a:tr>
            </a:tbl>
          </a:graphicData>
        </a:graphic>
      </p:graphicFrame>
      <p:sp>
        <p:nvSpPr>
          <p:cNvPr id="6" name="TextBox 5"/>
          <p:cNvSpPr txBox="1"/>
          <p:nvPr/>
        </p:nvSpPr>
        <p:spPr>
          <a:xfrm>
            <a:off x="4310050" y="188640"/>
            <a:ext cx="4714908" cy="523220"/>
          </a:xfrm>
          <a:prstGeom prst="rect">
            <a:avLst/>
          </a:prstGeom>
          <a:noFill/>
        </p:spPr>
        <p:txBody>
          <a:bodyPr wrap="square" rtlCol="0">
            <a:spAutoFit/>
          </a:bodyPr>
          <a:lstStyle/>
          <a:p>
            <a:r>
              <a:rPr lang="en-US" sz="2800" b="1" u="sng" dirty="0">
                <a:latin typeface="Times New Roman" pitchFamily="18" charset="0"/>
                <a:cs typeface="Times New Roman" pitchFamily="18" charset="0"/>
              </a:rPr>
              <a:t>Hardware Equipment Cost</a:t>
            </a:r>
          </a:p>
        </p:txBody>
      </p:sp>
    </p:spTree>
    <p:extLst>
      <p:ext uri="{BB962C8B-B14F-4D97-AF65-F5344CB8AC3E}">
        <p14:creationId xmlns:p14="http://schemas.microsoft.com/office/powerpoint/2010/main" val="265298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E3F-9839-E5BE-8920-F67D20544BC0}"/>
              </a:ext>
            </a:extLst>
          </p:cNvPr>
          <p:cNvSpPr>
            <a:spLocks noGrp="1"/>
          </p:cNvSpPr>
          <p:nvPr>
            <p:ph type="title"/>
          </p:nvPr>
        </p:nvSpPr>
        <p:spPr>
          <a:xfrm>
            <a:off x="911424" y="836712"/>
            <a:ext cx="10515600" cy="1325563"/>
          </a:xfrm>
        </p:spPr>
        <p:txBody>
          <a:bodyPr/>
          <a:lstStyle/>
          <a:p>
            <a:pPr algn="ctr"/>
            <a:r>
              <a:rPr lang="en-IN" b="1" u="sng" dirty="0"/>
              <a:t>Ph Sensor calibration</a:t>
            </a:r>
          </a:p>
        </p:txBody>
      </p:sp>
      <p:sp>
        <p:nvSpPr>
          <p:cNvPr id="3" name="Text Placeholder 2">
            <a:extLst>
              <a:ext uri="{FF2B5EF4-FFF2-40B4-BE49-F238E27FC236}">
                <a16:creationId xmlns:a16="http://schemas.microsoft.com/office/drawing/2014/main" id="{B7A5D9D8-4D1B-211E-4604-CD8D48961729}"/>
              </a:ext>
            </a:extLst>
          </p:cNvPr>
          <p:cNvSpPr>
            <a:spLocks noGrp="1"/>
          </p:cNvSpPr>
          <p:nvPr>
            <p:ph type="body" idx="1"/>
          </p:nvPr>
        </p:nvSpPr>
        <p:spPr>
          <a:xfrm>
            <a:off x="838592" y="2254853"/>
            <a:ext cx="10515600" cy="4123655"/>
          </a:xfrm>
        </p:spPr>
        <p:txBody>
          <a:bodyPr/>
          <a:lstStyle/>
          <a:p>
            <a:r>
              <a:rPr lang="en-IN" dirty="0"/>
              <a:t>pH (7) = 2.5 V</a:t>
            </a:r>
          </a:p>
          <a:p>
            <a:r>
              <a:rPr lang="en-IN" dirty="0"/>
              <a:t>pH (4) = </a:t>
            </a:r>
            <a:r>
              <a:rPr lang="en-IN" dirty="0" err="1"/>
              <a:t>3V</a:t>
            </a:r>
            <a:endParaRPr lang="en-IN" dirty="0"/>
          </a:p>
          <a:p>
            <a:r>
              <a:rPr lang="en-IN" dirty="0"/>
              <a:t>Thus, voltage = sensor value x (3.3/4095.0)</a:t>
            </a:r>
          </a:p>
          <a:p>
            <a:r>
              <a:rPr lang="en-IN" dirty="0"/>
              <a:t>Slope = </a:t>
            </a:r>
            <a:r>
              <a:rPr lang="en-US" dirty="0"/>
              <a:t>Δ</a:t>
            </a:r>
            <a:r>
              <a:rPr lang="en-IN" dirty="0"/>
              <a:t>pH / </a:t>
            </a:r>
            <a:r>
              <a:rPr lang="en-US" dirty="0"/>
              <a:t>Δ</a:t>
            </a:r>
            <a:r>
              <a:rPr lang="en-IN" dirty="0"/>
              <a:t>Voltage</a:t>
            </a:r>
          </a:p>
          <a:p>
            <a:r>
              <a:rPr lang="en-IN" dirty="0"/>
              <a:t>Intercept = 7 – ( slope x voltage )</a:t>
            </a:r>
          </a:p>
          <a:p>
            <a:r>
              <a:rPr lang="en-IN" dirty="0"/>
              <a:t>pH = (voltage x slope) + intercept    …………………… ( y = </a:t>
            </a:r>
            <a:r>
              <a:rPr lang="en-IN" dirty="0" err="1"/>
              <a:t>mx+c</a:t>
            </a:r>
            <a:r>
              <a:rPr lang="en-IN" dirty="0"/>
              <a:t>)</a:t>
            </a:r>
          </a:p>
          <a:p>
            <a:endParaRPr lang="en-IN" dirty="0"/>
          </a:p>
          <a:p>
            <a:endParaRPr lang="en-IN" dirty="0"/>
          </a:p>
        </p:txBody>
      </p:sp>
      <p:sp>
        <p:nvSpPr>
          <p:cNvPr id="4" name="Footer Placeholder 3">
            <a:extLst>
              <a:ext uri="{FF2B5EF4-FFF2-40B4-BE49-F238E27FC236}">
                <a16:creationId xmlns:a16="http://schemas.microsoft.com/office/drawing/2014/main" id="{1D3B48DF-DA78-338F-B85D-12A29BE11864}"/>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CCAC1339-427A-543C-6925-3FC68583D8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13</a:t>
            </a:fld>
            <a:endParaRPr lang="en-US"/>
          </a:p>
        </p:txBody>
      </p:sp>
    </p:spTree>
    <p:extLst>
      <p:ext uri="{BB962C8B-B14F-4D97-AF65-F5344CB8AC3E}">
        <p14:creationId xmlns:p14="http://schemas.microsoft.com/office/powerpoint/2010/main" val="1539755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5204-2044-2D51-FB5B-E226769344B6}"/>
              </a:ext>
            </a:extLst>
          </p:cNvPr>
          <p:cNvSpPr>
            <a:spLocks noGrp="1"/>
          </p:cNvSpPr>
          <p:nvPr>
            <p:ph type="title"/>
          </p:nvPr>
        </p:nvSpPr>
        <p:spPr/>
        <p:txBody>
          <a:bodyPr/>
          <a:lstStyle/>
          <a:p>
            <a:pPr algn="ctr"/>
            <a:r>
              <a:rPr lang="en-IN" b="1" u="sng" dirty="0"/>
              <a:t>Standard Values (Acc. To BIS)</a:t>
            </a:r>
          </a:p>
        </p:txBody>
      </p:sp>
      <p:sp>
        <p:nvSpPr>
          <p:cNvPr id="4" name="Footer Placeholder 3">
            <a:extLst>
              <a:ext uri="{FF2B5EF4-FFF2-40B4-BE49-F238E27FC236}">
                <a16:creationId xmlns:a16="http://schemas.microsoft.com/office/drawing/2014/main" id="{429FA218-BD14-8164-AF59-0FE74213E224}"/>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3317CA9D-4BB6-3F1E-1AB3-C4BECD1321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14</a:t>
            </a:fld>
            <a:endParaRPr lang="en-US"/>
          </a:p>
        </p:txBody>
      </p:sp>
      <p:pic>
        <p:nvPicPr>
          <p:cNvPr id="7" name="Picture 6">
            <a:extLst>
              <a:ext uri="{FF2B5EF4-FFF2-40B4-BE49-F238E27FC236}">
                <a16:creationId xmlns:a16="http://schemas.microsoft.com/office/drawing/2014/main" id="{9AD87CF8-013D-20FC-9B4B-691A18F06C60}"/>
              </a:ext>
            </a:extLst>
          </p:cNvPr>
          <p:cNvPicPr>
            <a:picLocks noChangeAspect="1"/>
          </p:cNvPicPr>
          <p:nvPr/>
        </p:nvPicPr>
        <p:blipFill>
          <a:blip r:embed="rId2"/>
          <a:stretch>
            <a:fillRect/>
          </a:stretch>
        </p:blipFill>
        <p:spPr>
          <a:xfrm>
            <a:off x="1853982" y="1690688"/>
            <a:ext cx="8484036" cy="4438878"/>
          </a:xfrm>
          <a:prstGeom prst="rect">
            <a:avLst/>
          </a:prstGeom>
        </p:spPr>
      </p:pic>
    </p:spTree>
    <p:extLst>
      <p:ext uri="{BB962C8B-B14F-4D97-AF65-F5344CB8AC3E}">
        <p14:creationId xmlns:p14="http://schemas.microsoft.com/office/powerpoint/2010/main" val="340633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B2E3F-9839-E5BE-8920-F67D20544BC0}"/>
              </a:ext>
            </a:extLst>
          </p:cNvPr>
          <p:cNvSpPr>
            <a:spLocks noGrp="1"/>
          </p:cNvSpPr>
          <p:nvPr>
            <p:ph type="title"/>
          </p:nvPr>
        </p:nvSpPr>
        <p:spPr>
          <a:xfrm>
            <a:off x="911424" y="836712"/>
            <a:ext cx="10515600" cy="1325563"/>
          </a:xfrm>
        </p:spPr>
        <p:txBody>
          <a:bodyPr/>
          <a:lstStyle/>
          <a:p>
            <a:pPr algn="ctr"/>
            <a:r>
              <a:rPr lang="en-IN" b="1" u="sng" dirty="0"/>
              <a:t>Turbidity Sensor calibration</a:t>
            </a:r>
          </a:p>
        </p:txBody>
      </p:sp>
      <p:sp>
        <p:nvSpPr>
          <p:cNvPr id="4" name="Footer Placeholder 3">
            <a:extLst>
              <a:ext uri="{FF2B5EF4-FFF2-40B4-BE49-F238E27FC236}">
                <a16:creationId xmlns:a16="http://schemas.microsoft.com/office/drawing/2014/main" id="{1D3B48DF-DA78-338F-B85D-12A29BE11864}"/>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CCAC1339-427A-543C-6925-3FC68583D8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15</a:t>
            </a:fld>
            <a:endParaRPr lang="en-US"/>
          </a:p>
        </p:txBody>
      </p:sp>
      <p:pic>
        <p:nvPicPr>
          <p:cNvPr id="7" name="Picture 6">
            <a:extLst>
              <a:ext uri="{FF2B5EF4-FFF2-40B4-BE49-F238E27FC236}">
                <a16:creationId xmlns:a16="http://schemas.microsoft.com/office/drawing/2014/main" id="{BF39C74A-0E25-D92F-DDF7-EDD1019E4667}"/>
              </a:ext>
            </a:extLst>
          </p:cNvPr>
          <p:cNvPicPr>
            <a:picLocks noChangeAspect="1"/>
          </p:cNvPicPr>
          <p:nvPr/>
        </p:nvPicPr>
        <p:blipFill>
          <a:blip r:embed="rId2"/>
          <a:stretch>
            <a:fillRect/>
          </a:stretch>
        </p:blipFill>
        <p:spPr>
          <a:xfrm>
            <a:off x="2999656" y="1988840"/>
            <a:ext cx="6192688" cy="3688355"/>
          </a:xfrm>
          <a:prstGeom prst="rect">
            <a:avLst/>
          </a:prstGeom>
        </p:spPr>
      </p:pic>
    </p:spTree>
    <p:extLst>
      <p:ext uri="{BB962C8B-B14F-4D97-AF65-F5344CB8AC3E}">
        <p14:creationId xmlns:p14="http://schemas.microsoft.com/office/powerpoint/2010/main" val="302774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16</a:t>
            </a:fld>
            <a:endParaRPr lang="en-US"/>
          </a:p>
        </p:txBody>
      </p:sp>
      <p:sp>
        <p:nvSpPr>
          <p:cNvPr id="6" name="Google Shape;131;g1eec32c6c4d_0_12"/>
          <p:cNvSpPr txBox="1">
            <a:spLocks noGrp="1"/>
          </p:cNvSpPr>
          <p:nvPr>
            <p:ph type="title"/>
          </p:nvPr>
        </p:nvSpPr>
        <p:spPr>
          <a:xfrm>
            <a:off x="838200" y="71414"/>
            <a:ext cx="10515600" cy="781968"/>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u="sng" dirty="0"/>
              <a:t>Block Diagram</a:t>
            </a:r>
            <a:endParaRPr sz="4000" b="1" u="sng" dirty="0"/>
          </a:p>
        </p:txBody>
      </p:sp>
      <p:pic>
        <p:nvPicPr>
          <p:cNvPr id="2050" name="Picture 2" descr="Copy of Untitled"/>
          <p:cNvPicPr>
            <a:picLocks noChangeAspect="1" noChangeArrowheads="1"/>
          </p:cNvPicPr>
          <p:nvPr/>
        </p:nvPicPr>
        <p:blipFill>
          <a:blip r:embed="rId2">
            <a:extLst>
              <a:ext uri="{28A0092B-C50C-407E-A947-70E740481C1C}">
                <a14:useLocalDpi xmlns:a14="http://schemas.microsoft.com/office/drawing/2010/main" val="0"/>
              </a:ext>
            </a:extLst>
          </a:blip>
          <a:srcRect l="19089" r="16133"/>
          <a:stretch>
            <a:fillRect/>
          </a:stretch>
        </p:blipFill>
        <p:spPr bwMode="auto">
          <a:xfrm>
            <a:off x="2783632" y="980728"/>
            <a:ext cx="6912768" cy="512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18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Algorithm of the Code</a:t>
            </a:r>
          </a:p>
        </p:txBody>
      </p:sp>
      <p:sp>
        <p:nvSpPr>
          <p:cNvPr id="3" name="Text Placeholder 2"/>
          <p:cNvSpPr>
            <a:spLocks noGrp="1"/>
          </p:cNvSpPr>
          <p:nvPr>
            <p:ph type="body" idx="1"/>
          </p:nvPr>
        </p:nvSpPr>
        <p:spPr>
          <a:xfrm>
            <a:off x="838200" y="1825625"/>
            <a:ext cx="4897760" cy="4351338"/>
          </a:xfrm>
        </p:spPr>
        <p:txBody>
          <a:bodyPr>
            <a:normAutofit fontScale="85000" lnSpcReduction="20000"/>
          </a:bodyPr>
          <a:lstStyle/>
          <a:p>
            <a:pPr marL="114300" indent="0">
              <a:buNone/>
            </a:pPr>
            <a:r>
              <a:rPr lang="en-US" sz="2400" dirty="0"/>
              <a:t>Setup –</a:t>
            </a:r>
            <a:endParaRPr lang="en-IN" sz="2400" dirty="0"/>
          </a:p>
          <a:p>
            <a:r>
              <a:rPr lang="en-US" sz="2400" dirty="0"/>
              <a:t>Initialize serial communication.</a:t>
            </a:r>
            <a:endParaRPr lang="en-IN" sz="2400" dirty="0"/>
          </a:p>
          <a:p>
            <a:r>
              <a:rPr lang="en-US" sz="2400" dirty="0"/>
              <a:t>Connect to </a:t>
            </a:r>
            <a:r>
              <a:rPr lang="en-US" sz="2400" dirty="0" err="1"/>
              <a:t>WiFi</a:t>
            </a:r>
            <a:r>
              <a:rPr lang="en-US" sz="2400" dirty="0"/>
              <a:t>.</a:t>
            </a:r>
            <a:endParaRPr lang="en-IN" sz="2400" dirty="0"/>
          </a:p>
          <a:p>
            <a:r>
              <a:rPr lang="en-US" sz="2400" dirty="0"/>
              <a:t>Initialize sensors.</a:t>
            </a:r>
            <a:endParaRPr lang="en-IN" sz="2400" dirty="0"/>
          </a:p>
          <a:p>
            <a:pPr marL="114300" indent="0">
              <a:buNone/>
            </a:pPr>
            <a:r>
              <a:rPr lang="en-US" sz="2400" dirty="0"/>
              <a:t>Main Loop:</a:t>
            </a:r>
            <a:endParaRPr lang="en-IN" sz="2400" dirty="0"/>
          </a:p>
          <a:p>
            <a:pPr lvl="0"/>
            <a:r>
              <a:rPr lang="en-US" sz="2400" dirty="0"/>
              <a:t>Check </a:t>
            </a:r>
            <a:r>
              <a:rPr lang="en-US" sz="2400" dirty="0" err="1"/>
              <a:t>WiFi</a:t>
            </a:r>
            <a:r>
              <a:rPr lang="en-US" sz="2400" dirty="0"/>
              <a:t> connection.</a:t>
            </a:r>
            <a:endParaRPr lang="en-IN" sz="2400" dirty="0"/>
          </a:p>
          <a:p>
            <a:pPr lvl="0"/>
            <a:r>
              <a:rPr lang="en-US" sz="2400" dirty="0"/>
              <a:t>If connected:</a:t>
            </a:r>
            <a:endParaRPr lang="en-IN" sz="2400" dirty="0"/>
          </a:p>
          <a:p>
            <a:pPr lvl="1">
              <a:buFont typeface="Wingdings" pitchFamily="2" charset="2"/>
              <a:buChar char="Ø"/>
            </a:pPr>
            <a:r>
              <a:rPr lang="en-US" dirty="0"/>
              <a:t>Read from DHT sensor (temperature and humidity).</a:t>
            </a:r>
            <a:endParaRPr lang="en-IN" dirty="0"/>
          </a:p>
          <a:p>
            <a:pPr lvl="1">
              <a:buFont typeface="Wingdings" pitchFamily="2" charset="2"/>
              <a:buChar char="Ø"/>
            </a:pPr>
            <a:r>
              <a:rPr lang="en-US" dirty="0"/>
              <a:t>Read pH value.</a:t>
            </a:r>
            <a:endParaRPr lang="en-IN" dirty="0"/>
          </a:p>
          <a:p>
            <a:pPr lvl="1">
              <a:buFont typeface="Wingdings" pitchFamily="2" charset="2"/>
              <a:buChar char="Ø"/>
            </a:pPr>
            <a:r>
              <a:rPr lang="en-US" dirty="0"/>
              <a:t>Read turbidity value.</a:t>
            </a:r>
            <a:endParaRPr lang="en-IN" dirty="0"/>
          </a:p>
          <a:p>
            <a:pPr lvl="1">
              <a:buFont typeface="Wingdings" pitchFamily="2" charset="2"/>
              <a:buChar char="Ø"/>
            </a:pPr>
            <a:r>
              <a:rPr lang="en-US" dirty="0"/>
              <a:t>Send data to a server using HTTP POST.</a:t>
            </a:r>
            <a:endParaRPr lang="en-IN" dirty="0"/>
          </a:p>
          <a:p>
            <a:pPr marL="114300" indent="0">
              <a:buNone/>
            </a:pPr>
            <a:endParaRPr lang="en-IN" dirty="0"/>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17</a:t>
            </a:fld>
            <a:endParaRPr lang="en-US"/>
          </a:p>
        </p:txBody>
      </p:sp>
      <p:sp>
        <p:nvSpPr>
          <p:cNvPr id="7" name="Rectangle 6"/>
          <p:cNvSpPr/>
          <p:nvPr/>
        </p:nvSpPr>
        <p:spPr>
          <a:xfrm>
            <a:off x="6209487" y="1922682"/>
            <a:ext cx="4927073" cy="3477875"/>
          </a:xfrm>
          <a:prstGeom prst="rect">
            <a:avLst/>
          </a:prstGeom>
        </p:spPr>
        <p:txBody>
          <a:bodyPr wrap="square">
            <a:spAutoFit/>
          </a:bodyPr>
          <a:lstStyle/>
          <a:p>
            <a:pPr marL="342900" lvl="0" indent="-342900">
              <a:buFont typeface="Arial" pitchFamily="34" charset="0"/>
              <a:buChar char="•"/>
            </a:pPr>
            <a:r>
              <a:rPr lang="en-US" sz="2000" dirty="0">
                <a:latin typeface="Calibri" pitchFamily="34" charset="0"/>
                <a:cs typeface="Calibri" pitchFamily="34" charset="0"/>
              </a:rPr>
              <a:t>If not connected, indicate a </a:t>
            </a:r>
            <a:r>
              <a:rPr lang="en-US" sz="2000" dirty="0" err="1">
                <a:latin typeface="Calibri" pitchFamily="34" charset="0"/>
                <a:cs typeface="Calibri" pitchFamily="34" charset="0"/>
              </a:rPr>
              <a:t>WiFi</a:t>
            </a:r>
            <a:r>
              <a:rPr lang="en-US" sz="2000" dirty="0">
                <a:latin typeface="Calibri" pitchFamily="34" charset="0"/>
                <a:cs typeface="Calibri" pitchFamily="34" charset="0"/>
              </a:rPr>
              <a:t> disconnection.</a:t>
            </a:r>
            <a:endParaRPr lang="en-IN" sz="2000" dirty="0">
              <a:latin typeface="Calibri" pitchFamily="34" charset="0"/>
              <a:cs typeface="Calibri" pitchFamily="34" charset="0"/>
            </a:endParaRPr>
          </a:p>
          <a:p>
            <a:r>
              <a:rPr lang="en-US" sz="2000" dirty="0">
                <a:latin typeface="Calibri" pitchFamily="34" charset="0"/>
                <a:cs typeface="Calibri" pitchFamily="34" charset="0"/>
              </a:rPr>
              <a:t>Reading pH:</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Read analog value from pH sensor.</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Convert to voltage.</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Calculate pH using calibration data.</a:t>
            </a:r>
            <a:endParaRPr lang="en-IN" sz="2000" dirty="0">
              <a:latin typeface="Calibri" pitchFamily="34" charset="0"/>
              <a:cs typeface="Calibri" pitchFamily="34" charset="0"/>
            </a:endParaRPr>
          </a:p>
          <a:p>
            <a:r>
              <a:rPr lang="en-US" sz="2000" dirty="0">
                <a:latin typeface="Calibri" pitchFamily="34" charset="0"/>
                <a:cs typeface="Calibri" pitchFamily="34" charset="0"/>
              </a:rPr>
              <a:t>Reading Turbidity:</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Read analog value from turbidity sensor.</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Convert to voltage.</a:t>
            </a:r>
            <a:endParaRPr lang="en-IN" sz="2000" dirty="0">
              <a:latin typeface="Calibri" pitchFamily="34" charset="0"/>
              <a:cs typeface="Calibri" pitchFamily="34" charset="0"/>
            </a:endParaRPr>
          </a:p>
          <a:p>
            <a:pPr marL="342900" lvl="0" indent="-342900">
              <a:buFont typeface="Arial" pitchFamily="34" charset="0"/>
              <a:buChar char="•"/>
            </a:pPr>
            <a:r>
              <a:rPr lang="en-US" sz="2000" dirty="0">
                <a:latin typeface="Calibri" pitchFamily="34" charset="0"/>
                <a:cs typeface="Calibri" pitchFamily="34" charset="0"/>
              </a:rPr>
              <a:t>Map analog value to NTU (</a:t>
            </a:r>
            <a:r>
              <a:rPr lang="en-US" sz="2000" dirty="0" err="1">
                <a:latin typeface="Calibri" pitchFamily="34" charset="0"/>
                <a:cs typeface="Calibri" pitchFamily="34" charset="0"/>
              </a:rPr>
              <a:t>Nephelometric</a:t>
            </a:r>
            <a:r>
              <a:rPr lang="en-US" sz="2000" dirty="0">
                <a:latin typeface="Calibri" pitchFamily="34" charset="0"/>
                <a:cs typeface="Calibri" pitchFamily="34" charset="0"/>
              </a:rPr>
              <a:t> Turbidity Units).</a:t>
            </a:r>
            <a:endParaRPr lang="en-IN" sz="2000" dirty="0">
              <a:latin typeface="Calibri" pitchFamily="34" charset="0"/>
              <a:cs typeface="Calibri" pitchFamily="34" charset="0"/>
            </a:endParaRPr>
          </a:p>
        </p:txBody>
      </p:sp>
      <p:cxnSp>
        <p:nvCxnSpPr>
          <p:cNvPr id="9" name="Straight Connector 8"/>
          <p:cNvCxnSpPr/>
          <p:nvPr/>
        </p:nvCxnSpPr>
        <p:spPr>
          <a:xfrm>
            <a:off x="5879976" y="1628800"/>
            <a:ext cx="0" cy="43924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1716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D150-93F5-70C3-EC97-D042E8768F39}"/>
              </a:ext>
            </a:extLst>
          </p:cNvPr>
          <p:cNvSpPr>
            <a:spLocks noGrp="1"/>
          </p:cNvSpPr>
          <p:nvPr>
            <p:ph type="title"/>
          </p:nvPr>
        </p:nvSpPr>
        <p:spPr>
          <a:xfrm>
            <a:off x="838200" y="1347606"/>
            <a:ext cx="10515600" cy="1325563"/>
          </a:xfrm>
        </p:spPr>
        <p:txBody>
          <a:bodyPr/>
          <a:lstStyle/>
          <a:p>
            <a:r>
              <a:rPr lang="en-IN" dirty="0"/>
              <a:t>Water</a:t>
            </a:r>
          </a:p>
        </p:txBody>
      </p:sp>
      <p:sp>
        <p:nvSpPr>
          <p:cNvPr id="4" name="Footer Placeholder 3">
            <a:extLst>
              <a:ext uri="{FF2B5EF4-FFF2-40B4-BE49-F238E27FC236}">
                <a16:creationId xmlns:a16="http://schemas.microsoft.com/office/drawing/2014/main" id="{5B244ED8-4757-E610-9479-A81F0745F29C}"/>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1D20ECEC-CAA0-C0D0-71A1-8D9E45F82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pic>
        <p:nvPicPr>
          <p:cNvPr id="11" name="Picture 10">
            <a:extLst>
              <a:ext uri="{FF2B5EF4-FFF2-40B4-BE49-F238E27FC236}">
                <a16:creationId xmlns:a16="http://schemas.microsoft.com/office/drawing/2014/main" id="{9330B359-C83E-8D36-BD63-D8D933166952}"/>
              </a:ext>
            </a:extLst>
          </p:cNvPr>
          <p:cNvPicPr>
            <a:picLocks noChangeAspect="1"/>
          </p:cNvPicPr>
          <p:nvPr/>
        </p:nvPicPr>
        <p:blipFill>
          <a:blip r:embed="rId2"/>
          <a:stretch>
            <a:fillRect/>
          </a:stretch>
        </p:blipFill>
        <p:spPr>
          <a:xfrm>
            <a:off x="3866115" y="846307"/>
            <a:ext cx="3740342" cy="2635385"/>
          </a:xfrm>
          <a:prstGeom prst="rect">
            <a:avLst/>
          </a:prstGeom>
        </p:spPr>
      </p:pic>
      <p:pic>
        <p:nvPicPr>
          <p:cNvPr id="13" name="Picture 12">
            <a:extLst>
              <a:ext uri="{FF2B5EF4-FFF2-40B4-BE49-F238E27FC236}">
                <a16:creationId xmlns:a16="http://schemas.microsoft.com/office/drawing/2014/main" id="{1065AF8E-CD7A-2DB4-CA22-C11383822551}"/>
              </a:ext>
            </a:extLst>
          </p:cNvPr>
          <p:cNvPicPr>
            <a:picLocks noChangeAspect="1"/>
          </p:cNvPicPr>
          <p:nvPr/>
        </p:nvPicPr>
        <p:blipFill rotWithShape="1">
          <a:blip r:embed="rId3"/>
          <a:srcRect b="3453"/>
          <a:stretch/>
        </p:blipFill>
        <p:spPr>
          <a:xfrm>
            <a:off x="7551015" y="3376607"/>
            <a:ext cx="3810196" cy="2556668"/>
          </a:xfrm>
          <a:prstGeom prst="rect">
            <a:avLst/>
          </a:prstGeom>
        </p:spPr>
      </p:pic>
      <p:pic>
        <p:nvPicPr>
          <p:cNvPr id="15" name="Picture 14">
            <a:extLst>
              <a:ext uri="{FF2B5EF4-FFF2-40B4-BE49-F238E27FC236}">
                <a16:creationId xmlns:a16="http://schemas.microsoft.com/office/drawing/2014/main" id="{0CC2C0AC-4D8F-AF00-CD4B-CB6DD949C2D2}"/>
              </a:ext>
            </a:extLst>
          </p:cNvPr>
          <p:cNvPicPr>
            <a:picLocks noChangeAspect="1"/>
          </p:cNvPicPr>
          <p:nvPr/>
        </p:nvPicPr>
        <p:blipFill>
          <a:blip r:embed="rId4"/>
          <a:stretch>
            <a:fillRect/>
          </a:stretch>
        </p:blipFill>
        <p:spPr>
          <a:xfrm>
            <a:off x="3866115" y="3342342"/>
            <a:ext cx="3772094" cy="2590933"/>
          </a:xfrm>
          <a:prstGeom prst="rect">
            <a:avLst/>
          </a:prstGeom>
        </p:spPr>
      </p:pic>
      <p:pic>
        <p:nvPicPr>
          <p:cNvPr id="16" name="Picture 15">
            <a:extLst>
              <a:ext uri="{FF2B5EF4-FFF2-40B4-BE49-F238E27FC236}">
                <a16:creationId xmlns:a16="http://schemas.microsoft.com/office/drawing/2014/main" id="{4BC40F7F-ED25-D369-AE32-2A96E29FE004}"/>
              </a:ext>
            </a:extLst>
          </p:cNvPr>
          <p:cNvPicPr>
            <a:picLocks noChangeAspect="1"/>
          </p:cNvPicPr>
          <p:nvPr/>
        </p:nvPicPr>
        <p:blipFill>
          <a:blip r:embed="rId5"/>
          <a:stretch>
            <a:fillRect/>
          </a:stretch>
        </p:blipFill>
        <p:spPr>
          <a:xfrm>
            <a:off x="7608168" y="887585"/>
            <a:ext cx="3695890" cy="2552831"/>
          </a:xfrm>
          <a:prstGeom prst="rect">
            <a:avLst/>
          </a:prstGeom>
        </p:spPr>
      </p:pic>
    </p:spTree>
    <p:extLst>
      <p:ext uri="{BB962C8B-B14F-4D97-AF65-F5344CB8AC3E}">
        <p14:creationId xmlns:p14="http://schemas.microsoft.com/office/powerpoint/2010/main" val="2645653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D150-93F5-70C3-EC97-D042E8768F39}"/>
              </a:ext>
            </a:extLst>
          </p:cNvPr>
          <p:cNvSpPr>
            <a:spLocks noGrp="1"/>
          </p:cNvSpPr>
          <p:nvPr>
            <p:ph type="title"/>
          </p:nvPr>
        </p:nvSpPr>
        <p:spPr>
          <a:xfrm>
            <a:off x="359455" y="2265791"/>
            <a:ext cx="10515600" cy="1325563"/>
          </a:xfrm>
        </p:spPr>
        <p:txBody>
          <a:bodyPr>
            <a:normAutofit fontScale="90000"/>
          </a:bodyPr>
          <a:lstStyle/>
          <a:p>
            <a:r>
              <a:rPr lang="en-IN" dirty="0"/>
              <a:t>Lake</a:t>
            </a:r>
            <a:br>
              <a:rPr lang="en-IN" dirty="0"/>
            </a:br>
            <a:r>
              <a:rPr lang="en-IN" dirty="0"/>
              <a:t>Water</a:t>
            </a:r>
            <a:br>
              <a:rPr lang="en-IN" dirty="0"/>
            </a:br>
            <a:endParaRPr lang="en-IN" dirty="0"/>
          </a:p>
        </p:txBody>
      </p:sp>
      <p:sp>
        <p:nvSpPr>
          <p:cNvPr id="4" name="Footer Placeholder 3">
            <a:extLst>
              <a:ext uri="{FF2B5EF4-FFF2-40B4-BE49-F238E27FC236}">
                <a16:creationId xmlns:a16="http://schemas.microsoft.com/office/drawing/2014/main" id="{5B244ED8-4757-E610-9479-A81F0745F29C}"/>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1D20ECEC-CAA0-C0D0-71A1-8D9E45F82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6" name="Picture 5">
            <a:extLst>
              <a:ext uri="{FF2B5EF4-FFF2-40B4-BE49-F238E27FC236}">
                <a16:creationId xmlns:a16="http://schemas.microsoft.com/office/drawing/2014/main" id="{AFB60E11-E37F-5356-E2CC-174B1463FFB8}"/>
              </a:ext>
            </a:extLst>
          </p:cNvPr>
          <p:cNvPicPr>
            <a:picLocks noChangeAspect="1"/>
          </p:cNvPicPr>
          <p:nvPr/>
        </p:nvPicPr>
        <p:blipFill>
          <a:blip r:embed="rId2"/>
          <a:stretch>
            <a:fillRect/>
          </a:stretch>
        </p:blipFill>
        <p:spPr>
          <a:xfrm>
            <a:off x="3647728" y="739302"/>
            <a:ext cx="3791145" cy="2559182"/>
          </a:xfrm>
          <a:prstGeom prst="rect">
            <a:avLst/>
          </a:prstGeom>
        </p:spPr>
      </p:pic>
      <p:pic>
        <p:nvPicPr>
          <p:cNvPr id="10" name="Picture 9">
            <a:extLst>
              <a:ext uri="{FF2B5EF4-FFF2-40B4-BE49-F238E27FC236}">
                <a16:creationId xmlns:a16="http://schemas.microsoft.com/office/drawing/2014/main" id="{18DA53AD-F787-1916-959C-95031AC315AD}"/>
              </a:ext>
            </a:extLst>
          </p:cNvPr>
          <p:cNvPicPr>
            <a:picLocks noChangeAspect="1"/>
          </p:cNvPicPr>
          <p:nvPr/>
        </p:nvPicPr>
        <p:blipFill>
          <a:blip r:embed="rId3"/>
          <a:stretch>
            <a:fillRect/>
          </a:stretch>
        </p:blipFill>
        <p:spPr>
          <a:xfrm>
            <a:off x="7320136" y="764704"/>
            <a:ext cx="3740342" cy="2533780"/>
          </a:xfrm>
          <a:prstGeom prst="rect">
            <a:avLst/>
          </a:prstGeom>
        </p:spPr>
      </p:pic>
      <p:pic>
        <p:nvPicPr>
          <p:cNvPr id="14" name="Picture 13">
            <a:extLst>
              <a:ext uri="{FF2B5EF4-FFF2-40B4-BE49-F238E27FC236}">
                <a16:creationId xmlns:a16="http://schemas.microsoft.com/office/drawing/2014/main" id="{C2564D25-EF94-1139-6ADB-931D8A4BC1D9}"/>
              </a:ext>
            </a:extLst>
          </p:cNvPr>
          <p:cNvPicPr>
            <a:picLocks noChangeAspect="1"/>
          </p:cNvPicPr>
          <p:nvPr/>
        </p:nvPicPr>
        <p:blipFill>
          <a:blip r:embed="rId4"/>
          <a:stretch>
            <a:fillRect/>
          </a:stretch>
        </p:blipFill>
        <p:spPr>
          <a:xfrm>
            <a:off x="3647728" y="3336585"/>
            <a:ext cx="3676839" cy="2502029"/>
          </a:xfrm>
          <a:prstGeom prst="rect">
            <a:avLst/>
          </a:prstGeom>
        </p:spPr>
      </p:pic>
      <p:pic>
        <p:nvPicPr>
          <p:cNvPr id="17" name="Picture 16">
            <a:extLst>
              <a:ext uri="{FF2B5EF4-FFF2-40B4-BE49-F238E27FC236}">
                <a16:creationId xmlns:a16="http://schemas.microsoft.com/office/drawing/2014/main" id="{3B85AC10-9B9D-D8EB-8756-75C1E2BEA8F8}"/>
              </a:ext>
            </a:extLst>
          </p:cNvPr>
          <p:cNvPicPr>
            <a:picLocks noChangeAspect="1"/>
          </p:cNvPicPr>
          <p:nvPr/>
        </p:nvPicPr>
        <p:blipFill>
          <a:blip r:embed="rId5"/>
          <a:stretch>
            <a:fillRect/>
          </a:stretch>
        </p:blipFill>
        <p:spPr>
          <a:xfrm>
            <a:off x="7265327" y="3298484"/>
            <a:ext cx="3816546" cy="2578233"/>
          </a:xfrm>
          <a:prstGeom prst="rect">
            <a:avLst/>
          </a:prstGeom>
        </p:spPr>
      </p:pic>
    </p:spTree>
    <p:extLst>
      <p:ext uri="{BB962C8B-B14F-4D97-AF65-F5344CB8AC3E}">
        <p14:creationId xmlns:p14="http://schemas.microsoft.com/office/powerpoint/2010/main" val="109365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3836" y="1214422"/>
            <a:ext cx="6143668" cy="4143404"/>
          </a:xfrm>
        </p:spPr>
        <p:txBody>
          <a:bodyPr>
            <a:normAutofit lnSpcReduction="10000"/>
          </a:bodyPr>
          <a:lstStyle/>
          <a:p>
            <a:pPr algn="ctr">
              <a:lnSpc>
                <a:spcPct val="120000"/>
              </a:lnSpc>
              <a:spcBef>
                <a:spcPts val="600"/>
              </a:spcBef>
              <a:spcAft>
                <a:spcPts val="600"/>
              </a:spcAft>
              <a:buNone/>
            </a:pPr>
            <a:r>
              <a:rPr lang="en-US" sz="4800" dirty="0">
                <a:latin typeface="Times New Roman" pitchFamily="18" charset="0"/>
                <a:cs typeface="Times New Roman" pitchFamily="18" charset="0"/>
              </a:rPr>
              <a:t>Topic</a:t>
            </a:r>
            <a:r>
              <a:rPr lang="en-US" sz="4800" i="1" dirty="0">
                <a:latin typeface="Times New Roman" pitchFamily="18" charset="0"/>
                <a:cs typeface="Times New Roman" pitchFamily="18" charset="0"/>
              </a:rPr>
              <a:t> -  </a:t>
            </a:r>
          </a:p>
          <a:p>
            <a:pPr algn="ctr">
              <a:lnSpc>
                <a:spcPct val="120000"/>
              </a:lnSpc>
              <a:spcBef>
                <a:spcPts val="600"/>
              </a:spcBef>
              <a:spcAft>
                <a:spcPts val="600"/>
              </a:spcAft>
              <a:buNone/>
            </a:pPr>
            <a:r>
              <a:rPr lang="en-US" sz="4800" i="1" u="sng" dirty="0">
                <a:latin typeface="Times New Roman" pitchFamily="18" charset="0"/>
                <a:cs typeface="Times New Roman" pitchFamily="18" charset="0"/>
              </a:rPr>
              <a:t>Water Quality </a:t>
            </a:r>
          </a:p>
          <a:p>
            <a:pPr algn="ctr">
              <a:lnSpc>
                <a:spcPct val="120000"/>
              </a:lnSpc>
              <a:spcBef>
                <a:spcPts val="600"/>
              </a:spcBef>
              <a:spcAft>
                <a:spcPts val="600"/>
              </a:spcAft>
              <a:buNone/>
            </a:pPr>
            <a:r>
              <a:rPr lang="en-US" sz="4800" i="1" u="sng" dirty="0">
                <a:latin typeface="Times New Roman" pitchFamily="18" charset="0"/>
                <a:cs typeface="Times New Roman" pitchFamily="18" charset="0"/>
              </a:rPr>
              <a:t>Monitoring </a:t>
            </a:r>
          </a:p>
          <a:p>
            <a:pPr algn="ctr">
              <a:lnSpc>
                <a:spcPct val="120000"/>
              </a:lnSpc>
              <a:spcBef>
                <a:spcPts val="600"/>
              </a:spcBef>
              <a:spcAft>
                <a:spcPts val="600"/>
              </a:spcAft>
              <a:buNone/>
            </a:pPr>
            <a:r>
              <a:rPr lang="en-US" sz="4800" i="1" u="sng" dirty="0">
                <a:latin typeface="Times New Roman" pitchFamily="18" charset="0"/>
                <a:cs typeface="Times New Roman" pitchFamily="18" charset="0"/>
              </a:rPr>
              <a:t>Buoy</a:t>
            </a:r>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a:t>
            </a:fld>
            <a:endParaRPr lang="en-US"/>
          </a:p>
        </p:txBody>
      </p:sp>
      <p:pic>
        <p:nvPicPr>
          <p:cNvPr id="1026" name="Picture 2"/>
          <p:cNvPicPr>
            <a:picLocks noChangeAspect="1" noChangeArrowheads="1"/>
          </p:cNvPicPr>
          <p:nvPr/>
        </p:nvPicPr>
        <p:blipFill>
          <a:blip r:embed="rId2"/>
          <a:srcRect/>
          <a:stretch>
            <a:fillRect/>
          </a:stretch>
        </p:blipFill>
        <p:spPr bwMode="auto">
          <a:xfrm>
            <a:off x="6453190" y="1214422"/>
            <a:ext cx="4888293" cy="4048118"/>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D150-93F5-70C3-EC97-D042E8768F39}"/>
              </a:ext>
            </a:extLst>
          </p:cNvPr>
          <p:cNvSpPr>
            <a:spLocks noGrp="1"/>
          </p:cNvSpPr>
          <p:nvPr>
            <p:ph type="title"/>
          </p:nvPr>
        </p:nvSpPr>
        <p:spPr>
          <a:xfrm>
            <a:off x="359455" y="2265791"/>
            <a:ext cx="10515600" cy="1325563"/>
          </a:xfrm>
        </p:spPr>
        <p:txBody>
          <a:bodyPr>
            <a:normAutofit fontScale="90000"/>
          </a:bodyPr>
          <a:lstStyle/>
          <a:p>
            <a:r>
              <a:rPr lang="en-IN" dirty="0"/>
              <a:t>Polluted </a:t>
            </a:r>
            <a:br>
              <a:rPr lang="en-IN" dirty="0"/>
            </a:br>
            <a:r>
              <a:rPr lang="en-IN" dirty="0"/>
              <a:t>Water</a:t>
            </a:r>
            <a:br>
              <a:rPr lang="en-IN" dirty="0"/>
            </a:br>
            <a:endParaRPr lang="en-IN" dirty="0"/>
          </a:p>
        </p:txBody>
      </p:sp>
      <p:sp>
        <p:nvSpPr>
          <p:cNvPr id="4" name="Footer Placeholder 3">
            <a:extLst>
              <a:ext uri="{FF2B5EF4-FFF2-40B4-BE49-F238E27FC236}">
                <a16:creationId xmlns:a16="http://schemas.microsoft.com/office/drawing/2014/main" id="{5B244ED8-4757-E610-9479-A81F0745F29C}"/>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1D20ECEC-CAA0-C0D0-71A1-8D9E45F82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7" name="Picture 6">
            <a:extLst>
              <a:ext uri="{FF2B5EF4-FFF2-40B4-BE49-F238E27FC236}">
                <a16:creationId xmlns:a16="http://schemas.microsoft.com/office/drawing/2014/main" id="{8F42A166-4BBF-672E-3E7A-C6FBB3FC41BB}"/>
              </a:ext>
            </a:extLst>
          </p:cNvPr>
          <p:cNvPicPr>
            <a:picLocks noChangeAspect="1"/>
          </p:cNvPicPr>
          <p:nvPr/>
        </p:nvPicPr>
        <p:blipFill>
          <a:blip r:embed="rId2"/>
          <a:stretch>
            <a:fillRect/>
          </a:stretch>
        </p:blipFill>
        <p:spPr>
          <a:xfrm>
            <a:off x="2639616" y="1019472"/>
            <a:ext cx="3759393" cy="2571882"/>
          </a:xfrm>
          <a:prstGeom prst="rect">
            <a:avLst/>
          </a:prstGeom>
        </p:spPr>
      </p:pic>
      <p:pic>
        <p:nvPicPr>
          <p:cNvPr id="9" name="Picture 8">
            <a:extLst>
              <a:ext uri="{FF2B5EF4-FFF2-40B4-BE49-F238E27FC236}">
                <a16:creationId xmlns:a16="http://schemas.microsoft.com/office/drawing/2014/main" id="{F991F099-26BD-685A-3D1F-37438833132D}"/>
              </a:ext>
            </a:extLst>
          </p:cNvPr>
          <p:cNvPicPr>
            <a:picLocks noChangeAspect="1"/>
          </p:cNvPicPr>
          <p:nvPr/>
        </p:nvPicPr>
        <p:blipFill>
          <a:blip r:embed="rId3"/>
          <a:stretch>
            <a:fillRect/>
          </a:stretch>
        </p:blipFill>
        <p:spPr>
          <a:xfrm>
            <a:off x="2063552" y="3764549"/>
            <a:ext cx="3733992" cy="2578233"/>
          </a:xfrm>
          <a:prstGeom prst="rect">
            <a:avLst/>
          </a:prstGeom>
        </p:spPr>
      </p:pic>
      <p:pic>
        <p:nvPicPr>
          <p:cNvPr id="12" name="Picture 11">
            <a:extLst>
              <a:ext uri="{FF2B5EF4-FFF2-40B4-BE49-F238E27FC236}">
                <a16:creationId xmlns:a16="http://schemas.microsoft.com/office/drawing/2014/main" id="{1F82A891-7625-9014-385E-790F16D6477E}"/>
              </a:ext>
            </a:extLst>
          </p:cNvPr>
          <p:cNvPicPr>
            <a:picLocks noChangeAspect="1"/>
          </p:cNvPicPr>
          <p:nvPr/>
        </p:nvPicPr>
        <p:blipFill>
          <a:blip r:embed="rId4"/>
          <a:stretch>
            <a:fillRect/>
          </a:stretch>
        </p:blipFill>
        <p:spPr>
          <a:xfrm>
            <a:off x="6096000" y="3663610"/>
            <a:ext cx="3740342" cy="2616334"/>
          </a:xfrm>
          <a:prstGeom prst="rect">
            <a:avLst/>
          </a:prstGeom>
        </p:spPr>
      </p:pic>
      <p:pic>
        <p:nvPicPr>
          <p:cNvPr id="15" name="Picture 14">
            <a:extLst>
              <a:ext uri="{FF2B5EF4-FFF2-40B4-BE49-F238E27FC236}">
                <a16:creationId xmlns:a16="http://schemas.microsoft.com/office/drawing/2014/main" id="{52022508-A3DE-4501-990C-30E0A0916332}"/>
              </a:ext>
            </a:extLst>
          </p:cNvPr>
          <p:cNvPicPr>
            <a:picLocks noChangeAspect="1"/>
          </p:cNvPicPr>
          <p:nvPr/>
        </p:nvPicPr>
        <p:blipFill>
          <a:blip r:embed="rId5"/>
          <a:stretch>
            <a:fillRect/>
          </a:stretch>
        </p:blipFill>
        <p:spPr>
          <a:xfrm>
            <a:off x="6676925" y="941647"/>
            <a:ext cx="3867349" cy="2571882"/>
          </a:xfrm>
          <a:prstGeom prst="rect">
            <a:avLst/>
          </a:prstGeom>
        </p:spPr>
      </p:pic>
    </p:spTree>
    <p:extLst>
      <p:ext uri="{BB962C8B-B14F-4D97-AF65-F5344CB8AC3E}">
        <p14:creationId xmlns:p14="http://schemas.microsoft.com/office/powerpoint/2010/main" val="828517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D150-93F5-70C3-EC97-D042E8768F39}"/>
              </a:ext>
            </a:extLst>
          </p:cNvPr>
          <p:cNvSpPr>
            <a:spLocks noGrp="1"/>
          </p:cNvSpPr>
          <p:nvPr>
            <p:ph type="title"/>
          </p:nvPr>
        </p:nvSpPr>
        <p:spPr>
          <a:xfrm>
            <a:off x="551384" y="2420888"/>
            <a:ext cx="10515600" cy="1325563"/>
          </a:xfrm>
        </p:spPr>
        <p:txBody>
          <a:bodyPr>
            <a:normAutofit fontScale="90000"/>
          </a:bodyPr>
          <a:lstStyle/>
          <a:p>
            <a:r>
              <a:rPr lang="en-IN" dirty="0"/>
              <a:t>Carbonated </a:t>
            </a:r>
            <a:br>
              <a:rPr lang="en-IN" dirty="0"/>
            </a:br>
            <a:r>
              <a:rPr lang="en-IN" dirty="0"/>
              <a:t>Water</a:t>
            </a:r>
            <a:br>
              <a:rPr lang="en-IN" dirty="0"/>
            </a:br>
            <a:endParaRPr lang="en-IN" dirty="0"/>
          </a:p>
        </p:txBody>
      </p:sp>
      <p:sp>
        <p:nvSpPr>
          <p:cNvPr id="4" name="Footer Placeholder 3">
            <a:extLst>
              <a:ext uri="{FF2B5EF4-FFF2-40B4-BE49-F238E27FC236}">
                <a16:creationId xmlns:a16="http://schemas.microsoft.com/office/drawing/2014/main" id="{5B244ED8-4757-E610-9479-A81F0745F29C}"/>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1D20ECEC-CAA0-C0D0-71A1-8D9E45F82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6" name="Picture 5">
            <a:extLst>
              <a:ext uri="{FF2B5EF4-FFF2-40B4-BE49-F238E27FC236}">
                <a16:creationId xmlns:a16="http://schemas.microsoft.com/office/drawing/2014/main" id="{88EAA1FE-16A5-9023-8A8E-34A5A185BCBA}"/>
              </a:ext>
            </a:extLst>
          </p:cNvPr>
          <p:cNvPicPr>
            <a:picLocks noChangeAspect="1"/>
          </p:cNvPicPr>
          <p:nvPr/>
        </p:nvPicPr>
        <p:blipFill>
          <a:blip r:embed="rId2"/>
          <a:stretch>
            <a:fillRect/>
          </a:stretch>
        </p:blipFill>
        <p:spPr>
          <a:xfrm>
            <a:off x="7309843" y="836712"/>
            <a:ext cx="3759393" cy="2571882"/>
          </a:xfrm>
          <a:prstGeom prst="rect">
            <a:avLst/>
          </a:prstGeom>
        </p:spPr>
      </p:pic>
      <p:pic>
        <p:nvPicPr>
          <p:cNvPr id="10" name="Picture 9">
            <a:extLst>
              <a:ext uri="{FF2B5EF4-FFF2-40B4-BE49-F238E27FC236}">
                <a16:creationId xmlns:a16="http://schemas.microsoft.com/office/drawing/2014/main" id="{177914BA-C689-1E85-2146-0D287A828DB7}"/>
              </a:ext>
            </a:extLst>
          </p:cNvPr>
          <p:cNvPicPr>
            <a:picLocks noChangeAspect="1"/>
          </p:cNvPicPr>
          <p:nvPr/>
        </p:nvPicPr>
        <p:blipFill>
          <a:blip r:embed="rId3"/>
          <a:stretch>
            <a:fillRect/>
          </a:stretch>
        </p:blipFill>
        <p:spPr>
          <a:xfrm>
            <a:off x="3647728" y="849412"/>
            <a:ext cx="3695890" cy="2559182"/>
          </a:xfrm>
          <a:prstGeom prst="rect">
            <a:avLst/>
          </a:prstGeom>
        </p:spPr>
      </p:pic>
      <p:pic>
        <p:nvPicPr>
          <p:cNvPr id="13" name="Picture 12">
            <a:extLst>
              <a:ext uri="{FF2B5EF4-FFF2-40B4-BE49-F238E27FC236}">
                <a16:creationId xmlns:a16="http://schemas.microsoft.com/office/drawing/2014/main" id="{5D34D55A-C7B1-9405-777C-2B18F6079CAB}"/>
              </a:ext>
            </a:extLst>
          </p:cNvPr>
          <p:cNvPicPr>
            <a:picLocks noChangeAspect="1"/>
          </p:cNvPicPr>
          <p:nvPr/>
        </p:nvPicPr>
        <p:blipFill>
          <a:blip r:embed="rId4"/>
          <a:stretch>
            <a:fillRect/>
          </a:stretch>
        </p:blipFill>
        <p:spPr>
          <a:xfrm>
            <a:off x="3556800" y="3408594"/>
            <a:ext cx="3753043" cy="2540131"/>
          </a:xfrm>
          <a:prstGeom prst="rect">
            <a:avLst/>
          </a:prstGeom>
        </p:spPr>
      </p:pic>
      <p:pic>
        <p:nvPicPr>
          <p:cNvPr id="16" name="Picture 15">
            <a:extLst>
              <a:ext uri="{FF2B5EF4-FFF2-40B4-BE49-F238E27FC236}">
                <a16:creationId xmlns:a16="http://schemas.microsoft.com/office/drawing/2014/main" id="{322867BE-D5FF-AA71-F411-2CCAE1F12271}"/>
              </a:ext>
            </a:extLst>
          </p:cNvPr>
          <p:cNvPicPr>
            <a:picLocks noChangeAspect="1"/>
          </p:cNvPicPr>
          <p:nvPr/>
        </p:nvPicPr>
        <p:blipFill>
          <a:blip r:embed="rId5"/>
          <a:stretch>
            <a:fillRect/>
          </a:stretch>
        </p:blipFill>
        <p:spPr>
          <a:xfrm>
            <a:off x="7347945" y="3434449"/>
            <a:ext cx="3721291" cy="2533780"/>
          </a:xfrm>
          <a:prstGeom prst="rect">
            <a:avLst/>
          </a:prstGeom>
        </p:spPr>
      </p:pic>
    </p:spTree>
    <p:extLst>
      <p:ext uri="{BB962C8B-B14F-4D97-AF65-F5344CB8AC3E}">
        <p14:creationId xmlns:p14="http://schemas.microsoft.com/office/powerpoint/2010/main" val="2076454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D150-93F5-70C3-EC97-D042E8768F39}"/>
              </a:ext>
            </a:extLst>
          </p:cNvPr>
          <p:cNvSpPr>
            <a:spLocks noGrp="1"/>
          </p:cNvSpPr>
          <p:nvPr>
            <p:ph type="title"/>
          </p:nvPr>
        </p:nvSpPr>
        <p:spPr>
          <a:xfrm>
            <a:off x="551384" y="2420888"/>
            <a:ext cx="10515600" cy="1325563"/>
          </a:xfrm>
        </p:spPr>
        <p:txBody>
          <a:bodyPr>
            <a:normAutofit fontScale="90000"/>
          </a:bodyPr>
          <a:lstStyle/>
          <a:p>
            <a:r>
              <a:rPr lang="en-IN" dirty="0"/>
              <a:t>Pepsi </a:t>
            </a:r>
            <a:br>
              <a:rPr lang="en-IN" dirty="0"/>
            </a:br>
            <a:r>
              <a:rPr lang="en-IN" dirty="0"/>
              <a:t>Soft</a:t>
            </a:r>
            <a:br>
              <a:rPr lang="en-IN" dirty="0"/>
            </a:br>
            <a:r>
              <a:rPr lang="en-IN" dirty="0"/>
              <a:t>drink</a:t>
            </a:r>
            <a:br>
              <a:rPr lang="en-IN" dirty="0"/>
            </a:br>
            <a:endParaRPr lang="en-IN" dirty="0"/>
          </a:p>
        </p:txBody>
      </p:sp>
      <p:sp>
        <p:nvSpPr>
          <p:cNvPr id="4" name="Footer Placeholder 3">
            <a:extLst>
              <a:ext uri="{FF2B5EF4-FFF2-40B4-BE49-F238E27FC236}">
                <a16:creationId xmlns:a16="http://schemas.microsoft.com/office/drawing/2014/main" id="{5B244ED8-4757-E610-9479-A81F0745F29C}"/>
              </a:ext>
            </a:extLst>
          </p:cNvPr>
          <p:cNvSpPr>
            <a:spLocks noGrp="1"/>
          </p:cNvSpPr>
          <p:nvPr>
            <p:ph type="ftr" idx="11"/>
          </p:nvPr>
        </p:nvSpPr>
        <p:spPr/>
        <p:txBody>
          <a:bodyPr/>
          <a:lstStyle/>
          <a:p>
            <a:r>
              <a:rPr lang="en-IN"/>
              <a:t>TY EXTC Mini Project</a:t>
            </a:r>
          </a:p>
        </p:txBody>
      </p:sp>
      <p:sp>
        <p:nvSpPr>
          <p:cNvPr id="5" name="Slide Number Placeholder 4">
            <a:extLst>
              <a:ext uri="{FF2B5EF4-FFF2-40B4-BE49-F238E27FC236}">
                <a16:creationId xmlns:a16="http://schemas.microsoft.com/office/drawing/2014/main" id="{1D20ECEC-CAA0-C0D0-71A1-8D9E45F824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7" name="Picture 6">
            <a:extLst>
              <a:ext uri="{FF2B5EF4-FFF2-40B4-BE49-F238E27FC236}">
                <a16:creationId xmlns:a16="http://schemas.microsoft.com/office/drawing/2014/main" id="{1C07C5C7-82D8-1F1E-41E0-D0B97B23C2AD}"/>
              </a:ext>
            </a:extLst>
          </p:cNvPr>
          <p:cNvPicPr>
            <a:picLocks noChangeAspect="1"/>
          </p:cNvPicPr>
          <p:nvPr/>
        </p:nvPicPr>
        <p:blipFill>
          <a:blip r:embed="rId2"/>
          <a:stretch>
            <a:fillRect/>
          </a:stretch>
        </p:blipFill>
        <p:spPr>
          <a:xfrm>
            <a:off x="3869980" y="964073"/>
            <a:ext cx="3810196" cy="2482978"/>
          </a:xfrm>
          <a:prstGeom prst="rect">
            <a:avLst/>
          </a:prstGeom>
        </p:spPr>
      </p:pic>
      <p:pic>
        <p:nvPicPr>
          <p:cNvPr id="9" name="Picture 8">
            <a:extLst>
              <a:ext uri="{FF2B5EF4-FFF2-40B4-BE49-F238E27FC236}">
                <a16:creationId xmlns:a16="http://schemas.microsoft.com/office/drawing/2014/main" id="{EB6947C9-49F8-2990-1CD2-657DB1840973}"/>
              </a:ext>
            </a:extLst>
          </p:cNvPr>
          <p:cNvPicPr>
            <a:picLocks noChangeAspect="1"/>
          </p:cNvPicPr>
          <p:nvPr/>
        </p:nvPicPr>
        <p:blipFill>
          <a:blip r:embed="rId3"/>
          <a:stretch>
            <a:fillRect/>
          </a:stretch>
        </p:blipFill>
        <p:spPr>
          <a:xfrm>
            <a:off x="7680176" y="925971"/>
            <a:ext cx="3759393" cy="2559182"/>
          </a:xfrm>
          <a:prstGeom prst="rect">
            <a:avLst/>
          </a:prstGeom>
        </p:spPr>
      </p:pic>
      <p:pic>
        <p:nvPicPr>
          <p:cNvPr id="12" name="Picture 11">
            <a:extLst>
              <a:ext uri="{FF2B5EF4-FFF2-40B4-BE49-F238E27FC236}">
                <a16:creationId xmlns:a16="http://schemas.microsoft.com/office/drawing/2014/main" id="{1C02032C-6F92-4903-8F4D-7653C4B448EC}"/>
              </a:ext>
            </a:extLst>
          </p:cNvPr>
          <p:cNvPicPr>
            <a:picLocks noChangeAspect="1"/>
          </p:cNvPicPr>
          <p:nvPr/>
        </p:nvPicPr>
        <p:blipFill rotWithShape="1">
          <a:blip r:embed="rId4"/>
          <a:srcRect b="1961"/>
          <a:stretch/>
        </p:blipFill>
        <p:spPr>
          <a:xfrm>
            <a:off x="3927544" y="3420994"/>
            <a:ext cx="3759393" cy="2540131"/>
          </a:xfrm>
          <a:prstGeom prst="rect">
            <a:avLst/>
          </a:prstGeom>
        </p:spPr>
      </p:pic>
      <p:pic>
        <p:nvPicPr>
          <p:cNvPr id="15" name="Picture 14">
            <a:extLst>
              <a:ext uri="{FF2B5EF4-FFF2-40B4-BE49-F238E27FC236}">
                <a16:creationId xmlns:a16="http://schemas.microsoft.com/office/drawing/2014/main" id="{1C99ED00-4FF9-9B07-28F5-91C7BE368679}"/>
              </a:ext>
            </a:extLst>
          </p:cNvPr>
          <p:cNvPicPr>
            <a:picLocks noChangeAspect="1"/>
          </p:cNvPicPr>
          <p:nvPr/>
        </p:nvPicPr>
        <p:blipFill>
          <a:blip r:embed="rId5"/>
          <a:stretch>
            <a:fillRect/>
          </a:stretch>
        </p:blipFill>
        <p:spPr>
          <a:xfrm>
            <a:off x="7661125" y="3420994"/>
            <a:ext cx="3778444" cy="2540131"/>
          </a:xfrm>
          <a:prstGeom prst="rect">
            <a:avLst/>
          </a:prstGeom>
        </p:spPr>
      </p:pic>
    </p:spTree>
    <p:extLst>
      <p:ext uri="{BB962C8B-B14F-4D97-AF65-F5344CB8AC3E}">
        <p14:creationId xmlns:p14="http://schemas.microsoft.com/office/powerpoint/2010/main" val="4091829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16632"/>
            <a:ext cx="10515600" cy="1325563"/>
          </a:xfrm>
        </p:spPr>
        <p:txBody>
          <a:bodyPr/>
          <a:lstStyle/>
          <a:p>
            <a:pPr algn="ctr"/>
            <a:r>
              <a:rPr lang="en-IN" dirty="0"/>
              <a:t>Analysis</a:t>
            </a:r>
          </a:p>
        </p:txBody>
      </p:sp>
      <p:sp>
        <p:nvSpPr>
          <p:cNvPr id="3" name="Text Placeholder 2"/>
          <p:cNvSpPr>
            <a:spLocks noGrp="1"/>
          </p:cNvSpPr>
          <p:nvPr>
            <p:ph type="body" idx="1"/>
          </p:nvPr>
        </p:nvSpPr>
        <p:spPr>
          <a:xfrm>
            <a:off x="838200" y="1340768"/>
            <a:ext cx="10515600" cy="4836195"/>
          </a:xfrm>
        </p:spPr>
        <p:txBody>
          <a:bodyPr>
            <a:normAutofit lnSpcReduction="10000"/>
          </a:bodyPr>
          <a:lstStyle/>
          <a:p>
            <a:endParaRPr lang="en-IN" dirty="0"/>
          </a:p>
          <a:p>
            <a:endParaRPr lang="en-IN" dirty="0"/>
          </a:p>
          <a:p>
            <a:pPr marL="114300" indent="0">
              <a:buNone/>
            </a:pPr>
            <a:endParaRPr lang="en-IN" dirty="0"/>
          </a:p>
          <a:p>
            <a:pPr marL="114300" indent="0">
              <a:buNone/>
            </a:pPr>
            <a:endParaRPr lang="en-IN" dirty="0"/>
          </a:p>
          <a:p>
            <a:r>
              <a:rPr lang="en-IN" sz="2000" b="1" dirty="0"/>
              <a:t>pH:</a:t>
            </a:r>
            <a:r>
              <a:rPr lang="en-IN" sz="2000" dirty="0"/>
              <a:t> </a:t>
            </a:r>
          </a:p>
          <a:p>
            <a:pPr>
              <a:buFont typeface="Wingdings" pitchFamily="2" charset="2"/>
              <a:buChar char="Ø"/>
            </a:pPr>
            <a:r>
              <a:rPr lang="en-US" sz="2000" dirty="0"/>
              <a:t>The ideal pH level for most aquatic organisms is between 6.5 and 8.5 like in the case of lake/polluted water. </a:t>
            </a:r>
          </a:p>
          <a:p>
            <a:pPr>
              <a:buFont typeface="Wingdings" pitchFamily="2" charset="2"/>
              <a:buChar char="Ø"/>
            </a:pPr>
            <a:r>
              <a:rPr lang="en-US" sz="2000" dirty="0"/>
              <a:t>The Carbonated Water (pH 2.92) is highly acidic, which can harm fish gills and disrupt other bodily functions.</a:t>
            </a:r>
            <a:r>
              <a:rPr lang="en-IN" sz="2000" dirty="0"/>
              <a:t> </a:t>
            </a:r>
          </a:p>
          <a:p>
            <a:pPr>
              <a:buFont typeface="Wingdings" pitchFamily="2" charset="2"/>
              <a:buChar char="Ø"/>
            </a:pPr>
            <a:r>
              <a:rPr lang="en-US" sz="2000" dirty="0"/>
              <a:t>Significant deviations in pH can disrupt metabolism, growth, and reproduction. </a:t>
            </a:r>
          </a:p>
          <a:p>
            <a:pPr>
              <a:buFont typeface="Wingdings" pitchFamily="2" charset="2"/>
              <a:buChar char="Ø"/>
            </a:pPr>
            <a:r>
              <a:rPr lang="en-US" sz="2000" dirty="0"/>
              <a:t>Ammonia is a common waste product in aquatic environments. At high pH levels, the less toxic ammonium form (NH4+) converts to the highly toxic free ammonia (NH3). This can be particularly harmful to fish and invertebrates with sensitive gills.</a:t>
            </a:r>
            <a:endParaRPr lang="en-IN" sz="2000" dirty="0"/>
          </a:p>
          <a:p>
            <a:pPr marL="114300" indent="0">
              <a:buNone/>
            </a:pPr>
            <a:endParaRPr lang="en-IN" sz="2000" dirty="0"/>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592219"/>
              </p:ext>
            </p:extLst>
          </p:nvPr>
        </p:nvGraphicFramePr>
        <p:xfrm>
          <a:off x="1487488" y="1052736"/>
          <a:ext cx="9505054" cy="2160240"/>
        </p:xfrm>
        <a:graphic>
          <a:graphicData uri="http://schemas.openxmlformats.org/drawingml/2006/table">
            <a:tbl>
              <a:tblPr firstRow="1" firstCol="1" bandRow="1"/>
              <a:tblGrid>
                <a:gridCol w="1900626">
                  <a:extLst>
                    <a:ext uri="{9D8B030D-6E8A-4147-A177-3AD203B41FA5}">
                      <a16:colId xmlns:a16="http://schemas.microsoft.com/office/drawing/2014/main" val="20000"/>
                    </a:ext>
                  </a:extLst>
                </a:gridCol>
                <a:gridCol w="1900626">
                  <a:extLst>
                    <a:ext uri="{9D8B030D-6E8A-4147-A177-3AD203B41FA5}">
                      <a16:colId xmlns:a16="http://schemas.microsoft.com/office/drawing/2014/main" val="20001"/>
                    </a:ext>
                  </a:extLst>
                </a:gridCol>
                <a:gridCol w="1900626">
                  <a:extLst>
                    <a:ext uri="{9D8B030D-6E8A-4147-A177-3AD203B41FA5}">
                      <a16:colId xmlns:a16="http://schemas.microsoft.com/office/drawing/2014/main" val="20002"/>
                    </a:ext>
                  </a:extLst>
                </a:gridCol>
                <a:gridCol w="1901588">
                  <a:extLst>
                    <a:ext uri="{9D8B030D-6E8A-4147-A177-3AD203B41FA5}">
                      <a16:colId xmlns:a16="http://schemas.microsoft.com/office/drawing/2014/main" val="20003"/>
                    </a:ext>
                  </a:extLst>
                </a:gridCol>
                <a:gridCol w="1901588">
                  <a:extLst>
                    <a:ext uri="{9D8B030D-6E8A-4147-A177-3AD203B41FA5}">
                      <a16:colId xmlns:a16="http://schemas.microsoft.com/office/drawing/2014/main" val="20004"/>
                    </a:ext>
                  </a:extLst>
                </a:gridCol>
              </a:tblGrid>
              <a:tr h="601304">
                <a:tc>
                  <a:txBody>
                    <a:bodyPr/>
                    <a:lstStyle/>
                    <a:p>
                      <a:pPr algn="ctr">
                        <a:lnSpc>
                          <a:spcPct val="150000"/>
                        </a:lnSpc>
                        <a:spcAft>
                          <a:spcPts val="1000"/>
                        </a:spcAft>
                      </a:pPr>
                      <a:r>
                        <a:rPr lang="en-US" sz="1200" b="1" dirty="0">
                          <a:solidFill>
                            <a:srgbClr val="0D0D0D"/>
                          </a:solidFill>
                          <a:effectLst/>
                          <a:latin typeface="Times New Roman"/>
                          <a:ea typeface="Calibri"/>
                          <a:cs typeface="Times New Roman"/>
                        </a:rPr>
                        <a:t>Sample</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pH level</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dirty="0">
                          <a:solidFill>
                            <a:srgbClr val="0D0D0D"/>
                          </a:solidFill>
                          <a:effectLst/>
                          <a:latin typeface="Times New Roman"/>
                          <a:ea typeface="Calibri"/>
                          <a:cs typeface="Times New Roman"/>
                        </a:rPr>
                        <a:t>Turbidity (</a:t>
                      </a:r>
                      <a:r>
                        <a:rPr lang="en-US" sz="1200" b="1" dirty="0" err="1">
                          <a:solidFill>
                            <a:srgbClr val="0D0D0D"/>
                          </a:solidFill>
                          <a:effectLst/>
                          <a:latin typeface="Times New Roman"/>
                          <a:ea typeface="Calibri"/>
                          <a:cs typeface="Times New Roman"/>
                        </a:rPr>
                        <a:t>ntu</a:t>
                      </a:r>
                      <a:r>
                        <a:rPr lang="en-US" sz="1200" b="1" dirty="0">
                          <a:solidFill>
                            <a:srgbClr val="0D0D0D"/>
                          </a:solidFill>
                          <a:effectLst/>
                          <a:latin typeface="Times New Roman"/>
                          <a:ea typeface="Calibri"/>
                          <a:cs typeface="Times New Roman"/>
                        </a:rPr>
                        <a:t>)</a:t>
                      </a:r>
                      <a:endParaRPr lang="en-IN" sz="1100" dirty="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Temperature</a:t>
                      </a:r>
                      <a:r>
                        <a:rPr lang="en-US" sz="1200" b="1">
                          <a:effectLst/>
                          <a:latin typeface="Times New Roman"/>
                          <a:ea typeface="Calibri"/>
                          <a:cs typeface="Times New Roman"/>
                        </a:rPr>
                        <a:t>(°C)</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Humidity</a:t>
                      </a:r>
                      <a:endParaRPr lang="en-IN" sz="1100">
                        <a:effectLst/>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0652">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Clear Water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7.01</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0</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35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66%</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0652">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Lake Water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8.24</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9</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35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68%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6328">
                <a:tc>
                  <a:txBody>
                    <a:bodyPr/>
                    <a:lstStyle/>
                    <a:p>
                      <a:pPr algn="ctr">
                        <a:lnSpc>
                          <a:spcPct val="150000"/>
                        </a:lnSpc>
                        <a:spcAft>
                          <a:spcPts val="1000"/>
                        </a:spcAft>
                      </a:pPr>
                      <a:r>
                        <a:rPr lang="en-US" sz="1200" b="1">
                          <a:solidFill>
                            <a:srgbClr val="0D0D0D"/>
                          </a:solidFill>
                          <a:effectLst/>
                          <a:latin typeface="Times New Roman"/>
                          <a:ea typeface="Calibri"/>
                          <a:cs typeface="Times New Roman"/>
                        </a:rPr>
                        <a:t>Polluted Water</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8.43</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159</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35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68%</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1304">
                <a:tc>
                  <a:txBody>
                    <a:bodyPr/>
                    <a:lstStyle/>
                    <a:p>
                      <a:pPr algn="ctr">
                        <a:lnSpc>
                          <a:spcPct val="150000"/>
                        </a:lnSpc>
                        <a:spcAft>
                          <a:spcPts val="1000"/>
                        </a:spcAft>
                      </a:pPr>
                      <a:r>
                        <a:rPr lang="en-US" sz="1200" b="1" dirty="0">
                          <a:solidFill>
                            <a:srgbClr val="0D0D0D"/>
                          </a:solidFill>
                          <a:effectLst/>
                          <a:latin typeface="Times New Roman"/>
                          <a:ea typeface="Calibri"/>
                          <a:cs typeface="Times New Roman"/>
                        </a:rPr>
                        <a:t>Carbonated water</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2.92</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1</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a:solidFill>
                            <a:srgbClr val="0D0D0D"/>
                          </a:solidFill>
                          <a:effectLst/>
                          <a:latin typeface="Times New Roman"/>
                          <a:ea typeface="Calibri"/>
                          <a:cs typeface="Times New Roman"/>
                        </a:rPr>
                        <a:t>35</a:t>
                      </a:r>
                      <a:endParaRPr lang="en-IN" sz="110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000"/>
                        </a:spcAft>
                      </a:pPr>
                      <a:r>
                        <a:rPr lang="en-US" sz="1200" dirty="0">
                          <a:solidFill>
                            <a:srgbClr val="0D0D0D"/>
                          </a:solidFill>
                          <a:effectLst/>
                          <a:latin typeface="Times New Roman"/>
                          <a:ea typeface="Calibri"/>
                          <a:cs typeface="Times New Roman"/>
                        </a:rPr>
                        <a:t>69%</a:t>
                      </a: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50495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116632"/>
            <a:ext cx="10515600" cy="1325563"/>
          </a:xfrm>
        </p:spPr>
        <p:txBody>
          <a:bodyPr/>
          <a:lstStyle/>
          <a:p>
            <a:pPr algn="ctr"/>
            <a:r>
              <a:rPr lang="en-IN" dirty="0"/>
              <a:t>Analysis</a:t>
            </a:r>
          </a:p>
        </p:txBody>
      </p:sp>
      <p:sp>
        <p:nvSpPr>
          <p:cNvPr id="3" name="Text Placeholder 2"/>
          <p:cNvSpPr>
            <a:spLocks noGrp="1"/>
          </p:cNvSpPr>
          <p:nvPr>
            <p:ph type="body" idx="1"/>
          </p:nvPr>
        </p:nvSpPr>
        <p:spPr>
          <a:xfrm>
            <a:off x="839416" y="1052736"/>
            <a:ext cx="10515600" cy="4896544"/>
          </a:xfrm>
        </p:spPr>
        <p:txBody>
          <a:bodyPr>
            <a:normAutofit lnSpcReduction="10000"/>
          </a:bodyPr>
          <a:lstStyle/>
          <a:p>
            <a:r>
              <a:rPr lang="en-IN" sz="2000" b="1" dirty="0"/>
              <a:t>Turbidity:</a:t>
            </a:r>
          </a:p>
          <a:p>
            <a:pPr>
              <a:buFont typeface="Wingdings" pitchFamily="2" charset="2"/>
              <a:buChar char="Ø"/>
            </a:pPr>
            <a:r>
              <a:rPr lang="en-US" sz="2000" dirty="0"/>
              <a:t>High turbidity restricts the amount of sunlight reaching deeper water layers. This disrupts photosynthesis for aquatic plants, which form the base of the food chain in many aquatic ecosystems.   </a:t>
            </a:r>
          </a:p>
          <a:p>
            <a:pPr>
              <a:buFont typeface="Wingdings" pitchFamily="2" charset="2"/>
              <a:buChar char="Ø"/>
            </a:pPr>
            <a:r>
              <a:rPr lang="en-US" sz="2000" dirty="0"/>
              <a:t>Turbid water can alter the behavior of some aquatic life by reducing visibility.  This can make it more difficult for fish to find food and mates, and may increase predation risk  </a:t>
            </a:r>
          </a:p>
          <a:p>
            <a:pPr>
              <a:buFont typeface="Wingdings" pitchFamily="2" charset="2"/>
              <a:buChar char="Ø"/>
            </a:pPr>
            <a:r>
              <a:rPr lang="en-US" sz="2000" dirty="0"/>
              <a:t>Organic matter, such as decaying leaves, may have less detrimental effects than inorganic pollutants like heavy metals.  </a:t>
            </a:r>
          </a:p>
          <a:p>
            <a:pPr>
              <a:buFont typeface="Wingdings" pitchFamily="2" charset="2"/>
              <a:buChar char="Ø"/>
            </a:pPr>
            <a:r>
              <a:rPr lang="en-US" sz="2000" dirty="0"/>
              <a:t>The "polluted water" sample with 159 NTU turbidity likely has a significant negative impact on the ecosystem.</a:t>
            </a:r>
          </a:p>
          <a:p>
            <a:pPr marL="114300" indent="0">
              <a:buNone/>
            </a:pPr>
            <a:endParaRPr lang="en-US" sz="2000" dirty="0"/>
          </a:p>
          <a:p>
            <a:r>
              <a:rPr lang="en-US" sz="2000" b="1" dirty="0"/>
              <a:t>Humidity:</a:t>
            </a:r>
          </a:p>
          <a:p>
            <a:pPr>
              <a:buFont typeface="Wingdings" pitchFamily="2" charset="2"/>
              <a:buChar char="Ø"/>
            </a:pPr>
            <a:r>
              <a:rPr lang="en-US" sz="2000" dirty="0"/>
              <a:t>Varies slightly from 66% to 69%. While humidity does not directly affect the water quality, it can influence the rate of evaporation and thus the concentration of substances in the water. </a:t>
            </a:r>
            <a:endParaRPr lang="en-IN" sz="2000" dirty="0"/>
          </a:p>
          <a:p>
            <a:endParaRPr lang="en-IN" sz="2000" dirty="0"/>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24</a:t>
            </a:fld>
            <a:endParaRPr lang="en-US"/>
          </a:p>
        </p:txBody>
      </p:sp>
    </p:spTree>
    <p:extLst>
      <p:ext uri="{BB962C8B-B14F-4D97-AF65-F5344CB8AC3E}">
        <p14:creationId xmlns:p14="http://schemas.microsoft.com/office/powerpoint/2010/main" val="1328809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416" y="188640"/>
            <a:ext cx="10515600" cy="1325563"/>
          </a:xfrm>
        </p:spPr>
        <p:txBody>
          <a:bodyPr/>
          <a:lstStyle/>
          <a:p>
            <a:pPr algn="ctr"/>
            <a:r>
              <a:rPr lang="en-IN" dirty="0"/>
              <a:t>Analysis</a:t>
            </a:r>
          </a:p>
        </p:txBody>
      </p:sp>
      <p:sp>
        <p:nvSpPr>
          <p:cNvPr id="3" name="Text Placeholder 2"/>
          <p:cNvSpPr>
            <a:spLocks noGrp="1"/>
          </p:cNvSpPr>
          <p:nvPr>
            <p:ph type="body" idx="1"/>
          </p:nvPr>
        </p:nvSpPr>
        <p:spPr>
          <a:xfrm>
            <a:off x="839416" y="980728"/>
            <a:ext cx="10515600" cy="4351338"/>
          </a:xfrm>
        </p:spPr>
        <p:txBody>
          <a:bodyPr>
            <a:noAutofit/>
          </a:bodyPr>
          <a:lstStyle/>
          <a:p>
            <a:r>
              <a:rPr lang="en-IN" sz="2000" b="1" dirty="0"/>
              <a:t>Temperature:</a:t>
            </a:r>
          </a:p>
          <a:p>
            <a:pPr>
              <a:buFont typeface="Wingdings" pitchFamily="2" charset="2"/>
              <a:buChar char="Ø"/>
            </a:pPr>
            <a:r>
              <a:rPr lang="en-US" sz="2000" dirty="0"/>
              <a:t>Water temperature influences the metabolic rate of aquatic organisms. Warmer water generally leads to increased activity and oxygen consumption. </a:t>
            </a:r>
          </a:p>
          <a:p>
            <a:pPr>
              <a:buFont typeface="Wingdings" pitchFamily="2" charset="2"/>
              <a:buChar char="Ø"/>
            </a:pPr>
            <a:r>
              <a:rPr lang="en-US" sz="2000" dirty="0"/>
              <a:t>Colder water can hold more dissolved oxygen than warmer water.  If the water temperature rises significantly, the amount of dissolved oxygen may become insufficient to support aquatic life.    * </a:t>
            </a:r>
          </a:p>
          <a:p>
            <a:pPr>
              <a:buFont typeface="Wingdings" pitchFamily="2" charset="2"/>
              <a:buChar char="Ø"/>
            </a:pPr>
            <a:r>
              <a:rPr lang="en-US" sz="2000" dirty="0"/>
              <a:t>Different aquatic species have preferred temperature ranges.  Significant and rapid temperature changes can disrupt the balance of an ecosystem by favoring certain species over others. </a:t>
            </a:r>
          </a:p>
          <a:p>
            <a:pPr>
              <a:buFont typeface="Wingdings" pitchFamily="2" charset="2"/>
              <a:buChar char="Ø"/>
            </a:pPr>
            <a:r>
              <a:rPr lang="en-US" sz="2000" dirty="0"/>
              <a:t>The impact of temperature depends on the specific water body and the organisms present.  Freshwater fish generally have a narrower temperature tolerance than marine fish.  The reading of 35°C, while within the range for some freshwater fish, is on the higher end and could be stressful for some species.</a:t>
            </a:r>
          </a:p>
          <a:p>
            <a:pPr>
              <a:buFont typeface="Wingdings" pitchFamily="2" charset="2"/>
              <a:buChar char="v"/>
            </a:pPr>
            <a:r>
              <a:rPr lang="en-US" sz="2000" b="1" dirty="0"/>
              <a:t>The combined effects of these factors can be more significant than the individual effects.  For example, high temperature can exacerbate the negative effects of low pH or high turbidity.</a:t>
            </a:r>
            <a:endParaRPr lang="en-IN" sz="2000" b="1" dirty="0"/>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25</a:t>
            </a:fld>
            <a:endParaRPr lang="en-US"/>
          </a:p>
        </p:txBody>
      </p:sp>
    </p:spTree>
    <p:extLst>
      <p:ext uri="{BB962C8B-B14F-4D97-AF65-F5344CB8AC3E}">
        <p14:creationId xmlns:p14="http://schemas.microsoft.com/office/powerpoint/2010/main" val="4289920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eec32c6c4d_0_18"/>
          <p:cNvSpPr txBox="1">
            <a:spLocks noGrp="1"/>
          </p:cNvSpPr>
          <p:nvPr>
            <p:ph type="title"/>
          </p:nvPr>
        </p:nvSpPr>
        <p:spPr>
          <a:xfrm>
            <a:off x="838200" y="-71462"/>
            <a:ext cx="10515600" cy="13257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US" sz="3600" b="1" u="sng" dirty="0">
                <a:latin typeface="Times New Roman" pitchFamily="18" charset="0"/>
                <a:cs typeface="Times New Roman" pitchFamily="18" charset="0"/>
              </a:rPr>
              <a:t>Time line Chart </a:t>
            </a:r>
            <a:endParaRPr sz="3600" b="1" u="sng" dirty="0">
              <a:latin typeface="Times New Roman" pitchFamily="18" charset="0"/>
              <a:cs typeface="Times New Roman" pitchFamily="18" charset="0"/>
            </a:endParaRPr>
          </a:p>
        </p:txBody>
      </p:sp>
      <p:pic>
        <p:nvPicPr>
          <p:cNvPr id="3" name="Picture 2"/>
          <p:cNvPicPr>
            <a:picLocks noChangeAspect="1"/>
          </p:cNvPicPr>
          <p:nvPr/>
        </p:nvPicPr>
        <p:blipFill>
          <a:blip r:embed="rId3"/>
          <a:stretch>
            <a:fillRect/>
          </a:stretch>
        </p:blipFill>
        <p:spPr>
          <a:xfrm>
            <a:off x="2249993" y="980728"/>
            <a:ext cx="8003403" cy="5040560"/>
          </a:xfrm>
          <a:prstGeom prst="rect">
            <a:avLst/>
          </a:prstGeom>
        </p:spPr>
      </p:pic>
      <p:sp>
        <p:nvSpPr>
          <p:cNvPr id="140" name="Google Shape;140;g1eec32c6c4d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26</a:t>
            </a:fld>
            <a:endParaRPr/>
          </a:p>
        </p:txBody>
      </p:sp>
      <p:sp>
        <p:nvSpPr>
          <p:cNvPr id="2" name="Footer Placeholder 1"/>
          <p:cNvSpPr>
            <a:spLocks noGrp="1"/>
          </p:cNvSpPr>
          <p:nvPr>
            <p:ph type="ftr" idx="11"/>
          </p:nvPr>
        </p:nvSpPr>
        <p:spPr/>
        <p:txBody>
          <a:bodyPr/>
          <a:lstStyle/>
          <a:p>
            <a:r>
              <a:rPr lang="en-IN"/>
              <a:t>TY EXTC Mini Project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27</a:t>
            </a:fld>
            <a:endParaRPr lang="en-US"/>
          </a:p>
        </p:txBody>
      </p:sp>
      <p:sp>
        <p:nvSpPr>
          <p:cNvPr id="6" name="TextBox 5"/>
          <p:cNvSpPr txBox="1"/>
          <p:nvPr/>
        </p:nvSpPr>
        <p:spPr>
          <a:xfrm>
            <a:off x="4310050" y="357166"/>
            <a:ext cx="3286148" cy="584775"/>
          </a:xfrm>
          <a:prstGeom prst="rect">
            <a:avLst/>
          </a:prstGeom>
          <a:noFill/>
        </p:spPr>
        <p:txBody>
          <a:bodyPr wrap="square" rtlCol="0">
            <a:spAutoFit/>
          </a:bodyPr>
          <a:lstStyle/>
          <a:p>
            <a:pPr algn="ctr"/>
            <a:r>
              <a:rPr lang="en-US" sz="3200" u="sng" dirty="0"/>
              <a:t>CITATIONS</a:t>
            </a:r>
          </a:p>
        </p:txBody>
      </p:sp>
      <p:sp>
        <p:nvSpPr>
          <p:cNvPr id="7" name="TextBox 6"/>
          <p:cNvSpPr txBox="1"/>
          <p:nvPr/>
        </p:nvSpPr>
        <p:spPr>
          <a:xfrm>
            <a:off x="809588" y="1319743"/>
            <a:ext cx="11001452" cy="4524315"/>
          </a:xfrm>
          <a:prstGeom prst="rect">
            <a:avLst/>
          </a:prstGeom>
          <a:noFill/>
        </p:spPr>
        <p:txBody>
          <a:bodyPr wrap="square" rtlCol="0">
            <a:spAutoFit/>
          </a:bodyPr>
          <a:lstStyle/>
          <a:p>
            <a:pPr marL="342900" lvl="0" indent="-342900">
              <a:buFont typeface="Arial"/>
              <a:buAutoNum type="arabicPeriod"/>
            </a:pPr>
            <a:r>
              <a:rPr lang="en-US" sz="1600" dirty="0">
                <a:latin typeface="Calibri" pitchFamily="34" charset="0"/>
                <a:cs typeface="Calibri" pitchFamily="34" charset="0"/>
              </a:rPr>
              <a:t>Lu, H.-Y.; Cheng, C.-Y.; Cheng, S.-C.; Cheng, Y.-H.; Lo, W.-C.; Jiang, W.-L.; Nan, F.-H.; Chang, S.-H.; </a:t>
            </a:r>
            <a:r>
              <a:rPr lang="en-US" sz="1600" dirty="0" err="1">
                <a:latin typeface="Calibri" pitchFamily="34" charset="0"/>
                <a:cs typeface="Calibri" pitchFamily="34" charset="0"/>
              </a:rPr>
              <a:t>Ubina</a:t>
            </a:r>
            <a:r>
              <a:rPr lang="en-US" sz="1600" dirty="0">
                <a:latin typeface="Calibri" pitchFamily="34" charset="0"/>
                <a:cs typeface="Calibri" pitchFamily="34" charset="0"/>
              </a:rPr>
              <a:t>, N.-A. A Low-Cost AI Buoy System for Monitoring Water Quality at Offshore Aquaculture Cages. Sensors 2022, 22, 4078. https:// doi.org/10.3390/s22114078</a:t>
            </a:r>
          </a:p>
          <a:p>
            <a:pPr marL="342900" lvl="0" indent="-342900">
              <a:buFont typeface="Arial"/>
              <a:buAutoNum type="arabicPeriod"/>
            </a:pPr>
            <a:endParaRPr lang="en-US" sz="1600" dirty="0">
              <a:latin typeface="Calibri" pitchFamily="34" charset="0"/>
              <a:cs typeface="Calibri" pitchFamily="34" charset="0"/>
            </a:endParaRPr>
          </a:p>
          <a:p>
            <a:pPr marL="342900" lvl="0" indent="-342900">
              <a:buFont typeface="Arial"/>
              <a:buAutoNum type="arabicPeriod"/>
            </a:pPr>
            <a:r>
              <a:rPr lang="en-US" sz="1600" dirty="0">
                <a:latin typeface="Calibri" pitchFamily="34" charset="0"/>
                <a:cs typeface="Calibri" pitchFamily="34" charset="0"/>
              </a:rPr>
              <a:t>HAQUE, S. I., SIDDIKY, M. M., RAHMAN, M. A., SHAIKAT, M. H., &amp; HASAN, R. R. (2023). IOT based Water Pollution Monitoring Multifunctional Boat using Solar panel with Dual Axis Tracker (Doctoral dissertation, Faculty of Engineering, American International University–Bangladesh).</a:t>
            </a:r>
          </a:p>
          <a:p>
            <a:pPr marL="342900" lvl="0" indent="-342900">
              <a:buFont typeface="Arial"/>
              <a:buAutoNum type="arabicPeriod"/>
            </a:pPr>
            <a:endParaRPr lang="en-US" sz="1600" dirty="0">
              <a:latin typeface="Calibri" pitchFamily="34" charset="0"/>
              <a:cs typeface="Calibri" pitchFamily="34" charset="0"/>
            </a:endParaRPr>
          </a:p>
          <a:p>
            <a:pPr marL="342900" lvl="0" indent="-342900">
              <a:buFont typeface="Arial"/>
              <a:buAutoNum type="arabicPeriod"/>
            </a:pPr>
            <a:r>
              <a:rPr lang="en-US" sz="1600" dirty="0" err="1">
                <a:latin typeface="Calibri" pitchFamily="34" charset="0"/>
                <a:cs typeface="Calibri" pitchFamily="34" charset="0"/>
              </a:rPr>
              <a:t>Haque</a:t>
            </a:r>
            <a:r>
              <a:rPr lang="en-US" sz="1600" dirty="0">
                <a:latin typeface="Calibri" pitchFamily="34" charset="0"/>
                <a:cs typeface="Calibri" pitchFamily="34" charset="0"/>
              </a:rPr>
              <a:t>, M. I., </a:t>
            </a:r>
            <a:r>
              <a:rPr lang="en-US" sz="1600" dirty="0" err="1">
                <a:latin typeface="Calibri" pitchFamily="34" charset="0"/>
                <a:cs typeface="Calibri" pitchFamily="34" charset="0"/>
              </a:rPr>
              <a:t>Shatil</a:t>
            </a:r>
            <a:r>
              <a:rPr lang="en-US" sz="1600" dirty="0">
                <a:latin typeface="Calibri" pitchFamily="34" charset="0"/>
                <a:cs typeface="Calibri" pitchFamily="34" charset="0"/>
              </a:rPr>
              <a:t>, A. H. M., </a:t>
            </a:r>
            <a:r>
              <a:rPr lang="en-US" sz="1600" dirty="0" err="1">
                <a:latin typeface="Calibri" pitchFamily="34" charset="0"/>
                <a:cs typeface="Calibri" pitchFamily="34" charset="0"/>
              </a:rPr>
              <a:t>Tusar</a:t>
            </a:r>
            <a:r>
              <a:rPr lang="en-US" sz="1600" dirty="0">
                <a:latin typeface="Calibri" pitchFamily="34" charset="0"/>
                <a:cs typeface="Calibri" pitchFamily="34" charset="0"/>
              </a:rPr>
              <a:t>, A. N., Hossain, M., &amp; Rahman, M. H. (2019, January). Renewable powered portable weather update station. In 2019 International Conference on Robotics, Electrical and Signal Processing Techniques (ICREST) (pp. 374-377). IEEE.</a:t>
            </a:r>
          </a:p>
          <a:p>
            <a:pPr marL="342900" indent="-342900">
              <a:buAutoNum type="arabicPeriod"/>
            </a:pPr>
            <a:endParaRPr lang="en-US" sz="1600" dirty="0">
              <a:latin typeface="Calibri" pitchFamily="34" charset="0"/>
              <a:cs typeface="Calibri" pitchFamily="34" charset="0"/>
            </a:endParaRPr>
          </a:p>
          <a:p>
            <a:pPr marL="342900" indent="-342900">
              <a:buAutoNum type="arabicPeriod"/>
            </a:pPr>
            <a:r>
              <a:rPr lang="en-US" sz="1600" dirty="0" err="1">
                <a:latin typeface="Calibri" pitchFamily="34" charset="0"/>
                <a:cs typeface="Calibri" pitchFamily="34" charset="0"/>
              </a:rPr>
              <a:t>Gokulanathan</a:t>
            </a:r>
            <a:r>
              <a:rPr lang="en-US" sz="1600" dirty="0">
                <a:latin typeface="Calibri" pitchFamily="34" charset="0"/>
                <a:cs typeface="Calibri" pitchFamily="34" charset="0"/>
              </a:rPr>
              <a:t>, S., et al. “A GSM Based Water Quality Monitoring System Using Arduino.” </a:t>
            </a:r>
            <a:r>
              <a:rPr lang="en-US" sz="1600" dirty="0" err="1">
                <a:latin typeface="Calibri" pitchFamily="34" charset="0"/>
                <a:cs typeface="Calibri" pitchFamily="34" charset="0"/>
              </a:rPr>
              <a:t>Shanlax</a:t>
            </a:r>
            <a:r>
              <a:rPr lang="en-US" sz="1600" dirty="0">
                <a:latin typeface="Calibri" pitchFamily="34" charset="0"/>
                <a:cs typeface="Calibri" pitchFamily="34" charset="0"/>
              </a:rPr>
              <a:t> International Journal of Arts, Science and Humanities, vol. 6, no. 4, 2019, pp. 22–26.</a:t>
            </a:r>
          </a:p>
          <a:p>
            <a:pPr marL="342900" indent="-342900">
              <a:buAutoNum type="arabicPeriod"/>
            </a:pPr>
            <a:endParaRPr lang="en-US" sz="1600" dirty="0">
              <a:latin typeface="Calibri" pitchFamily="34" charset="0"/>
              <a:cs typeface="Calibri" pitchFamily="34" charset="0"/>
            </a:endParaRPr>
          </a:p>
          <a:p>
            <a:pPr marL="342900" indent="-342900">
              <a:buAutoNum type="arabicPeriod"/>
            </a:pPr>
            <a:r>
              <a:rPr lang="en-US" sz="1600" dirty="0">
                <a:latin typeface="Calibri" pitchFamily="34" charset="0"/>
                <a:cs typeface="Calibri" pitchFamily="34" charset="0"/>
              </a:rPr>
              <a:t>T. </a:t>
            </a:r>
            <a:r>
              <a:rPr lang="en-US" sz="1600" dirty="0" err="1">
                <a:latin typeface="Calibri" pitchFamily="34" charset="0"/>
                <a:cs typeface="Calibri" pitchFamily="34" charset="0"/>
              </a:rPr>
              <a:t>Kaur</a:t>
            </a:r>
            <a:r>
              <a:rPr lang="en-US" sz="1600" dirty="0">
                <a:latin typeface="Calibri" pitchFamily="34" charset="0"/>
                <a:cs typeface="Calibri" pitchFamily="34" charset="0"/>
              </a:rPr>
              <a:t>, J. </a:t>
            </a:r>
            <a:r>
              <a:rPr lang="en-US" sz="1600" dirty="0" err="1">
                <a:latin typeface="Calibri" pitchFamily="34" charset="0"/>
                <a:cs typeface="Calibri" pitchFamily="34" charset="0"/>
              </a:rPr>
              <a:t>Gambhir</a:t>
            </a:r>
            <a:r>
              <a:rPr lang="en-US" sz="1600" dirty="0">
                <a:latin typeface="Calibri" pitchFamily="34" charset="0"/>
                <a:cs typeface="Calibri" pitchFamily="34" charset="0"/>
              </a:rPr>
              <a:t> and S. Kumar, "Arduino based solar powered battery charging system for rural SHS," </a:t>
            </a:r>
            <a:r>
              <a:rPr lang="en-US" sz="1600" i="1" dirty="0">
                <a:latin typeface="Calibri" pitchFamily="34" charset="0"/>
                <a:cs typeface="Calibri" pitchFamily="34" charset="0"/>
              </a:rPr>
              <a:t>2016 7th India International Conference on Power Electronics (IICPE)</a:t>
            </a:r>
            <a:r>
              <a:rPr lang="en-US" sz="1600" dirty="0">
                <a:latin typeface="Calibri" pitchFamily="34" charset="0"/>
                <a:cs typeface="Calibri" pitchFamily="34" charset="0"/>
              </a:rPr>
              <a:t>, Patiala, India, 2016, pp. 1-5, </a:t>
            </a:r>
            <a:r>
              <a:rPr lang="en-US" sz="1600" dirty="0" err="1">
                <a:latin typeface="Calibri" pitchFamily="34" charset="0"/>
                <a:cs typeface="Calibri" pitchFamily="34" charset="0"/>
              </a:rPr>
              <a:t>doi</a:t>
            </a:r>
            <a:r>
              <a:rPr lang="en-US" sz="1600" dirty="0">
                <a:latin typeface="Calibri" pitchFamily="34" charset="0"/>
                <a:cs typeface="Calibri" pitchFamily="34" charset="0"/>
              </a:rPr>
              <a:t>: 10.1109/IICPE.2016.8079373.</a:t>
            </a:r>
          </a:p>
          <a:p>
            <a:pPr marL="342900" indent="-342900">
              <a:buAutoNum type="arabicPeriod"/>
            </a:pP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207725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1eec32c6c4d_0_6"/>
          <p:cNvSpPr txBox="1">
            <a:spLocks noGrp="1"/>
          </p:cNvSpPr>
          <p:nvPr>
            <p:ph type="body" idx="1"/>
          </p:nvPr>
        </p:nvSpPr>
        <p:spPr>
          <a:xfrm>
            <a:off x="838200" y="1435254"/>
            <a:ext cx="10515600" cy="4351200"/>
          </a:xfrm>
          <a:prstGeom prst="rect">
            <a:avLst/>
          </a:prstGeom>
        </p:spPr>
        <p:txBody>
          <a:bodyPr spcFirstLastPara="1" wrap="square" lIns="91425" tIns="45700" rIns="91425" bIns="45700" anchor="t" anchorCtr="0">
            <a:normAutofit fontScale="92500" lnSpcReduction="10000"/>
          </a:bodyPr>
          <a:lstStyle/>
          <a:p>
            <a:pPr marL="342900">
              <a:buAutoNum type="arabicPeriod" startAt="6"/>
            </a:pPr>
            <a:r>
              <a:rPr lang="en-US" sz="1800" dirty="0"/>
              <a:t>International Journal of Industrial Electronics and Electrical Engineering, ISSN: 2347-6982 Volume-4, Issue-4, Apr.-2016 </a:t>
            </a:r>
          </a:p>
          <a:p>
            <a:pPr marL="342900">
              <a:buAutoNum type="arabicPeriod" startAt="6"/>
            </a:pPr>
            <a:r>
              <a:rPr lang="en-IN" sz="1800" dirty="0" err="1"/>
              <a:t>Vengatesan</a:t>
            </a:r>
            <a:r>
              <a:rPr lang="en-IN" sz="1800" dirty="0"/>
              <a:t>, G., </a:t>
            </a:r>
            <a:r>
              <a:rPr lang="en-IN" sz="1800" dirty="0" err="1"/>
              <a:t>Muthiah</a:t>
            </a:r>
            <a:r>
              <a:rPr lang="en-IN" sz="1800" dirty="0"/>
              <a:t>, M. A., </a:t>
            </a:r>
            <a:r>
              <a:rPr lang="en-IN" sz="1800" dirty="0" err="1"/>
              <a:t>Upadhyay</a:t>
            </a:r>
            <a:r>
              <a:rPr lang="en-IN" sz="1800" dirty="0"/>
              <a:t>, J. S., </a:t>
            </a:r>
            <a:r>
              <a:rPr lang="en-IN" sz="1800" dirty="0" err="1"/>
              <a:t>Sundaravadivelu</a:t>
            </a:r>
            <a:r>
              <a:rPr lang="en-IN" sz="1800" dirty="0"/>
              <a:t>, N., </a:t>
            </a:r>
            <a:r>
              <a:rPr lang="en-IN" sz="1800" dirty="0" err="1"/>
              <a:t>Sundar</a:t>
            </a:r>
            <a:r>
              <a:rPr lang="en-IN" sz="1800" dirty="0"/>
              <a:t>, R., &amp; </a:t>
            </a:r>
            <a:r>
              <a:rPr lang="en-IN" sz="1800" dirty="0" err="1"/>
              <a:t>Venkatesan</a:t>
            </a:r>
            <a:r>
              <a:rPr lang="en-IN" sz="1800" dirty="0"/>
              <a:t>, R. (2013,        October). Real time, low power, high data rate and cost effective transmission scheme for coastal buoy system. In </a:t>
            </a:r>
            <a:r>
              <a:rPr lang="en-IN" sz="1800" i="1" dirty="0"/>
              <a:t>2013 Ocean Electronics (SYMPOL)</a:t>
            </a:r>
            <a:r>
              <a:rPr lang="en-IN" sz="1800" dirty="0"/>
              <a:t> (pp. 1-6). IEEE.</a:t>
            </a:r>
          </a:p>
          <a:p>
            <a:pPr marL="342900">
              <a:buNone/>
            </a:pPr>
            <a:endParaRPr lang="en-IN" sz="1800" dirty="0"/>
          </a:p>
          <a:p>
            <a:pPr marL="0" lvl="0" indent="0">
              <a:buNone/>
            </a:pPr>
            <a:r>
              <a:rPr lang="en-IN" sz="1800" dirty="0"/>
              <a:t>8.   </a:t>
            </a:r>
            <a:r>
              <a:rPr lang="en-IN" sz="1800" dirty="0" err="1"/>
              <a:t>Lakshmikantha</a:t>
            </a:r>
            <a:r>
              <a:rPr lang="en-IN" sz="1800" dirty="0"/>
              <a:t>, V., </a:t>
            </a:r>
            <a:r>
              <a:rPr lang="en-IN" sz="1800" dirty="0" err="1"/>
              <a:t>Hiriyannagowda</a:t>
            </a:r>
            <a:r>
              <a:rPr lang="en-IN" sz="1800" dirty="0"/>
              <a:t>, A., </a:t>
            </a:r>
            <a:r>
              <a:rPr lang="en-IN" sz="1800" dirty="0" err="1"/>
              <a:t>Manjunath</a:t>
            </a:r>
            <a:r>
              <a:rPr lang="en-IN" sz="1800" dirty="0"/>
              <a:t>, A., Patted, A., </a:t>
            </a:r>
            <a:r>
              <a:rPr lang="en-IN" sz="1800" dirty="0" err="1"/>
              <a:t>Basavaiah</a:t>
            </a:r>
            <a:r>
              <a:rPr lang="en-IN" sz="1800" dirty="0"/>
              <a:t>, J., &amp; Anthony, A. A. (2021). </a:t>
            </a:r>
            <a:r>
              <a:rPr lang="en-IN" sz="1800" dirty="0" err="1"/>
              <a:t>IoT</a:t>
            </a:r>
            <a:r>
              <a:rPr lang="en-IN" sz="1800" dirty="0"/>
              <a:t> based smart water quality monitoring system. Global Transitions Proceedings, 2(2), 181-186.</a:t>
            </a:r>
          </a:p>
          <a:p>
            <a:pPr marL="342900" lvl="0">
              <a:buFont typeface="Arial"/>
              <a:buAutoNum type="arabicPeriod"/>
            </a:pPr>
            <a:endParaRPr lang="en-IN" sz="1800" dirty="0"/>
          </a:p>
          <a:p>
            <a:pPr marL="0" lvl="0" indent="0">
              <a:buNone/>
            </a:pPr>
            <a:r>
              <a:rPr lang="en-US" sz="1800" dirty="0"/>
              <a:t>9. </a:t>
            </a:r>
            <a:r>
              <a:rPr lang="en-US" sz="1800" dirty="0" err="1"/>
              <a:t>Pasika</a:t>
            </a:r>
            <a:r>
              <a:rPr lang="en-US" sz="1800" dirty="0"/>
              <a:t>, S., &amp; </a:t>
            </a:r>
            <a:r>
              <a:rPr lang="en-US" sz="1800" dirty="0" err="1"/>
              <a:t>Gandla</a:t>
            </a:r>
            <a:r>
              <a:rPr lang="en-US" sz="1800" dirty="0"/>
              <a:t>, S. T. (2020). Smart water quality monitoring system with cost-effective using </a:t>
            </a:r>
            <a:r>
              <a:rPr lang="en-US" sz="1800" dirty="0" err="1"/>
              <a:t>IoT</a:t>
            </a:r>
            <a:r>
              <a:rPr lang="en-US" sz="1800" dirty="0"/>
              <a:t>. </a:t>
            </a:r>
            <a:r>
              <a:rPr lang="en-US" sz="1800" dirty="0" err="1"/>
              <a:t>Heliyon</a:t>
            </a:r>
            <a:r>
              <a:rPr lang="en-US" sz="1800" dirty="0"/>
              <a:t>, 6(7).</a:t>
            </a:r>
          </a:p>
          <a:p>
            <a:pPr marL="0" lvl="0" indent="0">
              <a:buNone/>
            </a:pPr>
            <a:endParaRPr lang="en-US" sz="1800" dirty="0"/>
          </a:p>
          <a:p>
            <a:pPr marL="0" lvl="0" indent="0">
              <a:buNone/>
            </a:pPr>
            <a:r>
              <a:rPr lang="en-US" sz="1800" dirty="0"/>
              <a:t>10. Gupta, S., </a:t>
            </a:r>
            <a:r>
              <a:rPr lang="en-US" sz="1800" dirty="0" err="1"/>
              <a:t>Kohli</a:t>
            </a:r>
            <a:r>
              <a:rPr lang="en-US" sz="1800" dirty="0"/>
              <a:t>, M., Kumar, R., &amp; </a:t>
            </a:r>
            <a:r>
              <a:rPr lang="en-US" sz="1800" dirty="0" err="1"/>
              <a:t>Bandral</a:t>
            </a:r>
            <a:r>
              <a:rPr lang="en-US" sz="1800" dirty="0"/>
              <a:t>, S. (2021). </a:t>
            </a:r>
            <a:r>
              <a:rPr lang="en-US" sz="1800" dirty="0" err="1"/>
              <a:t>IoT</a:t>
            </a:r>
            <a:r>
              <a:rPr lang="en-US" sz="1800" dirty="0"/>
              <a:t> based underwater robot for water quality monitoring. In IOP Conference Series: Materials Science and Engineering (Vol. 1033, No. 1, p. 012013). IOP Publishing.</a:t>
            </a:r>
          </a:p>
        </p:txBody>
      </p:sp>
      <p:sp>
        <p:nvSpPr>
          <p:cNvPr id="147" name="Google Shape;147;g1eec32c6c4d_0_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28</a:t>
            </a:fld>
            <a:endParaRPr/>
          </a:p>
        </p:txBody>
      </p:sp>
      <p:sp>
        <p:nvSpPr>
          <p:cNvPr id="2" name="Footer Placeholder 1"/>
          <p:cNvSpPr>
            <a:spLocks noGrp="1"/>
          </p:cNvSpPr>
          <p:nvPr>
            <p:ph type="ftr" idx="11"/>
          </p:nvPr>
        </p:nvSpPr>
        <p:spPr/>
        <p:txBody>
          <a:bodyPr/>
          <a:lstStyle/>
          <a:p>
            <a:r>
              <a:rPr lang="en-IN"/>
              <a:t>TY EXTC Mini Project</a:t>
            </a:r>
          </a:p>
        </p:txBody>
      </p:sp>
      <p:sp>
        <p:nvSpPr>
          <p:cNvPr id="6" name="TextBox 5"/>
          <p:cNvSpPr txBox="1"/>
          <p:nvPr/>
        </p:nvSpPr>
        <p:spPr>
          <a:xfrm>
            <a:off x="4310050" y="357166"/>
            <a:ext cx="3286148" cy="584775"/>
          </a:xfrm>
          <a:prstGeom prst="rect">
            <a:avLst/>
          </a:prstGeom>
          <a:noFill/>
        </p:spPr>
        <p:txBody>
          <a:bodyPr wrap="square" rtlCol="0">
            <a:spAutoFit/>
          </a:bodyPr>
          <a:lstStyle/>
          <a:p>
            <a:pPr algn="ctr"/>
            <a:r>
              <a:rPr lang="en-US" sz="3200" u="sng" dirty="0"/>
              <a:t>CITATIONS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126" y="-24"/>
            <a:ext cx="10515600" cy="1325563"/>
          </a:xfrm>
        </p:spPr>
        <p:txBody>
          <a:bodyPr/>
          <a:lstStyle/>
          <a:p>
            <a:pPr algn="ctr"/>
            <a:r>
              <a:rPr lang="en-US" b="1" u="sng" dirty="0"/>
              <a:t>Content</a:t>
            </a:r>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201424596"/>
              </p:ext>
            </p:extLst>
          </p:nvPr>
        </p:nvGraphicFramePr>
        <p:xfrm>
          <a:off x="1559496" y="1196752"/>
          <a:ext cx="9715568" cy="5000660"/>
        </p:xfrm>
        <a:graphic>
          <a:graphicData uri="http://schemas.openxmlformats.org/drawingml/2006/table">
            <a:tbl>
              <a:tblPr firstRow="1" bandRow="1">
                <a:tableStyleId>{5C22544A-7EE6-4342-B048-85BDC9FD1C3A}</a:tableStyleId>
              </a:tblPr>
              <a:tblGrid>
                <a:gridCol w="1785950">
                  <a:extLst>
                    <a:ext uri="{9D8B030D-6E8A-4147-A177-3AD203B41FA5}">
                      <a16:colId xmlns:a16="http://schemas.microsoft.com/office/drawing/2014/main" val="20000"/>
                    </a:ext>
                  </a:extLst>
                </a:gridCol>
                <a:gridCol w="7929618">
                  <a:extLst>
                    <a:ext uri="{9D8B030D-6E8A-4147-A177-3AD203B41FA5}">
                      <a16:colId xmlns:a16="http://schemas.microsoft.com/office/drawing/2014/main" val="20001"/>
                    </a:ext>
                  </a:extLst>
                </a:gridCol>
              </a:tblGrid>
              <a:tr h="500066">
                <a:tc>
                  <a:txBody>
                    <a:bodyPr/>
                    <a:lstStyle/>
                    <a:p>
                      <a:pPr algn="ctr"/>
                      <a:r>
                        <a:rPr lang="en-US" sz="1600" dirty="0"/>
                        <a:t>S.</a:t>
                      </a:r>
                      <a:r>
                        <a:rPr lang="en-US" sz="1600" baseline="0" dirty="0"/>
                        <a:t> No. </a:t>
                      </a:r>
                      <a:endParaRPr lang="en-US" sz="1600" dirty="0"/>
                    </a:p>
                  </a:txBody>
                  <a:tcPr/>
                </a:tc>
                <a:tc>
                  <a:txBody>
                    <a:bodyPr/>
                    <a:lstStyle/>
                    <a:p>
                      <a:pPr algn="ctr"/>
                      <a:r>
                        <a:rPr lang="en-US" sz="1600" dirty="0"/>
                        <a:t>TOPIC</a:t>
                      </a:r>
                    </a:p>
                  </a:txBody>
                  <a:tcPr/>
                </a:tc>
                <a:extLst>
                  <a:ext uri="{0D108BD9-81ED-4DB2-BD59-A6C34878D82A}">
                    <a16:rowId xmlns:a16="http://schemas.microsoft.com/office/drawing/2014/main" val="10000"/>
                  </a:ext>
                </a:extLst>
              </a:tr>
              <a:tr h="500066">
                <a:tc>
                  <a:txBody>
                    <a:bodyPr/>
                    <a:lstStyle/>
                    <a:p>
                      <a:pPr algn="ctr"/>
                      <a:r>
                        <a:rPr lang="en-US" sz="1600" dirty="0"/>
                        <a:t>1</a:t>
                      </a:r>
                    </a:p>
                  </a:txBody>
                  <a:tcPr/>
                </a:tc>
                <a:tc>
                  <a:txBody>
                    <a:bodyPr/>
                    <a:lstStyle/>
                    <a:p>
                      <a:pPr algn="ctr"/>
                      <a:r>
                        <a:rPr lang="en-US" sz="1600" dirty="0"/>
                        <a:t>Introduction </a:t>
                      </a:r>
                    </a:p>
                  </a:txBody>
                  <a:tcPr/>
                </a:tc>
                <a:extLst>
                  <a:ext uri="{0D108BD9-81ED-4DB2-BD59-A6C34878D82A}">
                    <a16:rowId xmlns:a16="http://schemas.microsoft.com/office/drawing/2014/main" val="10001"/>
                  </a:ext>
                </a:extLst>
              </a:tr>
              <a:tr h="500066">
                <a:tc>
                  <a:txBody>
                    <a:bodyPr/>
                    <a:lstStyle/>
                    <a:p>
                      <a:pPr algn="ctr"/>
                      <a:r>
                        <a:rPr lang="en-US" sz="1600" dirty="0"/>
                        <a:t>2</a:t>
                      </a:r>
                    </a:p>
                  </a:txBody>
                  <a:tcPr/>
                </a:tc>
                <a:tc>
                  <a:txBody>
                    <a:bodyPr/>
                    <a:lstStyle/>
                    <a:p>
                      <a:pPr algn="ctr"/>
                      <a:r>
                        <a:rPr lang="en-US" sz="1600" dirty="0"/>
                        <a:t>Need</a:t>
                      </a:r>
                      <a:r>
                        <a:rPr lang="en-US" sz="1600" baseline="0" dirty="0"/>
                        <a:t> Statement</a:t>
                      </a:r>
                      <a:endParaRPr lang="en-US" sz="1600" dirty="0"/>
                    </a:p>
                  </a:txBody>
                  <a:tcPr/>
                </a:tc>
                <a:extLst>
                  <a:ext uri="{0D108BD9-81ED-4DB2-BD59-A6C34878D82A}">
                    <a16:rowId xmlns:a16="http://schemas.microsoft.com/office/drawing/2014/main" val="10002"/>
                  </a:ext>
                </a:extLst>
              </a:tr>
              <a:tr h="500066">
                <a:tc>
                  <a:txBody>
                    <a:bodyPr/>
                    <a:lstStyle/>
                    <a:p>
                      <a:pPr algn="ctr"/>
                      <a:r>
                        <a:rPr lang="en-US" sz="1600" dirty="0"/>
                        <a:t>3</a:t>
                      </a:r>
                    </a:p>
                  </a:txBody>
                  <a:tcPr/>
                </a:tc>
                <a:tc>
                  <a:txBody>
                    <a:bodyPr/>
                    <a:lstStyle/>
                    <a:p>
                      <a:pPr algn="ctr"/>
                      <a:r>
                        <a:rPr lang="en-US" sz="1600" dirty="0"/>
                        <a:t>Literature</a:t>
                      </a:r>
                      <a:r>
                        <a:rPr lang="en-US" sz="1600" baseline="0" dirty="0"/>
                        <a:t> Review</a:t>
                      </a:r>
                      <a:endParaRPr lang="en-US" sz="1600" dirty="0"/>
                    </a:p>
                  </a:txBody>
                  <a:tcPr/>
                </a:tc>
                <a:extLst>
                  <a:ext uri="{0D108BD9-81ED-4DB2-BD59-A6C34878D82A}">
                    <a16:rowId xmlns:a16="http://schemas.microsoft.com/office/drawing/2014/main" val="10003"/>
                  </a:ext>
                </a:extLst>
              </a:tr>
              <a:tr h="500066">
                <a:tc>
                  <a:txBody>
                    <a:bodyPr/>
                    <a:lstStyle/>
                    <a:p>
                      <a:pPr algn="ctr"/>
                      <a:r>
                        <a:rPr lang="en-US" sz="1600" dirty="0"/>
                        <a:t>4</a:t>
                      </a:r>
                    </a:p>
                  </a:txBody>
                  <a:tcPr/>
                </a:tc>
                <a:tc>
                  <a:txBody>
                    <a:bodyPr/>
                    <a:lstStyle/>
                    <a:p>
                      <a:pPr algn="ctr"/>
                      <a:r>
                        <a:rPr lang="en-US" sz="1600" dirty="0"/>
                        <a:t>Problem Statement</a:t>
                      </a:r>
                    </a:p>
                  </a:txBody>
                  <a:tcPr/>
                </a:tc>
                <a:extLst>
                  <a:ext uri="{0D108BD9-81ED-4DB2-BD59-A6C34878D82A}">
                    <a16:rowId xmlns:a16="http://schemas.microsoft.com/office/drawing/2014/main" val="10004"/>
                  </a:ext>
                </a:extLst>
              </a:tr>
              <a:tr h="500066">
                <a:tc>
                  <a:txBody>
                    <a:bodyPr/>
                    <a:lstStyle/>
                    <a:p>
                      <a:pPr algn="ctr"/>
                      <a:r>
                        <a:rPr lang="en-US" sz="1600" dirty="0"/>
                        <a:t>5</a:t>
                      </a:r>
                    </a:p>
                  </a:txBody>
                  <a:tcPr/>
                </a:tc>
                <a:tc>
                  <a:txBody>
                    <a:bodyPr/>
                    <a:lstStyle/>
                    <a:p>
                      <a:pPr algn="ctr"/>
                      <a:r>
                        <a:rPr lang="en-US" sz="1600" dirty="0"/>
                        <a:t>Scope</a:t>
                      </a:r>
                      <a:r>
                        <a:rPr lang="en-US" sz="1600" baseline="0" dirty="0"/>
                        <a:t> of Project</a:t>
                      </a:r>
                      <a:endParaRPr lang="en-US" sz="1600" dirty="0"/>
                    </a:p>
                  </a:txBody>
                  <a:tcPr/>
                </a:tc>
                <a:extLst>
                  <a:ext uri="{0D108BD9-81ED-4DB2-BD59-A6C34878D82A}">
                    <a16:rowId xmlns:a16="http://schemas.microsoft.com/office/drawing/2014/main" val="10005"/>
                  </a:ext>
                </a:extLst>
              </a:tr>
              <a:tr h="500066">
                <a:tc>
                  <a:txBody>
                    <a:bodyPr/>
                    <a:lstStyle/>
                    <a:p>
                      <a:pPr algn="ct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Hardware</a:t>
                      </a:r>
                      <a:r>
                        <a:rPr lang="en-US" sz="1600" baseline="0" dirty="0"/>
                        <a:t> / Software requirement</a:t>
                      </a:r>
                      <a:endParaRPr lang="en-US" sz="1600" dirty="0"/>
                    </a:p>
                  </a:txBody>
                  <a:tcPr/>
                </a:tc>
                <a:extLst>
                  <a:ext uri="{0D108BD9-81ED-4DB2-BD59-A6C34878D82A}">
                    <a16:rowId xmlns:a16="http://schemas.microsoft.com/office/drawing/2014/main" val="10009"/>
                  </a:ext>
                </a:extLst>
              </a:tr>
              <a:tr h="500066">
                <a:tc>
                  <a:txBody>
                    <a:bodyPr/>
                    <a:lstStyle/>
                    <a:p>
                      <a:pPr algn="ctr"/>
                      <a:r>
                        <a:rPr lang="en-US" sz="1600" dirty="0"/>
                        <a:t>6</a:t>
                      </a:r>
                    </a:p>
                  </a:txBody>
                  <a:tcPr/>
                </a:tc>
                <a:tc>
                  <a:txBody>
                    <a:bodyPr/>
                    <a:lstStyle/>
                    <a:p>
                      <a:pPr algn="ctr"/>
                      <a:r>
                        <a:rPr lang="en-US" sz="1600" dirty="0"/>
                        <a:t>Block Diagram </a:t>
                      </a:r>
                    </a:p>
                  </a:txBody>
                  <a:tcPr/>
                </a:tc>
                <a:extLst>
                  <a:ext uri="{0D108BD9-81ED-4DB2-BD59-A6C34878D82A}">
                    <a16:rowId xmlns:a16="http://schemas.microsoft.com/office/drawing/2014/main" val="10006"/>
                  </a:ext>
                </a:extLst>
              </a:tr>
              <a:tr h="500066">
                <a:tc>
                  <a:txBody>
                    <a:bodyPr/>
                    <a:lstStyle/>
                    <a:p>
                      <a:pPr algn="ctr"/>
                      <a:r>
                        <a:rPr lang="en-US" sz="1600" dirty="0"/>
                        <a:t>7</a:t>
                      </a:r>
                    </a:p>
                  </a:txBody>
                  <a:tcPr/>
                </a:tc>
                <a:tc>
                  <a:txBody>
                    <a:bodyPr/>
                    <a:lstStyle/>
                    <a:p>
                      <a:pPr algn="ctr"/>
                      <a:r>
                        <a:rPr lang="en-US" sz="1600" dirty="0"/>
                        <a:t>Algorithm</a:t>
                      </a:r>
                    </a:p>
                  </a:txBody>
                  <a:tcPr/>
                </a:tc>
                <a:extLst>
                  <a:ext uri="{0D108BD9-81ED-4DB2-BD59-A6C34878D82A}">
                    <a16:rowId xmlns:a16="http://schemas.microsoft.com/office/drawing/2014/main" val="10007"/>
                  </a:ext>
                </a:extLst>
              </a:tr>
              <a:tr h="500066">
                <a:tc>
                  <a:txBody>
                    <a:bodyPr/>
                    <a:lstStyle/>
                    <a:p>
                      <a:pPr algn="ctr"/>
                      <a:r>
                        <a:rPr lang="en-US" sz="1600" dirty="0"/>
                        <a:t>8</a:t>
                      </a:r>
                    </a:p>
                  </a:txBody>
                  <a:tcPr/>
                </a:tc>
                <a:tc>
                  <a:txBody>
                    <a:bodyPr/>
                    <a:lstStyle/>
                    <a:p>
                      <a:pPr algn="ctr"/>
                      <a:r>
                        <a:rPr lang="en-US" sz="1600" dirty="0"/>
                        <a:t>Analysis</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2852"/>
            <a:ext cx="10515600" cy="1325563"/>
          </a:xfrm>
        </p:spPr>
        <p:txBody>
          <a:bodyPr/>
          <a:lstStyle/>
          <a:p>
            <a:pPr algn="ctr"/>
            <a:r>
              <a:rPr lang="en-US" b="1" u="sng" dirty="0"/>
              <a:t>Introduction</a:t>
            </a:r>
          </a:p>
        </p:txBody>
      </p:sp>
      <p:sp>
        <p:nvSpPr>
          <p:cNvPr id="3" name="Text Placeholder 2"/>
          <p:cNvSpPr>
            <a:spLocks noGrp="1"/>
          </p:cNvSpPr>
          <p:nvPr>
            <p:ph type="body" idx="1"/>
          </p:nvPr>
        </p:nvSpPr>
        <p:spPr>
          <a:xfrm>
            <a:off x="838200" y="1428736"/>
            <a:ext cx="10515600" cy="4351338"/>
          </a:xfrm>
        </p:spPr>
        <p:txBody>
          <a:bodyPr>
            <a:normAutofit/>
          </a:bodyPr>
          <a:lstStyle/>
          <a:p>
            <a:pPr marL="114300" indent="0">
              <a:buNone/>
            </a:pPr>
            <a:r>
              <a:rPr lang="en-US" sz="2400" b="1" dirty="0">
                <a:latin typeface="Times New Roman" pitchFamily="18" charset="0"/>
                <a:cs typeface="Times New Roman" pitchFamily="18" charset="0"/>
              </a:rPr>
              <a:t>What is water pollution?</a:t>
            </a:r>
          </a:p>
          <a:p>
            <a:r>
              <a:rPr lang="en-US" sz="2400" dirty="0">
                <a:latin typeface="Times New Roman" pitchFamily="18" charset="0"/>
                <a:cs typeface="Times New Roman" pitchFamily="18" charset="0"/>
              </a:rPr>
              <a:t>The World Health Organization (WHO) says that polluted water is water whose composition has been changed to the extent that it is unusable. </a:t>
            </a:r>
          </a:p>
          <a:p>
            <a:r>
              <a:rPr lang="en-US" sz="2400" dirty="0">
                <a:latin typeface="Times New Roman" pitchFamily="18" charset="0"/>
                <a:cs typeface="Times New Roman" pitchFamily="18" charset="0"/>
              </a:rPr>
              <a:t>The main water pollutants include bacteria, viruses, fertilizers, pesticides,  oil, pharmaceutical products, various chemicals, plastics, and even some radioactive substances. </a:t>
            </a:r>
          </a:p>
          <a:p>
            <a:r>
              <a:rPr lang="en-US" sz="2400" dirty="0">
                <a:latin typeface="Times New Roman" pitchFamily="18" charset="0"/>
                <a:cs typeface="Times New Roman" pitchFamily="18" charset="0"/>
              </a:rPr>
              <a:t>These substances do not always change the color of the water, meaning that they are often invisible pollutants.</a:t>
            </a:r>
          </a:p>
          <a:p>
            <a:r>
              <a:rPr lang="en-US" sz="2400" dirty="0">
                <a:latin typeface="Times New Roman" pitchFamily="18" charset="0"/>
                <a:cs typeface="Times New Roman" pitchFamily="18" charset="0"/>
              </a:rPr>
              <a:t>Therefore, to detect them we can use extra measures like turbidity and ph level, temperature of water, where turbidity is the measure of relative clarity of a liquid and ph is the degree of alkalinity or acidity of water. </a:t>
            </a:r>
          </a:p>
        </p:txBody>
      </p:sp>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20395f8316a_0_0"/>
          <p:cNvSpPr txBox="1">
            <a:spLocks noGrp="1"/>
          </p:cNvSpPr>
          <p:nvPr>
            <p:ph type="ctrTitle"/>
          </p:nvPr>
        </p:nvSpPr>
        <p:spPr>
          <a:xfrm>
            <a:off x="1595406" y="71414"/>
            <a:ext cx="9144000" cy="10066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000" b="1" u="sng" dirty="0">
                <a:latin typeface="Times New Roman" pitchFamily="18" charset="0"/>
                <a:cs typeface="Times New Roman" pitchFamily="18" charset="0"/>
              </a:rPr>
              <a:t>Need Statement</a:t>
            </a:r>
            <a:endParaRPr sz="4000" b="1" u="sng" dirty="0">
              <a:latin typeface="Times New Roman" pitchFamily="18" charset="0"/>
              <a:cs typeface="Times New Roman" pitchFamily="18" charset="0"/>
            </a:endParaRPr>
          </a:p>
        </p:txBody>
      </p:sp>
      <p:sp>
        <p:nvSpPr>
          <p:cNvPr id="104" name="Google Shape;104;g20395f8316a_0_0"/>
          <p:cNvSpPr txBox="1">
            <a:spLocks noGrp="1"/>
          </p:cNvSpPr>
          <p:nvPr>
            <p:ph type="subTitle" idx="1"/>
          </p:nvPr>
        </p:nvSpPr>
        <p:spPr>
          <a:xfrm>
            <a:off x="4952992" y="1285860"/>
            <a:ext cx="7072362" cy="5000660"/>
          </a:xfrm>
          <a:prstGeom prst="rect">
            <a:avLst/>
          </a:prstGeom>
          <a:noFill/>
          <a:ln>
            <a:noFill/>
          </a:ln>
        </p:spPr>
        <p:txBody>
          <a:bodyPr spcFirstLastPara="1" wrap="square" lIns="91425" tIns="45700" rIns="91425" bIns="45700" anchor="t" anchorCtr="0">
            <a:noAutofit/>
          </a:bodyPr>
          <a:lstStyle/>
          <a:p>
            <a:pPr marL="0" lvl="0" indent="0" algn="l"/>
            <a:r>
              <a:rPr lang="en-US" sz="2100" dirty="0">
                <a:latin typeface="Times New Roman" pitchFamily="18" charset="0"/>
                <a:cs typeface="Times New Roman" pitchFamily="18" charset="0"/>
              </a:rPr>
              <a:t>Traditional stationary monitoring methods are often limited by high operational costs and the necessity for manual data collection. Our project aims to leverage advanced sensor technology for the same. </a:t>
            </a:r>
          </a:p>
          <a:p>
            <a:pPr marL="0" lvl="0" indent="0" algn="l"/>
            <a:r>
              <a:rPr lang="en-US" sz="2100" dirty="0">
                <a:latin typeface="Times New Roman" pitchFamily="18" charset="0"/>
                <a:cs typeface="Times New Roman" pitchFamily="18" charset="0"/>
              </a:rPr>
              <a:t>This technology is essential for providing consistent, accurate, and comprehensive data on water turbidity, temperature, pH levels, and sea weather conditions. </a:t>
            </a:r>
          </a:p>
          <a:p>
            <a:pPr marL="0" lvl="0" indent="0" algn="l"/>
            <a:r>
              <a:rPr lang="en-US" sz="2100" dirty="0">
                <a:latin typeface="Times New Roman" pitchFamily="18" charset="0"/>
                <a:cs typeface="Times New Roman" pitchFamily="18" charset="0"/>
              </a:rPr>
              <a:t>The implementation of this buoy is crucial for enhancing our understanding and response to the growing challenges of marine pollution and climate-related changes in marine ecosystems. </a:t>
            </a:r>
          </a:p>
          <a:p>
            <a:pPr marL="0" lvl="0" indent="0" algn="l"/>
            <a:r>
              <a:rPr lang="en-US" sz="2100" dirty="0">
                <a:latin typeface="Times New Roman" pitchFamily="18" charset="0"/>
                <a:cs typeface="Times New Roman" pitchFamily="18" charset="0"/>
              </a:rPr>
              <a:t>It will enable more effective environmental monitoring and management, contributing significantly to the preservation and protection of our oceans.</a:t>
            </a:r>
            <a:endParaRPr sz="2100" dirty="0">
              <a:latin typeface="Times New Roman" pitchFamily="18" charset="0"/>
              <a:cs typeface="Times New Roman" pitchFamily="18" charset="0"/>
            </a:endParaRPr>
          </a:p>
        </p:txBody>
      </p:sp>
      <p:sp>
        <p:nvSpPr>
          <p:cNvPr id="105" name="Google Shape;105;g20395f8316a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pPr marL="0" lvl="0" indent="0" algn="r" rtl="0">
                <a:lnSpc>
                  <a:spcPct val="100000"/>
                </a:lnSpc>
                <a:spcBef>
                  <a:spcPts val="0"/>
                </a:spcBef>
                <a:spcAft>
                  <a:spcPts val="0"/>
                </a:spcAft>
                <a:buClr>
                  <a:srgbClr val="000000"/>
                </a:buClr>
                <a:buSzPts val="1200"/>
                <a:buFont typeface="Arial"/>
                <a:buNone/>
              </a:pPr>
              <a:t>5</a:t>
            </a:fld>
            <a:endParaRPr/>
          </a:p>
        </p:txBody>
      </p:sp>
      <p:sp>
        <p:nvSpPr>
          <p:cNvPr id="2" name="Footer Placeholder 1"/>
          <p:cNvSpPr>
            <a:spLocks noGrp="1"/>
          </p:cNvSpPr>
          <p:nvPr>
            <p:ph type="ftr" idx="11"/>
          </p:nvPr>
        </p:nvSpPr>
        <p:spPr/>
        <p:txBody>
          <a:bodyPr/>
          <a:lstStyle/>
          <a:p>
            <a:r>
              <a:rPr lang="en-IN"/>
              <a:t>TY EXTC Mini Project</a:t>
            </a:r>
          </a:p>
        </p:txBody>
      </p:sp>
      <p:pic>
        <p:nvPicPr>
          <p:cNvPr id="2050" name="Picture 2"/>
          <p:cNvPicPr>
            <a:picLocks noChangeAspect="1" noChangeArrowheads="1"/>
          </p:cNvPicPr>
          <p:nvPr/>
        </p:nvPicPr>
        <p:blipFill>
          <a:blip r:embed="rId3"/>
          <a:srcRect/>
          <a:stretch>
            <a:fillRect/>
          </a:stretch>
        </p:blipFill>
        <p:spPr bwMode="auto">
          <a:xfrm>
            <a:off x="238084" y="1857364"/>
            <a:ext cx="4500594" cy="2864719"/>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6</a:t>
            </a:fld>
            <a:endParaRPr lang="en-US"/>
          </a:p>
        </p:txBody>
      </p:sp>
      <p:sp>
        <p:nvSpPr>
          <p:cNvPr id="8" name="TextBox 7"/>
          <p:cNvSpPr txBox="1"/>
          <p:nvPr/>
        </p:nvSpPr>
        <p:spPr>
          <a:xfrm>
            <a:off x="4367808" y="404664"/>
            <a:ext cx="3560590" cy="461665"/>
          </a:xfrm>
          <a:prstGeom prst="rect">
            <a:avLst/>
          </a:prstGeom>
          <a:noFill/>
        </p:spPr>
        <p:txBody>
          <a:bodyPr wrap="none" rtlCol="0">
            <a:spAutoFit/>
          </a:bodyPr>
          <a:lstStyle/>
          <a:p>
            <a:r>
              <a:rPr lang="en-US" sz="2400" u="sng" dirty="0">
                <a:latin typeface="Arial Rounded MT Bold" panose="020F0704030504030204" pitchFamily="34" charset="0"/>
              </a:rPr>
              <a:t>LITERATURE  REVIEW</a:t>
            </a:r>
            <a:endParaRPr lang="en-IN" sz="2400" u="sng" dirty="0">
              <a:latin typeface="Arial Rounded MT Bold" panose="020F07040305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36641518"/>
              </p:ext>
            </p:extLst>
          </p:nvPr>
        </p:nvGraphicFramePr>
        <p:xfrm>
          <a:off x="486136" y="1144154"/>
          <a:ext cx="11253466" cy="4585140"/>
        </p:xfrm>
        <a:graphic>
          <a:graphicData uri="http://schemas.openxmlformats.org/drawingml/2006/table">
            <a:tbl>
              <a:tblPr firstRow="1" bandRow="1">
                <a:tableStyleId>{5C22544A-7EE6-4342-B048-85BDC9FD1C3A}</a:tableStyleId>
              </a:tblPr>
              <a:tblGrid>
                <a:gridCol w="778982">
                  <a:extLst>
                    <a:ext uri="{9D8B030D-6E8A-4147-A177-3AD203B41FA5}">
                      <a16:colId xmlns:a16="http://schemas.microsoft.com/office/drawing/2014/main" val="20000"/>
                    </a:ext>
                  </a:extLst>
                </a:gridCol>
                <a:gridCol w="2497344">
                  <a:extLst>
                    <a:ext uri="{9D8B030D-6E8A-4147-A177-3AD203B41FA5}">
                      <a16:colId xmlns:a16="http://schemas.microsoft.com/office/drawing/2014/main" val="20001"/>
                    </a:ext>
                  </a:extLst>
                </a:gridCol>
                <a:gridCol w="1923060">
                  <a:extLst>
                    <a:ext uri="{9D8B030D-6E8A-4147-A177-3AD203B41FA5}">
                      <a16:colId xmlns:a16="http://schemas.microsoft.com/office/drawing/2014/main" val="20002"/>
                    </a:ext>
                  </a:extLst>
                </a:gridCol>
                <a:gridCol w="1833938">
                  <a:extLst>
                    <a:ext uri="{9D8B030D-6E8A-4147-A177-3AD203B41FA5}">
                      <a16:colId xmlns:a16="http://schemas.microsoft.com/office/drawing/2014/main" val="20003"/>
                    </a:ext>
                  </a:extLst>
                </a:gridCol>
                <a:gridCol w="2110071">
                  <a:extLst>
                    <a:ext uri="{9D8B030D-6E8A-4147-A177-3AD203B41FA5}">
                      <a16:colId xmlns:a16="http://schemas.microsoft.com/office/drawing/2014/main" val="20004"/>
                    </a:ext>
                  </a:extLst>
                </a:gridCol>
                <a:gridCol w="2110071">
                  <a:extLst>
                    <a:ext uri="{9D8B030D-6E8A-4147-A177-3AD203B41FA5}">
                      <a16:colId xmlns:a16="http://schemas.microsoft.com/office/drawing/2014/main" val="20005"/>
                    </a:ext>
                  </a:extLst>
                </a:gridCol>
              </a:tblGrid>
              <a:tr h="461768">
                <a:tc>
                  <a:txBody>
                    <a:bodyPr/>
                    <a:lstStyle/>
                    <a:p>
                      <a:pPr algn="ctr"/>
                      <a:r>
                        <a:rPr lang="en-IN" sz="1400" dirty="0">
                          <a:latin typeface="Times New Roman" pitchFamily="18" charset="0"/>
                          <a:cs typeface="Times New Roman" pitchFamily="18" charset="0"/>
                        </a:rPr>
                        <a:t>S. No. </a:t>
                      </a: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Title</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Methodology</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Limitations</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Components used</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IN" sz="1400" dirty="0">
                          <a:latin typeface="Times New Roman" pitchFamily="18" charset="0"/>
                          <a:cs typeface="Times New Roman" pitchFamily="18" charset="0"/>
                        </a:rPr>
                        <a:t>Remarks</a:t>
                      </a:r>
                    </a:p>
                  </a:txBody>
                  <a:tcPr>
                    <a:solidFill>
                      <a:schemeClr val="accent5">
                        <a:lumMod val="50000"/>
                      </a:schemeClr>
                    </a:solidFill>
                  </a:tcPr>
                </a:tc>
                <a:extLst>
                  <a:ext uri="{0D108BD9-81ED-4DB2-BD59-A6C34878D82A}">
                    <a16:rowId xmlns:a16="http://schemas.microsoft.com/office/drawing/2014/main" val="10000"/>
                  </a:ext>
                </a:extLst>
              </a:tr>
              <a:tr h="1370730">
                <a:tc>
                  <a:txBody>
                    <a:bodyPr/>
                    <a:lstStyle/>
                    <a:p>
                      <a:pPr algn="ctr"/>
                      <a:r>
                        <a:rPr lang="en-IN" sz="1400" dirty="0">
                          <a:latin typeface="Times New Roman" pitchFamily="18" charset="0"/>
                          <a:cs typeface="Times New Roman" pitchFamily="18" charset="0"/>
                        </a:rPr>
                        <a:t>1</a:t>
                      </a:r>
                    </a:p>
                  </a:txBody>
                  <a:tcPr/>
                </a:tc>
                <a:tc>
                  <a:txBody>
                    <a:bodyPr/>
                    <a:lstStyle/>
                    <a:p>
                      <a:r>
                        <a:rPr lang="en-US" b="1" u="sng" dirty="0">
                          <a:latin typeface="Times New Roman" pitchFamily="18" charset="0"/>
                          <a:cs typeface="Times New Roman" pitchFamily="18" charset="0"/>
                        </a:rPr>
                        <a:t>A Low-Cost AI Buoy System for Monitoring Water Quality at Offshore Aquaculture Cages</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a:t>
                      </a:r>
                      <a:r>
                        <a:rPr lang="en-US" dirty="0"/>
                        <a:t>27.05.2022</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[1]</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US" dirty="0">
                          <a:latin typeface="Times New Roman" pitchFamily="18" charset="0"/>
                          <a:cs typeface="Times New Roman" pitchFamily="18" charset="0"/>
                        </a:rPr>
                        <a:t>AI</a:t>
                      </a:r>
                    </a:p>
                    <a:p>
                      <a:pPr>
                        <a:buFont typeface="Wingdings" pitchFamily="2" charset="2"/>
                        <a:buChar char="ü"/>
                      </a:pPr>
                      <a:r>
                        <a:rPr lang="en-US" dirty="0">
                          <a:latin typeface="Times New Roman" pitchFamily="18" charset="0"/>
                          <a:cs typeface="Times New Roman" pitchFamily="18" charset="0"/>
                        </a:rPr>
                        <a:t>WCN</a:t>
                      </a:r>
                    </a:p>
                    <a:p>
                      <a:pPr>
                        <a:buFont typeface="Wingdings" pitchFamily="2" charset="2"/>
                        <a:buChar char="ü"/>
                      </a:pPr>
                      <a:r>
                        <a:rPr lang="en-US" dirty="0">
                          <a:latin typeface="Times New Roman" pitchFamily="18" charset="0"/>
                          <a:cs typeface="Times New Roman" pitchFamily="18" charset="0"/>
                        </a:rPr>
                        <a:t>ML</a:t>
                      </a:r>
                    </a:p>
                    <a:p>
                      <a:pPr>
                        <a:buFont typeface="Wingdings" pitchFamily="2" charset="2"/>
                        <a:buChar char="ü"/>
                      </a:pPr>
                      <a:r>
                        <a:rPr lang="en-US" dirty="0">
                          <a:latin typeface="Times New Roman" pitchFamily="18" charset="0"/>
                          <a:cs typeface="Times New Roman" pitchFamily="18" charset="0"/>
                        </a:rPr>
                        <a:t> water quality</a:t>
                      </a:r>
                    </a:p>
                    <a:p>
                      <a:pPr>
                        <a:buFont typeface="Wingdings" pitchFamily="2" charset="2"/>
                        <a:buChar char="ü"/>
                      </a:pPr>
                      <a:r>
                        <a:rPr lang="en-US" sz="1400" dirty="0" err="1">
                          <a:latin typeface="Times New Roman" pitchFamily="18" charset="0"/>
                          <a:cs typeface="Times New Roman" pitchFamily="18" charset="0"/>
                        </a:rPr>
                        <a:t>Zigbee</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Limited to Aquaculture cages</a:t>
                      </a:r>
                    </a:p>
                    <a:p>
                      <a:pPr>
                        <a:buFont typeface="Wingdings" pitchFamily="2" charset="2"/>
                        <a:buChar char="ü"/>
                      </a:pPr>
                      <a:r>
                        <a:rPr lang="en-IN" sz="1400" baseline="0" dirty="0">
                          <a:latin typeface="Times New Roman" pitchFamily="18" charset="0"/>
                          <a:cs typeface="Times New Roman" pitchFamily="18" charset="0"/>
                        </a:rPr>
                        <a:t>Expensive (overall cost 2015 US Dollars)</a:t>
                      </a:r>
                    </a:p>
                  </a:txBody>
                  <a:tcPr/>
                </a:tc>
                <a:tc>
                  <a:txBody>
                    <a:bodyPr/>
                    <a:lstStyle/>
                    <a:p>
                      <a:pPr>
                        <a:buFont typeface="Wingdings" pitchFamily="2" charset="2"/>
                        <a:buChar char="ü"/>
                      </a:pPr>
                      <a:r>
                        <a:rPr lang="en-IN" sz="1400" dirty="0" err="1">
                          <a:latin typeface="Times New Roman" pitchFamily="18" charset="0"/>
                          <a:cs typeface="Times New Roman" pitchFamily="18" charset="0"/>
                        </a:rPr>
                        <a:t>LoRa</a:t>
                      </a:r>
                      <a:r>
                        <a:rPr lang="en-IN" sz="1400" baseline="0" dirty="0">
                          <a:latin typeface="Times New Roman" pitchFamily="18" charset="0"/>
                          <a:cs typeface="Times New Roman" pitchFamily="18" charset="0"/>
                        </a:rPr>
                        <a:t> module</a:t>
                      </a:r>
                    </a:p>
                    <a:p>
                      <a:pPr>
                        <a:buFont typeface="Wingdings" pitchFamily="2" charset="2"/>
                        <a:buChar char="ü"/>
                      </a:pPr>
                      <a:r>
                        <a:rPr lang="en-IN" sz="1400" baseline="0" dirty="0">
                          <a:latin typeface="Times New Roman" pitchFamily="18" charset="0"/>
                          <a:cs typeface="Times New Roman" pitchFamily="18" charset="0"/>
                        </a:rPr>
                        <a:t>GPS module</a:t>
                      </a:r>
                    </a:p>
                    <a:p>
                      <a:pPr>
                        <a:buFont typeface="Wingdings" pitchFamily="2" charset="2"/>
                        <a:buChar char="ü"/>
                      </a:pPr>
                      <a:r>
                        <a:rPr lang="en-IN" sz="1400" baseline="0" dirty="0">
                          <a:latin typeface="Times New Roman" pitchFamily="18" charset="0"/>
                          <a:cs typeface="Times New Roman" pitchFamily="18" charset="0"/>
                        </a:rPr>
                        <a:t>Solar controller</a:t>
                      </a:r>
                    </a:p>
                  </a:txBody>
                  <a:tcPr/>
                </a:tc>
                <a:tc>
                  <a:txBody>
                    <a:bodyPr/>
                    <a:lstStyle/>
                    <a:p>
                      <a:pPr>
                        <a:buFont typeface="Wingdings" pitchFamily="2" charset="2"/>
                        <a:buNone/>
                      </a:pPr>
                      <a:r>
                        <a:rPr lang="en-IN" sz="1400" baseline="0" dirty="0">
                          <a:latin typeface="Times New Roman" pitchFamily="18" charset="0"/>
                          <a:cs typeface="Times New Roman" pitchFamily="18" charset="0"/>
                        </a:rPr>
                        <a:t>Our project is –</a:t>
                      </a:r>
                    </a:p>
                    <a:p>
                      <a:pPr>
                        <a:buFont typeface="Wingdings" pitchFamily="2" charset="2"/>
                        <a:buChar char="ü"/>
                      </a:pPr>
                      <a:r>
                        <a:rPr lang="en-IN" sz="1400" baseline="0" dirty="0">
                          <a:latin typeface="Times New Roman" pitchFamily="18" charset="0"/>
                          <a:cs typeface="Times New Roman" pitchFamily="18" charset="0"/>
                        </a:rPr>
                        <a:t>More affordable</a:t>
                      </a:r>
                    </a:p>
                    <a:p>
                      <a:pPr>
                        <a:buFont typeface="Wingdings" pitchFamily="2" charset="2"/>
                        <a:buChar char="ü"/>
                      </a:pPr>
                      <a:r>
                        <a:rPr lang="en-IN" sz="1400" baseline="0" dirty="0">
                          <a:latin typeface="Times New Roman" pitchFamily="18" charset="0"/>
                          <a:cs typeface="Times New Roman" pitchFamily="18" charset="0"/>
                        </a:rPr>
                        <a:t>Uses open source software</a:t>
                      </a:r>
                    </a:p>
                  </a:txBody>
                  <a:tcPr/>
                </a:tc>
                <a:extLst>
                  <a:ext uri="{0D108BD9-81ED-4DB2-BD59-A6C34878D82A}">
                    <a16:rowId xmlns:a16="http://schemas.microsoft.com/office/drawing/2014/main" val="10001"/>
                  </a:ext>
                </a:extLst>
              </a:tr>
              <a:tr h="1380172">
                <a:tc>
                  <a:txBody>
                    <a:bodyPr/>
                    <a:lstStyle/>
                    <a:p>
                      <a:pPr algn="ctr"/>
                      <a:r>
                        <a:rPr lang="en-IN" sz="1400" dirty="0">
                          <a:latin typeface="Times New Roman" pitchFamily="18" charset="0"/>
                          <a:cs typeface="Times New Roman" pitchFamily="18" charset="0"/>
                        </a:rPr>
                        <a:t>2</a:t>
                      </a:r>
                    </a:p>
                  </a:txBody>
                  <a:tcPr/>
                </a:tc>
                <a:tc>
                  <a:txBody>
                    <a:bodyPr/>
                    <a:lstStyle/>
                    <a:p>
                      <a:r>
                        <a:rPr lang="en-US" b="1" u="sng" dirty="0" err="1">
                          <a:latin typeface="Times New Roman" pitchFamily="18" charset="0"/>
                          <a:cs typeface="Times New Roman" pitchFamily="18" charset="0"/>
                        </a:rPr>
                        <a:t>IoT</a:t>
                      </a:r>
                      <a:r>
                        <a:rPr lang="en-US" b="1" u="sng" dirty="0">
                          <a:latin typeface="Times New Roman" pitchFamily="18" charset="0"/>
                          <a:cs typeface="Times New Roman" pitchFamily="18" charset="0"/>
                        </a:rPr>
                        <a:t> Based Water Pollution Monitoring RC Boat </a:t>
                      </a:r>
                      <a:endParaRPr lang="en-US" sz="1400" b="1" u="sng" dirty="0">
                        <a:latin typeface="Times New Roman" pitchFamily="18" charset="0"/>
                        <a:cs typeface="Times New Roman" pitchFamily="18" charset="0"/>
                      </a:endParaRP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a:t>
                      </a:r>
                      <a:r>
                        <a:rPr lang="en-US" sz="1400" b="0" i="0" u="none" strike="noStrike" cap="none" dirty="0">
                          <a:solidFill>
                            <a:schemeClr val="dk1"/>
                          </a:solidFill>
                          <a:latin typeface="Times New Roman" pitchFamily="18" charset="0"/>
                          <a:ea typeface="+mn-ea"/>
                          <a:cs typeface="Times New Roman" pitchFamily="18" charset="0"/>
                          <a:sym typeface="Arial"/>
                        </a:rPr>
                        <a:t>May 2022</a:t>
                      </a:r>
                      <a:endParaRPr lang="en-US" sz="1400" baseline="0" dirty="0">
                        <a:latin typeface="Times New Roman" pitchFamily="18" charset="0"/>
                        <a:cs typeface="Times New Roman" pitchFamily="18" charset="0"/>
                      </a:endParaRP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[2]</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b="0" dirty="0">
                          <a:latin typeface="Times New Roman" pitchFamily="18" charset="0"/>
                          <a:cs typeface="Times New Roman" pitchFamily="18" charset="0"/>
                        </a:rPr>
                        <a:t>Remote Controlled boat</a:t>
                      </a:r>
                    </a:p>
                    <a:p>
                      <a:pPr>
                        <a:buFont typeface="Wingdings" pitchFamily="2" charset="2"/>
                        <a:buChar char="ü"/>
                      </a:pPr>
                      <a:r>
                        <a:rPr lang="en-US" b="0" dirty="0">
                          <a:latin typeface="Times New Roman" pitchFamily="18" charset="0"/>
                          <a:cs typeface="Times New Roman" pitchFamily="18" charset="0"/>
                        </a:rPr>
                        <a:t>Data Logging as well as IOT Online Transmission </a:t>
                      </a:r>
                      <a:endParaRPr lang="en-US" sz="1400" b="0" dirty="0">
                        <a:latin typeface="Times New Roman" pitchFamily="18" charset="0"/>
                        <a:cs typeface="Times New Roman" pitchFamily="18" charset="0"/>
                      </a:endParaRP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Limited operating time </a:t>
                      </a:r>
                    </a:p>
                    <a:p>
                      <a:pPr>
                        <a:buFont typeface="Wingdings" pitchFamily="2" charset="2"/>
                        <a:buChar char="ü"/>
                      </a:pPr>
                      <a:r>
                        <a:rPr lang="en-IN" sz="1400" baseline="0" dirty="0">
                          <a:latin typeface="Times New Roman" pitchFamily="18" charset="0"/>
                          <a:cs typeface="Times New Roman" pitchFamily="18" charset="0"/>
                        </a:rPr>
                        <a:t>Low range operation</a:t>
                      </a:r>
                    </a:p>
                    <a:p>
                      <a:pPr>
                        <a:buFont typeface="Wingdings" pitchFamily="2" charset="2"/>
                        <a:buChar char="ü"/>
                      </a:pPr>
                      <a:r>
                        <a:rPr lang="en-IN" sz="1400" baseline="0" dirty="0">
                          <a:latin typeface="Times New Roman" pitchFamily="18" charset="0"/>
                          <a:cs typeface="Times New Roman" pitchFamily="18" charset="0"/>
                        </a:rPr>
                        <a:t>Safety issues</a:t>
                      </a:r>
                    </a:p>
                    <a:p>
                      <a:pPr>
                        <a:buFont typeface="Wingdings" pitchFamily="2" charset="2"/>
                        <a:buChar char="ü"/>
                      </a:pPr>
                      <a:endParaRPr lang="en-IN" sz="1400" baseline="0" dirty="0">
                        <a:latin typeface="Times New Roman" pitchFamily="18" charset="0"/>
                        <a:cs typeface="Times New Roman" pitchFamily="18" charset="0"/>
                      </a:endParaRPr>
                    </a:p>
                    <a:p>
                      <a:pPr>
                        <a:buFont typeface="Wingdings" pitchFamily="2" charset="2"/>
                        <a:buChar char="ü"/>
                      </a:pPr>
                      <a:endParaRPr lang="en-IN" sz="1400" baseline="0" dirty="0">
                        <a:latin typeface="Times New Roman" pitchFamily="18" charset="0"/>
                        <a:cs typeface="Times New Roman" pitchFamily="18" charset="0"/>
                      </a:endParaRPr>
                    </a:p>
                  </a:txBody>
                  <a:tcPr/>
                </a:tc>
                <a:tc>
                  <a:txBody>
                    <a:bodyPr/>
                    <a:lstStyle/>
                    <a:p>
                      <a:pPr marL="342900" indent="-342900">
                        <a:buFont typeface="Wingdings" pitchFamily="2" charset="2"/>
                        <a:buChar char="ü"/>
                      </a:pPr>
                      <a:r>
                        <a:rPr lang="en-IN" sz="1400" dirty="0">
                          <a:latin typeface="Times New Roman" pitchFamily="18" charset="0"/>
                          <a:cs typeface="Times New Roman" pitchFamily="18" charset="0"/>
                        </a:rPr>
                        <a:t>Rudder</a:t>
                      </a:r>
                    </a:p>
                    <a:p>
                      <a:pPr marL="342900" indent="-342900">
                        <a:buFont typeface="Wingdings" pitchFamily="2" charset="2"/>
                        <a:buChar char="ü"/>
                      </a:pPr>
                      <a:r>
                        <a:rPr lang="en-IN" sz="1400" dirty="0">
                          <a:latin typeface="Times New Roman" pitchFamily="18" charset="0"/>
                          <a:cs typeface="Times New Roman" pitchFamily="18" charset="0"/>
                        </a:rPr>
                        <a:t>Propeller</a:t>
                      </a:r>
                    </a:p>
                    <a:p>
                      <a:pPr marL="342900" indent="-342900">
                        <a:buFont typeface="Wingdings" pitchFamily="2" charset="2"/>
                        <a:buChar char="ü"/>
                      </a:pPr>
                      <a:r>
                        <a:rPr lang="en-IN" sz="1400" baseline="0" dirty="0">
                          <a:latin typeface="Times New Roman" pitchFamily="18" charset="0"/>
                          <a:cs typeface="Times New Roman" pitchFamily="18" charset="0"/>
                        </a:rPr>
                        <a:t>NRF transreceiver </a:t>
                      </a:r>
                    </a:p>
                    <a:p>
                      <a:pPr marL="342900" indent="-342900">
                        <a:buFont typeface="Wingdings" pitchFamily="2" charset="2"/>
                        <a:buChar char="ü"/>
                      </a:pPr>
                      <a:r>
                        <a:rPr lang="en-IN" sz="1400" baseline="0" dirty="0">
                          <a:latin typeface="Times New Roman" pitchFamily="18" charset="0"/>
                          <a:cs typeface="Times New Roman" pitchFamily="18" charset="0"/>
                        </a:rPr>
                        <a:t>Sensors.</a:t>
                      </a:r>
                    </a:p>
                    <a:p>
                      <a:pPr marL="342900" indent="-342900">
                        <a:buFont typeface="Wingdings" pitchFamily="2" charset="2"/>
                        <a:buChar char="ü"/>
                      </a:pPr>
                      <a:r>
                        <a:rPr lang="en-IN" sz="1400" baseline="0" dirty="0">
                          <a:latin typeface="Times New Roman" pitchFamily="18" charset="0"/>
                          <a:cs typeface="Times New Roman" pitchFamily="18" charset="0"/>
                        </a:rPr>
                        <a:t>Motor, Servo Motor</a:t>
                      </a:r>
                    </a:p>
                  </a:txBody>
                  <a:tcPr/>
                </a:tc>
                <a:tc>
                  <a:txBody>
                    <a:bodyPr/>
                    <a:lstStyle/>
                    <a:p>
                      <a:pPr>
                        <a:buFont typeface="Wingdings" pitchFamily="2" charset="2"/>
                        <a:buNone/>
                      </a:pPr>
                      <a:r>
                        <a:rPr lang="en-IN" sz="1400" dirty="0">
                          <a:latin typeface="Times New Roman" pitchFamily="18" charset="0"/>
                          <a:cs typeface="Times New Roman" pitchFamily="18" charset="0"/>
                        </a:rPr>
                        <a:t>Our</a:t>
                      </a:r>
                      <a:r>
                        <a:rPr lang="en-IN" sz="1400" baseline="0" dirty="0">
                          <a:latin typeface="Times New Roman" pitchFamily="18" charset="0"/>
                          <a:cs typeface="Times New Roman" pitchFamily="18" charset="0"/>
                        </a:rPr>
                        <a:t> project is –</a:t>
                      </a:r>
                    </a:p>
                    <a:p>
                      <a:pPr>
                        <a:buFont typeface="Wingdings" pitchFamily="2" charset="2"/>
                        <a:buChar char="ü"/>
                      </a:pPr>
                      <a:r>
                        <a:rPr lang="en-IN" sz="1400" baseline="0" dirty="0">
                          <a:latin typeface="Times New Roman" pitchFamily="18" charset="0"/>
                          <a:cs typeface="Times New Roman" pitchFamily="18" charset="0"/>
                        </a:rPr>
                        <a:t>Buoy and not boat</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IN" sz="1400" baseline="0" dirty="0" err="1">
                          <a:latin typeface="Times New Roman" pitchFamily="18" charset="0"/>
                          <a:cs typeface="Times New Roman" pitchFamily="18" charset="0"/>
                        </a:rPr>
                        <a:t>Thingspeak</a:t>
                      </a:r>
                      <a:r>
                        <a:rPr lang="en-IN" sz="1400" baseline="0" dirty="0">
                          <a:latin typeface="Times New Roman" pitchFamily="18" charset="0"/>
                          <a:cs typeface="Times New Roman" pitchFamily="18" charset="0"/>
                        </a:rPr>
                        <a:t> cloud server-data visualization </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370730">
                <a:tc>
                  <a:txBody>
                    <a:bodyPr/>
                    <a:lstStyle/>
                    <a:p>
                      <a:pPr algn="ctr"/>
                      <a:r>
                        <a:rPr lang="en-IN" sz="1400" dirty="0">
                          <a:latin typeface="Times New Roman" pitchFamily="18" charset="0"/>
                          <a:cs typeface="Times New Roman" pitchFamily="18" charset="0"/>
                        </a:rPr>
                        <a:t>3</a:t>
                      </a:r>
                    </a:p>
                  </a:txBody>
                  <a:tcPr/>
                </a:tc>
                <a:tc>
                  <a:txBody>
                    <a:bodyPr/>
                    <a:lstStyle/>
                    <a:p>
                      <a:r>
                        <a:rPr lang="en-US" b="1" u="sng" dirty="0">
                          <a:latin typeface="Times New Roman" panose="02020603050405020304" pitchFamily="18" charset="0"/>
                          <a:cs typeface="Times New Roman" panose="02020603050405020304" pitchFamily="18" charset="0"/>
                        </a:rPr>
                        <a:t>Renewable Powered Portable Weather Update Station </a:t>
                      </a:r>
                      <a:endParaRPr lang="en-US" sz="1400" b="1" u="sng" dirty="0">
                        <a:latin typeface="Times New Roman" pitchFamily="18" charset="0"/>
                        <a:cs typeface="Times New Roman" pitchFamily="18" charset="0"/>
                      </a:endParaRP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 2019</a:t>
                      </a: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[3]</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sz="1400" dirty="0">
                          <a:latin typeface="Times New Roman" pitchFamily="18" charset="0"/>
                          <a:cs typeface="Times New Roman" pitchFamily="18" charset="0"/>
                        </a:rPr>
                        <a:t>Meteorological Parameters</a:t>
                      </a:r>
                    </a:p>
                    <a:p>
                      <a:pPr>
                        <a:buFont typeface="Wingdings" pitchFamily="2" charset="2"/>
                        <a:buChar char="ü"/>
                      </a:pPr>
                      <a:r>
                        <a:rPr lang="en-US" sz="1400" dirty="0">
                          <a:latin typeface="Times New Roman" pitchFamily="18" charset="0"/>
                          <a:cs typeface="Times New Roman" pitchFamily="18" charset="0"/>
                        </a:rPr>
                        <a:t>GSM</a:t>
                      </a:r>
                      <a:r>
                        <a:rPr lang="en-US" sz="1400" baseline="0" dirty="0">
                          <a:latin typeface="Times New Roman" pitchFamily="18" charset="0"/>
                          <a:cs typeface="Times New Roman" pitchFamily="18" charset="0"/>
                        </a:rPr>
                        <a:t> for data transmission</a:t>
                      </a:r>
                    </a:p>
                    <a:p>
                      <a:pPr>
                        <a:buFont typeface="Wingdings" pitchFamily="2" charset="2"/>
                        <a:buChar char="ü"/>
                      </a:pPr>
                      <a:r>
                        <a:rPr lang="en-US" sz="1400" baseline="0" dirty="0">
                          <a:latin typeface="Times New Roman" pitchFamily="18" charset="0"/>
                          <a:cs typeface="Times New Roman" pitchFamily="18" charset="0"/>
                        </a:rPr>
                        <a:t>Self charging</a:t>
                      </a:r>
                      <a:endParaRPr lang="en-US" sz="1400" dirty="0">
                        <a:latin typeface="Times New Roman" pitchFamily="18" charset="0"/>
                        <a:cs typeface="Times New Roman" pitchFamily="18" charset="0"/>
                      </a:endParaRPr>
                    </a:p>
                    <a:p>
                      <a:pPr>
                        <a:buFont typeface="Wingdings" pitchFamily="2" charset="2"/>
                        <a:buNone/>
                      </a:pPr>
                      <a:endParaRPr lang="en-US" sz="1400"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Only measures atmospheric data</a:t>
                      </a:r>
                    </a:p>
                    <a:p>
                      <a:pPr>
                        <a:buFont typeface="Wingdings" pitchFamily="2" charset="2"/>
                        <a:buChar char="ü"/>
                      </a:pPr>
                      <a:r>
                        <a:rPr lang="en-US" sz="1400" baseline="0" dirty="0">
                          <a:latin typeface="Times New Roman" pitchFamily="18" charset="0"/>
                          <a:cs typeface="Times New Roman" pitchFamily="18" charset="0"/>
                        </a:rPr>
                        <a:t>High Power Consumption</a:t>
                      </a:r>
                    </a:p>
                    <a:p>
                      <a:pPr>
                        <a:buFont typeface="Wingdings" pitchFamily="2" charset="2"/>
                        <a:buChar char="ü"/>
                      </a:pPr>
                      <a:r>
                        <a:rPr lang="en-US" sz="1400" baseline="0" dirty="0">
                          <a:latin typeface="Times New Roman" pitchFamily="18" charset="0"/>
                          <a:cs typeface="Times New Roman" pitchFamily="18" charset="0"/>
                        </a:rPr>
                        <a:t>Only used for ground operations.</a:t>
                      </a:r>
                    </a:p>
                  </a:txBody>
                  <a:tcPr/>
                </a:tc>
                <a:tc>
                  <a:txBody>
                    <a:bodyPr/>
                    <a:lstStyle/>
                    <a:p>
                      <a:pPr marL="285750" indent="-285750">
                        <a:buFont typeface="Wingdings" pitchFamily="2" charset="2"/>
                        <a:buChar char="ü"/>
                      </a:pPr>
                      <a:r>
                        <a:rPr lang="en-US" sz="1400" dirty="0" err="1">
                          <a:latin typeface="Times New Roman" pitchFamily="18" charset="0"/>
                          <a:cs typeface="Times New Roman" pitchFamily="18" charset="0"/>
                        </a:rPr>
                        <a:t>Arduino</a:t>
                      </a:r>
                      <a:r>
                        <a:rPr lang="en-US" sz="1400" baseline="0" dirty="0">
                          <a:latin typeface="Times New Roman" pitchFamily="18" charset="0"/>
                          <a:cs typeface="Times New Roman" pitchFamily="18" charset="0"/>
                        </a:rPr>
                        <a:t> Mega</a:t>
                      </a:r>
                    </a:p>
                    <a:p>
                      <a:pPr marL="285750" indent="-285750">
                        <a:buFont typeface="Wingdings" pitchFamily="2" charset="2"/>
                        <a:buChar char="ü"/>
                      </a:pPr>
                      <a:r>
                        <a:rPr lang="en-US" sz="1400" baseline="0" dirty="0">
                          <a:latin typeface="Times New Roman" pitchFamily="18" charset="0"/>
                          <a:cs typeface="Times New Roman" pitchFamily="18" charset="0"/>
                        </a:rPr>
                        <a:t>LCD, GSM Module</a:t>
                      </a:r>
                    </a:p>
                    <a:p>
                      <a:pPr marL="285750" indent="-285750">
                        <a:buFont typeface="Wingdings" pitchFamily="2" charset="2"/>
                        <a:buChar char="ü"/>
                      </a:pPr>
                      <a:r>
                        <a:rPr lang="en-US" sz="1400" baseline="0" dirty="0">
                          <a:latin typeface="Times New Roman" pitchFamily="18" charset="0"/>
                          <a:cs typeface="Times New Roman" pitchFamily="18" charset="0"/>
                        </a:rPr>
                        <a:t>Sensors – Barometer, gas detector, </a:t>
                      </a:r>
                      <a:r>
                        <a:rPr lang="en-US" sz="1400" baseline="0" dirty="0" err="1">
                          <a:latin typeface="Times New Roman" pitchFamily="18" charset="0"/>
                          <a:cs typeface="Times New Roman" pitchFamily="18" charset="0"/>
                        </a:rPr>
                        <a:t>termperature</a:t>
                      </a:r>
                      <a:r>
                        <a:rPr lang="en-US" sz="1400" baseline="0" dirty="0">
                          <a:latin typeface="Times New Roman" pitchFamily="18" charset="0"/>
                          <a:cs typeface="Times New Roman" pitchFamily="18" charset="0"/>
                        </a:rPr>
                        <a:t>, humidity</a:t>
                      </a:r>
                      <a:endParaRPr lang="en-IN" sz="1400" baseline="0" dirty="0">
                        <a:latin typeface="Times New Roman" pitchFamily="18" charset="0"/>
                        <a:cs typeface="Times New Roman" pitchFamily="18" charset="0"/>
                      </a:endParaRPr>
                    </a:p>
                    <a:p>
                      <a:pPr marL="285750" indent="-285750">
                        <a:buFont typeface="Wingdings" pitchFamily="2" charset="2"/>
                        <a:buChar char="ü"/>
                      </a:pPr>
                      <a:r>
                        <a:rPr lang="en-US" sz="1400" baseline="0" dirty="0">
                          <a:latin typeface="Times New Roman" pitchFamily="18" charset="0"/>
                          <a:cs typeface="Times New Roman" pitchFamily="18" charset="0"/>
                        </a:rPr>
                        <a:t>Solar Panel</a:t>
                      </a:r>
                    </a:p>
                  </a:txBody>
                  <a:tcPr/>
                </a:tc>
                <a:tc>
                  <a:txBody>
                    <a:bodyPr/>
                    <a:lstStyle/>
                    <a:p>
                      <a:pPr>
                        <a:buFont typeface="Wingdings" pitchFamily="2" charset="2"/>
                        <a:buNone/>
                      </a:pPr>
                      <a:r>
                        <a:rPr lang="en-IN" sz="1400" dirty="0">
                          <a:latin typeface="Times New Roman" pitchFamily="18" charset="0"/>
                          <a:cs typeface="Times New Roman" pitchFamily="18" charset="0"/>
                        </a:rPr>
                        <a:t>Our</a:t>
                      </a:r>
                      <a:r>
                        <a:rPr lang="en-IN" sz="1400" baseline="0" dirty="0">
                          <a:latin typeface="Times New Roman" pitchFamily="18" charset="0"/>
                          <a:cs typeface="Times New Roman" pitchFamily="18" charset="0"/>
                        </a:rPr>
                        <a:t> project is –</a:t>
                      </a:r>
                    </a:p>
                    <a:p>
                      <a:pPr>
                        <a:buFont typeface="Wingdings" pitchFamily="2" charset="2"/>
                        <a:buChar char="ü"/>
                      </a:pPr>
                      <a:r>
                        <a:rPr lang="en-IN" sz="1400" baseline="0" dirty="0">
                          <a:latin typeface="Times New Roman" pitchFamily="18" charset="0"/>
                          <a:cs typeface="Times New Roman" pitchFamily="18" charset="0"/>
                        </a:rPr>
                        <a:t>Buoy </a:t>
                      </a:r>
                    </a:p>
                    <a:p>
                      <a:pPr>
                        <a:buFont typeface="Wingdings" pitchFamily="2" charset="2"/>
                        <a:buChar char="ü"/>
                      </a:pPr>
                      <a:r>
                        <a:rPr lang="en-US" sz="1400" baseline="0" dirty="0">
                          <a:latin typeface="Times New Roman" pitchFamily="18" charset="0"/>
                          <a:cs typeface="Times New Roman" pitchFamily="18" charset="0"/>
                        </a:rPr>
                        <a:t>Sea weather Monitoring</a:t>
                      </a:r>
                    </a:p>
                    <a:p>
                      <a:pPr>
                        <a:buFont typeface="Wingdings" pitchFamily="2" charset="2"/>
                        <a:buChar char="ü"/>
                      </a:pPr>
                      <a:r>
                        <a:rPr lang="en-US" sz="1400" baseline="0" dirty="0">
                          <a:latin typeface="Times New Roman" pitchFamily="18" charset="0"/>
                          <a:cs typeface="Times New Roman" pitchFamily="18" charset="0"/>
                        </a:rPr>
                        <a:t>Power efficient </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5445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567796157"/>
              </p:ext>
            </p:extLst>
          </p:nvPr>
        </p:nvGraphicFramePr>
        <p:xfrm>
          <a:off x="479376" y="973991"/>
          <a:ext cx="11287204" cy="5382359"/>
        </p:xfrm>
        <a:graphic>
          <a:graphicData uri="http://schemas.openxmlformats.org/drawingml/2006/table">
            <a:tbl>
              <a:tblPr firstRow="1" bandRow="1">
                <a:tableStyleId>{5C22544A-7EE6-4342-B048-85BDC9FD1C3A}</a:tableStyleId>
              </a:tblPr>
              <a:tblGrid>
                <a:gridCol w="781317">
                  <a:extLst>
                    <a:ext uri="{9D8B030D-6E8A-4147-A177-3AD203B41FA5}">
                      <a16:colId xmlns:a16="http://schemas.microsoft.com/office/drawing/2014/main" val="20000"/>
                    </a:ext>
                  </a:extLst>
                </a:gridCol>
                <a:gridCol w="2504831">
                  <a:extLst>
                    <a:ext uri="{9D8B030D-6E8A-4147-A177-3AD203B41FA5}">
                      <a16:colId xmlns:a16="http://schemas.microsoft.com/office/drawing/2014/main" val="20001"/>
                    </a:ext>
                  </a:extLst>
                </a:gridCol>
                <a:gridCol w="1928826">
                  <a:extLst>
                    <a:ext uri="{9D8B030D-6E8A-4147-A177-3AD203B41FA5}">
                      <a16:colId xmlns:a16="http://schemas.microsoft.com/office/drawing/2014/main" val="20002"/>
                    </a:ext>
                  </a:extLst>
                </a:gridCol>
                <a:gridCol w="1839436">
                  <a:extLst>
                    <a:ext uri="{9D8B030D-6E8A-4147-A177-3AD203B41FA5}">
                      <a16:colId xmlns:a16="http://schemas.microsoft.com/office/drawing/2014/main" val="20003"/>
                    </a:ext>
                  </a:extLst>
                </a:gridCol>
                <a:gridCol w="2116397">
                  <a:extLst>
                    <a:ext uri="{9D8B030D-6E8A-4147-A177-3AD203B41FA5}">
                      <a16:colId xmlns:a16="http://schemas.microsoft.com/office/drawing/2014/main" val="20004"/>
                    </a:ext>
                  </a:extLst>
                </a:gridCol>
                <a:gridCol w="2116397">
                  <a:extLst>
                    <a:ext uri="{9D8B030D-6E8A-4147-A177-3AD203B41FA5}">
                      <a16:colId xmlns:a16="http://schemas.microsoft.com/office/drawing/2014/main" val="20005"/>
                    </a:ext>
                  </a:extLst>
                </a:gridCol>
              </a:tblGrid>
              <a:tr h="462061">
                <a:tc>
                  <a:txBody>
                    <a:bodyPr/>
                    <a:lstStyle/>
                    <a:p>
                      <a:pPr algn="ctr"/>
                      <a:r>
                        <a:rPr lang="en-IN" sz="1400" dirty="0">
                          <a:latin typeface="Times New Roman" pitchFamily="18" charset="0"/>
                          <a:cs typeface="Times New Roman" pitchFamily="18" charset="0"/>
                        </a:rPr>
                        <a:t>S. No. </a:t>
                      </a: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Title</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Methodology</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Limitations</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Components used</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IN" sz="1400" dirty="0">
                          <a:latin typeface="Times New Roman" pitchFamily="18" charset="0"/>
                          <a:cs typeface="Times New Roman" pitchFamily="18" charset="0"/>
                        </a:rPr>
                        <a:t>Remarks</a:t>
                      </a:r>
                    </a:p>
                  </a:txBody>
                  <a:tcPr>
                    <a:solidFill>
                      <a:schemeClr val="accent5">
                        <a:lumMod val="50000"/>
                      </a:schemeClr>
                    </a:solidFill>
                  </a:tcPr>
                </a:tc>
                <a:extLst>
                  <a:ext uri="{0D108BD9-81ED-4DB2-BD59-A6C34878D82A}">
                    <a16:rowId xmlns:a16="http://schemas.microsoft.com/office/drawing/2014/main" val="10000"/>
                  </a:ext>
                </a:extLst>
              </a:tr>
              <a:tr h="903033">
                <a:tc>
                  <a:txBody>
                    <a:bodyPr/>
                    <a:lstStyle/>
                    <a:p>
                      <a:pPr algn="ctr"/>
                      <a:r>
                        <a:rPr lang="en-US" sz="1400" dirty="0">
                          <a:latin typeface="Times New Roman" pitchFamily="18" charset="0"/>
                          <a:cs typeface="Times New Roman" pitchFamily="18" charset="0"/>
                        </a:rPr>
                        <a:t>4</a:t>
                      </a:r>
                      <a:endParaRPr lang="en-IN" sz="1400" dirty="0">
                        <a:latin typeface="Times New Roman" pitchFamily="18" charset="0"/>
                        <a:cs typeface="Times New Roman" pitchFamily="18" charset="0"/>
                      </a:endParaRPr>
                    </a:p>
                  </a:txBody>
                  <a:tcPr/>
                </a:tc>
                <a:tc>
                  <a:txBody>
                    <a:bodyPr/>
                    <a:lstStyle/>
                    <a:p>
                      <a:r>
                        <a:rPr lang="en-US" sz="1400" b="1" u="sng" dirty="0">
                          <a:latin typeface="Times New Roman" pitchFamily="18" charset="0"/>
                          <a:cs typeface="Times New Roman" pitchFamily="18" charset="0"/>
                        </a:rPr>
                        <a:t>A GSM Based Water Quality Monitoring System using Arduino</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 </a:t>
                      </a:r>
                      <a:r>
                        <a:rPr lang="en-US" sz="1400" dirty="0">
                          <a:latin typeface="Times New Roman" pitchFamily="18" charset="0"/>
                          <a:cs typeface="Times New Roman" pitchFamily="18" charset="0"/>
                        </a:rPr>
                        <a:t>02.04.2019</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[4]</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US" sz="1400" dirty="0">
                          <a:latin typeface="Times New Roman" pitchFamily="18" charset="0"/>
                          <a:cs typeface="Times New Roman" pitchFamily="18" charset="0"/>
                        </a:rPr>
                        <a:t>Automated system using </a:t>
                      </a:r>
                      <a:r>
                        <a:rPr lang="en-US" sz="1400" dirty="0" err="1">
                          <a:latin typeface="Times New Roman" pitchFamily="18" charset="0"/>
                          <a:cs typeface="Times New Roman" pitchFamily="18" charset="0"/>
                        </a:rPr>
                        <a:t>IoT</a:t>
                      </a:r>
                      <a:r>
                        <a:rPr lang="en-US" sz="1400" dirty="0">
                          <a:latin typeface="Times New Roman" pitchFamily="18" charset="0"/>
                          <a:cs typeface="Times New Roman" pitchFamily="18" charset="0"/>
                        </a:rPr>
                        <a:t> for enhanced monitoring</a:t>
                      </a:r>
                    </a:p>
                    <a:p>
                      <a:pPr>
                        <a:buFont typeface="Wingdings" pitchFamily="2" charset="2"/>
                        <a:buChar char="ü"/>
                      </a:pPr>
                      <a:r>
                        <a:rPr lang="en-US" sz="1400" dirty="0">
                          <a:latin typeface="Times New Roman" pitchFamily="18" charset="0"/>
                          <a:cs typeface="Times New Roman" pitchFamily="18" charset="0"/>
                        </a:rPr>
                        <a:t>Emphasizes</a:t>
                      </a:r>
                      <a:r>
                        <a:rPr lang="en-US" sz="1400" baseline="0" dirty="0">
                          <a:latin typeface="Times New Roman" pitchFamily="18" charset="0"/>
                          <a:cs typeface="Times New Roman" pitchFamily="18" charset="0"/>
                        </a:rPr>
                        <a:t> on </a:t>
                      </a:r>
                      <a:r>
                        <a:rPr lang="en-US" sz="1400" dirty="0">
                          <a:latin typeface="Times New Roman" pitchFamily="18" charset="0"/>
                          <a:cs typeface="Times New Roman" pitchFamily="18" charset="0"/>
                        </a:rPr>
                        <a:t>power-efficient system </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IN" sz="1400" dirty="0">
                          <a:latin typeface="Times New Roman" pitchFamily="18" charset="0"/>
                          <a:cs typeface="Times New Roman" pitchFamily="18" charset="0"/>
                        </a:rPr>
                        <a:t>N</a:t>
                      </a:r>
                      <a:r>
                        <a:rPr lang="en-IN" sz="1400" baseline="0" dirty="0">
                          <a:latin typeface="Times New Roman" pitchFamily="18" charset="0"/>
                          <a:cs typeface="Times New Roman" pitchFamily="18" charset="0"/>
                        </a:rPr>
                        <a:t>o Self Charging </a:t>
                      </a:r>
                    </a:p>
                    <a:p>
                      <a:pPr>
                        <a:buFont typeface="Wingdings" pitchFamily="2" charset="2"/>
                        <a:buChar char="ü"/>
                      </a:pPr>
                      <a:r>
                        <a:rPr lang="en-IN" sz="1400" baseline="0" dirty="0">
                          <a:latin typeface="Times New Roman" pitchFamily="18" charset="0"/>
                          <a:cs typeface="Times New Roman" pitchFamily="18" charset="0"/>
                        </a:rPr>
                        <a:t>No cloud service for data visualization </a:t>
                      </a:r>
                    </a:p>
                  </a:txBody>
                  <a:tcPr/>
                </a:tc>
                <a:tc>
                  <a:txBody>
                    <a:bodyPr/>
                    <a:lstStyle/>
                    <a:p>
                      <a:pPr>
                        <a:buFont typeface="Wingdings" pitchFamily="2" charset="2"/>
                        <a:buChar char="ü"/>
                      </a:pPr>
                      <a:r>
                        <a:rPr lang="en-IN" sz="1400" dirty="0">
                          <a:latin typeface="Times New Roman" pitchFamily="18" charset="0"/>
                          <a:cs typeface="Times New Roman" pitchFamily="18" charset="0"/>
                        </a:rPr>
                        <a:t>Sensors</a:t>
                      </a:r>
                      <a:r>
                        <a:rPr lang="en-IN" sz="1400" baseline="0" dirty="0">
                          <a:latin typeface="Times New Roman" pitchFamily="18" charset="0"/>
                          <a:cs typeface="Times New Roman" pitchFamily="18" charset="0"/>
                        </a:rPr>
                        <a:t> – </a:t>
                      </a:r>
                      <a:r>
                        <a:rPr lang="en-IN" sz="1400" dirty="0">
                          <a:latin typeface="Times New Roman" pitchFamily="18" charset="0"/>
                          <a:cs typeface="Times New Roman" pitchFamily="18" charset="0"/>
                        </a:rPr>
                        <a:t>pH, Conductivity, Temperature</a:t>
                      </a:r>
                    </a:p>
                    <a:p>
                      <a:pPr>
                        <a:buFont typeface="Wingdings" pitchFamily="2" charset="2"/>
                        <a:buChar char="ü"/>
                      </a:pPr>
                      <a:r>
                        <a:rPr lang="en-IN" sz="1400" dirty="0">
                          <a:latin typeface="Times New Roman" pitchFamily="18" charset="0"/>
                          <a:cs typeface="Times New Roman" pitchFamily="18" charset="0"/>
                        </a:rPr>
                        <a:t>Arduino Uno Board</a:t>
                      </a:r>
                    </a:p>
                    <a:p>
                      <a:pPr>
                        <a:buFont typeface="Wingdings" pitchFamily="2" charset="2"/>
                        <a:buChar char="ü"/>
                      </a:pPr>
                      <a:r>
                        <a:rPr lang="en-IN" sz="1400" dirty="0">
                          <a:latin typeface="Times New Roman" pitchFamily="18" charset="0"/>
                          <a:cs typeface="Times New Roman" pitchFamily="18" charset="0"/>
                        </a:rPr>
                        <a:t>GSM Module</a:t>
                      </a:r>
                    </a:p>
                  </a:txBody>
                  <a:tcPr/>
                </a:tc>
                <a:tc>
                  <a:txBody>
                    <a:bodyPr/>
                    <a:lstStyle/>
                    <a:p>
                      <a:pPr>
                        <a:buFont typeface="Wingdings" pitchFamily="2" charset="2"/>
                        <a:buNone/>
                      </a:pPr>
                      <a:r>
                        <a:rPr lang="en-IN" sz="1400" dirty="0">
                          <a:latin typeface="Times New Roman" pitchFamily="18" charset="0"/>
                          <a:cs typeface="Times New Roman" pitchFamily="18" charset="0"/>
                        </a:rPr>
                        <a:t>Our project uses - </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IN" sz="1400" baseline="0" dirty="0" err="1">
                          <a:latin typeface="Times New Roman" pitchFamily="18" charset="0"/>
                          <a:cs typeface="Times New Roman" pitchFamily="18" charset="0"/>
                        </a:rPr>
                        <a:t>Thingspeak</a:t>
                      </a:r>
                      <a:r>
                        <a:rPr lang="en-IN" sz="1400" baseline="0" dirty="0">
                          <a:latin typeface="Times New Roman" pitchFamily="18" charset="0"/>
                          <a:cs typeface="Times New Roman" pitchFamily="18" charset="0"/>
                        </a:rPr>
                        <a:t> cloud server-data visualization </a:t>
                      </a:r>
                    </a:p>
                  </a:txBody>
                  <a:tcPr/>
                </a:tc>
                <a:extLst>
                  <a:ext uri="{0D108BD9-81ED-4DB2-BD59-A6C34878D82A}">
                    <a16:rowId xmlns:a16="http://schemas.microsoft.com/office/drawing/2014/main" val="10001"/>
                  </a:ext>
                </a:extLst>
              </a:tr>
              <a:tr h="918496">
                <a:tc>
                  <a:txBody>
                    <a:bodyPr/>
                    <a:lstStyle/>
                    <a:p>
                      <a:pPr algn="ctr"/>
                      <a:r>
                        <a:rPr lang="en-US" sz="1400" dirty="0">
                          <a:latin typeface="Times New Roman" pitchFamily="18" charset="0"/>
                          <a:cs typeface="Times New Roman" pitchFamily="18" charset="0"/>
                        </a:rPr>
                        <a:t>5</a:t>
                      </a:r>
                      <a:endParaRPr lang="en-IN" sz="1400" dirty="0">
                        <a:latin typeface="Times New Roman" pitchFamily="18" charset="0"/>
                        <a:cs typeface="Times New Roman" pitchFamily="18" charset="0"/>
                      </a:endParaRPr>
                    </a:p>
                  </a:txBody>
                  <a:tcPr/>
                </a:tc>
                <a:tc>
                  <a:txBody>
                    <a:bodyPr/>
                    <a:lstStyle/>
                    <a:p>
                      <a:r>
                        <a:rPr lang="en-US" sz="1400" b="1" u="sng" dirty="0">
                          <a:latin typeface="Times New Roman" pitchFamily="18" charset="0"/>
                          <a:cs typeface="Times New Roman" pitchFamily="18" charset="0"/>
                        </a:rPr>
                        <a:t>Arduino Based Solar Powered Battery Charging System For Rural SHS </a:t>
                      </a: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a:t>
                      </a:r>
                      <a:r>
                        <a:rPr lang="en-US" sz="1400" b="0" i="0" u="none" strike="noStrike" cap="none" dirty="0">
                          <a:solidFill>
                            <a:schemeClr val="dk1"/>
                          </a:solidFill>
                          <a:latin typeface="Times New Roman" pitchFamily="18" charset="0"/>
                          <a:ea typeface="+mn-ea"/>
                          <a:cs typeface="Times New Roman" pitchFamily="18" charset="0"/>
                          <a:sym typeface="Arial"/>
                        </a:rPr>
                        <a:t>17.11.2016</a:t>
                      </a:r>
                      <a:endParaRPr lang="en-US" sz="1400" baseline="0" dirty="0">
                        <a:latin typeface="Times New Roman" pitchFamily="18" charset="0"/>
                        <a:cs typeface="Times New Roman" pitchFamily="18" charset="0"/>
                      </a:endParaRP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[5]</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sz="1400" dirty="0">
                          <a:latin typeface="Times New Roman" pitchFamily="18" charset="0"/>
                          <a:cs typeface="Times New Roman" pitchFamily="18" charset="0"/>
                        </a:rPr>
                        <a:t>MPPT</a:t>
                      </a:r>
                    </a:p>
                    <a:p>
                      <a:pPr>
                        <a:buFont typeface="Wingdings" pitchFamily="2" charset="2"/>
                        <a:buChar char="ü"/>
                      </a:pPr>
                      <a:r>
                        <a:rPr lang="en-US" sz="1400" dirty="0">
                          <a:latin typeface="Times New Roman" pitchFamily="18" charset="0"/>
                          <a:cs typeface="Times New Roman" pitchFamily="18" charset="0"/>
                        </a:rPr>
                        <a:t>Wi-Fi module for remote surveillance</a:t>
                      </a: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It is just a solar powered charging system</a:t>
                      </a:r>
                    </a:p>
                  </a:txBody>
                  <a:tcPr/>
                </a:tc>
                <a:tc>
                  <a:txBody>
                    <a:bodyPr/>
                    <a:lstStyle/>
                    <a:p>
                      <a:pPr marL="342900" indent="-342900">
                        <a:buFont typeface="Wingdings" pitchFamily="2" charset="2"/>
                        <a:buChar char="ü"/>
                      </a:pPr>
                      <a:r>
                        <a:rPr lang="en-IN" sz="1400" dirty="0">
                          <a:latin typeface="Times New Roman" pitchFamily="18" charset="0"/>
                          <a:cs typeface="Times New Roman" pitchFamily="18" charset="0"/>
                        </a:rPr>
                        <a:t>Battery</a:t>
                      </a:r>
                    </a:p>
                    <a:p>
                      <a:pPr marL="342900" indent="-342900">
                        <a:buFont typeface="Wingdings" pitchFamily="2" charset="2"/>
                        <a:buChar char="ü"/>
                      </a:pPr>
                      <a:r>
                        <a:rPr lang="en-IN" sz="1400" dirty="0">
                          <a:latin typeface="Times New Roman" pitchFamily="18" charset="0"/>
                          <a:cs typeface="Times New Roman" pitchFamily="18" charset="0"/>
                        </a:rPr>
                        <a:t>Solar</a:t>
                      </a:r>
                      <a:r>
                        <a:rPr lang="en-IN" sz="1400" baseline="0" dirty="0">
                          <a:latin typeface="Times New Roman" pitchFamily="18" charset="0"/>
                          <a:cs typeface="Times New Roman" pitchFamily="18" charset="0"/>
                        </a:rPr>
                        <a:t> cells</a:t>
                      </a:r>
                    </a:p>
                    <a:p>
                      <a:pPr marL="342900" indent="-342900">
                        <a:buFont typeface="Wingdings" pitchFamily="2" charset="2"/>
                        <a:buChar char="ü"/>
                      </a:pPr>
                      <a:r>
                        <a:rPr lang="en-IN" sz="1400" baseline="0" dirty="0" err="1">
                          <a:latin typeface="Times New Roman" pitchFamily="18" charset="0"/>
                          <a:cs typeface="Times New Roman" pitchFamily="18" charset="0"/>
                        </a:rPr>
                        <a:t>WiFi</a:t>
                      </a:r>
                      <a:r>
                        <a:rPr lang="en-IN" sz="1400" baseline="0" dirty="0">
                          <a:latin typeface="Times New Roman" pitchFamily="18" charset="0"/>
                          <a:cs typeface="Times New Roman" pitchFamily="18" charset="0"/>
                        </a:rPr>
                        <a:t> Module</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IN" sz="1400" dirty="0">
                          <a:latin typeface="Times New Roman" pitchFamily="18" charset="0"/>
                          <a:cs typeface="Times New Roman" pitchFamily="18" charset="0"/>
                        </a:rPr>
                        <a:t>Not</a:t>
                      </a:r>
                      <a:r>
                        <a:rPr lang="en-IN" sz="1400" baseline="0" dirty="0">
                          <a:latin typeface="Times New Roman" pitchFamily="18" charset="0"/>
                          <a:cs typeface="Times New Roman" pitchFamily="18" charset="0"/>
                        </a:rPr>
                        <a:t> a buoy</a:t>
                      </a:r>
                      <a:endParaRPr lang="en-IN" sz="14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079110">
                <a:tc>
                  <a:txBody>
                    <a:bodyPr/>
                    <a:lstStyle/>
                    <a:p>
                      <a:pPr algn="ctr"/>
                      <a:r>
                        <a:rPr lang="en-US" sz="1400" dirty="0">
                          <a:latin typeface="Times New Roman" pitchFamily="18" charset="0"/>
                          <a:cs typeface="Times New Roman" pitchFamily="18" charset="0"/>
                        </a:rPr>
                        <a:t>6</a:t>
                      </a:r>
                      <a:endParaRPr lang="en-IN" sz="1400" dirty="0">
                        <a:latin typeface="Times New Roman" pitchFamily="18" charset="0"/>
                        <a:cs typeface="Times New Roman" pitchFamily="18" charset="0"/>
                      </a:endParaRPr>
                    </a:p>
                  </a:txBody>
                  <a:tcPr/>
                </a:tc>
                <a:tc>
                  <a:txBody>
                    <a:bodyPr/>
                    <a:lstStyle/>
                    <a:p>
                      <a:r>
                        <a:rPr lang="en-US" sz="1400" b="1" u="sng" dirty="0" err="1">
                          <a:latin typeface="Times New Roman" pitchFamily="18" charset="0"/>
                          <a:cs typeface="Times New Roman" pitchFamily="18" charset="0"/>
                        </a:rPr>
                        <a:t>Iot</a:t>
                      </a:r>
                      <a:r>
                        <a:rPr lang="en-US" sz="1400" b="1" u="sng" dirty="0">
                          <a:latin typeface="Times New Roman" pitchFamily="18" charset="0"/>
                          <a:cs typeface="Times New Roman" pitchFamily="18" charset="0"/>
                        </a:rPr>
                        <a:t> Based Water Quality Monitoring System </a:t>
                      </a: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–April 2016</a:t>
                      </a: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[6]</a:t>
                      </a:r>
                      <a:endParaRPr lang="en-IN" sz="1400" b="1" dirty="0">
                        <a:latin typeface="Times New Roman" pitchFamily="18" charset="0"/>
                        <a:cs typeface="Times New Roman" pitchFamily="18" charset="0"/>
                      </a:endParaRPr>
                    </a:p>
                    <a:p>
                      <a:endParaRPr lang="en-US" sz="1400" b="1" u="sng" dirty="0">
                        <a:latin typeface="Times New Roman" pitchFamily="18" charset="0"/>
                        <a:cs typeface="Times New Roman" pitchFamily="18" charset="0"/>
                      </a:endParaRPr>
                    </a:p>
                  </a:txBody>
                  <a:tcPr/>
                </a:tc>
                <a:tc>
                  <a:txBody>
                    <a:bodyPr/>
                    <a:lstStyle/>
                    <a:p>
                      <a:pPr>
                        <a:buFont typeface="Wingdings" pitchFamily="2" charset="2"/>
                        <a:buChar char="ü"/>
                      </a:pPr>
                      <a:r>
                        <a:rPr lang="en-US" sz="1400" dirty="0" err="1">
                          <a:latin typeface="Times New Roman" pitchFamily="18" charset="0"/>
                          <a:cs typeface="Times New Roman" pitchFamily="18" charset="0"/>
                        </a:rPr>
                        <a:t>Zigbee</a:t>
                      </a:r>
                      <a:r>
                        <a:rPr lang="en-US" sz="1400" dirty="0">
                          <a:latin typeface="Times New Roman" pitchFamily="18" charset="0"/>
                          <a:cs typeface="Times New Roman" pitchFamily="18" charset="0"/>
                        </a:rPr>
                        <a:t> protocol</a:t>
                      </a:r>
                    </a:p>
                    <a:p>
                      <a:pPr>
                        <a:buFont typeface="Wingdings" pitchFamily="2" charset="2"/>
                        <a:buChar char="ü"/>
                      </a:pPr>
                      <a:r>
                        <a:rPr lang="en-US" sz="1400" dirty="0">
                          <a:latin typeface="Times New Roman" pitchFamily="18" charset="0"/>
                          <a:cs typeface="Times New Roman" pitchFamily="18" charset="0"/>
                        </a:rPr>
                        <a:t>IOT</a:t>
                      </a:r>
                    </a:p>
                    <a:p>
                      <a:pPr>
                        <a:buFont typeface="Wingdings" pitchFamily="2" charset="2"/>
                        <a:buChar char="ü"/>
                      </a:pPr>
                      <a:r>
                        <a:rPr lang="en-US" sz="1400" dirty="0">
                          <a:latin typeface="Times New Roman" pitchFamily="18" charset="0"/>
                          <a:cs typeface="Times New Roman" pitchFamily="18" charset="0"/>
                        </a:rPr>
                        <a:t>Cloud Computing</a:t>
                      </a:r>
                    </a:p>
                  </a:txBody>
                  <a:tcPr/>
                </a:tc>
                <a:tc>
                  <a:txBody>
                    <a:bodyPr/>
                    <a:lstStyle/>
                    <a:p>
                      <a:pPr>
                        <a:buFont typeface="Wingdings" pitchFamily="2" charset="2"/>
                        <a:buChar char="ü"/>
                      </a:pPr>
                      <a:r>
                        <a:rPr lang="en-IN" sz="1400" baseline="0" dirty="0" err="1">
                          <a:latin typeface="Times New Roman" pitchFamily="18" charset="0"/>
                          <a:cs typeface="Times New Roman" pitchFamily="18" charset="0"/>
                        </a:rPr>
                        <a:t>Zigbee</a:t>
                      </a:r>
                      <a:r>
                        <a:rPr lang="en-IN" sz="1400" baseline="0" dirty="0">
                          <a:latin typeface="Times New Roman" pitchFamily="18" charset="0"/>
                          <a:cs typeface="Times New Roman" pitchFamily="18" charset="0"/>
                        </a:rPr>
                        <a:t> </a:t>
                      </a:r>
                      <a:r>
                        <a:rPr lang="en-IN" sz="1400" baseline="0" dirty="0" err="1">
                          <a:latin typeface="Times New Roman" pitchFamily="18" charset="0"/>
                          <a:cs typeface="Times New Roman" pitchFamily="18" charset="0"/>
                        </a:rPr>
                        <a:t>req</a:t>
                      </a:r>
                      <a:r>
                        <a:rPr lang="en-IN" sz="1400" baseline="0" dirty="0">
                          <a:latin typeface="Times New Roman" pitchFamily="18" charset="0"/>
                          <a:cs typeface="Times New Roman" pitchFamily="18" charset="0"/>
                        </a:rPr>
                        <a:t> high strength </a:t>
                      </a:r>
                      <a:r>
                        <a:rPr lang="en-IN" sz="1400" baseline="0" dirty="0" err="1">
                          <a:latin typeface="Times New Roman" pitchFamily="18" charset="0"/>
                          <a:cs typeface="Times New Roman" pitchFamily="18" charset="0"/>
                        </a:rPr>
                        <a:t>WiFi</a:t>
                      </a:r>
                      <a:r>
                        <a:rPr lang="en-IN" sz="1400" baseline="0" dirty="0">
                          <a:latin typeface="Times New Roman" pitchFamily="18" charset="0"/>
                          <a:cs typeface="Times New Roman" pitchFamily="18" charset="0"/>
                        </a:rPr>
                        <a:t> network</a:t>
                      </a:r>
                    </a:p>
                    <a:p>
                      <a:pPr>
                        <a:buFont typeface="Wingdings" pitchFamily="2" charset="2"/>
                        <a:buChar char="ü"/>
                      </a:pPr>
                      <a:r>
                        <a:rPr lang="en-IN" sz="1400" baseline="0" dirty="0">
                          <a:latin typeface="Times New Roman" pitchFamily="18" charset="0"/>
                          <a:cs typeface="Times New Roman" pitchFamily="18" charset="0"/>
                        </a:rPr>
                        <a:t>Expensive</a:t>
                      </a:r>
                    </a:p>
                  </a:txBody>
                  <a:tcPr/>
                </a:tc>
                <a:tc>
                  <a:txBody>
                    <a:bodyPr/>
                    <a:lstStyle/>
                    <a:p>
                      <a:pPr>
                        <a:buFont typeface="Wingdings" pitchFamily="2" charset="2"/>
                        <a:buChar char="ü"/>
                      </a:pPr>
                      <a:r>
                        <a:rPr lang="en-IN" sz="1400" dirty="0">
                          <a:latin typeface="Times New Roman" pitchFamily="18" charset="0"/>
                          <a:cs typeface="Times New Roman" pitchFamily="18" charset="0"/>
                        </a:rPr>
                        <a:t>Raspberry</a:t>
                      </a:r>
                      <a:r>
                        <a:rPr lang="en-IN" sz="1400" baseline="0" dirty="0">
                          <a:latin typeface="Times New Roman" pitchFamily="18" charset="0"/>
                          <a:cs typeface="Times New Roman" pitchFamily="18" charset="0"/>
                        </a:rPr>
                        <a:t> pie</a:t>
                      </a:r>
                    </a:p>
                    <a:p>
                      <a:pPr>
                        <a:buFont typeface="Wingdings" pitchFamily="2" charset="2"/>
                        <a:buChar char="ü"/>
                      </a:pPr>
                      <a:r>
                        <a:rPr lang="en-IN" sz="1400" baseline="0" dirty="0">
                          <a:latin typeface="Times New Roman" pitchFamily="18" charset="0"/>
                          <a:cs typeface="Times New Roman" pitchFamily="18" charset="0"/>
                        </a:rPr>
                        <a:t>Conductivity sensor</a:t>
                      </a:r>
                    </a:p>
                    <a:p>
                      <a:pPr>
                        <a:buFont typeface="Wingdings" pitchFamily="2" charset="2"/>
                        <a:buChar char="ü"/>
                      </a:pPr>
                      <a:r>
                        <a:rPr lang="en-IN" sz="1400" baseline="0" dirty="0">
                          <a:latin typeface="Times New Roman" pitchFamily="18" charset="0"/>
                          <a:cs typeface="Times New Roman" pitchFamily="18" charset="0"/>
                        </a:rPr>
                        <a:t>Dissolved oxygen sensor </a:t>
                      </a:r>
                    </a:p>
                    <a:p>
                      <a:pPr>
                        <a:buFont typeface="Wingdings" pitchFamily="2" charset="2"/>
                        <a:buNone/>
                      </a:pPr>
                      <a:endParaRPr lang="en-IN" sz="1400" dirty="0">
                        <a:latin typeface="Times New Roman" pitchFamily="18" charset="0"/>
                        <a:cs typeface="Times New Roman" pitchFamily="18" charset="0"/>
                      </a:endParaRPr>
                    </a:p>
                  </a:txBody>
                  <a:tcPr/>
                </a:tc>
                <a:tc>
                  <a:txBody>
                    <a:bodyPr/>
                    <a:lstStyle/>
                    <a:p>
                      <a:pPr>
                        <a:buFont typeface="Wingdings" pitchFamily="2" charset="2"/>
                        <a:buNone/>
                      </a:pPr>
                      <a:r>
                        <a:rPr lang="en-IN" sz="1400" dirty="0">
                          <a:latin typeface="Times New Roman" pitchFamily="18" charset="0"/>
                          <a:cs typeface="Times New Roman" pitchFamily="18" charset="0"/>
                        </a:rPr>
                        <a:t>Our project uses - </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IN" sz="1400" baseline="0" dirty="0">
                          <a:latin typeface="Times New Roman" pitchFamily="18" charset="0"/>
                          <a:cs typeface="Times New Roman" pitchFamily="18" charset="0"/>
                        </a:rPr>
                        <a:t>ESP 32 is affordable </a:t>
                      </a:r>
                    </a:p>
                  </a:txBody>
                  <a:tcPr/>
                </a:tc>
                <a:extLst>
                  <a:ext uri="{0D108BD9-81ED-4DB2-BD59-A6C34878D82A}">
                    <a16:rowId xmlns:a16="http://schemas.microsoft.com/office/drawing/2014/main" val="10003"/>
                  </a:ext>
                </a:extLst>
              </a:tr>
              <a:tr h="1445578">
                <a:tc>
                  <a:txBody>
                    <a:bodyPr/>
                    <a:lstStyle/>
                    <a:p>
                      <a:pPr algn="ctr"/>
                      <a:r>
                        <a:rPr lang="en-US" sz="1400" dirty="0">
                          <a:latin typeface="Times New Roman" pitchFamily="18" charset="0"/>
                          <a:cs typeface="Times New Roman" pitchFamily="18" charset="0"/>
                        </a:rPr>
                        <a:t>7</a:t>
                      </a:r>
                      <a:endParaRPr lang="en-IN" sz="14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r>
                        <a:rPr lang="en-US" sz="1400" b="1" u="sng" dirty="0">
                          <a:latin typeface="Times New Roman" pitchFamily="18" charset="0"/>
                          <a:cs typeface="Times New Roman" pitchFamily="18" charset="0"/>
                        </a:rPr>
                        <a:t>Real time, low power, high data rate and cost effective transmission scheme for coastal buoy system </a:t>
                      </a: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–Oct 2013</a:t>
                      </a: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[7]</a:t>
                      </a:r>
                      <a:endParaRPr lang="en-IN" sz="1400" b="1"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buFont typeface="Wingdings" pitchFamily="2" charset="2"/>
                        <a:buChar char="ü"/>
                      </a:pPr>
                      <a:r>
                        <a:rPr lang="en-US" sz="1400" dirty="0">
                          <a:latin typeface="Times New Roman" pitchFamily="18" charset="0"/>
                          <a:cs typeface="Times New Roman" pitchFamily="18" charset="0"/>
                        </a:rPr>
                        <a:t> GPRS</a:t>
                      </a:r>
                    </a:p>
                    <a:p>
                      <a:pPr>
                        <a:buFont typeface="Wingdings" pitchFamily="2" charset="2"/>
                        <a:buChar char="ü"/>
                      </a:pPr>
                      <a:r>
                        <a:rPr lang="en-US" sz="1400" dirty="0">
                          <a:latin typeface="Times New Roman" pitchFamily="18" charset="0"/>
                          <a:cs typeface="Times New Roman" pitchFamily="18" charset="0"/>
                        </a:rPr>
                        <a:t>GPS</a:t>
                      </a:r>
                    </a:p>
                    <a:p>
                      <a:pPr>
                        <a:buFont typeface="Wingdings" pitchFamily="2" charset="2"/>
                        <a:buChar char="ü"/>
                      </a:pPr>
                      <a:r>
                        <a:rPr lang="en-US" sz="1400" dirty="0">
                          <a:latin typeface="Times New Roman" pitchFamily="18" charset="0"/>
                          <a:cs typeface="Times New Roman" pitchFamily="18" charset="0"/>
                        </a:rPr>
                        <a:t>FTP</a:t>
                      </a:r>
                    </a:p>
                  </a:txBody>
                  <a:tcPr>
                    <a:lnB w="12700" cap="flat" cmpd="sng" algn="ctr">
                      <a:solidFill>
                        <a:schemeClr val="tx1"/>
                      </a:solidFill>
                      <a:prstDash val="solid"/>
                      <a:round/>
                      <a:headEnd type="none" w="med" len="med"/>
                      <a:tailEnd type="none" w="med" len="med"/>
                    </a:lnB>
                  </a:tcPr>
                </a:tc>
                <a:tc>
                  <a:txBody>
                    <a:bodyPr/>
                    <a:lstStyle/>
                    <a:p>
                      <a:pPr>
                        <a:buFont typeface="Wingdings" pitchFamily="2" charset="2"/>
                        <a:buChar char="ü"/>
                      </a:pPr>
                      <a:r>
                        <a:rPr lang="en-IN" sz="1400" baseline="0" dirty="0">
                          <a:latin typeface="Times New Roman" pitchFamily="18" charset="0"/>
                          <a:cs typeface="Times New Roman" pitchFamily="18" charset="0"/>
                        </a:rPr>
                        <a:t>Expensive materials and system</a:t>
                      </a:r>
                    </a:p>
                    <a:p>
                      <a:pPr>
                        <a:buFont typeface="Wingdings" pitchFamily="2" charset="2"/>
                        <a:buChar char="ü"/>
                      </a:pPr>
                      <a:r>
                        <a:rPr lang="en-IN" sz="1400" baseline="0" dirty="0">
                          <a:latin typeface="Times New Roman" pitchFamily="18" charset="0"/>
                          <a:cs typeface="Times New Roman" pitchFamily="18" charset="0"/>
                        </a:rPr>
                        <a:t>Large size</a:t>
                      </a:r>
                    </a:p>
                    <a:p>
                      <a:pPr>
                        <a:buFont typeface="Wingdings" pitchFamily="2" charset="2"/>
                        <a:buChar char="ü"/>
                      </a:pPr>
                      <a:r>
                        <a:rPr lang="en-IN" sz="1400" baseline="0" dirty="0">
                          <a:latin typeface="Times New Roman" pitchFamily="18" charset="0"/>
                          <a:cs typeface="Times New Roman" pitchFamily="18" charset="0"/>
                        </a:rPr>
                        <a:t>Heavy weight</a:t>
                      </a:r>
                    </a:p>
                  </a:txBody>
                  <a:tcPr>
                    <a:lnB w="12700" cap="flat" cmpd="sng" algn="ctr">
                      <a:solidFill>
                        <a:schemeClr val="tx1"/>
                      </a:solidFill>
                      <a:prstDash val="solid"/>
                      <a:round/>
                      <a:headEnd type="none" w="med" len="med"/>
                      <a:tailEnd type="none" w="med" len="med"/>
                    </a:lnB>
                  </a:tcPr>
                </a:tc>
                <a:tc>
                  <a:txBody>
                    <a:bodyPr/>
                    <a:lstStyle/>
                    <a:p>
                      <a:pPr>
                        <a:buFont typeface="Wingdings" pitchFamily="2" charset="2"/>
                        <a:buChar char="ü"/>
                      </a:pPr>
                      <a:r>
                        <a:rPr lang="en-US" dirty="0">
                          <a:latin typeface="Times New Roman" pitchFamily="18" charset="0"/>
                          <a:cs typeface="Times New Roman" pitchFamily="18" charset="0"/>
                        </a:rPr>
                        <a:t>fiber reinforced plastics filled with polyurethane </a:t>
                      </a:r>
                      <a:endParaRPr lang="en-IN" dirty="0">
                        <a:latin typeface="Times New Roman" pitchFamily="18" charset="0"/>
                        <a:cs typeface="Times New Roman" pitchFamily="18" charset="0"/>
                      </a:endParaRPr>
                    </a:p>
                    <a:p>
                      <a:pPr>
                        <a:buFont typeface="Wingdings" pitchFamily="2" charset="2"/>
                        <a:buChar char="ü"/>
                      </a:pPr>
                      <a:r>
                        <a:rPr lang="en-IN" sz="1400" dirty="0">
                          <a:latin typeface="Times New Roman" pitchFamily="18" charset="0"/>
                          <a:cs typeface="Times New Roman" pitchFamily="18" charset="0"/>
                        </a:rPr>
                        <a:t>Sensors</a:t>
                      </a:r>
                      <a:r>
                        <a:rPr lang="en-IN" sz="1400" baseline="0" dirty="0">
                          <a:latin typeface="Times New Roman" pitchFamily="18" charset="0"/>
                          <a:cs typeface="Times New Roman" pitchFamily="18" charset="0"/>
                        </a:rPr>
                        <a:t> – humidity, Anemometer, conductivity and temp.</a:t>
                      </a:r>
                      <a:endParaRPr lang="en-IN" sz="140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tc>
                  <a:txBody>
                    <a:bodyPr/>
                    <a:lstStyle/>
                    <a:p>
                      <a:pPr>
                        <a:buFont typeface="Wingdings" pitchFamily="2" charset="2"/>
                        <a:buNone/>
                      </a:pPr>
                      <a:r>
                        <a:rPr lang="en-IN" sz="1400" dirty="0">
                          <a:latin typeface="Times New Roman" pitchFamily="18" charset="0"/>
                          <a:cs typeface="Times New Roman" pitchFamily="18" charset="0"/>
                        </a:rPr>
                        <a:t>Our project uses - </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IN" sz="1400" baseline="0" dirty="0" err="1">
                          <a:latin typeface="Times New Roman" pitchFamily="18" charset="0"/>
                          <a:cs typeface="Times New Roman" pitchFamily="18" charset="0"/>
                        </a:rPr>
                        <a:t>Thingspeak</a:t>
                      </a:r>
                      <a:r>
                        <a:rPr lang="en-IN" sz="1400" baseline="0" dirty="0">
                          <a:latin typeface="Times New Roman" pitchFamily="18" charset="0"/>
                          <a:cs typeface="Times New Roman" pitchFamily="18" charset="0"/>
                        </a:rPr>
                        <a:t> cloud server to store data </a:t>
                      </a:r>
                    </a:p>
                    <a:p>
                      <a:pPr>
                        <a:buFont typeface="Wingdings" pitchFamily="2" charset="2"/>
                        <a:buNone/>
                      </a:pPr>
                      <a:endParaRPr lang="en-IN" sz="1400" baseline="0" dirty="0">
                        <a:latin typeface="Times New Roman" pitchFamily="18" charset="0"/>
                        <a:cs typeface="Times New Roman" pitchFamily="18" charset="0"/>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p:nvPr/>
        </p:nvSpPr>
        <p:spPr>
          <a:xfrm>
            <a:off x="4208303" y="285728"/>
            <a:ext cx="3618298" cy="461665"/>
          </a:xfrm>
          <a:prstGeom prst="rect">
            <a:avLst/>
          </a:prstGeom>
          <a:noFill/>
        </p:spPr>
        <p:txBody>
          <a:bodyPr wrap="none" rtlCol="0">
            <a:spAutoFit/>
          </a:bodyPr>
          <a:lstStyle/>
          <a:p>
            <a:r>
              <a:rPr lang="en-US" sz="2400" u="sng" dirty="0">
                <a:latin typeface="Arial Rounded MT Bold" panose="020F0704030504030204" pitchFamily="34" charset="0"/>
              </a:rPr>
              <a:t>LITERATURE   REVIEW</a:t>
            </a:r>
            <a:endParaRPr lang="en-IN" sz="2400" u="sng" dirty="0">
              <a:latin typeface="Arial Rounded MT Bold" panose="020F0704030504030204" pitchFamily="34" charset="0"/>
            </a:endParaRPr>
          </a:p>
        </p:txBody>
      </p:sp>
    </p:spTree>
    <p:extLst>
      <p:ext uri="{BB962C8B-B14F-4D97-AF65-F5344CB8AC3E}">
        <p14:creationId xmlns:p14="http://schemas.microsoft.com/office/powerpoint/2010/main" val="78167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idx="11"/>
          </p:nvPr>
        </p:nvSpPr>
        <p:spPr/>
        <p:txBody>
          <a:bodyPr/>
          <a:lstStyle/>
          <a:p>
            <a:r>
              <a:rPr lang="en-IN"/>
              <a:t>TY EXTC Mini Project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8</a:t>
            </a:fld>
            <a:endParaRPr lang="en-US"/>
          </a:p>
        </p:txBody>
      </p:sp>
      <p:sp>
        <p:nvSpPr>
          <p:cNvPr id="7" name="TextBox 6"/>
          <p:cNvSpPr txBox="1"/>
          <p:nvPr/>
        </p:nvSpPr>
        <p:spPr>
          <a:xfrm>
            <a:off x="4333338" y="260648"/>
            <a:ext cx="3634870" cy="461665"/>
          </a:xfrm>
          <a:prstGeom prst="rect">
            <a:avLst/>
          </a:prstGeom>
          <a:noFill/>
        </p:spPr>
        <p:txBody>
          <a:bodyPr wrap="square" rtlCol="0">
            <a:spAutoFit/>
          </a:bodyPr>
          <a:lstStyle/>
          <a:p>
            <a:r>
              <a:rPr lang="en-US" sz="2400" dirty="0">
                <a:latin typeface="Arial Rounded MT Bold" panose="020F0704030504030204" pitchFamily="34" charset="0"/>
              </a:rPr>
              <a:t>LITERATURE REVIEW:</a:t>
            </a:r>
            <a:endParaRPr lang="en-IN" sz="2400" dirty="0">
              <a:latin typeface="Arial Rounded MT Bold" panose="020F07040305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63361990"/>
              </p:ext>
            </p:extLst>
          </p:nvPr>
        </p:nvGraphicFramePr>
        <p:xfrm>
          <a:off x="551384" y="1052736"/>
          <a:ext cx="11287204" cy="5013029"/>
        </p:xfrm>
        <a:graphic>
          <a:graphicData uri="http://schemas.openxmlformats.org/drawingml/2006/table">
            <a:tbl>
              <a:tblPr firstRow="1" bandRow="1">
                <a:tableStyleId>{5C22544A-7EE6-4342-B048-85BDC9FD1C3A}</a:tableStyleId>
              </a:tblPr>
              <a:tblGrid>
                <a:gridCol w="781317">
                  <a:extLst>
                    <a:ext uri="{9D8B030D-6E8A-4147-A177-3AD203B41FA5}">
                      <a16:colId xmlns:a16="http://schemas.microsoft.com/office/drawing/2014/main" val="20000"/>
                    </a:ext>
                  </a:extLst>
                </a:gridCol>
                <a:gridCol w="2504831">
                  <a:extLst>
                    <a:ext uri="{9D8B030D-6E8A-4147-A177-3AD203B41FA5}">
                      <a16:colId xmlns:a16="http://schemas.microsoft.com/office/drawing/2014/main" val="20001"/>
                    </a:ext>
                  </a:extLst>
                </a:gridCol>
                <a:gridCol w="1928826">
                  <a:extLst>
                    <a:ext uri="{9D8B030D-6E8A-4147-A177-3AD203B41FA5}">
                      <a16:colId xmlns:a16="http://schemas.microsoft.com/office/drawing/2014/main" val="20002"/>
                    </a:ext>
                  </a:extLst>
                </a:gridCol>
                <a:gridCol w="1839436">
                  <a:extLst>
                    <a:ext uri="{9D8B030D-6E8A-4147-A177-3AD203B41FA5}">
                      <a16:colId xmlns:a16="http://schemas.microsoft.com/office/drawing/2014/main" val="20003"/>
                    </a:ext>
                  </a:extLst>
                </a:gridCol>
                <a:gridCol w="2116397">
                  <a:extLst>
                    <a:ext uri="{9D8B030D-6E8A-4147-A177-3AD203B41FA5}">
                      <a16:colId xmlns:a16="http://schemas.microsoft.com/office/drawing/2014/main" val="20004"/>
                    </a:ext>
                  </a:extLst>
                </a:gridCol>
                <a:gridCol w="2116397">
                  <a:extLst>
                    <a:ext uri="{9D8B030D-6E8A-4147-A177-3AD203B41FA5}">
                      <a16:colId xmlns:a16="http://schemas.microsoft.com/office/drawing/2014/main" val="20005"/>
                    </a:ext>
                  </a:extLst>
                </a:gridCol>
              </a:tblGrid>
              <a:tr h="462061">
                <a:tc>
                  <a:txBody>
                    <a:bodyPr/>
                    <a:lstStyle/>
                    <a:p>
                      <a:pPr algn="ctr"/>
                      <a:r>
                        <a:rPr lang="en-IN" sz="1400" dirty="0">
                          <a:latin typeface="Times New Roman" pitchFamily="18" charset="0"/>
                          <a:cs typeface="Times New Roman" pitchFamily="18" charset="0"/>
                        </a:rPr>
                        <a:t>S. No. </a:t>
                      </a: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Title</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Methodology</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Limitations</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US" sz="1400" dirty="0">
                          <a:latin typeface="Times New Roman" pitchFamily="18" charset="0"/>
                          <a:cs typeface="Times New Roman" pitchFamily="18" charset="0"/>
                        </a:rPr>
                        <a:t>Components used</a:t>
                      </a:r>
                      <a:endParaRPr lang="en-IN" sz="1400" dirty="0">
                        <a:latin typeface="Times New Roman" pitchFamily="18" charset="0"/>
                        <a:cs typeface="Times New Roman" pitchFamily="18" charset="0"/>
                      </a:endParaRPr>
                    </a:p>
                  </a:txBody>
                  <a:tcPr>
                    <a:solidFill>
                      <a:schemeClr val="accent5">
                        <a:lumMod val="50000"/>
                      </a:schemeClr>
                    </a:solidFill>
                  </a:tcPr>
                </a:tc>
                <a:tc>
                  <a:txBody>
                    <a:bodyPr/>
                    <a:lstStyle/>
                    <a:p>
                      <a:pPr algn="ctr"/>
                      <a:r>
                        <a:rPr lang="en-IN" sz="1400" dirty="0">
                          <a:latin typeface="Times New Roman" pitchFamily="18" charset="0"/>
                          <a:cs typeface="Times New Roman" pitchFamily="18" charset="0"/>
                        </a:rPr>
                        <a:t>Remarks</a:t>
                      </a:r>
                    </a:p>
                  </a:txBody>
                  <a:tcPr>
                    <a:solidFill>
                      <a:schemeClr val="accent5">
                        <a:lumMod val="50000"/>
                      </a:schemeClr>
                    </a:solidFill>
                  </a:tcPr>
                </a:tc>
                <a:extLst>
                  <a:ext uri="{0D108BD9-81ED-4DB2-BD59-A6C34878D82A}">
                    <a16:rowId xmlns:a16="http://schemas.microsoft.com/office/drawing/2014/main" val="10000"/>
                  </a:ext>
                </a:extLst>
              </a:tr>
              <a:tr h="903033">
                <a:tc>
                  <a:txBody>
                    <a:bodyPr/>
                    <a:lstStyle/>
                    <a:p>
                      <a:pPr algn="ctr"/>
                      <a:r>
                        <a:rPr lang="en-US" sz="1400" dirty="0">
                          <a:latin typeface="Times New Roman" pitchFamily="18" charset="0"/>
                          <a:cs typeface="Times New Roman" pitchFamily="18" charset="0"/>
                        </a:rPr>
                        <a:t>8</a:t>
                      </a:r>
                      <a:endParaRPr lang="en-IN" sz="1400" dirty="0">
                        <a:latin typeface="Times New Roman" pitchFamily="18" charset="0"/>
                        <a:cs typeface="Times New Roman" pitchFamily="18" charset="0"/>
                      </a:endParaRPr>
                    </a:p>
                  </a:txBody>
                  <a:tcPr/>
                </a:tc>
                <a:tc>
                  <a:txBody>
                    <a:bodyPr/>
                    <a:lstStyle/>
                    <a:p>
                      <a:r>
                        <a:rPr lang="en-US" b="1" u="sng" dirty="0" err="1">
                          <a:latin typeface="Times New Roman" panose="02020603050405020304" pitchFamily="18" charset="0"/>
                          <a:cs typeface="Times New Roman" panose="02020603050405020304" pitchFamily="18" charset="0"/>
                        </a:rPr>
                        <a:t>IoT</a:t>
                      </a:r>
                      <a:r>
                        <a:rPr lang="en-US" b="1" u="sng" dirty="0">
                          <a:latin typeface="Times New Roman" panose="02020603050405020304" pitchFamily="18" charset="0"/>
                          <a:cs typeface="Times New Roman" panose="02020603050405020304" pitchFamily="18" charset="0"/>
                        </a:rPr>
                        <a:t> based smart water quality monitoring system </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a:t>
                      </a:r>
                      <a:r>
                        <a:rPr lang="en-US" sz="1400" baseline="0" dirty="0">
                          <a:latin typeface="+mn-lt"/>
                          <a:cs typeface="+mn-cs"/>
                        </a:rPr>
                        <a:t>02</a:t>
                      </a:r>
                      <a:r>
                        <a:rPr lang="en-US" dirty="0"/>
                        <a:t>.07.2021</a:t>
                      </a:r>
                      <a:br>
                        <a:rPr lang="en-US" sz="1400" dirty="0">
                          <a:latin typeface="Times New Roman" pitchFamily="18" charset="0"/>
                          <a:cs typeface="Times New Roman" pitchFamily="18" charset="0"/>
                        </a:rPr>
                      </a:br>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[8]</a:t>
                      </a:r>
                      <a:endParaRPr lang="en-IN" sz="1400" dirty="0">
                        <a:latin typeface="Times New Roman" pitchFamily="18" charset="0"/>
                        <a:cs typeface="Times New Roman" pitchFamily="18" charset="0"/>
                      </a:endParaRPr>
                    </a:p>
                  </a:txBody>
                  <a:tcPr/>
                </a:tc>
                <a:tc>
                  <a:txBody>
                    <a:bodyPr/>
                    <a:lstStyle/>
                    <a:p>
                      <a:pPr>
                        <a:buFont typeface="Wingdings" pitchFamily="2" charset="2"/>
                        <a:buChar char="ü"/>
                      </a:pP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a:t>
                      </a:r>
                    </a:p>
                    <a:p>
                      <a:pPr>
                        <a:buFont typeface="Wingdings" pitchFamily="2" charset="2"/>
                        <a:buChar char="ü"/>
                      </a:pPr>
                      <a:r>
                        <a:rPr lang="en-US" dirty="0">
                          <a:latin typeface="Times New Roman" panose="02020603050405020304" pitchFamily="18" charset="0"/>
                          <a:cs typeface="Times New Roman" panose="02020603050405020304" pitchFamily="18" charset="0"/>
                        </a:rPr>
                        <a:t>IOT</a:t>
                      </a:r>
                    </a:p>
                    <a:p>
                      <a:pPr>
                        <a:buFont typeface="Wingdings" pitchFamily="2" charset="2"/>
                        <a:buChar char="ü"/>
                      </a:pPr>
                      <a:r>
                        <a:rPr lang="en-US" dirty="0">
                          <a:latin typeface="Times New Roman" panose="02020603050405020304" pitchFamily="18" charset="0"/>
                          <a:cs typeface="Times New Roman" panose="02020603050405020304" pitchFamily="18" charset="0"/>
                        </a:rPr>
                        <a:t>Sensor Integration</a:t>
                      </a:r>
                    </a:p>
                    <a:p>
                      <a:pPr>
                        <a:buFont typeface="Wingdings" pitchFamily="2" charset="2"/>
                        <a:buChar char="ü"/>
                      </a:pPr>
                      <a:endParaRPr lang="en-US" dirty="0">
                        <a:latin typeface="Times New Roman" panose="02020603050405020304" pitchFamily="18" charset="0"/>
                        <a:cs typeface="Times New Roman" panose="02020603050405020304" pitchFamily="18" charset="0"/>
                      </a:endParaRP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Limited operating time </a:t>
                      </a:r>
                    </a:p>
                    <a:p>
                      <a:pPr>
                        <a:buFont typeface="Wingdings" pitchFamily="2" charset="2"/>
                        <a:buChar char="ü"/>
                      </a:pPr>
                      <a:r>
                        <a:rPr lang="en-IN" sz="1400" baseline="0" dirty="0">
                          <a:latin typeface="Times New Roman" pitchFamily="18" charset="0"/>
                          <a:cs typeface="Times New Roman" pitchFamily="18" charset="0"/>
                        </a:rPr>
                        <a:t>Low range operation</a:t>
                      </a:r>
                    </a:p>
                    <a:p>
                      <a:pPr>
                        <a:buFont typeface="Wingdings" pitchFamily="2" charset="2"/>
                        <a:buChar char="ü"/>
                      </a:pPr>
                      <a:r>
                        <a:rPr lang="en-US" sz="1400" baseline="0" dirty="0">
                          <a:latin typeface="Times New Roman" pitchFamily="18" charset="0"/>
                          <a:cs typeface="Times New Roman" pitchFamily="18" charset="0"/>
                        </a:rPr>
                        <a:t>Use of extra components</a:t>
                      </a:r>
                      <a:endParaRPr lang="en-IN" sz="1400" baseline="0"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Sensor – pH, turbidity, </a:t>
                      </a:r>
                      <a:r>
                        <a:rPr lang="en-US" sz="1400" baseline="0" dirty="0" err="1">
                          <a:latin typeface="Times New Roman" pitchFamily="18" charset="0"/>
                          <a:cs typeface="Times New Roman" pitchFamily="18" charset="0"/>
                        </a:rPr>
                        <a:t>termperature</a:t>
                      </a:r>
                      <a:r>
                        <a:rPr lang="en-US" sz="1400" baseline="0" dirty="0">
                          <a:latin typeface="Times New Roman" pitchFamily="18" charset="0"/>
                          <a:cs typeface="Times New Roman" pitchFamily="18" charset="0"/>
                        </a:rPr>
                        <a:t>, humidity, conductivity, CO2</a:t>
                      </a:r>
                    </a:p>
                    <a:p>
                      <a:pPr>
                        <a:buFont typeface="Wingdings" pitchFamily="2" charset="2"/>
                        <a:buChar char="ü"/>
                      </a:pPr>
                      <a:r>
                        <a:rPr lang="en-US" sz="1400" baseline="0" dirty="0" err="1">
                          <a:latin typeface="Times New Roman" pitchFamily="18" charset="0"/>
                          <a:cs typeface="Times New Roman" pitchFamily="18" charset="0"/>
                        </a:rPr>
                        <a:t>Arduino</a:t>
                      </a:r>
                      <a:r>
                        <a:rPr lang="en-US" sz="1400" baseline="0" dirty="0">
                          <a:latin typeface="Times New Roman" pitchFamily="18" charset="0"/>
                          <a:cs typeface="Times New Roman" pitchFamily="18" charset="0"/>
                        </a:rPr>
                        <a:t> ATMEGA</a:t>
                      </a:r>
                    </a:p>
                    <a:p>
                      <a:pPr>
                        <a:buFont typeface="Wingdings" pitchFamily="2" charset="2"/>
                        <a:buChar char="ü"/>
                      </a:pPr>
                      <a:r>
                        <a:rPr lang="en-US" sz="1400" baseline="0" dirty="0">
                          <a:latin typeface="Times New Roman" pitchFamily="18" charset="0"/>
                          <a:cs typeface="Times New Roman" pitchFamily="18" charset="0"/>
                        </a:rPr>
                        <a:t>ESP 8266, LCD</a:t>
                      </a:r>
                      <a:endParaRPr lang="en-IN" sz="1400" baseline="0" dirty="0">
                        <a:latin typeface="Times New Roman" pitchFamily="18" charset="0"/>
                        <a:cs typeface="Times New Roman" pitchFamily="18" charset="0"/>
                      </a:endParaRPr>
                    </a:p>
                  </a:txBody>
                  <a:tcPr/>
                </a:tc>
                <a:tc>
                  <a:txBody>
                    <a:bodyPr/>
                    <a:lstStyle/>
                    <a:p>
                      <a:pPr>
                        <a:buFont typeface="Wingdings" pitchFamily="2" charset="2"/>
                        <a:buNone/>
                      </a:pPr>
                      <a:r>
                        <a:rPr lang="en-IN" sz="1400" baseline="0" dirty="0">
                          <a:latin typeface="Times New Roman" pitchFamily="18" charset="0"/>
                          <a:cs typeface="Times New Roman" pitchFamily="18" charset="0"/>
                        </a:rPr>
                        <a:t>Our project is –</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US" sz="1400" baseline="0" dirty="0">
                          <a:latin typeface="Times New Roman" pitchFamily="18" charset="0"/>
                          <a:cs typeface="Times New Roman" pitchFamily="18" charset="0"/>
                        </a:rPr>
                        <a:t>Accelerometer used for high tide detection</a:t>
                      </a:r>
                    </a:p>
                    <a:p>
                      <a:pPr>
                        <a:buFont typeface="Wingdings" pitchFamily="2" charset="2"/>
                        <a:buChar char="ü"/>
                      </a:pPr>
                      <a:r>
                        <a:rPr lang="en-US" sz="1400" baseline="0" dirty="0">
                          <a:latin typeface="Times New Roman" pitchFamily="18" charset="0"/>
                          <a:cs typeface="Times New Roman" pitchFamily="18" charset="0"/>
                        </a:rPr>
                        <a:t>Long range operation</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1381048">
                <a:tc>
                  <a:txBody>
                    <a:bodyPr/>
                    <a:lstStyle/>
                    <a:p>
                      <a:pPr algn="ctr"/>
                      <a:r>
                        <a:rPr lang="en-US" sz="1400" dirty="0">
                          <a:latin typeface="Times New Roman" pitchFamily="18" charset="0"/>
                          <a:cs typeface="Times New Roman" pitchFamily="18" charset="0"/>
                        </a:rPr>
                        <a:t>9</a:t>
                      </a:r>
                      <a:endParaRPr lang="en-IN" sz="1400" dirty="0">
                        <a:latin typeface="Times New Roman" pitchFamily="18" charset="0"/>
                        <a:cs typeface="Times New Roman" pitchFamily="18" charset="0"/>
                      </a:endParaRPr>
                    </a:p>
                  </a:txBody>
                  <a:tcPr/>
                </a:tc>
                <a:tc>
                  <a:txBody>
                    <a:bodyPr/>
                    <a:lstStyle/>
                    <a:p>
                      <a:r>
                        <a:rPr lang="en-US" b="1" u="sng" dirty="0">
                          <a:latin typeface="Times New Roman" panose="02020603050405020304" pitchFamily="18" charset="0"/>
                          <a:cs typeface="Times New Roman" panose="02020603050405020304" pitchFamily="18" charset="0"/>
                        </a:rPr>
                        <a:t>Smart water quality monitoring system with cost-effective using </a:t>
                      </a:r>
                      <a:r>
                        <a:rPr lang="en-US" b="1" u="sng" dirty="0" err="1">
                          <a:latin typeface="Times New Roman" panose="02020603050405020304" pitchFamily="18" charset="0"/>
                          <a:cs typeface="Times New Roman" panose="02020603050405020304" pitchFamily="18" charset="0"/>
                        </a:rPr>
                        <a:t>IoT</a:t>
                      </a:r>
                      <a:endParaRPr lang="en-US" b="1" u="sng" dirty="0">
                        <a:latin typeface="Times New Roman" panose="02020603050405020304" pitchFamily="18" charset="0"/>
                        <a:cs typeface="Times New Roman" panose="02020603050405020304" pitchFamily="18" charset="0"/>
                      </a:endParaRPr>
                    </a:p>
                    <a:p>
                      <a:r>
                        <a:rPr lang="en-US" sz="1400" b="1" u="none" dirty="0">
                          <a:latin typeface="Times New Roman" pitchFamily="18" charset="0"/>
                          <a:cs typeface="Times New Roman" pitchFamily="18" charset="0"/>
                        </a:rPr>
                        <a:t>Publication </a:t>
                      </a:r>
                      <a:r>
                        <a:rPr lang="en-US" sz="1400" b="1" dirty="0">
                          <a:latin typeface="Times New Roman" pitchFamily="18" charset="0"/>
                          <a:cs typeface="Times New Roman" pitchFamily="18" charset="0"/>
                        </a:rPr>
                        <a:t>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 26.05.2020</a:t>
                      </a: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[9]</a:t>
                      </a:r>
                      <a:endParaRPr lang="en-IN" sz="1400" b="1" dirty="0">
                        <a:latin typeface="Times New Roman" pitchFamily="18" charset="0"/>
                        <a:cs typeface="Times New Roman" pitchFamily="18" charset="0"/>
                      </a:endParaRPr>
                    </a:p>
                  </a:txBody>
                  <a:tcPr/>
                </a:tc>
                <a:tc>
                  <a:txBody>
                    <a:bodyPr/>
                    <a:lstStyle/>
                    <a:p>
                      <a:pPr>
                        <a:buFont typeface="Wingdings" pitchFamily="2" charset="2"/>
                        <a:buChar char="ü"/>
                      </a:pPr>
                      <a:r>
                        <a:rPr lang="en-US" dirty="0" err="1">
                          <a:latin typeface="Times New Roman" panose="02020603050405020304" pitchFamily="18" charset="0"/>
                          <a:cs typeface="Times New Roman" panose="02020603050405020304" pitchFamily="18" charset="0"/>
                        </a:rPr>
                        <a:t>Wifi</a:t>
                      </a:r>
                      <a:r>
                        <a:rPr lang="en-US" dirty="0">
                          <a:latin typeface="Times New Roman" panose="02020603050405020304" pitchFamily="18" charset="0"/>
                          <a:cs typeface="Times New Roman" panose="02020603050405020304" pitchFamily="18" charset="0"/>
                        </a:rPr>
                        <a:t> Module</a:t>
                      </a:r>
                    </a:p>
                    <a:p>
                      <a:pPr>
                        <a:buFont typeface="Wingdings" pitchFamily="2" charset="2"/>
                        <a:buChar char="ü"/>
                      </a:pPr>
                      <a:r>
                        <a:rPr lang="en-US" dirty="0">
                          <a:latin typeface="Times New Roman" panose="02020603050405020304" pitchFamily="18" charset="0"/>
                          <a:cs typeface="Times New Roman" panose="02020603050405020304" pitchFamily="18" charset="0"/>
                        </a:rPr>
                        <a:t>IOT</a:t>
                      </a:r>
                    </a:p>
                    <a:p>
                      <a:pPr>
                        <a:buFont typeface="Wingdings" pitchFamily="2" charset="2"/>
                        <a:buChar char="ü"/>
                      </a:pPr>
                      <a:r>
                        <a:rPr lang="en-US" dirty="0">
                          <a:latin typeface="Times New Roman" panose="02020603050405020304" pitchFamily="18" charset="0"/>
                          <a:cs typeface="Times New Roman" panose="02020603050405020304" pitchFamily="18" charset="0"/>
                        </a:rPr>
                        <a:t>Sensor Integration</a:t>
                      </a: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Limited operating time </a:t>
                      </a:r>
                    </a:p>
                    <a:p>
                      <a:pPr>
                        <a:buFont typeface="Wingdings" pitchFamily="2" charset="2"/>
                        <a:buChar char="ü"/>
                      </a:pPr>
                      <a:r>
                        <a:rPr lang="en-IN" sz="1400" baseline="0" dirty="0">
                          <a:latin typeface="Times New Roman" pitchFamily="18" charset="0"/>
                          <a:cs typeface="Times New Roman" pitchFamily="18" charset="0"/>
                        </a:rPr>
                        <a:t>Low range operation</a:t>
                      </a:r>
                    </a:p>
                    <a:p>
                      <a:pPr>
                        <a:buFont typeface="Wingdings" pitchFamily="2" charset="2"/>
                        <a:buChar char="ü"/>
                      </a:pPr>
                      <a:r>
                        <a:rPr lang="en-US" sz="1400" baseline="0" dirty="0">
                          <a:latin typeface="Times New Roman" pitchFamily="18" charset="0"/>
                          <a:cs typeface="Times New Roman" pitchFamily="18" charset="0"/>
                        </a:rPr>
                        <a:t>Use of extra components</a:t>
                      </a:r>
                      <a:endParaRPr lang="en-IN" sz="1400" baseline="0" dirty="0">
                        <a:latin typeface="Times New Roman" pitchFamily="18" charset="0"/>
                        <a:cs typeface="Times New Roman" pitchFamily="18" charset="0"/>
                      </a:endParaRPr>
                    </a:p>
                  </a:txBody>
                  <a:tcPr/>
                </a:tc>
                <a:tc>
                  <a:txBody>
                    <a:bodyPr/>
                    <a:lstStyle/>
                    <a:p>
                      <a:pPr>
                        <a:buFont typeface="Wingdings" pitchFamily="2" charset="2"/>
                        <a:buChar char="ü"/>
                      </a:pPr>
                      <a:r>
                        <a:rPr lang="en-US" sz="1400" baseline="0" dirty="0">
                          <a:latin typeface="Times New Roman" pitchFamily="18" charset="0"/>
                          <a:cs typeface="Times New Roman" pitchFamily="18" charset="0"/>
                        </a:rPr>
                        <a:t>Sensor – pH, turbidity, </a:t>
                      </a:r>
                      <a:r>
                        <a:rPr lang="en-US" sz="1400" baseline="0" dirty="0" err="1">
                          <a:latin typeface="Times New Roman" pitchFamily="18" charset="0"/>
                          <a:cs typeface="Times New Roman" pitchFamily="18" charset="0"/>
                        </a:rPr>
                        <a:t>termperature</a:t>
                      </a:r>
                      <a:r>
                        <a:rPr lang="en-US" sz="1400" baseline="0" dirty="0">
                          <a:latin typeface="Times New Roman" pitchFamily="18" charset="0"/>
                          <a:cs typeface="Times New Roman" pitchFamily="18" charset="0"/>
                        </a:rPr>
                        <a:t>, humidity, conductivity, CO2, Ultrasonic</a:t>
                      </a:r>
                    </a:p>
                    <a:p>
                      <a:pPr>
                        <a:buFont typeface="Wingdings" pitchFamily="2" charset="2"/>
                        <a:buChar char="ü"/>
                      </a:pPr>
                      <a:r>
                        <a:rPr lang="en-US" sz="1400" baseline="0" dirty="0" err="1">
                          <a:latin typeface="Times New Roman" pitchFamily="18" charset="0"/>
                          <a:cs typeface="Times New Roman" pitchFamily="18" charset="0"/>
                        </a:rPr>
                        <a:t>Arduino</a:t>
                      </a:r>
                      <a:r>
                        <a:rPr lang="en-US" sz="1400" baseline="0" dirty="0">
                          <a:latin typeface="Times New Roman" pitchFamily="18" charset="0"/>
                          <a:cs typeface="Times New Roman" pitchFamily="18" charset="0"/>
                        </a:rPr>
                        <a:t> ATMEGA</a:t>
                      </a:r>
                    </a:p>
                    <a:p>
                      <a:pPr>
                        <a:buFont typeface="Wingdings" pitchFamily="2" charset="2"/>
                        <a:buChar char="ü"/>
                      </a:pPr>
                      <a:r>
                        <a:rPr lang="en-US" sz="1400" baseline="0" dirty="0" err="1">
                          <a:latin typeface="Times New Roman" pitchFamily="18" charset="0"/>
                          <a:cs typeface="Times New Roman" pitchFamily="18" charset="0"/>
                        </a:rPr>
                        <a:t>Wifi</a:t>
                      </a:r>
                      <a:r>
                        <a:rPr lang="en-US" sz="1400" baseline="0" dirty="0">
                          <a:latin typeface="Times New Roman" pitchFamily="18" charset="0"/>
                          <a:cs typeface="Times New Roman" pitchFamily="18" charset="0"/>
                        </a:rPr>
                        <a:t> module</a:t>
                      </a:r>
                      <a:endParaRPr lang="en-IN" sz="1400" baseline="0" dirty="0">
                        <a:latin typeface="Times New Roman" pitchFamily="18" charset="0"/>
                        <a:cs typeface="Times New Roman" pitchFamily="18" charset="0"/>
                      </a:endParaRPr>
                    </a:p>
                  </a:txBody>
                  <a:tcPr/>
                </a:tc>
                <a:tc>
                  <a:txBody>
                    <a:bodyPr/>
                    <a:lstStyle/>
                    <a:p>
                      <a:pPr>
                        <a:buFont typeface="Wingdings" pitchFamily="2" charset="2"/>
                        <a:buNone/>
                      </a:pPr>
                      <a:r>
                        <a:rPr lang="en-IN" sz="1400" dirty="0">
                          <a:latin typeface="Times New Roman" pitchFamily="18" charset="0"/>
                          <a:cs typeface="Times New Roman" pitchFamily="18" charset="0"/>
                        </a:rPr>
                        <a:t>Our</a:t>
                      </a:r>
                      <a:r>
                        <a:rPr lang="en-IN" sz="1400" baseline="0" dirty="0">
                          <a:latin typeface="Times New Roman" pitchFamily="18" charset="0"/>
                          <a:cs typeface="Times New Roman" pitchFamily="18" charset="0"/>
                        </a:rPr>
                        <a:t> project is –</a:t>
                      </a:r>
                    </a:p>
                    <a:p>
                      <a:pPr>
                        <a:buFont typeface="Wingdings" pitchFamily="2" charset="2"/>
                        <a:buChar char="ü"/>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US" sz="1400" baseline="0" dirty="0">
                          <a:latin typeface="Times New Roman" pitchFamily="18" charset="0"/>
                          <a:cs typeface="Times New Roman" pitchFamily="18" charset="0"/>
                        </a:rPr>
                        <a:t>Accelerometer used for high tide detection</a:t>
                      </a:r>
                    </a:p>
                    <a:p>
                      <a:pPr>
                        <a:buFont typeface="Wingdings" pitchFamily="2" charset="2"/>
                        <a:buChar char="ü"/>
                      </a:pPr>
                      <a:r>
                        <a:rPr lang="en-US" sz="1400" baseline="0" dirty="0">
                          <a:latin typeface="Times New Roman" pitchFamily="18" charset="0"/>
                          <a:cs typeface="Times New Roman" pitchFamily="18" charset="0"/>
                        </a:rPr>
                        <a:t>Long range operation</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1079110">
                <a:tc>
                  <a:txBody>
                    <a:bodyPr/>
                    <a:lstStyle/>
                    <a:p>
                      <a:pPr algn="ctr"/>
                      <a:r>
                        <a:rPr lang="en-US" sz="1400" dirty="0">
                          <a:latin typeface="Times New Roman" pitchFamily="18" charset="0"/>
                          <a:cs typeface="Times New Roman" pitchFamily="18" charset="0"/>
                        </a:rPr>
                        <a:t>10</a:t>
                      </a:r>
                      <a:endParaRPr lang="en-IN" sz="1400" dirty="0">
                        <a:latin typeface="Times New Roman" pitchFamily="18" charset="0"/>
                        <a:cs typeface="Times New Roman" pitchFamily="18" charset="0"/>
                      </a:endParaRPr>
                    </a:p>
                  </a:txBody>
                  <a:tcPr/>
                </a:tc>
                <a:tc>
                  <a:txBody>
                    <a:bodyPr/>
                    <a:lstStyle/>
                    <a:p>
                      <a:r>
                        <a:rPr lang="en-US" dirty="0" err="1"/>
                        <a:t>I</a:t>
                      </a:r>
                      <a:r>
                        <a:rPr lang="en-US" b="1" u="sng" dirty="0" err="1">
                          <a:latin typeface="Times New Roman" panose="02020603050405020304" pitchFamily="18" charset="0"/>
                          <a:cs typeface="Times New Roman" panose="02020603050405020304" pitchFamily="18" charset="0"/>
                        </a:rPr>
                        <a:t>oT</a:t>
                      </a:r>
                      <a:r>
                        <a:rPr lang="en-US" b="1" u="sng" dirty="0">
                          <a:latin typeface="Times New Roman" panose="02020603050405020304" pitchFamily="18" charset="0"/>
                          <a:cs typeface="Times New Roman" panose="02020603050405020304" pitchFamily="18" charset="0"/>
                        </a:rPr>
                        <a:t> Based Underwater Robot for Water Quality Monitoring</a:t>
                      </a:r>
                    </a:p>
                    <a:p>
                      <a:r>
                        <a:rPr lang="en-US" sz="1400" b="1" dirty="0">
                          <a:latin typeface="Times New Roman" pitchFamily="18" charset="0"/>
                          <a:cs typeface="Times New Roman" pitchFamily="18" charset="0"/>
                        </a:rPr>
                        <a:t>Publication Year</a:t>
                      </a:r>
                      <a:r>
                        <a:rPr lang="en-US" sz="1400" b="1" baseline="0" dirty="0">
                          <a:latin typeface="Times New Roman" pitchFamily="18" charset="0"/>
                          <a:cs typeface="Times New Roman" pitchFamily="18" charset="0"/>
                        </a:rPr>
                        <a:t> </a:t>
                      </a:r>
                      <a:r>
                        <a:rPr lang="en-US" sz="1400" baseline="0" dirty="0">
                          <a:latin typeface="Times New Roman" pitchFamily="18" charset="0"/>
                          <a:cs typeface="Times New Roman" pitchFamily="18" charset="0"/>
                        </a:rPr>
                        <a:t>– 2020</a:t>
                      </a:r>
                    </a:p>
                    <a:p>
                      <a:r>
                        <a:rPr lang="en-US" sz="1400" b="1" dirty="0">
                          <a:latin typeface="Times New Roman" pitchFamily="18" charset="0"/>
                          <a:cs typeface="Times New Roman" pitchFamily="18" charset="0"/>
                        </a:rPr>
                        <a:t>Citation</a:t>
                      </a:r>
                      <a:r>
                        <a:rPr lang="en-US" sz="1400" dirty="0">
                          <a:latin typeface="Times New Roman" pitchFamily="18" charset="0"/>
                          <a:cs typeface="Times New Roman" pitchFamily="18" charset="0"/>
                        </a:rPr>
                        <a:t> – [10]</a:t>
                      </a:r>
                      <a:endParaRPr lang="en-IN" sz="1400" b="1" dirty="0">
                        <a:latin typeface="Times New Roman" pitchFamily="18" charset="0"/>
                        <a:cs typeface="Times New Roman" pitchFamily="18" charset="0"/>
                      </a:endParaRPr>
                    </a:p>
                  </a:txBody>
                  <a:tcPr/>
                </a:tc>
                <a:tc>
                  <a:txBody>
                    <a:bodyPr/>
                    <a:lstStyle/>
                    <a:p>
                      <a:pPr marL="285750" indent="-285750">
                        <a:buFont typeface="Wingdings" pitchFamily="2" charset="2"/>
                        <a:buChar char="ü"/>
                      </a:pPr>
                      <a:r>
                        <a:rPr lang="en-US" sz="1400" dirty="0">
                          <a:latin typeface="Times New Roman" pitchFamily="18" charset="0"/>
                          <a:cs typeface="Times New Roman" pitchFamily="18" charset="0"/>
                        </a:rPr>
                        <a:t>Under</a:t>
                      </a:r>
                      <a:r>
                        <a:rPr lang="en-US" sz="1400" baseline="0" dirty="0">
                          <a:latin typeface="Times New Roman" pitchFamily="18" charset="0"/>
                          <a:cs typeface="Times New Roman" pitchFamily="18" charset="0"/>
                        </a:rPr>
                        <a:t> water Operations</a:t>
                      </a:r>
                    </a:p>
                    <a:p>
                      <a:pPr marL="285750" indent="-285750">
                        <a:buFont typeface="Wingdings" pitchFamily="2" charset="2"/>
                        <a:buChar char="ü"/>
                      </a:pPr>
                      <a:r>
                        <a:rPr lang="en-US" sz="1400" baseline="0" dirty="0">
                          <a:latin typeface="Times New Roman" pitchFamily="18" charset="0"/>
                          <a:cs typeface="Times New Roman" pitchFamily="18" charset="0"/>
                        </a:rPr>
                        <a:t>Recon purpose</a:t>
                      </a:r>
                    </a:p>
                    <a:p>
                      <a:pPr marL="285750" indent="-285750">
                        <a:buFont typeface="Wingdings" pitchFamily="2" charset="2"/>
                        <a:buChar char="ü"/>
                      </a:pPr>
                      <a:r>
                        <a:rPr lang="en-US" sz="1400" baseline="0" dirty="0" err="1">
                          <a:latin typeface="Times New Roman" pitchFamily="18" charset="0"/>
                          <a:cs typeface="Times New Roman" pitchFamily="18" charset="0"/>
                        </a:rPr>
                        <a:t>Wifi</a:t>
                      </a:r>
                      <a:r>
                        <a:rPr lang="en-US" sz="1400" baseline="0" dirty="0">
                          <a:latin typeface="Times New Roman" pitchFamily="18" charset="0"/>
                          <a:cs typeface="Times New Roman" pitchFamily="18" charset="0"/>
                        </a:rPr>
                        <a:t> camera</a:t>
                      </a:r>
                      <a:endParaRPr lang="en-US" sz="1400" dirty="0">
                        <a:latin typeface="Times New Roman" pitchFamily="18" charset="0"/>
                        <a:cs typeface="Times New Roman" pitchFamily="18" charset="0"/>
                      </a:endParaRPr>
                    </a:p>
                  </a:txBody>
                  <a:tcPr/>
                </a:tc>
                <a:tc>
                  <a:txBody>
                    <a:bodyPr/>
                    <a:lstStyle/>
                    <a:p>
                      <a:pPr>
                        <a:buFont typeface="Wingdings" pitchFamily="2" charset="2"/>
                        <a:buChar char="ü"/>
                      </a:pPr>
                      <a:r>
                        <a:rPr lang="en-IN" sz="1400" baseline="0" dirty="0">
                          <a:latin typeface="Times New Roman" pitchFamily="18" charset="0"/>
                          <a:cs typeface="Times New Roman" pitchFamily="18" charset="0"/>
                        </a:rPr>
                        <a:t>Limited operating time </a:t>
                      </a:r>
                    </a:p>
                    <a:p>
                      <a:pPr>
                        <a:buFont typeface="Wingdings" pitchFamily="2" charset="2"/>
                        <a:buChar char="ü"/>
                      </a:pPr>
                      <a:r>
                        <a:rPr lang="en-IN" sz="1400" baseline="0" dirty="0">
                          <a:latin typeface="Times New Roman" pitchFamily="18" charset="0"/>
                          <a:cs typeface="Times New Roman" pitchFamily="18" charset="0"/>
                        </a:rPr>
                        <a:t>Low range operation</a:t>
                      </a:r>
                    </a:p>
                    <a:p>
                      <a:pPr>
                        <a:buFont typeface="Wingdings" pitchFamily="2" charset="2"/>
                        <a:buChar char="ü"/>
                      </a:pPr>
                      <a:r>
                        <a:rPr lang="en-US" sz="1400" baseline="0" dirty="0">
                          <a:latin typeface="Times New Roman" pitchFamily="18" charset="0"/>
                          <a:cs typeface="Times New Roman" pitchFamily="18" charset="0"/>
                        </a:rPr>
                        <a:t>High power consumption</a:t>
                      </a:r>
                    </a:p>
                    <a:p>
                      <a:pPr>
                        <a:buFont typeface="Wingdings" pitchFamily="2" charset="2"/>
                        <a:buChar char="ü"/>
                      </a:pPr>
                      <a:endParaRPr lang="en-IN" sz="1400" baseline="0" dirty="0">
                        <a:latin typeface="Times New Roman" pitchFamily="18" charset="0"/>
                        <a:cs typeface="Times New Roman" pitchFamily="18" charset="0"/>
                      </a:endParaRPr>
                    </a:p>
                  </a:txBody>
                  <a:tcPr/>
                </a:tc>
                <a:tc>
                  <a:txBody>
                    <a:bodyPr/>
                    <a:lstStyle/>
                    <a:p>
                      <a:pPr marL="285750" indent="-285750">
                        <a:buFont typeface="Wingdings" pitchFamily="2" charset="2"/>
                        <a:buChar char="ü"/>
                      </a:pPr>
                      <a:r>
                        <a:rPr lang="en-US" sz="1400" dirty="0" err="1">
                          <a:latin typeface="Times New Roman" pitchFamily="18" charset="0"/>
                          <a:cs typeface="Times New Roman" pitchFamily="18" charset="0"/>
                        </a:rPr>
                        <a:t>Arduino</a:t>
                      </a:r>
                      <a:r>
                        <a:rPr lang="en-US" sz="1400" baseline="0" dirty="0">
                          <a:latin typeface="Times New Roman" pitchFamily="18" charset="0"/>
                          <a:cs typeface="Times New Roman" pitchFamily="18" charset="0"/>
                        </a:rPr>
                        <a:t> UNO</a:t>
                      </a:r>
                    </a:p>
                    <a:p>
                      <a:pPr marL="285750" indent="-285750">
                        <a:buFont typeface="Wingdings" pitchFamily="2" charset="2"/>
                        <a:buChar char="ü"/>
                      </a:pPr>
                      <a:r>
                        <a:rPr lang="en-US" sz="1400" baseline="0" dirty="0">
                          <a:latin typeface="Times New Roman" pitchFamily="18" charset="0"/>
                          <a:cs typeface="Times New Roman" pitchFamily="18" charset="0"/>
                        </a:rPr>
                        <a:t>Esp32 CAM</a:t>
                      </a:r>
                    </a:p>
                    <a:p>
                      <a:pPr marL="285750" indent="-285750">
                        <a:buFont typeface="Wingdings" pitchFamily="2" charset="2"/>
                        <a:buChar char="ü"/>
                      </a:pPr>
                      <a:r>
                        <a:rPr lang="en-US" sz="1400" baseline="0" dirty="0">
                          <a:latin typeface="Times New Roman" pitchFamily="18" charset="0"/>
                          <a:cs typeface="Times New Roman" pitchFamily="18" charset="0"/>
                        </a:rPr>
                        <a:t>Stepper, gear motor</a:t>
                      </a:r>
                    </a:p>
                    <a:p>
                      <a:pPr marL="285750" indent="-285750">
                        <a:buFont typeface="Wingdings" pitchFamily="2" charset="2"/>
                        <a:buChar char="ü"/>
                      </a:pPr>
                      <a:r>
                        <a:rPr lang="en-US" sz="1400" baseline="0" dirty="0">
                          <a:latin typeface="Times New Roman" pitchFamily="18" charset="0"/>
                          <a:cs typeface="Times New Roman" pitchFamily="18" charset="0"/>
                        </a:rPr>
                        <a:t>Water pump</a:t>
                      </a:r>
                    </a:p>
                    <a:p>
                      <a:pPr marL="285750" indent="-285750">
                        <a:buFont typeface="Wingdings" pitchFamily="2" charset="2"/>
                        <a:buChar char="ü"/>
                      </a:pPr>
                      <a:r>
                        <a:rPr lang="en-US" sz="1400" baseline="0" dirty="0">
                          <a:latin typeface="Times New Roman" pitchFamily="18" charset="0"/>
                          <a:cs typeface="Times New Roman" pitchFamily="18" charset="0"/>
                        </a:rPr>
                        <a:t>Sensor – pH, turbidity, temperature</a:t>
                      </a:r>
                    </a:p>
                  </a:txBody>
                  <a:tcPr/>
                </a:tc>
                <a:tc>
                  <a:txBody>
                    <a:bodyPr/>
                    <a:lstStyle/>
                    <a:p>
                      <a:pPr>
                        <a:buFont typeface="Wingdings" pitchFamily="2" charset="2"/>
                        <a:buNone/>
                      </a:pPr>
                      <a:r>
                        <a:rPr lang="en-IN" sz="1400" dirty="0">
                          <a:latin typeface="Times New Roman" pitchFamily="18" charset="0"/>
                          <a:cs typeface="Times New Roman" pitchFamily="18" charset="0"/>
                        </a:rPr>
                        <a:t>Our</a:t>
                      </a:r>
                      <a:r>
                        <a:rPr lang="en-IN" sz="1400" baseline="0" dirty="0">
                          <a:latin typeface="Times New Roman" pitchFamily="18" charset="0"/>
                          <a:cs typeface="Times New Roman" pitchFamily="18" charset="0"/>
                        </a:rPr>
                        <a:t> project is –</a:t>
                      </a:r>
                    </a:p>
                    <a:p>
                      <a:pPr>
                        <a:buFont typeface="Wingdings" pitchFamily="2" charset="2"/>
                        <a:buChar char="ü"/>
                      </a:pPr>
                      <a:r>
                        <a:rPr lang="en-IN" sz="1400" baseline="0" dirty="0">
                          <a:latin typeface="Times New Roman" pitchFamily="18" charset="0"/>
                          <a:cs typeface="Times New Roman" pitchFamily="18" charset="0"/>
                        </a:rPr>
                        <a:t>Buoy </a:t>
                      </a:r>
                    </a:p>
                    <a:p>
                      <a:pPr>
                        <a:buFont typeface="Wingdings" pitchFamily="2" charset="2"/>
                        <a:buChar char="ü"/>
                      </a:pPr>
                      <a:r>
                        <a:rPr lang="en-US" sz="1400" baseline="0" dirty="0">
                          <a:latin typeface="Times New Roman" pitchFamily="18" charset="0"/>
                          <a:cs typeface="Times New Roman" pitchFamily="18" charset="0"/>
                        </a:rPr>
                        <a:t>Power efficient </a:t>
                      </a:r>
                      <a:endParaRPr lang="en-IN" sz="1400" baseline="0" dirty="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Wingdings" pitchFamily="2" charset="2"/>
                        <a:buChar char="ü"/>
                        <a:tabLst/>
                        <a:defRPr/>
                      </a:pPr>
                      <a:r>
                        <a:rPr lang="en-IN" sz="1400" dirty="0">
                          <a:latin typeface="Times New Roman" pitchFamily="18" charset="0"/>
                          <a:cs typeface="Times New Roman" pitchFamily="18" charset="0"/>
                        </a:rPr>
                        <a:t>Solar powered</a:t>
                      </a:r>
                      <a:r>
                        <a:rPr lang="en-IN" sz="1400" baseline="0" dirty="0">
                          <a:latin typeface="Times New Roman" pitchFamily="18" charset="0"/>
                          <a:cs typeface="Times New Roman" pitchFamily="18" charset="0"/>
                        </a:rPr>
                        <a:t> self charging batteries</a:t>
                      </a:r>
                    </a:p>
                    <a:p>
                      <a:pPr>
                        <a:buFont typeface="Wingdings" pitchFamily="2" charset="2"/>
                        <a:buChar char="ü"/>
                      </a:pPr>
                      <a:r>
                        <a:rPr lang="en-US" sz="1400" baseline="0" dirty="0">
                          <a:latin typeface="Times New Roman" pitchFamily="18" charset="0"/>
                          <a:cs typeface="Times New Roman" pitchFamily="18" charset="0"/>
                        </a:rPr>
                        <a:t>Accelerometer used for high tide detection</a:t>
                      </a:r>
                    </a:p>
                    <a:p>
                      <a:pPr>
                        <a:buFont typeface="Wingdings" pitchFamily="2" charset="2"/>
                        <a:buChar char="ü"/>
                      </a:pPr>
                      <a:r>
                        <a:rPr lang="en-US" sz="1400" baseline="0" dirty="0">
                          <a:latin typeface="Times New Roman" pitchFamily="18" charset="0"/>
                          <a:cs typeface="Times New Roman" pitchFamily="18" charset="0"/>
                        </a:rPr>
                        <a:t>Long range operation</a:t>
                      </a:r>
                      <a:endParaRPr lang="en-IN" sz="1400" baseline="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35802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3"/>
          <p:cNvSpPr txBox="1">
            <a:spLocks noGrp="1"/>
          </p:cNvSpPr>
          <p:nvPr>
            <p:ph type="title"/>
          </p:nvPr>
        </p:nvSpPr>
        <p:spPr>
          <a:xfrm>
            <a:off x="2273352" y="-24"/>
            <a:ext cx="7680300" cy="96821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sz="4000" b="1" u="sng" dirty="0">
                <a:latin typeface="Times New Roman"/>
                <a:ea typeface="Times New Roman"/>
                <a:cs typeface="Times New Roman"/>
                <a:sym typeface="Times New Roman"/>
              </a:rPr>
              <a:t>Problem Statement</a:t>
            </a:r>
            <a:endParaRPr sz="4000" b="1" u="sng" dirty="0"/>
          </a:p>
        </p:txBody>
      </p:sp>
      <p:sp>
        <p:nvSpPr>
          <p:cNvPr id="111" name="Google Shape;111;p3"/>
          <p:cNvSpPr txBox="1">
            <a:spLocks noGrp="1"/>
          </p:cNvSpPr>
          <p:nvPr>
            <p:ph type="body" idx="1"/>
          </p:nvPr>
        </p:nvSpPr>
        <p:spPr>
          <a:xfrm>
            <a:off x="238084" y="1142984"/>
            <a:ext cx="11715832" cy="5072098"/>
          </a:xfrm>
          <a:prstGeom prst="rect">
            <a:avLst/>
          </a:prstGeom>
          <a:noFill/>
          <a:ln>
            <a:noFill/>
          </a:ln>
        </p:spPr>
        <p:txBody>
          <a:bodyPr spcFirstLastPara="1" wrap="square" lIns="91425" tIns="45700" rIns="91425" bIns="45700" anchor="t" anchorCtr="0">
            <a:noAutofit/>
          </a:bodyPr>
          <a:lstStyle/>
          <a:p>
            <a:pPr marL="457200" lvl="0" indent="-466467" algn="just" rtl="0">
              <a:lnSpc>
                <a:spcPct val="150000"/>
              </a:lnSpc>
              <a:spcBef>
                <a:spcPts val="0"/>
              </a:spcBef>
              <a:spcAft>
                <a:spcPts val="0"/>
              </a:spcAft>
              <a:buSzPts val="1946"/>
              <a:buFont typeface="Noto Sans Symbols"/>
              <a:buChar char="⮚"/>
            </a:pPr>
            <a:r>
              <a:rPr lang="en-IN" sz="1750" b="1" dirty="0">
                <a:latin typeface="Times New Roman" pitchFamily="18" charset="0"/>
                <a:ea typeface="Times New Roman"/>
                <a:cs typeface="Times New Roman" pitchFamily="18" charset="0"/>
                <a:sym typeface="Times New Roman"/>
              </a:rPr>
              <a:t>List objectives </a:t>
            </a:r>
          </a:p>
          <a:p>
            <a:pPr lvl="1" indent="-465138" algn="just">
              <a:lnSpc>
                <a:spcPct val="150000"/>
              </a:lnSpc>
              <a:spcBef>
                <a:spcPts val="0"/>
              </a:spcBef>
              <a:buSzPts val="1946"/>
              <a:buFont typeface="Arial" pitchFamily="34" charset="0"/>
              <a:buChar char="•"/>
            </a:pPr>
            <a:r>
              <a:rPr lang="en-US" sz="1750" dirty="0">
                <a:latin typeface="Times New Roman" pitchFamily="18" charset="0"/>
                <a:ea typeface="Times New Roman"/>
                <a:cs typeface="Times New Roman" pitchFamily="18" charset="0"/>
                <a:sym typeface="Times New Roman"/>
              </a:rPr>
              <a:t>Water Quality Assessment</a:t>
            </a:r>
          </a:p>
          <a:p>
            <a:pPr lvl="1" indent="-465138" algn="just">
              <a:lnSpc>
                <a:spcPct val="150000"/>
              </a:lnSpc>
              <a:spcBef>
                <a:spcPts val="0"/>
              </a:spcBef>
              <a:buSzPts val="1946"/>
              <a:buFont typeface="Arial" pitchFamily="34" charset="0"/>
              <a:buChar char="•"/>
            </a:pPr>
            <a:r>
              <a:rPr lang="en-US" sz="1750" dirty="0">
                <a:latin typeface="Times New Roman" pitchFamily="18" charset="0"/>
                <a:ea typeface="Times New Roman"/>
                <a:cs typeface="Times New Roman" pitchFamily="18" charset="0"/>
                <a:sym typeface="Times New Roman"/>
              </a:rPr>
              <a:t>Senor Integration </a:t>
            </a:r>
          </a:p>
          <a:p>
            <a:pPr lvl="1" indent="-465138" algn="just">
              <a:lnSpc>
                <a:spcPct val="150000"/>
              </a:lnSpc>
              <a:spcBef>
                <a:spcPts val="0"/>
              </a:spcBef>
              <a:buSzPts val="1946"/>
              <a:buFont typeface="Arial" pitchFamily="34" charset="0"/>
              <a:buChar char="•"/>
            </a:pPr>
            <a:r>
              <a:rPr lang="en-US" sz="1750" dirty="0">
                <a:latin typeface="Times New Roman" pitchFamily="18" charset="0"/>
                <a:ea typeface="Times New Roman"/>
                <a:cs typeface="Times New Roman" pitchFamily="18" charset="0"/>
                <a:sym typeface="Times New Roman"/>
              </a:rPr>
              <a:t>Data Transmission and Analysis</a:t>
            </a:r>
          </a:p>
          <a:p>
            <a:pPr lvl="1" indent="-465138" algn="just">
              <a:lnSpc>
                <a:spcPct val="150000"/>
              </a:lnSpc>
              <a:spcBef>
                <a:spcPts val="0"/>
              </a:spcBef>
              <a:buSzPts val="1946"/>
              <a:buNone/>
            </a:pPr>
            <a:endParaRPr lang="en-US" sz="1750" dirty="0">
              <a:latin typeface="Times New Roman" pitchFamily="18" charset="0"/>
              <a:ea typeface="Times New Roman"/>
              <a:cs typeface="Times New Roman" pitchFamily="18" charset="0"/>
              <a:sym typeface="Times New Roman"/>
            </a:endParaRPr>
          </a:p>
          <a:p>
            <a:pPr indent="-466467" algn="just">
              <a:lnSpc>
                <a:spcPct val="150000"/>
              </a:lnSpc>
              <a:spcBef>
                <a:spcPts val="0"/>
              </a:spcBef>
              <a:buSzPts val="1946"/>
              <a:buFont typeface="Noto Sans Symbols"/>
              <a:buChar char="⮚"/>
            </a:pPr>
            <a:r>
              <a:rPr lang="en-US" sz="1750" b="1" dirty="0">
                <a:latin typeface="Times New Roman" pitchFamily="18" charset="0"/>
                <a:cs typeface="Times New Roman" pitchFamily="18" charset="0"/>
              </a:rPr>
              <a:t>Problem Statement –</a:t>
            </a:r>
          </a:p>
          <a:p>
            <a:pPr indent="-466467" algn="just">
              <a:lnSpc>
                <a:spcPct val="150000"/>
              </a:lnSpc>
              <a:spcBef>
                <a:spcPts val="0"/>
              </a:spcBef>
              <a:buSzPts val="1946"/>
              <a:buNone/>
            </a:pPr>
            <a:r>
              <a:rPr lang="en-US" sz="1750" dirty="0">
                <a:latin typeface="Times New Roman" pitchFamily="18" charset="0"/>
                <a:cs typeface="Times New Roman" pitchFamily="18" charset="0"/>
              </a:rPr>
              <a:t>	The increasing pollution in marine environments and the need for continuous monitoring of water quality and sea weather conditions present significant challenges. Traditional methods of monitoring are often limited by their stationary nature, high operational costs, and the need for manual data collection. To address these issues, the development of a Water Quality Monitoring Buoy is proposed. This buoy aims to autonomously assess water quality and sea weather conditions using advanced sensors. By providing real-time, continuous data, it will enhance our ability to monitor and respond to environmental changes in marine ecosystems.</a:t>
            </a:r>
          </a:p>
          <a:p>
            <a:pPr marL="457200" lvl="0" indent="-466467" algn="just" rtl="0">
              <a:lnSpc>
                <a:spcPct val="150000"/>
              </a:lnSpc>
              <a:spcBef>
                <a:spcPts val="0"/>
              </a:spcBef>
              <a:spcAft>
                <a:spcPts val="0"/>
              </a:spcAft>
              <a:buSzPts val="1946"/>
              <a:buNone/>
            </a:pPr>
            <a:endParaRPr lang="en-IN" sz="1600" b="1" dirty="0">
              <a:latin typeface="Times New Roman" pitchFamily="18" charset="0"/>
              <a:ea typeface="Times New Roman"/>
              <a:cs typeface="Times New Roman" pitchFamily="18" charset="0"/>
              <a:sym typeface="Times New Roman"/>
            </a:endParaRPr>
          </a:p>
        </p:txBody>
      </p:sp>
      <p:sp>
        <p:nvSpPr>
          <p:cNvPr id="112" name="Google Shape;11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pPr marL="0" lvl="0" indent="0" algn="r" rtl="0">
                <a:lnSpc>
                  <a:spcPct val="100000"/>
                </a:lnSpc>
                <a:spcBef>
                  <a:spcPts val="0"/>
                </a:spcBef>
                <a:spcAft>
                  <a:spcPts val="0"/>
                </a:spcAft>
                <a:buSzPts val="1200"/>
                <a:buNone/>
              </a:pPr>
              <a:t>9</a:t>
            </a:fld>
            <a:endParaRPr>
              <a:solidFill>
                <a:schemeClr val="lt1"/>
              </a:solidFill>
            </a:endParaRPr>
          </a:p>
        </p:txBody>
      </p:sp>
      <p:sp>
        <p:nvSpPr>
          <p:cNvPr id="2" name="Footer Placeholder 1"/>
          <p:cNvSpPr>
            <a:spLocks noGrp="1"/>
          </p:cNvSpPr>
          <p:nvPr>
            <p:ph type="ftr" idx="11"/>
          </p:nvPr>
        </p:nvSpPr>
        <p:spPr/>
        <p:txBody>
          <a:bodyPr/>
          <a:lstStyle/>
          <a:p>
            <a:r>
              <a:rPr lang="en-IN"/>
              <a:t>TY EXTC Mini Project</a:t>
            </a:r>
          </a:p>
        </p:txBody>
      </p:sp>
      <p:pic>
        <p:nvPicPr>
          <p:cNvPr id="3" name="Picture 2"/>
          <p:cNvPicPr>
            <a:picLocks noChangeAspect="1"/>
          </p:cNvPicPr>
          <p:nvPr/>
        </p:nvPicPr>
        <p:blipFill>
          <a:blip r:embed="rId3"/>
          <a:stretch>
            <a:fillRect/>
          </a:stretch>
        </p:blipFill>
        <p:spPr>
          <a:xfrm>
            <a:off x="9336360" y="3200"/>
            <a:ext cx="2723064" cy="29865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3293</TotalTime>
  <Words>2651</Words>
  <Application>Microsoft Office PowerPoint</Application>
  <PresentationFormat>Widescreen</PresentationFormat>
  <Paragraphs>460</Paragraphs>
  <Slides>28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Calibri</vt:lpstr>
      <vt:lpstr>Arial</vt:lpstr>
      <vt:lpstr>Arial Black</vt:lpstr>
      <vt:lpstr>Noto Sans Symbols</vt:lpstr>
      <vt:lpstr>Arial Rounded MT Bold</vt:lpstr>
      <vt:lpstr>Wingdings</vt:lpstr>
      <vt:lpstr>Times New Roman</vt:lpstr>
      <vt:lpstr>Office Theme</vt:lpstr>
      <vt:lpstr>Mini-Project</vt:lpstr>
      <vt:lpstr>PowerPoint Presentation</vt:lpstr>
      <vt:lpstr>Content</vt:lpstr>
      <vt:lpstr>Introduction</vt:lpstr>
      <vt:lpstr>Need Statement</vt:lpstr>
      <vt:lpstr>PowerPoint Presentation</vt:lpstr>
      <vt:lpstr>PowerPoint Presentation</vt:lpstr>
      <vt:lpstr>PowerPoint Presentation</vt:lpstr>
      <vt:lpstr>Problem Statement</vt:lpstr>
      <vt:lpstr>Scope of Project</vt:lpstr>
      <vt:lpstr>Hardware / Software Requirements</vt:lpstr>
      <vt:lpstr>PowerPoint Presentation</vt:lpstr>
      <vt:lpstr>Ph Sensor calibration</vt:lpstr>
      <vt:lpstr>Standard Values (Acc. To BIS)</vt:lpstr>
      <vt:lpstr>Turbidity Sensor calibration</vt:lpstr>
      <vt:lpstr>Block Diagram</vt:lpstr>
      <vt:lpstr>Algorithm of the Code</vt:lpstr>
      <vt:lpstr>Water</vt:lpstr>
      <vt:lpstr>Lake Water </vt:lpstr>
      <vt:lpstr>Polluted  Water </vt:lpstr>
      <vt:lpstr>Carbonated  Water </vt:lpstr>
      <vt:lpstr>Pepsi  Soft drink </vt:lpstr>
      <vt:lpstr>Analysis</vt:lpstr>
      <vt:lpstr>Analysis</vt:lpstr>
      <vt:lpstr>Analysis</vt:lpstr>
      <vt:lpstr>Time line Chart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Mini-Project</dc:title>
  <dc:creator>Windows User</dc:creator>
  <cp:lastModifiedBy>Janvi .</cp:lastModifiedBy>
  <cp:revision>149</cp:revision>
  <dcterms:created xsi:type="dcterms:W3CDTF">2020-08-02T13:20:06Z</dcterms:created>
  <dcterms:modified xsi:type="dcterms:W3CDTF">2024-05-02T03:46:09Z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0x0101006791A877936F4F4895848517DF90D692</vt:lpwstr>
  </property>
</Properties>
</file>