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42" y="12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53573" y="81285"/>
            <a:ext cx="2920931" cy="1354217"/>
          </a:xfrm>
          <a:prstGeom prst="rect">
            <a:avLst/>
          </a:prstGeom>
          <a:noFill/>
          <a:ln>
            <a:noFill/>
          </a:ln>
        </p:spPr>
      </p:pic>
      <p:sp>
        <p:nvSpPr>
          <p:cNvPr id="85" name="Google Shape;85;p13"/>
          <p:cNvSpPr txBox="1"/>
          <p:nvPr/>
        </p:nvSpPr>
        <p:spPr>
          <a:xfrm>
            <a:off x="3074503" y="829023"/>
            <a:ext cx="9030900" cy="1200288"/>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chemeClr val="lt1"/>
                </a:solidFill>
                <a:latin typeface="Century"/>
                <a:ea typeface="Century"/>
                <a:cs typeface="Century"/>
                <a:sym typeface="Century"/>
              </a:rPr>
              <a:t>DEPARTMENT OF COMPUTER SCIENCE &amp; ENGINEERING</a:t>
            </a:r>
          </a:p>
          <a:p>
            <a:pPr marL="0" marR="0" lvl="0" indent="0" algn="ctr" rtl="0">
              <a:lnSpc>
                <a:spcPct val="100000"/>
              </a:lnSpc>
              <a:spcBef>
                <a:spcPts val="0"/>
              </a:spcBef>
              <a:spcAft>
                <a:spcPts val="0"/>
              </a:spcAft>
              <a:buNone/>
            </a:pPr>
            <a:r>
              <a:rPr lang="en-US" sz="1800" dirty="0">
                <a:solidFill>
                  <a:schemeClr val="lt1"/>
                </a:solidFill>
                <a:latin typeface="Century"/>
                <a:ea typeface="Century"/>
                <a:cs typeface="Century"/>
                <a:sym typeface="Century"/>
              </a:rPr>
              <a:t>Agricultural Produce Predictor/Optimizer</a:t>
            </a:r>
            <a:endParaRPr lang="en-IN" sz="1800" b="0" i="0" u="none" strike="noStrike" cap="none" dirty="0">
              <a:solidFill>
                <a:schemeClr val="lt1"/>
              </a:solidFill>
              <a:latin typeface="Century"/>
              <a:ea typeface="Century"/>
              <a:cs typeface="Century"/>
              <a:sym typeface="Century"/>
            </a:endParaRPr>
          </a:p>
          <a:p>
            <a:pPr marL="0" marR="0" lvl="0" indent="0" algn="ctr" rtl="0">
              <a:lnSpc>
                <a:spcPct val="100000"/>
              </a:lnSpc>
              <a:spcBef>
                <a:spcPts val="0"/>
              </a:spcBef>
              <a:spcAft>
                <a:spcPts val="0"/>
              </a:spcAft>
              <a:buNone/>
            </a:pPr>
            <a:r>
              <a:rPr lang="en-IN" sz="1800" i="1" dirty="0">
                <a:solidFill>
                  <a:schemeClr val="lt1"/>
                </a:solidFill>
                <a:latin typeface="Calibri"/>
                <a:ea typeface="Calibri"/>
                <a:cs typeface="Calibri"/>
                <a:sym typeface="Calibri"/>
              </a:rPr>
              <a:t>Atharva Kangane</a:t>
            </a:r>
          </a:p>
          <a:p>
            <a:pPr marL="0" marR="0" lvl="0" indent="0" algn="ctr" rtl="0">
              <a:lnSpc>
                <a:spcPct val="100000"/>
              </a:lnSpc>
              <a:spcBef>
                <a:spcPts val="0"/>
              </a:spcBef>
              <a:spcAft>
                <a:spcPts val="0"/>
              </a:spcAft>
              <a:buNone/>
            </a:pPr>
            <a:r>
              <a:rPr lang="en-IN" sz="1800" i="1" dirty="0">
                <a:solidFill>
                  <a:schemeClr val="lt1"/>
                </a:solidFill>
                <a:latin typeface="Calibri"/>
                <a:ea typeface="Calibri"/>
                <a:cs typeface="Calibri"/>
                <a:sym typeface="Calibri"/>
              </a:rPr>
              <a:t>ADT24SOCM0103</a:t>
            </a:r>
            <a:endParaRPr lang="en-IN" sz="1800" dirty="0"/>
          </a:p>
        </p:txBody>
      </p:sp>
      <p:sp>
        <p:nvSpPr>
          <p:cNvPr id="86" name="Google Shape;86;p13"/>
          <p:cNvSpPr txBox="1"/>
          <p:nvPr/>
        </p:nvSpPr>
        <p:spPr>
          <a:xfrm>
            <a:off x="148192" y="1320834"/>
            <a:ext cx="2869500" cy="730929"/>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Faculty Guide:-</a:t>
            </a:r>
            <a:endParaRPr sz="1600" dirty="0"/>
          </a:p>
          <a:p>
            <a:pPr marL="0" marR="0" lvl="0" indent="0" algn="l" rtl="0">
              <a:lnSpc>
                <a:spcPct val="150000"/>
              </a:lnSpc>
              <a:spcBef>
                <a:spcPts val="0"/>
              </a:spcBef>
              <a:spcAft>
                <a:spcPts val="0"/>
              </a:spcAft>
              <a:buClr>
                <a:srgbClr val="000000"/>
              </a:buClr>
              <a:buSzPts val="1600"/>
              <a:buFont typeface="Arial"/>
              <a:buNone/>
            </a:pPr>
            <a:r>
              <a:rPr lang="en-US" sz="1600" dirty="0">
                <a:solidFill>
                  <a:schemeClr val="dk1"/>
                </a:solidFill>
                <a:latin typeface="Calibri"/>
                <a:ea typeface="Calibri"/>
                <a:cs typeface="Calibri"/>
                <a:sym typeface="Calibri"/>
              </a:rPr>
              <a:t>Prof. Savitri Chaugule</a:t>
            </a:r>
            <a:endParaRPr sz="1600" dirty="0"/>
          </a:p>
        </p:txBody>
      </p:sp>
      <p:sp>
        <p:nvSpPr>
          <p:cNvPr id="87" name="Google Shape;87;p13"/>
          <p:cNvSpPr txBox="1"/>
          <p:nvPr/>
        </p:nvSpPr>
        <p:spPr>
          <a:xfrm>
            <a:off x="13013334" y="-393524"/>
            <a:ext cx="4927697"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Proposed Architecture/ Diagram:</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323F4F"/>
                </a:solidFill>
                <a:latin typeface="Century"/>
                <a:ea typeface="Century"/>
                <a:cs typeface="Century"/>
                <a:sym typeface="Century"/>
              </a:rPr>
              <a:t>MIT SCHOOL OF COMPUTING </a:t>
            </a:r>
            <a:endParaRPr sz="3200" b="0" i="0" u="none" strike="noStrike" cap="none">
              <a:solidFill>
                <a:srgbClr val="323F4F"/>
              </a:solidFill>
              <a:latin typeface="Century"/>
              <a:ea typeface="Century"/>
              <a:cs typeface="Century"/>
              <a:sym typeface="Century"/>
            </a:endParaRPr>
          </a:p>
        </p:txBody>
      </p:sp>
      <p:sp>
        <p:nvSpPr>
          <p:cNvPr id="89" name="Google Shape;89;p13"/>
          <p:cNvSpPr txBox="1"/>
          <p:nvPr/>
        </p:nvSpPr>
        <p:spPr>
          <a:xfrm>
            <a:off x="-3345986" y="2629235"/>
            <a:ext cx="286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69837" y="5365347"/>
            <a:ext cx="4529136" cy="123106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chemeClr val="dk1"/>
                </a:solidFill>
              </a:rPr>
              <a:t>Problem </a:t>
            </a:r>
            <a:r>
              <a:rPr lang="en-US" sz="1500" b="1" dirty="0">
                <a:solidFill>
                  <a:schemeClr val="dk1"/>
                </a:solidFill>
              </a:rPr>
              <a:t>statement :-</a:t>
            </a:r>
          </a:p>
          <a:p>
            <a:pPr marL="0" marR="0" lvl="0" indent="0" algn="ctr" rtl="0">
              <a:lnSpc>
                <a:spcPct val="100000"/>
              </a:lnSpc>
              <a:spcBef>
                <a:spcPts val="0"/>
              </a:spcBef>
              <a:spcAft>
                <a:spcPts val="0"/>
              </a:spcAft>
              <a:buNone/>
            </a:pPr>
            <a:endParaRPr lang="en-US" sz="1500" b="1" dirty="0">
              <a:solidFill>
                <a:schemeClr val="dk1"/>
              </a:solidFill>
            </a:endParaRPr>
          </a:p>
          <a:p>
            <a:pPr lvl="0"/>
            <a:r>
              <a:rPr lang="en-US" sz="1100" dirty="0"/>
              <a:t>Farmers often struggle with identifying the most profitable and sustainable crop for their specific land. Factors like climate, soil quality, resource availability, market demand, and profit margins are complex to analyze manually..</a:t>
            </a:r>
            <a:endParaRPr sz="1100" dirty="0"/>
          </a:p>
        </p:txBody>
      </p:sp>
      <p:sp>
        <p:nvSpPr>
          <p:cNvPr id="91" name="Google Shape;91;p13"/>
          <p:cNvSpPr txBox="1"/>
          <p:nvPr/>
        </p:nvSpPr>
        <p:spPr>
          <a:xfrm>
            <a:off x="4668813" y="5371754"/>
            <a:ext cx="4006108" cy="136956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i="0" u="none" strike="noStrike" cap="none" dirty="0">
                <a:solidFill>
                  <a:schemeClr val="dk1"/>
                </a:solidFill>
              </a:rPr>
              <a:t>Proposed Solution :-</a:t>
            </a:r>
          </a:p>
          <a:p>
            <a:pPr marL="0" marR="0" lvl="0" indent="0" algn="ctr" rtl="0">
              <a:lnSpc>
                <a:spcPct val="100000"/>
              </a:lnSpc>
              <a:spcBef>
                <a:spcPts val="0"/>
              </a:spcBef>
              <a:spcAft>
                <a:spcPts val="0"/>
              </a:spcAft>
              <a:buNone/>
            </a:pPr>
            <a:endParaRPr lang="en-US" b="1" i="0" u="none" strike="noStrike" cap="none" dirty="0">
              <a:solidFill>
                <a:schemeClr val="dk1"/>
              </a:solidFill>
            </a:endParaRPr>
          </a:p>
          <a:p>
            <a:pPr lvl="0"/>
            <a:r>
              <a:rPr lang="en-US" sz="1100" dirty="0">
                <a:solidFill>
                  <a:schemeClr val="dk1"/>
                </a:solidFill>
              </a:rPr>
              <a:t>Develop a predictive and optimization tool that uses AI/ML to:</a:t>
            </a:r>
          </a:p>
          <a:p>
            <a:pPr marL="171450" lvl="0" indent="-171450">
              <a:buFont typeface="Arial" panose="020B0604020202020204" pitchFamily="34" charset="0"/>
              <a:buChar char="•"/>
            </a:pPr>
            <a:r>
              <a:rPr lang="en-US" sz="1100" dirty="0">
                <a:solidFill>
                  <a:schemeClr val="dk1"/>
                </a:solidFill>
              </a:rPr>
              <a:t>Analyze field size, area, and climate</a:t>
            </a:r>
          </a:p>
          <a:p>
            <a:pPr marL="171450" lvl="0" indent="-171450">
              <a:buFont typeface="Arial" panose="020B0604020202020204" pitchFamily="34" charset="0"/>
              <a:buChar char="•"/>
            </a:pPr>
            <a:r>
              <a:rPr lang="en-US" sz="1100" dirty="0">
                <a:solidFill>
                  <a:schemeClr val="dk1"/>
                </a:solidFill>
              </a:rPr>
              <a:t>Factor in market demand and profitability</a:t>
            </a:r>
          </a:p>
          <a:p>
            <a:pPr marL="171450" lvl="0" indent="-171450">
              <a:buFont typeface="Arial" panose="020B0604020202020204" pitchFamily="34" charset="0"/>
              <a:buChar char="•"/>
            </a:pPr>
            <a:r>
              <a:rPr lang="en-US" sz="1100" dirty="0">
                <a:solidFill>
                  <a:schemeClr val="dk1"/>
                </a:solidFill>
              </a:rPr>
              <a:t>Consider resource availability and maintenance</a:t>
            </a:r>
          </a:p>
          <a:p>
            <a:pPr marL="171450" lvl="0" indent="-171450">
              <a:buFont typeface="Arial" panose="020B0604020202020204" pitchFamily="34" charset="0"/>
              <a:buChar char="•"/>
            </a:pPr>
            <a:r>
              <a:rPr lang="en-US" sz="1100" dirty="0">
                <a:solidFill>
                  <a:schemeClr val="dk1"/>
                </a:solidFill>
              </a:rPr>
              <a:t>Recommend the most suitable crop(s) to the farmer</a:t>
            </a:r>
          </a:p>
        </p:txBody>
      </p:sp>
      <p:sp>
        <p:nvSpPr>
          <p:cNvPr id="92" name="Google Shape;92;p13"/>
          <p:cNvSpPr txBox="1"/>
          <p:nvPr/>
        </p:nvSpPr>
        <p:spPr>
          <a:xfrm>
            <a:off x="8848903" y="4979339"/>
            <a:ext cx="3256500" cy="176198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i="0" u="none" strike="noStrike" cap="none" dirty="0">
                <a:solidFill>
                  <a:schemeClr val="dk1"/>
                </a:solidFill>
              </a:rPr>
              <a:t>Scope and Feasibility:-</a:t>
            </a:r>
          </a:p>
          <a:p>
            <a:pPr marL="171450" lvl="0" indent="-171450">
              <a:buFont typeface="Arial" panose="020B0604020202020204" pitchFamily="34" charset="0"/>
              <a:buChar char="•"/>
            </a:pPr>
            <a:r>
              <a:rPr lang="en-US" sz="1050" dirty="0"/>
              <a:t>Use real-time and historical data from Maharashtra Agricultural Produce Database</a:t>
            </a:r>
          </a:p>
          <a:p>
            <a:pPr marL="171450" lvl="0" indent="-171450">
              <a:buFont typeface="Arial" panose="020B0604020202020204" pitchFamily="34" charset="0"/>
              <a:buChar char="•"/>
            </a:pPr>
            <a:r>
              <a:rPr lang="en-US" sz="1050" dirty="0"/>
              <a:t>Technologies: Python, scikit-learn, Pandas, Flask, </a:t>
            </a:r>
            <a:r>
              <a:rPr lang="en-US" sz="1050" dirty="0" err="1"/>
              <a:t>Plotly</a:t>
            </a:r>
            <a:r>
              <a:rPr lang="en-US" sz="1050" dirty="0"/>
              <a:t>, etc.</a:t>
            </a:r>
          </a:p>
          <a:p>
            <a:pPr marL="171450" lvl="0" indent="-171450">
              <a:buFont typeface="Arial" panose="020B0604020202020204" pitchFamily="34" charset="0"/>
              <a:buChar char="•"/>
            </a:pPr>
            <a:r>
              <a:rPr lang="en-US" sz="1050" dirty="0"/>
              <a:t>Custom input interface for farmers</a:t>
            </a:r>
          </a:p>
          <a:p>
            <a:pPr marL="171450" lvl="0" indent="-171450">
              <a:buFont typeface="Arial" panose="020B0604020202020204" pitchFamily="34" charset="0"/>
              <a:buChar char="•"/>
            </a:pPr>
            <a:r>
              <a:rPr lang="en-US" sz="1050" dirty="0"/>
              <a:t>Visual crop recommendations with profit projections</a:t>
            </a:r>
          </a:p>
          <a:p>
            <a:pPr marL="171450" lvl="0" indent="-171450">
              <a:buFont typeface="Arial" panose="020B0604020202020204" pitchFamily="34" charset="0"/>
              <a:buChar char="•"/>
            </a:pPr>
            <a:r>
              <a:rPr lang="en-US" sz="1050" dirty="0"/>
              <a:t>Feasible using existing datasets and web frameworks</a:t>
            </a:r>
            <a:endParaRPr sz="1050" dirty="0"/>
          </a:p>
        </p:txBody>
      </p:sp>
      <p:sp>
        <p:nvSpPr>
          <p:cNvPr id="93" name="Google Shape;93;p13"/>
          <p:cNvSpPr txBox="1"/>
          <p:nvPr/>
        </p:nvSpPr>
        <p:spPr>
          <a:xfrm>
            <a:off x="10565338" y="180102"/>
            <a:ext cx="1556400" cy="584735"/>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b="1" i="0" u="none" strike="noStrike" cap="none" dirty="0">
                <a:solidFill>
                  <a:schemeClr val="dk1"/>
                </a:solidFill>
                <a:latin typeface="Calibri"/>
                <a:ea typeface="Calibri"/>
                <a:cs typeface="Calibri"/>
                <a:sym typeface="Calibri"/>
              </a:rPr>
              <a:t>Class</a:t>
            </a:r>
            <a:r>
              <a:rPr lang="en-US" sz="1600" b="1" i="0" u="none" strike="noStrike" cap="none" dirty="0">
                <a:solidFill>
                  <a:schemeClr val="dk1"/>
                </a:solidFill>
                <a:latin typeface="Calibri"/>
                <a:ea typeface="Calibri"/>
                <a:cs typeface="Calibri"/>
                <a:sym typeface="Calibri"/>
              </a:rPr>
              <a:t> :</a:t>
            </a:r>
            <a:r>
              <a:rPr lang="en-US" sz="1100" b="1" dirty="0">
                <a:solidFill>
                  <a:schemeClr val="dk1"/>
                </a:solidFill>
                <a:latin typeface="Calibri"/>
                <a:ea typeface="Calibri"/>
                <a:cs typeface="Calibri"/>
                <a:sym typeface="Calibri"/>
              </a:rPr>
              <a:t>FY</a:t>
            </a:r>
            <a:r>
              <a:rPr lang="en-US" sz="1100" b="1" i="0" u="none" strike="noStrike" cap="none" dirty="0">
                <a:solidFill>
                  <a:schemeClr val="dk1"/>
                </a:solidFill>
                <a:latin typeface="Calibri"/>
                <a:ea typeface="Calibri"/>
                <a:cs typeface="Calibri"/>
                <a:sym typeface="Calibri"/>
              </a:rPr>
              <a:t>-</a:t>
            </a:r>
            <a:r>
              <a:rPr lang="en-US" sz="1100" b="1" dirty="0">
                <a:solidFill>
                  <a:schemeClr val="dk1"/>
                </a:solidFill>
                <a:latin typeface="Calibri"/>
                <a:ea typeface="Calibri"/>
                <a:cs typeface="Calibri"/>
                <a:sym typeface="Calibri"/>
              </a:rPr>
              <a:t>MSc AI/ML</a:t>
            </a:r>
            <a:endParaRPr sz="1100" dirty="0"/>
          </a:p>
          <a:p>
            <a:pPr marL="0" marR="0" lvl="0" indent="0" algn="l" rtl="0">
              <a:lnSpc>
                <a:spcPct val="100000"/>
              </a:lnSpc>
              <a:spcBef>
                <a:spcPts val="0"/>
              </a:spcBef>
              <a:spcAft>
                <a:spcPts val="0"/>
              </a:spcAft>
              <a:buClr>
                <a:srgbClr val="000000"/>
              </a:buClr>
              <a:buSzPts val="1600"/>
              <a:buFont typeface="Arial"/>
              <a:buNone/>
            </a:pPr>
            <a:r>
              <a:rPr lang="en-US" sz="1600" b="1" dirty="0">
                <a:solidFill>
                  <a:schemeClr val="dk1"/>
                </a:solidFill>
                <a:latin typeface="Calibri"/>
                <a:ea typeface="Calibri"/>
                <a:cs typeface="Calibri"/>
                <a:sym typeface="Calibri"/>
              </a:rPr>
              <a:t>Sr No </a:t>
            </a:r>
            <a:r>
              <a:rPr lang="en-US" sz="1600" b="1" i="0" u="none" strike="noStrike" cap="none" dirty="0">
                <a:solidFill>
                  <a:schemeClr val="dk1"/>
                </a:solidFill>
                <a:latin typeface="Calibri"/>
                <a:ea typeface="Calibri"/>
                <a:cs typeface="Calibri"/>
                <a:sym typeface="Calibri"/>
              </a:rPr>
              <a:t>: </a:t>
            </a:r>
            <a:r>
              <a:rPr lang="en-US" b="1" i="0" u="none" strike="noStrike" cap="none" dirty="0">
                <a:solidFill>
                  <a:schemeClr val="dk1"/>
                </a:solidFill>
                <a:latin typeface="Calibri"/>
                <a:ea typeface="Calibri"/>
                <a:cs typeface="Calibri"/>
                <a:sym typeface="Calibri"/>
              </a:rPr>
              <a:t>3</a:t>
            </a:r>
            <a:endParaRPr dirty="0"/>
          </a:p>
        </p:txBody>
      </p:sp>
      <p:sp>
        <p:nvSpPr>
          <p:cNvPr id="5" name="Oval 4">
            <a:extLst>
              <a:ext uri="{FF2B5EF4-FFF2-40B4-BE49-F238E27FC236}">
                <a16:creationId xmlns:a16="http://schemas.microsoft.com/office/drawing/2014/main" id="{FF761A05-84B5-A815-6CB4-8675F1985DD0}"/>
              </a:ext>
            </a:extLst>
          </p:cNvPr>
          <p:cNvSpPr/>
          <p:nvPr/>
        </p:nvSpPr>
        <p:spPr>
          <a:xfrm>
            <a:off x="1799592" y="3355521"/>
            <a:ext cx="1000758" cy="595993"/>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200000"/>
              </a:lnSpc>
              <a:spcAft>
                <a:spcPts val="800"/>
              </a:spcAft>
            </a:pPr>
            <a:r>
              <a:rPr lang="en-US" dirty="0">
                <a:solidFill>
                  <a:srgbClr val="000000"/>
                </a:solidFill>
                <a:effectLst/>
                <a:latin typeface="Calibri" panose="020F0502020204030204" pitchFamily="34" charset="0"/>
                <a:ea typeface="Calibri" panose="020F0502020204030204" pitchFamily="34" charset="0"/>
              </a:rPr>
              <a:t>User</a:t>
            </a:r>
            <a:endParaRPr lang="en-IN" dirty="0">
              <a:effectLst/>
              <a:latin typeface="Calibri" panose="020F0502020204030204" pitchFamily="34" charset="0"/>
              <a:ea typeface="Calibri" panose="020F0502020204030204" pitchFamily="34" charset="0"/>
            </a:endParaRPr>
          </a:p>
        </p:txBody>
      </p:sp>
      <p:cxnSp>
        <p:nvCxnSpPr>
          <p:cNvPr id="20" name="Straight Connector 19">
            <a:extLst>
              <a:ext uri="{FF2B5EF4-FFF2-40B4-BE49-F238E27FC236}">
                <a16:creationId xmlns:a16="http://schemas.microsoft.com/office/drawing/2014/main" id="{1023912D-19C3-4E56-92FD-E25CD379F0B7}"/>
              </a:ext>
            </a:extLst>
          </p:cNvPr>
          <p:cNvCxnSpPr/>
          <p:nvPr/>
        </p:nvCxnSpPr>
        <p:spPr>
          <a:xfrm>
            <a:off x="2295144" y="243230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72B026-BDDB-12DC-0E34-EC138B076023}"/>
              </a:ext>
            </a:extLst>
          </p:cNvPr>
          <p:cNvSpPr txBox="1"/>
          <p:nvPr/>
        </p:nvSpPr>
        <p:spPr>
          <a:xfrm>
            <a:off x="148192" y="2110598"/>
            <a:ext cx="2294066" cy="1331134"/>
          </a:xfrm>
          <a:prstGeom prst="rect">
            <a:avLst/>
          </a:prstGeom>
          <a:noFill/>
        </p:spPr>
        <p:txBody>
          <a:bodyPr wrap="square" rtlCol="0">
            <a:spAutoFit/>
          </a:bodyPr>
          <a:lstStyle/>
          <a:p>
            <a:r>
              <a:rPr lang="en-IN" b="1" dirty="0"/>
              <a:t>What User says:-</a:t>
            </a:r>
          </a:p>
          <a:p>
            <a:endParaRPr lang="en-IN" b="1" dirty="0"/>
          </a:p>
          <a:p>
            <a:r>
              <a:rPr lang="en-US" sz="1050" dirty="0"/>
              <a:t>"I need help choosing the best crop for my land."</a:t>
            </a:r>
          </a:p>
          <a:p>
            <a:endParaRPr lang="en-US" sz="1050" dirty="0"/>
          </a:p>
          <a:p>
            <a:r>
              <a:rPr lang="en-US" sz="1050" dirty="0"/>
              <a:t>"Market prices change, and I don't know what’s profitable."</a:t>
            </a:r>
            <a:endParaRPr lang="en-IN" sz="1050" dirty="0"/>
          </a:p>
        </p:txBody>
      </p:sp>
      <p:sp>
        <p:nvSpPr>
          <p:cNvPr id="8" name="TextBox 7">
            <a:extLst>
              <a:ext uri="{FF2B5EF4-FFF2-40B4-BE49-F238E27FC236}">
                <a16:creationId xmlns:a16="http://schemas.microsoft.com/office/drawing/2014/main" id="{4B6173FC-AB44-F1EB-BD7B-C08FD8F97861}"/>
              </a:ext>
            </a:extLst>
          </p:cNvPr>
          <p:cNvSpPr txBox="1"/>
          <p:nvPr/>
        </p:nvSpPr>
        <p:spPr>
          <a:xfrm>
            <a:off x="2530314" y="2126941"/>
            <a:ext cx="1947320" cy="1428083"/>
          </a:xfrm>
          <a:prstGeom prst="rect">
            <a:avLst/>
          </a:prstGeom>
          <a:noFill/>
        </p:spPr>
        <p:txBody>
          <a:bodyPr wrap="square" rtlCol="0">
            <a:spAutoFit/>
          </a:bodyPr>
          <a:lstStyle/>
          <a:p>
            <a:r>
              <a:rPr lang="en-IN" b="1" dirty="0"/>
              <a:t>What User thinks:-</a:t>
            </a:r>
          </a:p>
          <a:p>
            <a:endParaRPr lang="en-IN" b="1" dirty="0"/>
          </a:p>
          <a:p>
            <a:r>
              <a:rPr lang="en-US" sz="980" dirty="0"/>
              <a:t>"Farming decisions should be backed by data and predictions."</a:t>
            </a:r>
          </a:p>
          <a:p>
            <a:endParaRPr lang="en-US" sz="980" dirty="0"/>
          </a:p>
          <a:p>
            <a:r>
              <a:rPr lang="en-US" sz="980" dirty="0"/>
              <a:t>"If I grow the wrong crop, it could lead to a major loss."</a:t>
            </a:r>
            <a:endParaRPr lang="en-IN" sz="980" dirty="0"/>
          </a:p>
        </p:txBody>
      </p:sp>
      <p:sp>
        <p:nvSpPr>
          <p:cNvPr id="9" name="TextBox 8">
            <a:extLst>
              <a:ext uri="{FF2B5EF4-FFF2-40B4-BE49-F238E27FC236}">
                <a16:creationId xmlns:a16="http://schemas.microsoft.com/office/drawing/2014/main" id="{7C6E89A2-F7AE-FECF-89AF-31810417E949}"/>
              </a:ext>
            </a:extLst>
          </p:cNvPr>
          <p:cNvSpPr txBox="1"/>
          <p:nvPr/>
        </p:nvSpPr>
        <p:spPr>
          <a:xfrm>
            <a:off x="62021" y="3797586"/>
            <a:ext cx="2294066" cy="1331134"/>
          </a:xfrm>
          <a:prstGeom prst="rect">
            <a:avLst/>
          </a:prstGeom>
          <a:noFill/>
        </p:spPr>
        <p:txBody>
          <a:bodyPr wrap="square" rtlCol="0">
            <a:spAutoFit/>
          </a:bodyPr>
          <a:lstStyle/>
          <a:p>
            <a:r>
              <a:rPr lang="en-IN" b="1" dirty="0"/>
              <a:t>What User Does:-</a:t>
            </a:r>
          </a:p>
          <a:p>
            <a:endParaRPr lang="en-IN" b="1" dirty="0"/>
          </a:p>
          <a:p>
            <a:r>
              <a:rPr lang="en-US" sz="1050" dirty="0"/>
              <a:t>Tries to get advice from neighbors or local agricultural officers.</a:t>
            </a:r>
          </a:p>
          <a:p>
            <a:endParaRPr lang="en-US" sz="1050" dirty="0"/>
          </a:p>
          <a:p>
            <a:r>
              <a:rPr lang="en-US" sz="1050" dirty="0"/>
              <a:t>Visits local markets to understand current crop demand.</a:t>
            </a:r>
            <a:endParaRPr lang="en-IN" sz="1050" dirty="0"/>
          </a:p>
        </p:txBody>
      </p:sp>
      <p:sp>
        <p:nvSpPr>
          <p:cNvPr id="10" name="TextBox 9">
            <a:extLst>
              <a:ext uri="{FF2B5EF4-FFF2-40B4-BE49-F238E27FC236}">
                <a16:creationId xmlns:a16="http://schemas.microsoft.com/office/drawing/2014/main" id="{A5E3CE33-2946-0114-5C1B-D7054EC2DCFE}"/>
              </a:ext>
            </a:extLst>
          </p:cNvPr>
          <p:cNvSpPr txBox="1"/>
          <p:nvPr/>
        </p:nvSpPr>
        <p:spPr>
          <a:xfrm>
            <a:off x="2530314" y="3792012"/>
            <a:ext cx="2294066" cy="1215717"/>
          </a:xfrm>
          <a:prstGeom prst="rect">
            <a:avLst/>
          </a:prstGeom>
          <a:noFill/>
        </p:spPr>
        <p:txBody>
          <a:bodyPr wrap="square" rtlCol="0">
            <a:spAutoFit/>
          </a:bodyPr>
          <a:lstStyle/>
          <a:p>
            <a:r>
              <a:rPr lang="en-IN" b="1" dirty="0"/>
              <a:t>What User feels:-</a:t>
            </a:r>
          </a:p>
          <a:p>
            <a:endParaRPr lang="en-IN" b="1" dirty="0"/>
          </a:p>
          <a:p>
            <a:r>
              <a:rPr lang="en-US" sz="900" dirty="0"/>
              <a:t>Confused by climate changes and fluctuating prices.</a:t>
            </a:r>
          </a:p>
          <a:p>
            <a:endParaRPr lang="en-US" sz="900" dirty="0"/>
          </a:p>
          <a:p>
            <a:r>
              <a:rPr lang="en-US" sz="900" dirty="0"/>
              <a:t>Hopeful that AI and data-driven tools can make farming smarter.</a:t>
            </a:r>
            <a:endParaRPr lang="en-IN" sz="900" dirty="0"/>
          </a:p>
        </p:txBody>
      </p:sp>
      <p:cxnSp>
        <p:nvCxnSpPr>
          <p:cNvPr id="3" name="Straight Connector 2">
            <a:extLst>
              <a:ext uri="{FF2B5EF4-FFF2-40B4-BE49-F238E27FC236}">
                <a16:creationId xmlns:a16="http://schemas.microsoft.com/office/drawing/2014/main" id="{34D08D77-68A2-71BD-0115-6FF0729FD724}"/>
              </a:ext>
            </a:extLst>
          </p:cNvPr>
          <p:cNvCxnSpPr/>
          <p:nvPr/>
        </p:nvCxnSpPr>
        <p:spPr>
          <a:xfrm>
            <a:off x="2442258" y="2126941"/>
            <a:ext cx="0" cy="1228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C5FE1EE-2EE3-AA0A-CD2F-588B44943D7B}"/>
              </a:ext>
            </a:extLst>
          </p:cNvPr>
          <p:cNvCxnSpPr/>
          <p:nvPr/>
        </p:nvCxnSpPr>
        <p:spPr>
          <a:xfrm>
            <a:off x="2432509" y="3951514"/>
            <a:ext cx="0" cy="1228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FA1C22-C617-269B-86B4-EDA0F671160E}"/>
              </a:ext>
            </a:extLst>
          </p:cNvPr>
          <p:cNvCxnSpPr>
            <a:cxnSpLocks/>
          </p:cNvCxnSpPr>
          <p:nvPr/>
        </p:nvCxnSpPr>
        <p:spPr>
          <a:xfrm flipH="1">
            <a:off x="2719909" y="3772949"/>
            <a:ext cx="1931952" cy="8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EDCE887-A385-CCE0-A9DA-863E35CDD12D}"/>
              </a:ext>
            </a:extLst>
          </p:cNvPr>
          <p:cNvCxnSpPr>
            <a:cxnSpLocks/>
          </p:cNvCxnSpPr>
          <p:nvPr/>
        </p:nvCxnSpPr>
        <p:spPr>
          <a:xfrm flipH="1">
            <a:off x="-77984" y="3787732"/>
            <a:ext cx="1931952" cy="855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F8C7A03-7F4C-72C2-F381-651CBECCD289}"/>
              </a:ext>
            </a:extLst>
          </p:cNvPr>
          <p:cNvGraphicFramePr>
            <a:graphicFrameLocks noGrp="1"/>
          </p:cNvGraphicFramePr>
          <p:nvPr>
            <p:extLst>
              <p:ext uri="{D42A27DB-BD31-4B8C-83A1-F6EECF244321}">
                <p14:modId xmlns:p14="http://schemas.microsoft.com/office/powerpoint/2010/main" val="3280006714"/>
              </p:ext>
            </p:extLst>
          </p:nvPr>
        </p:nvGraphicFramePr>
        <p:xfrm>
          <a:off x="6408963" y="2214563"/>
          <a:ext cx="5696439" cy="2677148"/>
        </p:xfrm>
        <a:graphic>
          <a:graphicData uri="http://schemas.openxmlformats.org/drawingml/2006/table">
            <a:tbl>
              <a:tblPr/>
              <a:tblGrid>
                <a:gridCol w="2575265">
                  <a:extLst>
                    <a:ext uri="{9D8B030D-6E8A-4147-A177-3AD203B41FA5}">
                      <a16:colId xmlns:a16="http://schemas.microsoft.com/office/drawing/2014/main" val="2599762770"/>
                    </a:ext>
                  </a:extLst>
                </a:gridCol>
                <a:gridCol w="3121174">
                  <a:extLst>
                    <a:ext uri="{9D8B030D-6E8A-4147-A177-3AD203B41FA5}">
                      <a16:colId xmlns:a16="http://schemas.microsoft.com/office/drawing/2014/main" val="1366561807"/>
                    </a:ext>
                  </a:extLst>
                </a:gridCol>
              </a:tblGrid>
              <a:tr h="224068">
                <a:tc>
                  <a:txBody>
                    <a:bodyPr/>
                    <a:lstStyle/>
                    <a:p>
                      <a:pPr algn="ctr" rtl="0" fontAlgn="b"/>
                      <a:r>
                        <a:rPr lang="en-IN" sz="1100" b="1">
                          <a:effectLst/>
                        </a:rPr>
                        <a:t>Requirement</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ctr" rtl="0" fontAlgn="b"/>
                      <a:r>
                        <a:rPr lang="en-IN" sz="1100" b="1">
                          <a:effectLst/>
                        </a:rPr>
                        <a:t>Proposed Functionality</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BD73"/>
                      </a:solidFill>
                      <a:prstDash val="solid"/>
                      <a:round/>
                      <a:headEnd type="none" w="med" len="med"/>
                      <a:tailEnd type="none" w="med" len="med"/>
                    </a:lnB>
                    <a:noFill/>
                  </a:tcPr>
                </a:tc>
                <a:extLst>
                  <a:ext uri="{0D108BD9-81ED-4DB2-BD59-A6C34878D82A}">
                    <a16:rowId xmlns:a16="http://schemas.microsoft.com/office/drawing/2014/main" val="2294147594"/>
                  </a:ext>
                </a:extLst>
              </a:tr>
              <a:tr h="328633">
                <a:tc>
                  <a:txBody>
                    <a:bodyPr/>
                    <a:lstStyle/>
                    <a:p>
                      <a:pPr rtl="0" fontAlgn="b"/>
                      <a:r>
                        <a:rPr lang="en-IN" sz="1100">
                          <a:effectLst/>
                        </a:rPr>
                        <a:t>Weather &amp; Climate Integration</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00BD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dirty="0">
                          <a:effectLst/>
                        </a:rPr>
                        <a:t>Auto-fetch or allow input of local weather data (via API or manual input).</a:t>
                      </a:r>
                    </a:p>
                  </a:txBody>
                  <a:tcPr marL="0" marR="0" marT="12432" marB="12432" anchor="b">
                    <a:lnL w="7620" cap="flat" cmpd="sng" algn="ctr">
                      <a:solidFill>
                        <a:srgbClr val="00BD73"/>
                      </a:solidFill>
                      <a:prstDash val="solid"/>
                      <a:round/>
                      <a:headEnd type="none" w="med" len="med"/>
                      <a:tailEnd type="none" w="med" len="med"/>
                    </a:lnL>
                    <a:lnR w="7620" cap="flat" cmpd="sng" algn="ctr">
                      <a:solidFill>
                        <a:srgbClr val="00BD73"/>
                      </a:solidFill>
                      <a:prstDash val="solid"/>
                      <a:round/>
                      <a:headEnd type="none" w="med" len="med"/>
                      <a:tailEnd type="none" w="med" len="med"/>
                    </a:lnR>
                    <a:lnT w="7620" cap="flat" cmpd="sng" algn="ctr">
                      <a:solidFill>
                        <a:srgbClr val="00BD73"/>
                      </a:solidFill>
                      <a:prstDash val="solid"/>
                      <a:round/>
                      <a:headEnd type="none" w="med" len="med"/>
                      <a:tailEnd type="none" w="med" len="med"/>
                    </a:lnT>
                    <a:lnB w="7620" cap="flat" cmpd="sng" algn="ctr">
                      <a:solidFill>
                        <a:srgbClr val="00C073"/>
                      </a:solidFill>
                      <a:prstDash val="solid"/>
                      <a:round/>
                      <a:headEnd type="none" w="med" len="med"/>
                      <a:tailEnd type="none" w="med" len="med"/>
                    </a:lnB>
                    <a:noFill/>
                  </a:tcPr>
                </a:tc>
                <a:extLst>
                  <a:ext uri="{0D108BD9-81ED-4DB2-BD59-A6C34878D82A}">
                    <a16:rowId xmlns:a16="http://schemas.microsoft.com/office/drawing/2014/main" val="425073542"/>
                  </a:ext>
                </a:extLst>
              </a:tr>
              <a:tr h="433198">
                <a:tc>
                  <a:txBody>
                    <a:bodyPr/>
                    <a:lstStyle/>
                    <a:p>
                      <a:pPr rtl="0" fontAlgn="b"/>
                      <a:r>
                        <a:rPr lang="en-IN" sz="1100">
                          <a:effectLst/>
                        </a:rPr>
                        <a:t>Market Demand Analysis</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00C0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dirty="0">
                          <a:effectLst/>
                        </a:rPr>
                        <a:t>Show current market prices/demand of crops from Maharashtra </a:t>
                      </a:r>
                      <a:r>
                        <a:rPr lang="en-US" sz="1100" dirty="0" err="1">
                          <a:effectLst/>
                        </a:rPr>
                        <a:t>agri</a:t>
                      </a:r>
                      <a:r>
                        <a:rPr lang="en-US" sz="1100" dirty="0">
                          <a:effectLst/>
                        </a:rPr>
                        <a:t>-data portal.</a:t>
                      </a:r>
                    </a:p>
                  </a:txBody>
                  <a:tcPr marL="0" marR="0" marT="12432" marB="12432" anchor="b">
                    <a:lnL w="7620" cap="flat" cmpd="sng" algn="ctr">
                      <a:solidFill>
                        <a:srgbClr val="00C073"/>
                      </a:solidFill>
                      <a:prstDash val="solid"/>
                      <a:round/>
                      <a:headEnd type="none" w="med" len="med"/>
                      <a:tailEnd type="none" w="med" len="med"/>
                    </a:lnL>
                    <a:lnR w="7620" cap="flat" cmpd="sng" algn="ctr">
                      <a:solidFill>
                        <a:srgbClr val="00C073"/>
                      </a:solidFill>
                      <a:prstDash val="solid"/>
                      <a:round/>
                      <a:headEnd type="none" w="med" len="med"/>
                      <a:tailEnd type="none" w="med" len="med"/>
                    </a:lnR>
                    <a:lnT w="7620" cap="flat" cmpd="sng" algn="ctr">
                      <a:solidFill>
                        <a:srgbClr val="00C073"/>
                      </a:solidFill>
                      <a:prstDash val="solid"/>
                      <a:round/>
                      <a:headEnd type="none" w="med" len="med"/>
                      <a:tailEnd type="none" w="med" len="med"/>
                    </a:lnT>
                    <a:lnB w="7620" cap="flat" cmpd="sng" algn="ctr">
                      <a:solidFill>
                        <a:srgbClr val="E0C073"/>
                      </a:solidFill>
                      <a:prstDash val="solid"/>
                      <a:round/>
                      <a:headEnd type="none" w="med" len="med"/>
                      <a:tailEnd type="none" w="med" len="med"/>
                    </a:lnB>
                    <a:noFill/>
                  </a:tcPr>
                </a:tc>
                <a:extLst>
                  <a:ext uri="{0D108BD9-81ED-4DB2-BD59-A6C34878D82A}">
                    <a16:rowId xmlns:a16="http://schemas.microsoft.com/office/drawing/2014/main" val="3445838285"/>
                  </a:ext>
                </a:extLst>
              </a:tr>
              <a:tr h="433198">
                <a:tc>
                  <a:txBody>
                    <a:bodyPr/>
                    <a:lstStyle/>
                    <a:p>
                      <a:pPr rtl="0" fontAlgn="b"/>
                      <a:r>
                        <a:rPr lang="en-IN" sz="1100">
                          <a:effectLst/>
                        </a:rPr>
                        <a:t>Crop Recommendation Engine</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E0C0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a:effectLst/>
                        </a:rPr>
                        <a:t>Predict most suitable crops using ML model based on user input and data.</a:t>
                      </a:r>
                    </a:p>
                  </a:txBody>
                  <a:tcPr marL="0" marR="0" marT="12432" marB="12432" anchor="b">
                    <a:lnL w="7620" cap="flat" cmpd="sng" algn="ctr">
                      <a:solidFill>
                        <a:srgbClr val="E0C073"/>
                      </a:solidFill>
                      <a:prstDash val="solid"/>
                      <a:round/>
                      <a:headEnd type="none" w="med" len="med"/>
                      <a:tailEnd type="none" w="med" len="med"/>
                    </a:lnL>
                    <a:lnR w="7620" cap="flat" cmpd="sng" algn="ctr">
                      <a:solidFill>
                        <a:srgbClr val="E0C073"/>
                      </a:solidFill>
                      <a:prstDash val="solid"/>
                      <a:round/>
                      <a:headEnd type="none" w="med" len="med"/>
                      <a:tailEnd type="none" w="med" len="med"/>
                    </a:lnR>
                    <a:lnT w="7620" cap="flat" cmpd="sng" algn="ctr">
                      <a:solidFill>
                        <a:srgbClr val="E0C073"/>
                      </a:solidFill>
                      <a:prstDash val="solid"/>
                      <a:round/>
                      <a:headEnd type="none" w="med" len="med"/>
                      <a:tailEnd type="none" w="med" len="med"/>
                    </a:lnT>
                    <a:lnB w="7620" cap="flat" cmpd="sng" algn="ctr">
                      <a:solidFill>
                        <a:srgbClr val="A0C373"/>
                      </a:solidFill>
                      <a:prstDash val="solid"/>
                      <a:round/>
                      <a:headEnd type="none" w="med" len="med"/>
                      <a:tailEnd type="none" w="med" len="med"/>
                    </a:lnB>
                    <a:noFill/>
                  </a:tcPr>
                </a:tc>
                <a:extLst>
                  <a:ext uri="{0D108BD9-81ED-4DB2-BD59-A6C34878D82A}">
                    <a16:rowId xmlns:a16="http://schemas.microsoft.com/office/drawing/2014/main" val="1820895827"/>
                  </a:ext>
                </a:extLst>
              </a:tr>
              <a:tr h="433198">
                <a:tc>
                  <a:txBody>
                    <a:bodyPr/>
                    <a:lstStyle/>
                    <a:p>
                      <a:pPr rtl="0" fontAlgn="b"/>
                      <a:r>
                        <a:rPr lang="en-IN" sz="1100">
                          <a:effectLst/>
                        </a:rPr>
                        <a:t>Profit Estimator</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A0C3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a:effectLst/>
                        </a:rPr>
                        <a:t>Display estimated cost of production vs. expected income for each recommended crop.</a:t>
                      </a:r>
                    </a:p>
                  </a:txBody>
                  <a:tcPr marL="0" marR="0" marT="12432" marB="12432" anchor="b">
                    <a:lnL w="7620" cap="flat" cmpd="sng" algn="ctr">
                      <a:solidFill>
                        <a:srgbClr val="A0C373"/>
                      </a:solidFill>
                      <a:prstDash val="solid"/>
                      <a:round/>
                      <a:headEnd type="none" w="med" len="med"/>
                      <a:tailEnd type="none" w="med" len="med"/>
                    </a:lnL>
                    <a:lnR w="7620" cap="flat" cmpd="sng" algn="ctr">
                      <a:solidFill>
                        <a:srgbClr val="A0C373"/>
                      </a:solidFill>
                      <a:prstDash val="solid"/>
                      <a:round/>
                      <a:headEnd type="none" w="med" len="med"/>
                      <a:tailEnd type="none" w="med" len="med"/>
                    </a:lnR>
                    <a:lnT w="7620" cap="flat" cmpd="sng" algn="ctr">
                      <a:solidFill>
                        <a:srgbClr val="A0C373"/>
                      </a:solidFill>
                      <a:prstDash val="solid"/>
                      <a:round/>
                      <a:headEnd type="none" w="med" len="med"/>
                      <a:tailEnd type="none" w="med" len="med"/>
                    </a:lnT>
                    <a:lnB w="7620" cap="flat" cmpd="sng" algn="ctr">
                      <a:solidFill>
                        <a:srgbClr val="20C373"/>
                      </a:solidFill>
                      <a:prstDash val="solid"/>
                      <a:round/>
                      <a:headEnd type="none" w="med" len="med"/>
                      <a:tailEnd type="none" w="med" len="med"/>
                    </a:lnB>
                    <a:noFill/>
                  </a:tcPr>
                </a:tc>
                <a:extLst>
                  <a:ext uri="{0D108BD9-81ED-4DB2-BD59-A6C34878D82A}">
                    <a16:rowId xmlns:a16="http://schemas.microsoft.com/office/drawing/2014/main" val="3119787713"/>
                  </a:ext>
                </a:extLst>
              </a:tr>
              <a:tr h="328633">
                <a:tc>
                  <a:txBody>
                    <a:bodyPr/>
                    <a:lstStyle/>
                    <a:p>
                      <a:pPr rtl="0" fontAlgn="b"/>
                      <a:r>
                        <a:rPr lang="en-IN" sz="1100">
                          <a:effectLst/>
                        </a:rPr>
                        <a:t>Report Generator</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20C3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a:effectLst/>
                        </a:rPr>
                        <a:t>Provide a downloadable summary report of the recommendation.</a:t>
                      </a:r>
                    </a:p>
                  </a:txBody>
                  <a:tcPr marL="0" marR="0" marT="12432" marB="12432" anchor="b">
                    <a:lnL w="7620" cap="flat" cmpd="sng" algn="ctr">
                      <a:solidFill>
                        <a:srgbClr val="20C373"/>
                      </a:solidFill>
                      <a:prstDash val="solid"/>
                      <a:round/>
                      <a:headEnd type="none" w="med" len="med"/>
                      <a:tailEnd type="none" w="med" len="med"/>
                    </a:lnL>
                    <a:lnR w="7620" cap="flat" cmpd="sng" algn="ctr">
                      <a:solidFill>
                        <a:srgbClr val="20C373"/>
                      </a:solidFill>
                      <a:prstDash val="solid"/>
                      <a:round/>
                      <a:headEnd type="none" w="med" len="med"/>
                      <a:tailEnd type="none" w="med" len="med"/>
                    </a:lnR>
                    <a:lnT w="7620" cap="flat" cmpd="sng" algn="ctr">
                      <a:solidFill>
                        <a:srgbClr val="20C373"/>
                      </a:solidFill>
                      <a:prstDash val="solid"/>
                      <a:round/>
                      <a:headEnd type="none" w="med" len="med"/>
                      <a:tailEnd type="none" w="med" len="med"/>
                    </a:lnT>
                    <a:lnB w="7620" cap="flat" cmpd="sng" algn="ctr">
                      <a:solidFill>
                        <a:srgbClr val="E0C773"/>
                      </a:solidFill>
                      <a:prstDash val="solid"/>
                      <a:round/>
                      <a:headEnd type="none" w="med" len="med"/>
                      <a:tailEnd type="none" w="med" len="med"/>
                    </a:lnB>
                    <a:noFill/>
                  </a:tcPr>
                </a:tc>
                <a:extLst>
                  <a:ext uri="{0D108BD9-81ED-4DB2-BD59-A6C34878D82A}">
                    <a16:rowId xmlns:a16="http://schemas.microsoft.com/office/drawing/2014/main" val="827393391"/>
                  </a:ext>
                </a:extLst>
              </a:tr>
              <a:tr h="433198">
                <a:tc>
                  <a:txBody>
                    <a:bodyPr/>
                    <a:lstStyle/>
                    <a:p>
                      <a:pPr rtl="0" fontAlgn="b"/>
                      <a:r>
                        <a:rPr lang="en-IN" sz="1100" dirty="0">
                          <a:effectLst/>
                        </a:rPr>
                        <a:t>Responsive Design (Mobile-Friendly)</a:t>
                      </a:r>
                    </a:p>
                  </a:txBody>
                  <a:tcPr marL="18649" marR="18649" marT="12432" marB="12432" anchor="b">
                    <a:lnL w="7620" cap="flat" cmpd="sng" algn="ctr">
                      <a:solidFill>
                        <a:srgbClr val="CCCCCC"/>
                      </a:solidFill>
                      <a:prstDash val="solid"/>
                      <a:round/>
                      <a:headEnd type="none" w="med" len="med"/>
                      <a:tailEnd type="none" w="med" len="med"/>
                    </a:lnL>
                    <a:lnR w="7620" cap="flat" cmpd="sng" algn="ctr">
                      <a:solidFill>
                        <a:srgbClr val="E0C773"/>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buNone/>
                      </a:pPr>
                      <a:r>
                        <a:rPr lang="en-US" sz="1100" dirty="0">
                          <a:effectLst/>
                        </a:rPr>
                        <a:t>Ensure farmers can access the tool via smartphones or tablets easily.</a:t>
                      </a:r>
                    </a:p>
                  </a:txBody>
                  <a:tcPr marL="0" marR="0" marT="12432" marB="12432" anchor="b">
                    <a:lnL w="7620" cap="flat" cmpd="sng" algn="ctr">
                      <a:solidFill>
                        <a:srgbClr val="E0C773"/>
                      </a:solidFill>
                      <a:prstDash val="solid"/>
                      <a:round/>
                      <a:headEnd type="none" w="med" len="med"/>
                      <a:tailEnd type="none" w="med" len="med"/>
                    </a:lnL>
                    <a:lnR w="7620" cap="flat" cmpd="sng" algn="ctr">
                      <a:solidFill>
                        <a:srgbClr val="E0C773"/>
                      </a:solidFill>
                      <a:prstDash val="solid"/>
                      <a:round/>
                      <a:headEnd type="none" w="med" len="med"/>
                      <a:tailEnd type="none" w="med" len="med"/>
                    </a:lnR>
                    <a:lnT w="7620" cap="flat" cmpd="sng" algn="ctr">
                      <a:solidFill>
                        <a:srgbClr val="E0C773"/>
                      </a:solidFill>
                      <a:prstDash val="solid"/>
                      <a:round/>
                      <a:headEnd type="none" w="med" len="med"/>
                      <a:tailEnd type="none" w="med" len="med"/>
                    </a:lnT>
                    <a:lnB w="7620" cap="flat" cmpd="sng" algn="ctr">
                      <a:solidFill>
                        <a:srgbClr val="E0C773"/>
                      </a:solidFill>
                      <a:prstDash val="solid"/>
                      <a:round/>
                      <a:headEnd type="none" w="med" len="med"/>
                      <a:tailEnd type="none" w="med" len="med"/>
                    </a:lnB>
                    <a:noFill/>
                  </a:tcPr>
                </a:tc>
                <a:extLst>
                  <a:ext uri="{0D108BD9-81ED-4DB2-BD59-A6C34878D82A}">
                    <a16:rowId xmlns:a16="http://schemas.microsoft.com/office/drawing/2014/main" val="718973611"/>
                  </a:ext>
                </a:extLst>
              </a:tr>
            </a:tbl>
          </a:graphicData>
        </a:graphic>
      </p:graphicFrame>
      <p:pic>
        <p:nvPicPr>
          <p:cNvPr id="17" name="Picture 16">
            <a:extLst>
              <a:ext uri="{FF2B5EF4-FFF2-40B4-BE49-F238E27FC236}">
                <a16:creationId xmlns:a16="http://schemas.microsoft.com/office/drawing/2014/main" id="{36BC5B09-09F5-504F-DA82-0EC6CAF52B37}"/>
              </a:ext>
            </a:extLst>
          </p:cNvPr>
          <p:cNvPicPr>
            <a:picLocks noChangeAspect="1"/>
          </p:cNvPicPr>
          <p:nvPr/>
        </p:nvPicPr>
        <p:blipFill>
          <a:blip r:embed="rId4"/>
          <a:stretch>
            <a:fillRect/>
          </a:stretch>
        </p:blipFill>
        <p:spPr>
          <a:xfrm>
            <a:off x="4700616" y="1435257"/>
            <a:ext cx="1600220" cy="38405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379</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dc:creator>
  <cp:lastModifiedBy>Atharava Jayant Kangane</cp:lastModifiedBy>
  <cp:revision>16</cp:revision>
  <dcterms:modified xsi:type="dcterms:W3CDTF">2025-04-13T09:42:15Z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