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523AF53-D2A8-40A2-A83D-759864E5AEAE}" type="datetimeFigureOut">
              <a:rPr lang="en-US" smtClean="0"/>
              <a:t>9/17/2024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64BD91C-3A08-4244-858C-A4E5D76445A4}" type="slidenum">
              <a:rPr lang="en-US" smtClean="0"/>
              <a:t>‹#›</a:t>
            </a:fld>
            <a:endParaRPr lang="en-US"/>
          </a:p>
        </p:txBody>
      </p:sp>
    </p:spTree>
    <p:extLst>
      <p:ext uri="{BB962C8B-B14F-4D97-AF65-F5344CB8AC3E}">
        <p14:creationId xmlns:p14="http://schemas.microsoft.com/office/powerpoint/2010/main" val="356673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23AF53-D2A8-40A2-A83D-759864E5AEAE}"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D91C-3A08-4244-858C-A4E5D76445A4}" type="slidenum">
              <a:rPr lang="en-US" smtClean="0"/>
              <a:t>‹#›</a:t>
            </a:fld>
            <a:endParaRPr lang="en-US"/>
          </a:p>
        </p:txBody>
      </p:sp>
    </p:spTree>
    <p:extLst>
      <p:ext uri="{BB962C8B-B14F-4D97-AF65-F5344CB8AC3E}">
        <p14:creationId xmlns:p14="http://schemas.microsoft.com/office/powerpoint/2010/main" val="244327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23AF53-D2A8-40A2-A83D-759864E5AEAE}"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D91C-3A08-4244-858C-A4E5D76445A4}" type="slidenum">
              <a:rPr lang="en-US" smtClean="0"/>
              <a:t>‹#›</a:t>
            </a:fld>
            <a:endParaRPr lang="en-US"/>
          </a:p>
        </p:txBody>
      </p:sp>
    </p:spTree>
    <p:extLst>
      <p:ext uri="{BB962C8B-B14F-4D97-AF65-F5344CB8AC3E}">
        <p14:creationId xmlns:p14="http://schemas.microsoft.com/office/powerpoint/2010/main" val="149189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23AF53-D2A8-40A2-A83D-759864E5AEAE}"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D91C-3A08-4244-858C-A4E5D76445A4}" type="slidenum">
              <a:rPr lang="en-US" smtClean="0"/>
              <a:t>‹#›</a:t>
            </a:fld>
            <a:endParaRPr lang="en-US"/>
          </a:p>
        </p:txBody>
      </p:sp>
    </p:spTree>
    <p:extLst>
      <p:ext uri="{BB962C8B-B14F-4D97-AF65-F5344CB8AC3E}">
        <p14:creationId xmlns:p14="http://schemas.microsoft.com/office/powerpoint/2010/main" val="106938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23AF53-D2A8-40A2-A83D-759864E5AEAE}"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BD91C-3A08-4244-858C-A4E5D76445A4}" type="slidenum">
              <a:rPr lang="en-US" smtClean="0"/>
              <a:t>‹#›</a:t>
            </a:fld>
            <a:endParaRPr lang="en-US"/>
          </a:p>
        </p:txBody>
      </p:sp>
    </p:spTree>
    <p:extLst>
      <p:ext uri="{BB962C8B-B14F-4D97-AF65-F5344CB8AC3E}">
        <p14:creationId xmlns:p14="http://schemas.microsoft.com/office/powerpoint/2010/main" val="119955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23AF53-D2A8-40A2-A83D-759864E5AEAE}"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BD91C-3A08-4244-858C-A4E5D76445A4}" type="slidenum">
              <a:rPr lang="en-US" smtClean="0"/>
              <a:t>‹#›</a:t>
            </a:fld>
            <a:endParaRPr lang="en-US"/>
          </a:p>
        </p:txBody>
      </p:sp>
    </p:spTree>
    <p:extLst>
      <p:ext uri="{BB962C8B-B14F-4D97-AF65-F5344CB8AC3E}">
        <p14:creationId xmlns:p14="http://schemas.microsoft.com/office/powerpoint/2010/main" val="264039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23AF53-D2A8-40A2-A83D-759864E5AEAE}"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BD91C-3A08-4244-858C-A4E5D76445A4}" type="slidenum">
              <a:rPr lang="en-US" smtClean="0"/>
              <a:t>‹#›</a:t>
            </a:fld>
            <a:endParaRPr lang="en-US"/>
          </a:p>
        </p:txBody>
      </p:sp>
    </p:spTree>
    <p:extLst>
      <p:ext uri="{BB962C8B-B14F-4D97-AF65-F5344CB8AC3E}">
        <p14:creationId xmlns:p14="http://schemas.microsoft.com/office/powerpoint/2010/main" val="322354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23AF53-D2A8-40A2-A83D-759864E5AEAE}"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BD91C-3A08-4244-858C-A4E5D76445A4}" type="slidenum">
              <a:rPr lang="en-US" smtClean="0"/>
              <a:t>‹#›</a:t>
            </a:fld>
            <a:endParaRPr lang="en-US"/>
          </a:p>
        </p:txBody>
      </p:sp>
    </p:spTree>
    <p:extLst>
      <p:ext uri="{BB962C8B-B14F-4D97-AF65-F5344CB8AC3E}">
        <p14:creationId xmlns:p14="http://schemas.microsoft.com/office/powerpoint/2010/main" val="1157764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3AF53-D2A8-40A2-A83D-759864E5AEAE}"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BD91C-3A08-4244-858C-A4E5D76445A4}" type="slidenum">
              <a:rPr lang="en-US" smtClean="0"/>
              <a:t>‹#›</a:t>
            </a:fld>
            <a:endParaRPr lang="en-US"/>
          </a:p>
        </p:txBody>
      </p:sp>
    </p:spTree>
    <p:extLst>
      <p:ext uri="{BB962C8B-B14F-4D97-AF65-F5344CB8AC3E}">
        <p14:creationId xmlns:p14="http://schemas.microsoft.com/office/powerpoint/2010/main" val="277886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1523AF53-D2A8-40A2-A83D-759864E5AEAE}"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64BD91C-3A08-4244-858C-A4E5D76445A4}" type="slidenum">
              <a:rPr lang="en-US" smtClean="0"/>
              <a:t>‹#›</a:t>
            </a:fld>
            <a:endParaRPr lang="en-US"/>
          </a:p>
        </p:txBody>
      </p:sp>
    </p:spTree>
    <p:extLst>
      <p:ext uri="{BB962C8B-B14F-4D97-AF65-F5344CB8AC3E}">
        <p14:creationId xmlns:p14="http://schemas.microsoft.com/office/powerpoint/2010/main" val="61554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523AF53-D2A8-40A2-A83D-759864E5AEAE}" type="datetimeFigureOut">
              <a:rPr lang="en-US" smtClean="0"/>
              <a:t>9/17/2024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64BD91C-3A08-4244-858C-A4E5D76445A4}" type="slidenum">
              <a:rPr lang="en-US" smtClean="0"/>
              <a:t>‹#›</a:t>
            </a:fld>
            <a:endParaRPr lang="en-US"/>
          </a:p>
        </p:txBody>
      </p:sp>
    </p:spTree>
    <p:extLst>
      <p:ext uri="{BB962C8B-B14F-4D97-AF65-F5344CB8AC3E}">
        <p14:creationId xmlns:p14="http://schemas.microsoft.com/office/powerpoint/2010/main" val="32162971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523AF53-D2A8-40A2-A83D-759864E5AEAE}" type="datetimeFigureOut">
              <a:rPr lang="en-US" smtClean="0"/>
              <a:t>9/17/2024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64BD91C-3A08-4244-858C-A4E5D76445A4}" type="slidenum">
              <a:rPr lang="en-US" smtClean="0"/>
              <a:t>‹#›</a:t>
            </a:fld>
            <a:endParaRPr lang="en-US"/>
          </a:p>
        </p:txBody>
      </p:sp>
    </p:spTree>
    <p:extLst>
      <p:ext uri="{BB962C8B-B14F-4D97-AF65-F5344CB8AC3E}">
        <p14:creationId xmlns:p14="http://schemas.microsoft.com/office/powerpoint/2010/main" val="32051376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1321796" cy="3352800"/>
          </a:xfrm>
        </p:spPr>
        <p:txBody>
          <a:bodyPr/>
          <a:lstStyle/>
          <a:p>
            <a:pPr algn="ctr"/>
            <a:r>
              <a:rPr lang="en-US" dirty="0" smtClean="0">
                <a:solidFill>
                  <a:srgbClr val="C00000"/>
                </a:solidFill>
                <a:latin typeface="Berlin Sans FB" panose="020E0602020502020306" pitchFamily="34" charset="0"/>
              </a:rPr>
              <a:t>Agile &amp; its Principles</a:t>
            </a:r>
            <a:endParaRPr lang="en-US" dirty="0">
              <a:solidFill>
                <a:srgbClr val="C00000"/>
              </a:solidFill>
              <a:latin typeface="Berlin Sans FB" panose="020E0602020502020306" pitchFamily="34" charset="0"/>
            </a:endParaRPr>
          </a:p>
        </p:txBody>
      </p:sp>
      <p:sp>
        <p:nvSpPr>
          <p:cNvPr id="4" name="TextBox 3"/>
          <p:cNvSpPr txBox="1"/>
          <p:nvPr/>
        </p:nvSpPr>
        <p:spPr>
          <a:xfrm>
            <a:off x="9134475" y="6143625"/>
            <a:ext cx="3429000" cy="523220"/>
          </a:xfrm>
          <a:prstGeom prst="rect">
            <a:avLst/>
          </a:prstGeom>
          <a:noFill/>
        </p:spPr>
        <p:txBody>
          <a:bodyPr wrap="square" rtlCol="0">
            <a:spAutoFit/>
          </a:bodyPr>
          <a:lstStyle/>
          <a:p>
            <a:r>
              <a:rPr lang="en-US" sz="2800" dirty="0" smtClean="0">
                <a:solidFill>
                  <a:srgbClr val="C00000"/>
                </a:solidFill>
                <a:latin typeface="Bauhaus 93" panose="04030905020B02020C02" pitchFamily="82" charset="0"/>
              </a:rPr>
              <a:t>- </a:t>
            </a:r>
            <a:r>
              <a:rPr lang="en-US" sz="2800" dirty="0" err="1" smtClean="0">
                <a:solidFill>
                  <a:srgbClr val="C00000"/>
                </a:solidFill>
                <a:latin typeface="Bauhaus 93" panose="04030905020B02020C02" pitchFamily="82" charset="0"/>
              </a:rPr>
              <a:t>Atharva</a:t>
            </a:r>
            <a:r>
              <a:rPr lang="en-US" sz="2800" dirty="0" smtClean="0">
                <a:solidFill>
                  <a:srgbClr val="C00000"/>
                </a:solidFill>
                <a:latin typeface="Bauhaus 93" panose="04030905020B02020C02" pitchFamily="82" charset="0"/>
              </a:rPr>
              <a:t> </a:t>
            </a:r>
            <a:r>
              <a:rPr lang="en-US" sz="2800" dirty="0" err="1" smtClean="0">
                <a:solidFill>
                  <a:srgbClr val="C00000"/>
                </a:solidFill>
                <a:latin typeface="Bauhaus 93" panose="04030905020B02020C02" pitchFamily="82" charset="0"/>
              </a:rPr>
              <a:t>Puranik</a:t>
            </a:r>
            <a:endParaRPr lang="en-US" sz="2800" dirty="0">
              <a:solidFill>
                <a:srgbClr val="C00000"/>
              </a:solidFill>
              <a:latin typeface="Bauhaus 93" panose="04030905020B02020C02" pitchFamily="82" charset="0"/>
            </a:endParaRPr>
          </a:p>
        </p:txBody>
      </p:sp>
    </p:spTree>
    <p:extLst>
      <p:ext uri="{BB962C8B-B14F-4D97-AF65-F5344CB8AC3E}">
        <p14:creationId xmlns:p14="http://schemas.microsoft.com/office/powerpoint/2010/main" val="61206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2106083"/>
          </a:xfrm>
        </p:spPr>
        <p:txBody>
          <a:bodyPr/>
          <a:lstStyle/>
          <a:p>
            <a:r>
              <a:rPr lang="en-US" sz="4000" b="1" dirty="0">
                <a:solidFill>
                  <a:srgbClr val="C00000"/>
                </a:solidFill>
                <a:latin typeface="Berlin Sans FB" panose="020E0602020502020306" pitchFamily="34" charset="0"/>
              </a:rPr>
              <a:t>Welcome </a:t>
            </a:r>
            <a:r>
              <a:rPr lang="en-US" sz="4000" b="1" dirty="0" smtClean="0">
                <a:solidFill>
                  <a:srgbClr val="C00000"/>
                </a:solidFill>
                <a:latin typeface="Berlin Sans FB" panose="020E0602020502020306" pitchFamily="34" charset="0"/>
              </a:rPr>
              <a:t>changes</a:t>
            </a:r>
            <a:r>
              <a:rPr lang="en-US" sz="4000" dirty="0">
                <a:latin typeface="Berlin Sans FB" panose="020E0602020502020306" pitchFamily="34" charset="0"/>
              </a:rPr>
              <a:t/>
            </a:r>
            <a:br>
              <a:rPr lang="en-US" sz="4000" dirty="0">
                <a:latin typeface="Berlin Sans FB" panose="020E0602020502020306" pitchFamily="34" charset="0"/>
              </a:rPr>
            </a:br>
            <a:r>
              <a:rPr lang="en-US" sz="4000" dirty="0">
                <a:latin typeface="Berlin Sans FB" panose="020E0602020502020306" pitchFamily="34" charset="0"/>
              </a:rPr>
              <a:t>The team adds a new feature requested by the customer during the final stages of development.</a:t>
            </a:r>
          </a:p>
        </p:txBody>
      </p:sp>
      <p:pic>
        <p:nvPicPr>
          <p:cNvPr id="4" name="Picture 3"/>
          <p:cNvPicPr>
            <a:picLocks noChangeAspect="1"/>
          </p:cNvPicPr>
          <p:nvPr/>
        </p:nvPicPr>
        <p:blipFill>
          <a:blip r:embed="rId2"/>
          <a:stretch>
            <a:fillRect/>
          </a:stretch>
        </p:blipFill>
        <p:spPr>
          <a:xfrm>
            <a:off x="4052668" y="3390900"/>
            <a:ext cx="3788721" cy="2671763"/>
          </a:xfrm>
          <a:prstGeom prst="rect">
            <a:avLst/>
          </a:prstGeom>
        </p:spPr>
      </p:pic>
    </p:spTree>
    <p:extLst>
      <p:ext uri="{BB962C8B-B14F-4D97-AF65-F5344CB8AC3E}">
        <p14:creationId xmlns:p14="http://schemas.microsoft.com/office/powerpoint/2010/main" val="352701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2363258"/>
          </a:xfrm>
        </p:spPr>
        <p:txBody>
          <a:bodyPr/>
          <a:lstStyle/>
          <a:p>
            <a:r>
              <a:rPr lang="en-US" sz="4000" b="1" dirty="0">
                <a:solidFill>
                  <a:srgbClr val="C00000"/>
                </a:solidFill>
                <a:latin typeface="Berlin Sans FB" panose="020E0602020502020306" pitchFamily="34" charset="0"/>
              </a:rPr>
              <a:t>Deliver working software frequently, with a preference for shorter timescales</a:t>
            </a:r>
            <a:r>
              <a:rPr lang="en-US" sz="4000" dirty="0">
                <a:solidFill>
                  <a:srgbClr val="C00000"/>
                </a:solidFill>
                <a:latin typeface="Berlin Sans FB" panose="020E0602020502020306" pitchFamily="34" charset="0"/>
              </a:rPr>
              <a:t/>
            </a:r>
            <a:br>
              <a:rPr lang="en-US" sz="4000" dirty="0">
                <a:solidFill>
                  <a:srgbClr val="C00000"/>
                </a:solidFill>
                <a:latin typeface="Berlin Sans FB" panose="020E0602020502020306" pitchFamily="34" charset="0"/>
              </a:rPr>
            </a:br>
            <a:r>
              <a:rPr lang="en-US" sz="4000" dirty="0">
                <a:latin typeface="Berlin Sans FB" panose="020E0602020502020306" pitchFamily="34" charset="0"/>
              </a:rPr>
              <a:t>The team releases a software update every month instead of waiting a year for a big launch.</a:t>
            </a:r>
          </a:p>
        </p:txBody>
      </p:sp>
      <p:pic>
        <p:nvPicPr>
          <p:cNvPr id="4" name="Picture 3"/>
          <p:cNvPicPr>
            <a:picLocks noChangeAspect="1"/>
          </p:cNvPicPr>
          <p:nvPr/>
        </p:nvPicPr>
        <p:blipFill>
          <a:blip r:embed="rId2"/>
          <a:stretch>
            <a:fillRect/>
          </a:stretch>
        </p:blipFill>
        <p:spPr>
          <a:xfrm>
            <a:off x="4442079" y="3505200"/>
            <a:ext cx="3105150" cy="2533650"/>
          </a:xfrm>
          <a:prstGeom prst="rect">
            <a:avLst/>
          </a:prstGeom>
        </p:spPr>
      </p:pic>
    </p:spTree>
    <p:extLst>
      <p:ext uri="{BB962C8B-B14F-4D97-AF65-F5344CB8AC3E}">
        <p14:creationId xmlns:p14="http://schemas.microsoft.com/office/powerpoint/2010/main" val="268828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791" y="589312"/>
            <a:ext cx="10782300" cy="2306108"/>
          </a:xfrm>
        </p:spPr>
        <p:txBody>
          <a:bodyPr/>
          <a:lstStyle/>
          <a:p>
            <a:r>
              <a:rPr lang="en-US" sz="4000" b="1" dirty="0">
                <a:solidFill>
                  <a:srgbClr val="C00000"/>
                </a:solidFill>
                <a:latin typeface="Berlin Sans FB" panose="020E0602020502020306" pitchFamily="34" charset="0"/>
              </a:rPr>
              <a:t>Business people and developers must work together daily throughout the project</a:t>
            </a:r>
            <a:r>
              <a:rPr lang="en-US" sz="4000" dirty="0">
                <a:solidFill>
                  <a:srgbClr val="C00000"/>
                </a:solidFill>
                <a:latin typeface="Berlin Sans FB" panose="020E0602020502020306" pitchFamily="34" charset="0"/>
              </a:rPr>
              <a:t/>
            </a:r>
            <a:br>
              <a:rPr lang="en-US" sz="4000" dirty="0">
                <a:solidFill>
                  <a:srgbClr val="C00000"/>
                </a:solidFill>
                <a:latin typeface="Berlin Sans FB" panose="020E0602020502020306" pitchFamily="34" charset="0"/>
              </a:rPr>
            </a:br>
            <a:r>
              <a:rPr lang="en-US" sz="4000" dirty="0">
                <a:latin typeface="Berlin Sans FB" panose="020E0602020502020306" pitchFamily="34" charset="0"/>
              </a:rPr>
              <a:t>The product manager joins daily stand-up meetings to align business goals with development progress.</a:t>
            </a:r>
          </a:p>
        </p:txBody>
      </p:sp>
      <p:pic>
        <p:nvPicPr>
          <p:cNvPr id="4" name="Picture 3"/>
          <p:cNvPicPr>
            <a:picLocks noChangeAspect="1"/>
          </p:cNvPicPr>
          <p:nvPr/>
        </p:nvPicPr>
        <p:blipFill>
          <a:blip r:embed="rId2"/>
          <a:stretch>
            <a:fillRect/>
          </a:stretch>
        </p:blipFill>
        <p:spPr>
          <a:xfrm>
            <a:off x="3910012" y="3652837"/>
            <a:ext cx="3786188" cy="2194397"/>
          </a:xfrm>
          <a:prstGeom prst="rect">
            <a:avLst/>
          </a:prstGeom>
        </p:spPr>
      </p:pic>
    </p:spTree>
    <p:extLst>
      <p:ext uri="{BB962C8B-B14F-4D97-AF65-F5344CB8AC3E}">
        <p14:creationId xmlns:p14="http://schemas.microsoft.com/office/powerpoint/2010/main" val="257084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2496608"/>
          </a:xfrm>
        </p:spPr>
        <p:txBody>
          <a:bodyPr/>
          <a:lstStyle/>
          <a:p>
            <a:r>
              <a:rPr lang="en-US" sz="4000" b="1" dirty="0">
                <a:solidFill>
                  <a:srgbClr val="C00000"/>
                </a:solidFill>
                <a:latin typeface="Berlin Sans FB" panose="020E0602020502020306" pitchFamily="34" charset="0"/>
              </a:rPr>
              <a:t>Build projects around motivated individuals, and trust them to get the job done</a:t>
            </a:r>
            <a:r>
              <a:rPr lang="en-US" sz="4000" dirty="0">
                <a:latin typeface="Berlin Sans FB" panose="020E0602020502020306" pitchFamily="34" charset="0"/>
              </a:rPr>
              <a:t/>
            </a:r>
            <a:br>
              <a:rPr lang="en-US" sz="4000" dirty="0">
                <a:latin typeface="Berlin Sans FB" panose="020E0602020502020306" pitchFamily="34" charset="0"/>
              </a:rPr>
            </a:br>
            <a:r>
              <a:rPr lang="en-US" sz="4000" dirty="0">
                <a:latin typeface="Berlin Sans FB" panose="020E0602020502020306" pitchFamily="34" charset="0"/>
              </a:rPr>
              <a:t>The team is given the freedom to decide the best way to develop the product with minimal oversight.</a:t>
            </a:r>
          </a:p>
        </p:txBody>
      </p:sp>
      <p:pic>
        <p:nvPicPr>
          <p:cNvPr id="4" name="Picture 3"/>
          <p:cNvPicPr>
            <a:picLocks noChangeAspect="1"/>
          </p:cNvPicPr>
          <p:nvPr/>
        </p:nvPicPr>
        <p:blipFill>
          <a:blip r:embed="rId2"/>
          <a:stretch>
            <a:fillRect/>
          </a:stretch>
        </p:blipFill>
        <p:spPr>
          <a:xfrm>
            <a:off x="2905125" y="3200400"/>
            <a:ext cx="5638800" cy="3543300"/>
          </a:xfrm>
          <a:prstGeom prst="rect">
            <a:avLst/>
          </a:prstGeom>
        </p:spPr>
      </p:pic>
    </p:spTree>
    <p:extLst>
      <p:ext uri="{BB962C8B-B14F-4D97-AF65-F5344CB8AC3E}">
        <p14:creationId xmlns:p14="http://schemas.microsoft.com/office/powerpoint/2010/main" val="268317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1782233"/>
          </a:xfrm>
        </p:spPr>
        <p:txBody>
          <a:bodyPr/>
          <a:lstStyle/>
          <a:p>
            <a:r>
              <a:rPr lang="en-US" sz="4000" b="1" dirty="0">
                <a:solidFill>
                  <a:srgbClr val="C00000"/>
                </a:solidFill>
                <a:latin typeface="Berlin Sans FB" panose="020E0602020502020306" pitchFamily="34" charset="0"/>
              </a:rPr>
              <a:t>Face-to-face conversation </a:t>
            </a:r>
            <a:r>
              <a:rPr lang="en-US" sz="4000" dirty="0">
                <a:latin typeface="Berlin Sans FB" panose="020E0602020502020306" pitchFamily="34" charset="0"/>
              </a:rPr>
              <a:t/>
            </a:r>
            <a:br>
              <a:rPr lang="en-US" sz="4000" dirty="0">
                <a:latin typeface="Berlin Sans FB" panose="020E0602020502020306" pitchFamily="34" charset="0"/>
              </a:rPr>
            </a:br>
            <a:r>
              <a:rPr lang="en-US" sz="4000" dirty="0">
                <a:latin typeface="Berlin Sans FB" panose="020E0602020502020306" pitchFamily="34" charset="0"/>
              </a:rPr>
              <a:t>A quick video call replaces long email discussions to resolve a critical issue.</a:t>
            </a:r>
          </a:p>
        </p:txBody>
      </p:sp>
      <p:pic>
        <p:nvPicPr>
          <p:cNvPr id="4" name="Picture 3"/>
          <p:cNvPicPr>
            <a:picLocks noChangeAspect="1"/>
          </p:cNvPicPr>
          <p:nvPr/>
        </p:nvPicPr>
        <p:blipFill>
          <a:blip r:embed="rId2"/>
          <a:stretch>
            <a:fillRect/>
          </a:stretch>
        </p:blipFill>
        <p:spPr>
          <a:xfrm>
            <a:off x="4172331" y="2990850"/>
            <a:ext cx="3644646" cy="3083931"/>
          </a:xfrm>
          <a:prstGeom prst="rect">
            <a:avLst/>
          </a:prstGeom>
        </p:spPr>
      </p:pic>
    </p:spTree>
    <p:extLst>
      <p:ext uri="{BB962C8B-B14F-4D97-AF65-F5344CB8AC3E}">
        <p14:creationId xmlns:p14="http://schemas.microsoft.com/office/powerpoint/2010/main" val="402044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650770" y="618324"/>
            <a:ext cx="1127417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3000" b="1" u="none" strike="noStrike" cap="none" normalizeH="0" baseline="0" dirty="0" smtClean="0">
                <a:ln>
                  <a:noFill/>
                </a:ln>
                <a:solidFill>
                  <a:srgbClr val="C00000"/>
                </a:solidFill>
                <a:effectLst/>
                <a:latin typeface="Berlin Sans FB" panose="020E0602020502020306" pitchFamily="34" charset="0"/>
              </a:rPr>
              <a:t>Working software is the primary measure of progress</a:t>
            </a:r>
            <a:r>
              <a:rPr kumimoji="0" lang="en-US" sz="3000" b="0" u="none" strike="noStrike" cap="none" normalizeH="0" baseline="0" dirty="0" smtClean="0">
                <a:ln>
                  <a:noFill/>
                </a:ln>
                <a:solidFill>
                  <a:schemeClr val="bg1"/>
                </a:solidFill>
                <a:effectLst/>
                <a:latin typeface="Berlin Sans FB" panose="020E0602020502020306" pitchFamily="34" charset="0"/>
              </a:rPr>
              <a:t/>
            </a:r>
            <a:br>
              <a:rPr kumimoji="0" lang="en-US" sz="3000" b="0" u="none" strike="noStrike" cap="none" normalizeH="0" baseline="0" dirty="0" smtClean="0">
                <a:ln>
                  <a:noFill/>
                </a:ln>
                <a:solidFill>
                  <a:schemeClr val="bg1"/>
                </a:solidFill>
                <a:effectLst/>
                <a:latin typeface="Berlin Sans FB" panose="020E0602020502020306" pitchFamily="34" charset="0"/>
              </a:rPr>
            </a:br>
            <a:r>
              <a:rPr kumimoji="0" lang="en-US" sz="3000" b="0" u="none" strike="noStrike" cap="none" normalizeH="0" baseline="0" dirty="0" smtClean="0">
                <a:ln>
                  <a:noFill/>
                </a:ln>
                <a:solidFill>
                  <a:schemeClr val="bg1"/>
                </a:solidFill>
                <a:effectLst/>
                <a:latin typeface="Berlin Sans FB" panose="020E0602020502020306" pitchFamily="34" charset="0"/>
              </a:rPr>
              <a:t>The team focuses on delivering functional features, not just writing documentation.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3000" b="0" u="none" strike="noStrike" cap="none" normalizeH="0" baseline="0" dirty="0" smtClean="0">
              <a:ln>
                <a:noFill/>
              </a:ln>
              <a:solidFill>
                <a:schemeClr val="bg1"/>
              </a:solidFill>
              <a:effectLst/>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3287652" y="3152539"/>
            <a:ext cx="5476875" cy="2914650"/>
          </a:xfrm>
          <a:prstGeom prst="rect">
            <a:avLst/>
          </a:prstGeom>
        </p:spPr>
      </p:pic>
    </p:spTree>
    <p:extLst>
      <p:ext uri="{BB962C8B-B14F-4D97-AF65-F5344CB8AC3E}">
        <p14:creationId xmlns:p14="http://schemas.microsoft.com/office/powerpoint/2010/main" val="240858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1658408"/>
          </a:xfrm>
        </p:spPr>
        <p:txBody>
          <a:bodyPr/>
          <a:lstStyle/>
          <a:p>
            <a:r>
              <a:rPr lang="en-US" sz="4000" b="1" dirty="0" smtClean="0">
                <a:solidFill>
                  <a:srgbClr val="C00000"/>
                </a:solidFill>
                <a:latin typeface="Berlin Sans FB" panose="020E0602020502020306" pitchFamily="34" charset="0"/>
              </a:rPr>
              <a:t>sustainable development</a:t>
            </a:r>
            <a:r>
              <a:rPr lang="en-US" sz="4000" dirty="0">
                <a:latin typeface="Berlin Sans FB" panose="020E0602020502020306" pitchFamily="34" charset="0"/>
              </a:rPr>
              <a:t/>
            </a:r>
            <a:br>
              <a:rPr lang="en-US" sz="4000" dirty="0">
                <a:latin typeface="Berlin Sans FB" panose="020E0602020502020306" pitchFamily="34" charset="0"/>
              </a:rPr>
            </a:br>
            <a:r>
              <a:rPr lang="en-US" sz="4000" dirty="0">
                <a:latin typeface="Berlin Sans FB" panose="020E0602020502020306" pitchFamily="34" charset="0"/>
              </a:rPr>
              <a:t>The team sets a manageable workload, ensuring they can maintain steady progress without burning out.</a:t>
            </a:r>
          </a:p>
        </p:txBody>
      </p:sp>
      <p:pic>
        <p:nvPicPr>
          <p:cNvPr id="4" name="Picture 3"/>
          <p:cNvPicPr>
            <a:picLocks noChangeAspect="1"/>
          </p:cNvPicPr>
          <p:nvPr/>
        </p:nvPicPr>
        <p:blipFill>
          <a:blip r:embed="rId2"/>
          <a:stretch>
            <a:fillRect/>
          </a:stretch>
        </p:blipFill>
        <p:spPr>
          <a:xfrm>
            <a:off x="2695575" y="3019425"/>
            <a:ext cx="6343650" cy="3600450"/>
          </a:xfrm>
          <a:prstGeom prst="rect">
            <a:avLst/>
          </a:prstGeom>
        </p:spPr>
      </p:pic>
    </p:spTree>
    <p:extLst>
      <p:ext uri="{BB962C8B-B14F-4D97-AF65-F5344CB8AC3E}">
        <p14:creationId xmlns:p14="http://schemas.microsoft.com/office/powerpoint/2010/main" val="418255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1858433"/>
          </a:xfrm>
        </p:spPr>
        <p:txBody>
          <a:bodyPr/>
          <a:lstStyle/>
          <a:p>
            <a:r>
              <a:rPr lang="en-US" sz="4000" b="1" dirty="0">
                <a:solidFill>
                  <a:srgbClr val="C00000"/>
                </a:solidFill>
                <a:latin typeface="Berlin Sans FB" panose="020E0602020502020306" pitchFamily="34" charset="0"/>
              </a:rPr>
              <a:t>Continuous attention to </a:t>
            </a:r>
            <a:r>
              <a:rPr lang="en-US" sz="4000" b="1" dirty="0" smtClean="0">
                <a:solidFill>
                  <a:srgbClr val="C00000"/>
                </a:solidFill>
                <a:latin typeface="Berlin Sans FB" panose="020E0602020502020306" pitchFamily="34" charset="0"/>
              </a:rPr>
              <a:t>technical </a:t>
            </a:r>
            <a:r>
              <a:rPr lang="en-US" sz="4000" b="1" dirty="0" smtClean="0">
                <a:solidFill>
                  <a:srgbClr val="C00000"/>
                </a:solidFill>
                <a:latin typeface="Berlin Sans FB" panose="020E0602020502020306" pitchFamily="34" charset="0"/>
              </a:rPr>
              <a:t>work</a:t>
            </a:r>
            <a:r>
              <a:rPr lang="en-US" sz="4000" dirty="0" smtClean="0">
                <a:latin typeface="Berlin Sans FB" panose="020E0602020502020306" pitchFamily="34" charset="0"/>
              </a:rPr>
              <a:t/>
            </a:r>
            <a:br>
              <a:rPr lang="en-US" sz="4000" dirty="0" smtClean="0">
                <a:latin typeface="Berlin Sans FB" panose="020E0602020502020306" pitchFamily="34" charset="0"/>
              </a:rPr>
            </a:br>
            <a:r>
              <a:rPr lang="en-US" sz="4000" dirty="0" smtClean="0">
                <a:latin typeface="Berlin Sans FB" panose="020E0602020502020306" pitchFamily="34" charset="0"/>
              </a:rPr>
              <a:t>The </a:t>
            </a:r>
            <a:r>
              <a:rPr lang="en-US" sz="4000" dirty="0">
                <a:latin typeface="Berlin Sans FB" panose="020E0602020502020306" pitchFamily="34" charset="0"/>
              </a:rPr>
              <a:t>team regularly improves code quality through refactoring to make future changes easier.</a:t>
            </a:r>
          </a:p>
        </p:txBody>
      </p:sp>
      <p:pic>
        <p:nvPicPr>
          <p:cNvPr id="4" name="Picture 3"/>
          <p:cNvPicPr>
            <a:picLocks noChangeAspect="1"/>
          </p:cNvPicPr>
          <p:nvPr/>
        </p:nvPicPr>
        <p:blipFill>
          <a:blip r:embed="rId2"/>
          <a:stretch>
            <a:fillRect/>
          </a:stretch>
        </p:blipFill>
        <p:spPr>
          <a:xfrm>
            <a:off x="3880104" y="2847975"/>
            <a:ext cx="4229100" cy="3657600"/>
          </a:xfrm>
          <a:prstGeom prst="rect">
            <a:avLst/>
          </a:prstGeom>
        </p:spPr>
      </p:pic>
    </p:spTree>
    <p:extLst>
      <p:ext uri="{BB962C8B-B14F-4D97-AF65-F5344CB8AC3E}">
        <p14:creationId xmlns:p14="http://schemas.microsoft.com/office/powerpoint/2010/main" val="2196001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2125133"/>
          </a:xfrm>
        </p:spPr>
        <p:txBody>
          <a:bodyPr/>
          <a:lstStyle/>
          <a:p>
            <a:r>
              <a:rPr lang="en-US" sz="4000" b="1" dirty="0" smtClean="0">
                <a:solidFill>
                  <a:srgbClr val="C00000"/>
                </a:solidFill>
                <a:latin typeface="Berlin Sans FB" panose="020E0602020502020306" pitchFamily="34" charset="0"/>
              </a:rPr>
              <a:t>Simplicity</a:t>
            </a:r>
            <a:r>
              <a:rPr lang="en-US" sz="4000" dirty="0">
                <a:latin typeface="Berlin Sans FB" panose="020E0602020502020306" pitchFamily="34" charset="0"/>
              </a:rPr>
              <a:t/>
            </a:r>
            <a:br>
              <a:rPr lang="en-US" sz="4000" dirty="0">
                <a:latin typeface="Berlin Sans FB" panose="020E0602020502020306" pitchFamily="34" charset="0"/>
              </a:rPr>
            </a:br>
            <a:r>
              <a:rPr lang="en-US" sz="4000" dirty="0" smtClean="0">
                <a:latin typeface="Berlin Sans FB" panose="020E0602020502020306" pitchFamily="34" charset="0"/>
              </a:rPr>
              <a:t>The </a:t>
            </a:r>
            <a:r>
              <a:rPr lang="en-US" sz="4000" dirty="0">
                <a:latin typeface="Berlin Sans FB" panose="020E0602020502020306" pitchFamily="34" charset="0"/>
              </a:rPr>
              <a:t>team removes unnecessary features and focuses only on what adds value.</a:t>
            </a:r>
          </a:p>
        </p:txBody>
      </p:sp>
      <p:pic>
        <p:nvPicPr>
          <p:cNvPr id="4" name="Picture 3"/>
          <p:cNvPicPr>
            <a:picLocks noChangeAspect="1"/>
          </p:cNvPicPr>
          <p:nvPr/>
        </p:nvPicPr>
        <p:blipFill>
          <a:blip r:embed="rId2"/>
          <a:stretch>
            <a:fillRect/>
          </a:stretch>
        </p:blipFill>
        <p:spPr>
          <a:xfrm>
            <a:off x="3233737" y="3486150"/>
            <a:ext cx="5191125" cy="2171700"/>
          </a:xfrm>
          <a:prstGeom prst="rect">
            <a:avLst/>
          </a:prstGeom>
        </p:spPr>
      </p:pic>
    </p:spTree>
    <p:extLst>
      <p:ext uri="{BB962C8B-B14F-4D97-AF65-F5344CB8AC3E}">
        <p14:creationId xmlns:p14="http://schemas.microsoft.com/office/powerpoint/2010/main" val="3997676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2325158"/>
          </a:xfrm>
        </p:spPr>
        <p:txBody>
          <a:bodyPr/>
          <a:lstStyle/>
          <a:p>
            <a:r>
              <a:rPr lang="en-US" sz="4000" b="1" dirty="0" smtClean="0">
                <a:solidFill>
                  <a:srgbClr val="C00000"/>
                </a:solidFill>
                <a:latin typeface="Berlin Sans FB" panose="020E0602020502020306" pitchFamily="34" charset="0"/>
              </a:rPr>
              <a:t>self-organizing </a:t>
            </a:r>
            <a:r>
              <a:rPr lang="en-US" sz="4000" b="1" dirty="0">
                <a:solidFill>
                  <a:srgbClr val="C00000"/>
                </a:solidFill>
                <a:latin typeface="Berlin Sans FB" panose="020E0602020502020306" pitchFamily="34" charset="0"/>
              </a:rPr>
              <a:t>teams</a:t>
            </a:r>
            <a:r>
              <a:rPr lang="en-US" sz="4000" dirty="0">
                <a:latin typeface="Berlin Sans FB" panose="020E0602020502020306" pitchFamily="34" charset="0"/>
              </a:rPr>
              <a:t/>
            </a:r>
            <a:br>
              <a:rPr lang="en-US" sz="4000" dirty="0">
                <a:latin typeface="Berlin Sans FB" panose="020E0602020502020306" pitchFamily="34" charset="0"/>
              </a:rPr>
            </a:br>
            <a:r>
              <a:rPr lang="en-US" sz="4000" dirty="0" smtClean="0">
                <a:latin typeface="Berlin Sans FB" panose="020E0602020502020306" pitchFamily="34" charset="0"/>
              </a:rPr>
              <a:t>Developers </a:t>
            </a:r>
            <a:r>
              <a:rPr lang="en-US" sz="4000" dirty="0">
                <a:latin typeface="Berlin Sans FB" panose="020E0602020502020306" pitchFamily="34" charset="0"/>
              </a:rPr>
              <a:t>and testers collaborate directly to design and implement features without waiting for management.</a:t>
            </a:r>
          </a:p>
        </p:txBody>
      </p:sp>
      <p:pic>
        <p:nvPicPr>
          <p:cNvPr id="4" name="Picture 3"/>
          <p:cNvPicPr>
            <a:picLocks noChangeAspect="1"/>
          </p:cNvPicPr>
          <p:nvPr/>
        </p:nvPicPr>
        <p:blipFill>
          <a:blip r:embed="rId2"/>
          <a:stretch>
            <a:fillRect/>
          </a:stretch>
        </p:blipFill>
        <p:spPr>
          <a:xfrm>
            <a:off x="3080004" y="3257550"/>
            <a:ext cx="5829300" cy="3009900"/>
          </a:xfrm>
          <a:prstGeom prst="rect">
            <a:avLst/>
          </a:prstGeom>
        </p:spPr>
      </p:pic>
    </p:spTree>
    <p:extLst>
      <p:ext uri="{BB962C8B-B14F-4D97-AF65-F5344CB8AC3E}">
        <p14:creationId xmlns:p14="http://schemas.microsoft.com/office/powerpoint/2010/main" val="311680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1134533"/>
          </a:xfrm>
        </p:spPr>
        <p:txBody>
          <a:bodyPr/>
          <a:lstStyle/>
          <a:p>
            <a:r>
              <a:rPr lang="en-US" dirty="0" smtClean="0">
                <a:solidFill>
                  <a:srgbClr val="C00000"/>
                </a:solidFill>
                <a:latin typeface="Berlin Sans FB" panose="020E0602020502020306" pitchFamily="34" charset="0"/>
              </a:rPr>
              <a:t>What is Agile ?</a:t>
            </a:r>
            <a:endParaRPr lang="en-US" dirty="0">
              <a:solidFill>
                <a:srgbClr val="C00000"/>
              </a:solidFill>
              <a:latin typeface="Berlin Sans FB" panose="020E0602020502020306" pitchFamily="34" charset="0"/>
            </a:endParaRPr>
          </a:p>
        </p:txBody>
      </p:sp>
      <p:sp>
        <p:nvSpPr>
          <p:cNvPr id="3" name="Subtitle 2"/>
          <p:cNvSpPr>
            <a:spLocks noGrp="1"/>
          </p:cNvSpPr>
          <p:nvPr>
            <p:ph type="subTitle" idx="1"/>
          </p:nvPr>
        </p:nvSpPr>
        <p:spPr>
          <a:xfrm>
            <a:off x="667512" y="1981200"/>
            <a:ext cx="5409438" cy="3905250"/>
          </a:xfrm>
        </p:spPr>
        <p:txBody>
          <a:bodyPr>
            <a:normAutofit fontScale="92500" lnSpcReduction="20000"/>
          </a:bodyPr>
          <a:lstStyle/>
          <a:p>
            <a:pPr marL="457200" indent="-457200" algn="just">
              <a:buFont typeface="Wingdings" panose="05000000000000000000" pitchFamily="2" charset="2"/>
              <a:buChar char="§"/>
            </a:pPr>
            <a:r>
              <a:rPr lang="en-US" dirty="0" smtClean="0">
                <a:solidFill>
                  <a:schemeClr val="bg1"/>
                </a:solidFill>
                <a:latin typeface="Berlin Sans FB" panose="020E0602020502020306" pitchFamily="34" charset="0"/>
              </a:rPr>
              <a:t>Agile</a:t>
            </a:r>
            <a:r>
              <a:rPr lang="en-US" b="1" dirty="0" smtClean="0">
                <a:solidFill>
                  <a:schemeClr val="bg1"/>
                </a:solidFill>
                <a:latin typeface="Berlin Sans FB" panose="020E0602020502020306" pitchFamily="34" charset="0"/>
              </a:rPr>
              <a:t> </a:t>
            </a:r>
            <a:r>
              <a:rPr lang="en-US" dirty="0" smtClean="0">
                <a:solidFill>
                  <a:schemeClr val="bg1"/>
                </a:solidFill>
                <a:latin typeface="Berlin Sans FB" panose="020E0602020502020306" pitchFamily="34" charset="0"/>
              </a:rPr>
              <a:t>is </a:t>
            </a:r>
            <a:r>
              <a:rPr lang="en-US" dirty="0">
                <a:solidFill>
                  <a:schemeClr val="bg1"/>
                </a:solidFill>
                <a:latin typeface="Berlin Sans FB" panose="020E0602020502020306" pitchFamily="34" charset="0"/>
              </a:rPr>
              <a:t>a project </a:t>
            </a:r>
            <a:r>
              <a:rPr lang="en-US" dirty="0" smtClean="0">
                <a:solidFill>
                  <a:schemeClr val="bg1"/>
                </a:solidFill>
                <a:latin typeface="Berlin Sans FB" panose="020E0602020502020306" pitchFamily="34" charset="0"/>
              </a:rPr>
              <a:t>management and software development methodology.</a:t>
            </a:r>
          </a:p>
          <a:p>
            <a:pPr marL="457200" indent="-457200" algn="just">
              <a:buFont typeface="Wingdings" panose="05000000000000000000" pitchFamily="2" charset="2"/>
              <a:buChar char="§"/>
            </a:pPr>
            <a:r>
              <a:rPr lang="en-US" dirty="0" smtClean="0">
                <a:solidFill>
                  <a:schemeClr val="bg1"/>
                </a:solidFill>
                <a:latin typeface="Berlin Sans FB" panose="020E0602020502020306" pitchFamily="34" charset="0"/>
              </a:rPr>
              <a:t>It </a:t>
            </a:r>
            <a:r>
              <a:rPr lang="en-US" dirty="0">
                <a:solidFill>
                  <a:schemeClr val="bg1"/>
                </a:solidFill>
                <a:latin typeface="Berlin Sans FB" panose="020E0602020502020306" pitchFamily="34" charset="0"/>
              </a:rPr>
              <a:t>emphasizes flexibility, collaboration, and iterative progress</a:t>
            </a:r>
            <a:r>
              <a:rPr lang="en-US" dirty="0" smtClean="0">
                <a:solidFill>
                  <a:schemeClr val="bg1"/>
                </a:solidFill>
                <a:latin typeface="Berlin Sans FB" panose="020E0602020502020306" pitchFamily="34" charset="0"/>
              </a:rPr>
              <a:t>.</a:t>
            </a:r>
          </a:p>
          <a:p>
            <a:pPr marL="457200" indent="-457200" algn="just">
              <a:buFont typeface="Wingdings" panose="05000000000000000000" pitchFamily="2" charset="2"/>
              <a:buChar char="§"/>
            </a:pPr>
            <a:r>
              <a:rPr lang="en-US" dirty="0">
                <a:solidFill>
                  <a:schemeClr val="bg1"/>
                </a:solidFill>
                <a:latin typeface="Berlin Sans FB" panose="020E0602020502020306" pitchFamily="34" charset="0"/>
              </a:rPr>
              <a:t>It focuses on delivering small, functional pieces of a project incrementally rather than delivering a complete </a:t>
            </a:r>
            <a:r>
              <a:rPr lang="en-US" dirty="0" smtClean="0">
                <a:solidFill>
                  <a:schemeClr val="bg1"/>
                </a:solidFill>
                <a:latin typeface="Berlin Sans FB" panose="020E0602020502020306" pitchFamily="34" charset="0"/>
              </a:rPr>
              <a:t>product.</a:t>
            </a:r>
            <a:endParaRPr lang="en-US" dirty="0">
              <a:solidFill>
                <a:schemeClr val="bg1"/>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6943725" y="2266950"/>
            <a:ext cx="4683807" cy="2962275"/>
          </a:xfrm>
          <a:prstGeom prst="rect">
            <a:avLst/>
          </a:prstGeom>
        </p:spPr>
      </p:pic>
    </p:spTree>
    <p:extLst>
      <p:ext uri="{BB962C8B-B14F-4D97-AF65-F5344CB8AC3E}">
        <p14:creationId xmlns:p14="http://schemas.microsoft.com/office/powerpoint/2010/main" val="80683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2429933"/>
          </a:xfrm>
        </p:spPr>
        <p:txBody>
          <a:bodyPr/>
          <a:lstStyle/>
          <a:p>
            <a:r>
              <a:rPr lang="en-US" sz="4000" b="1" dirty="0">
                <a:solidFill>
                  <a:srgbClr val="C00000"/>
                </a:solidFill>
                <a:latin typeface="Berlin Sans FB" panose="020E0602020502020306" pitchFamily="34" charset="0"/>
              </a:rPr>
              <a:t>The team regularly reflects on how to become more effective and adjusts accordingly</a:t>
            </a:r>
            <a:r>
              <a:rPr lang="en-US" sz="4000" dirty="0">
                <a:latin typeface="Berlin Sans FB" panose="020E0602020502020306" pitchFamily="34" charset="0"/>
              </a:rPr>
              <a:t/>
            </a:r>
            <a:br>
              <a:rPr lang="en-US" sz="4000" dirty="0">
                <a:latin typeface="Berlin Sans FB" panose="020E0602020502020306" pitchFamily="34" charset="0"/>
              </a:rPr>
            </a:br>
            <a:r>
              <a:rPr lang="en-US" sz="4000" dirty="0" smtClean="0">
                <a:latin typeface="Berlin Sans FB" panose="020E0602020502020306" pitchFamily="34" charset="0"/>
              </a:rPr>
              <a:t>After </a:t>
            </a:r>
            <a:r>
              <a:rPr lang="en-US" sz="4000" dirty="0">
                <a:latin typeface="Berlin Sans FB" panose="020E0602020502020306" pitchFamily="34" charset="0"/>
              </a:rPr>
              <a:t>each sprint, the team reviews what worked and what didn’t, then makes changes for the next cycle.</a:t>
            </a:r>
          </a:p>
        </p:txBody>
      </p:sp>
      <p:pic>
        <p:nvPicPr>
          <p:cNvPr id="4" name="Picture 3"/>
          <p:cNvPicPr>
            <a:picLocks noChangeAspect="1"/>
          </p:cNvPicPr>
          <p:nvPr/>
        </p:nvPicPr>
        <p:blipFill>
          <a:blip r:embed="rId2"/>
          <a:stretch>
            <a:fillRect/>
          </a:stretch>
        </p:blipFill>
        <p:spPr>
          <a:xfrm>
            <a:off x="3890962" y="3200400"/>
            <a:ext cx="4067175" cy="3267075"/>
          </a:xfrm>
          <a:prstGeom prst="rect">
            <a:avLst/>
          </a:prstGeom>
        </p:spPr>
      </p:pic>
    </p:spTree>
    <p:extLst>
      <p:ext uri="{BB962C8B-B14F-4D97-AF65-F5344CB8AC3E}">
        <p14:creationId xmlns:p14="http://schemas.microsoft.com/office/powerpoint/2010/main" val="287919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1267883"/>
          </a:xfrm>
        </p:spPr>
        <p:txBody>
          <a:bodyPr/>
          <a:lstStyle/>
          <a:p>
            <a:pPr algn="ctr"/>
            <a:r>
              <a:rPr lang="en-US" dirty="0" smtClean="0">
                <a:solidFill>
                  <a:srgbClr val="C00000"/>
                </a:solidFill>
                <a:latin typeface="Berlin Sans FB" panose="020E0602020502020306" pitchFamily="34" charset="0"/>
              </a:rPr>
              <a:t>4 Manifesto of Agile</a:t>
            </a:r>
            <a:endParaRPr lang="en-US" dirty="0">
              <a:solidFill>
                <a:srgbClr val="C00000"/>
              </a:solidFill>
              <a:latin typeface="Berlin Sans FB" panose="020E0602020502020306" pitchFamily="34" charset="0"/>
            </a:endParaRPr>
          </a:p>
        </p:txBody>
      </p:sp>
      <p:sp>
        <p:nvSpPr>
          <p:cNvPr id="3" name="Subtitle 2"/>
          <p:cNvSpPr>
            <a:spLocks noGrp="1"/>
          </p:cNvSpPr>
          <p:nvPr>
            <p:ph type="subTitle" idx="1"/>
          </p:nvPr>
        </p:nvSpPr>
        <p:spPr>
          <a:xfrm>
            <a:off x="667512" y="2609850"/>
            <a:ext cx="10876788" cy="3242946"/>
          </a:xfrm>
        </p:spPr>
        <p:txBody>
          <a:bodyPr>
            <a:normAutofit/>
          </a:bodyPr>
          <a:lstStyle/>
          <a:p>
            <a:pPr marL="457200" indent="-457200">
              <a:buFont typeface="Wingdings" panose="05000000000000000000" pitchFamily="2" charset="2"/>
              <a:buChar char="§"/>
            </a:pPr>
            <a:r>
              <a:rPr lang="en-US" dirty="0">
                <a:solidFill>
                  <a:schemeClr val="bg1"/>
                </a:solidFill>
                <a:latin typeface="Berlin Sans FB" panose="020E0602020502020306" pitchFamily="34" charset="0"/>
              </a:rPr>
              <a:t>Individuals and interactions over processes and </a:t>
            </a:r>
            <a:r>
              <a:rPr lang="en-US" dirty="0" smtClean="0">
                <a:solidFill>
                  <a:schemeClr val="bg1"/>
                </a:solidFill>
                <a:latin typeface="Berlin Sans FB" panose="020E0602020502020306" pitchFamily="34" charset="0"/>
              </a:rPr>
              <a:t>tools.</a:t>
            </a:r>
          </a:p>
          <a:p>
            <a:pPr marL="457200" indent="-457200">
              <a:buFont typeface="Wingdings" panose="05000000000000000000" pitchFamily="2" charset="2"/>
              <a:buChar char="§"/>
            </a:pPr>
            <a:r>
              <a:rPr lang="en-US" dirty="0" smtClean="0">
                <a:solidFill>
                  <a:schemeClr val="bg1"/>
                </a:solidFill>
                <a:latin typeface="Berlin Sans FB" panose="020E0602020502020306" pitchFamily="34" charset="0"/>
              </a:rPr>
              <a:t>Working </a:t>
            </a:r>
            <a:r>
              <a:rPr lang="en-US" dirty="0">
                <a:solidFill>
                  <a:schemeClr val="bg1"/>
                </a:solidFill>
                <a:latin typeface="Berlin Sans FB" panose="020E0602020502020306" pitchFamily="34" charset="0"/>
              </a:rPr>
              <a:t>software over comprehensive </a:t>
            </a:r>
            <a:r>
              <a:rPr lang="en-US" dirty="0" smtClean="0">
                <a:solidFill>
                  <a:schemeClr val="bg1"/>
                </a:solidFill>
                <a:latin typeface="Berlin Sans FB" panose="020E0602020502020306" pitchFamily="34" charset="0"/>
              </a:rPr>
              <a:t>documentation.</a:t>
            </a:r>
          </a:p>
          <a:p>
            <a:pPr marL="457200" indent="-457200">
              <a:buFont typeface="Wingdings" panose="05000000000000000000" pitchFamily="2" charset="2"/>
              <a:buChar char="§"/>
            </a:pPr>
            <a:r>
              <a:rPr lang="en-US" dirty="0" smtClean="0">
                <a:solidFill>
                  <a:schemeClr val="bg1"/>
                </a:solidFill>
                <a:latin typeface="Berlin Sans FB" panose="020E0602020502020306" pitchFamily="34" charset="0"/>
              </a:rPr>
              <a:t>Customer </a:t>
            </a:r>
            <a:r>
              <a:rPr lang="en-US" dirty="0">
                <a:solidFill>
                  <a:schemeClr val="bg1"/>
                </a:solidFill>
                <a:latin typeface="Berlin Sans FB" panose="020E0602020502020306" pitchFamily="34" charset="0"/>
              </a:rPr>
              <a:t>collaboration over contract </a:t>
            </a:r>
            <a:r>
              <a:rPr lang="en-US" dirty="0" smtClean="0">
                <a:solidFill>
                  <a:schemeClr val="bg1"/>
                </a:solidFill>
                <a:latin typeface="Berlin Sans FB" panose="020E0602020502020306" pitchFamily="34" charset="0"/>
              </a:rPr>
              <a:t>negotiation.</a:t>
            </a:r>
          </a:p>
          <a:p>
            <a:pPr marL="457200" indent="-457200">
              <a:buFont typeface="Wingdings" panose="05000000000000000000" pitchFamily="2" charset="2"/>
              <a:buChar char="§"/>
            </a:pPr>
            <a:r>
              <a:rPr lang="en-US" dirty="0" smtClean="0">
                <a:solidFill>
                  <a:schemeClr val="bg1"/>
                </a:solidFill>
                <a:latin typeface="Berlin Sans FB" panose="020E0602020502020306" pitchFamily="34" charset="0"/>
              </a:rPr>
              <a:t>Responding </a:t>
            </a:r>
            <a:r>
              <a:rPr lang="en-US" dirty="0">
                <a:solidFill>
                  <a:schemeClr val="bg1"/>
                </a:solidFill>
                <a:latin typeface="Berlin Sans FB" panose="020E0602020502020306" pitchFamily="34" charset="0"/>
              </a:rPr>
              <a:t>to change over following a plan</a:t>
            </a:r>
          </a:p>
        </p:txBody>
      </p:sp>
    </p:spTree>
    <p:extLst>
      <p:ext uri="{BB962C8B-B14F-4D97-AF65-F5344CB8AC3E}">
        <p14:creationId xmlns:p14="http://schemas.microsoft.com/office/powerpoint/2010/main" val="369269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1493246" cy="1172633"/>
          </a:xfrm>
        </p:spPr>
        <p:txBody>
          <a:bodyPr/>
          <a:lstStyle/>
          <a:p>
            <a:r>
              <a:rPr lang="en-US" sz="4000" dirty="0">
                <a:solidFill>
                  <a:srgbClr val="C00000"/>
                </a:solidFill>
                <a:latin typeface="Berlin Sans FB" panose="020E0602020502020306" pitchFamily="34" charset="0"/>
              </a:rPr>
              <a:t>Individuals and interactions over processes and tools.</a:t>
            </a:r>
            <a:br>
              <a:rPr lang="en-US" sz="4000" dirty="0">
                <a:solidFill>
                  <a:srgbClr val="C00000"/>
                </a:solidFill>
                <a:latin typeface="Berlin Sans FB" panose="020E0602020502020306" pitchFamily="34" charset="0"/>
              </a:rPr>
            </a:br>
            <a:endParaRPr lang="en-US" sz="4000" dirty="0">
              <a:solidFill>
                <a:srgbClr val="C00000"/>
              </a:solidFill>
            </a:endParaRPr>
          </a:p>
        </p:txBody>
      </p:sp>
      <p:sp>
        <p:nvSpPr>
          <p:cNvPr id="3" name="Subtitle 2"/>
          <p:cNvSpPr>
            <a:spLocks noGrp="1"/>
          </p:cNvSpPr>
          <p:nvPr>
            <p:ph type="subTitle" idx="1"/>
          </p:nvPr>
        </p:nvSpPr>
        <p:spPr>
          <a:xfrm>
            <a:off x="603504" y="1524000"/>
            <a:ext cx="10171938" cy="1362075"/>
          </a:xfrm>
        </p:spPr>
        <p:txBody>
          <a:bodyPr>
            <a:normAutofit fontScale="85000" lnSpcReduction="20000"/>
          </a:bodyPr>
          <a:lstStyle/>
          <a:p>
            <a:pPr marL="457200" indent="-457200">
              <a:buFont typeface="Wingdings" panose="05000000000000000000" pitchFamily="2" charset="2"/>
              <a:buChar char="§"/>
            </a:pPr>
            <a:r>
              <a:rPr lang="en-US" dirty="0" smtClean="0">
                <a:solidFill>
                  <a:schemeClr val="bg1"/>
                </a:solidFill>
                <a:latin typeface="Berlin Sans FB" panose="020E0602020502020306" pitchFamily="34" charset="0"/>
              </a:rPr>
              <a:t>People </a:t>
            </a:r>
            <a:r>
              <a:rPr lang="en-US" dirty="0">
                <a:solidFill>
                  <a:schemeClr val="bg1"/>
                </a:solidFill>
                <a:latin typeface="Berlin Sans FB" panose="020E0602020502020306" pitchFamily="34" charset="0"/>
              </a:rPr>
              <a:t>and communication are more important than strictly following processes or relying on tools</a:t>
            </a:r>
            <a:r>
              <a:rPr lang="en-US" dirty="0" smtClean="0">
                <a:solidFill>
                  <a:schemeClr val="bg1"/>
                </a:solidFill>
                <a:latin typeface="Berlin Sans FB" panose="020E0602020502020306" pitchFamily="34" charset="0"/>
              </a:rPr>
              <a:t>.</a:t>
            </a:r>
          </a:p>
          <a:p>
            <a:pPr marL="457200" indent="-457200">
              <a:buFont typeface="Wingdings" panose="05000000000000000000" pitchFamily="2" charset="2"/>
              <a:buChar char="§"/>
            </a:pPr>
            <a:r>
              <a:rPr lang="en-US" dirty="0" smtClean="0">
                <a:solidFill>
                  <a:schemeClr val="bg1"/>
                </a:solidFill>
                <a:latin typeface="Berlin Sans FB" panose="020E0602020502020306" pitchFamily="34" charset="0"/>
              </a:rPr>
              <a:t>Ex</a:t>
            </a:r>
            <a:r>
              <a:rPr lang="en-US" dirty="0">
                <a:solidFill>
                  <a:schemeClr val="bg1"/>
                </a:solidFill>
                <a:latin typeface="Berlin Sans FB" panose="020E0602020502020306" pitchFamily="34" charset="0"/>
              </a:rPr>
              <a:t>. A developer asks a teammate for help directly instead of relying solely on a tracking tool.</a:t>
            </a:r>
          </a:p>
        </p:txBody>
      </p:sp>
      <p:pic>
        <p:nvPicPr>
          <p:cNvPr id="4" name="Picture 3"/>
          <p:cNvPicPr>
            <a:picLocks noChangeAspect="1"/>
          </p:cNvPicPr>
          <p:nvPr/>
        </p:nvPicPr>
        <p:blipFill>
          <a:blip r:embed="rId2"/>
          <a:stretch>
            <a:fillRect/>
          </a:stretch>
        </p:blipFill>
        <p:spPr>
          <a:xfrm>
            <a:off x="3774948" y="2809875"/>
            <a:ext cx="3829050" cy="3943350"/>
          </a:xfrm>
          <a:prstGeom prst="rect">
            <a:avLst/>
          </a:prstGeom>
        </p:spPr>
      </p:pic>
    </p:spTree>
    <p:extLst>
      <p:ext uri="{BB962C8B-B14F-4D97-AF65-F5344CB8AC3E}">
        <p14:creationId xmlns:p14="http://schemas.microsoft.com/office/powerpoint/2010/main" val="401360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1016996" cy="724958"/>
          </a:xfrm>
        </p:spPr>
        <p:txBody>
          <a:bodyPr/>
          <a:lstStyle/>
          <a:p>
            <a:r>
              <a:rPr lang="en-US" sz="4000" dirty="0">
                <a:solidFill>
                  <a:srgbClr val="C00000"/>
                </a:solidFill>
                <a:latin typeface="Berlin Sans FB" panose="020E0602020502020306" pitchFamily="34" charset="0"/>
              </a:rPr>
              <a:t>Working software over comprehensive documentation</a:t>
            </a:r>
            <a:endParaRPr lang="en-US" sz="4000" dirty="0">
              <a:solidFill>
                <a:srgbClr val="C00000"/>
              </a:solidFill>
            </a:endParaRPr>
          </a:p>
        </p:txBody>
      </p:sp>
      <p:sp>
        <p:nvSpPr>
          <p:cNvPr id="3" name="Subtitle 2"/>
          <p:cNvSpPr>
            <a:spLocks noGrp="1"/>
          </p:cNvSpPr>
          <p:nvPr>
            <p:ph type="subTitle" idx="1"/>
          </p:nvPr>
        </p:nvSpPr>
        <p:spPr>
          <a:xfrm>
            <a:off x="603504" y="1577976"/>
            <a:ext cx="9228201" cy="1327149"/>
          </a:xfrm>
        </p:spPr>
        <p:txBody>
          <a:bodyPr>
            <a:normAutofit fontScale="85000" lnSpcReduction="20000"/>
          </a:bodyPr>
          <a:lstStyle/>
          <a:p>
            <a:pPr marL="457200" indent="-457200">
              <a:buFont typeface="Wingdings" panose="05000000000000000000" pitchFamily="2" charset="2"/>
              <a:buChar char="§"/>
            </a:pPr>
            <a:r>
              <a:rPr lang="en-US" dirty="0" smtClean="0">
                <a:solidFill>
                  <a:schemeClr val="bg1"/>
                </a:solidFill>
                <a:latin typeface="Berlin Sans FB" panose="020E0602020502020306" pitchFamily="34" charset="0"/>
              </a:rPr>
              <a:t>Focuses more on developing ( coding) rather than making documentations.</a:t>
            </a:r>
          </a:p>
          <a:p>
            <a:pPr marL="457200" indent="-457200">
              <a:buFont typeface="Wingdings" panose="05000000000000000000" pitchFamily="2" charset="2"/>
              <a:buChar char="§"/>
            </a:pPr>
            <a:r>
              <a:rPr lang="en-US" dirty="0" smtClean="0">
                <a:solidFill>
                  <a:schemeClr val="bg1"/>
                </a:solidFill>
                <a:latin typeface="Berlin Sans FB" panose="020E0602020502020306" pitchFamily="34" charset="0"/>
              </a:rPr>
              <a:t>The </a:t>
            </a:r>
            <a:r>
              <a:rPr lang="en-US" dirty="0">
                <a:solidFill>
                  <a:schemeClr val="bg1"/>
                </a:solidFill>
                <a:latin typeface="Berlin Sans FB" panose="020E0602020502020306" pitchFamily="34" charset="0"/>
              </a:rPr>
              <a:t>team delivers a functional app prototype rather than writing a lengthy specification document.</a:t>
            </a:r>
          </a:p>
        </p:txBody>
      </p:sp>
      <p:pic>
        <p:nvPicPr>
          <p:cNvPr id="4" name="Picture 3"/>
          <p:cNvPicPr>
            <a:picLocks noChangeAspect="1"/>
          </p:cNvPicPr>
          <p:nvPr/>
        </p:nvPicPr>
        <p:blipFill>
          <a:blip r:embed="rId2"/>
          <a:stretch>
            <a:fillRect/>
          </a:stretch>
        </p:blipFill>
        <p:spPr>
          <a:xfrm>
            <a:off x="4224338" y="3100387"/>
            <a:ext cx="3336475" cy="3376613"/>
          </a:xfrm>
          <a:prstGeom prst="rect">
            <a:avLst/>
          </a:prstGeom>
        </p:spPr>
      </p:pic>
    </p:spTree>
    <p:extLst>
      <p:ext uri="{BB962C8B-B14F-4D97-AF65-F5344CB8AC3E}">
        <p14:creationId xmlns:p14="http://schemas.microsoft.com/office/powerpoint/2010/main" val="92335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877358"/>
          </a:xfrm>
        </p:spPr>
        <p:txBody>
          <a:bodyPr/>
          <a:lstStyle/>
          <a:p>
            <a:r>
              <a:rPr lang="en-US" sz="4000" dirty="0">
                <a:solidFill>
                  <a:srgbClr val="C00000"/>
                </a:solidFill>
                <a:latin typeface="Berlin Sans FB" panose="020E0602020502020306" pitchFamily="34" charset="0"/>
              </a:rPr>
              <a:t>Customer collaboration over contract negotiation.</a:t>
            </a:r>
            <a:br>
              <a:rPr lang="en-US" sz="4000" dirty="0">
                <a:solidFill>
                  <a:srgbClr val="C00000"/>
                </a:solidFill>
                <a:latin typeface="Berlin Sans FB" panose="020E0602020502020306" pitchFamily="34" charset="0"/>
              </a:rPr>
            </a:br>
            <a:endParaRPr lang="en-US" sz="4000" dirty="0">
              <a:solidFill>
                <a:srgbClr val="C00000"/>
              </a:solidFill>
            </a:endParaRPr>
          </a:p>
        </p:txBody>
      </p:sp>
      <p:sp>
        <p:nvSpPr>
          <p:cNvPr id="3" name="Subtitle 2"/>
          <p:cNvSpPr>
            <a:spLocks noGrp="1"/>
          </p:cNvSpPr>
          <p:nvPr>
            <p:ph type="subTitle" idx="1"/>
          </p:nvPr>
        </p:nvSpPr>
        <p:spPr>
          <a:xfrm>
            <a:off x="603504" y="1209146"/>
            <a:ext cx="9228201" cy="1645920"/>
          </a:xfrm>
        </p:spPr>
        <p:txBody>
          <a:bodyPr/>
          <a:lstStyle/>
          <a:p>
            <a:r>
              <a:rPr lang="en-US" dirty="0">
                <a:solidFill>
                  <a:schemeClr val="bg1"/>
                </a:solidFill>
                <a:latin typeface="Berlin Sans FB" panose="020E0602020502020306" pitchFamily="34" charset="0"/>
              </a:rPr>
              <a:t>The team adjusts the project scope based on the customer's feedback, even after the project has started.</a:t>
            </a:r>
          </a:p>
        </p:txBody>
      </p:sp>
      <p:pic>
        <p:nvPicPr>
          <p:cNvPr id="4" name="Picture 3"/>
          <p:cNvPicPr>
            <a:picLocks noChangeAspect="1"/>
          </p:cNvPicPr>
          <p:nvPr/>
        </p:nvPicPr>
        <p:blipFill>
          <a:blip r:embed="rId2"/>
          <a:stretch>
            <a:fillRect/>
          </a:stretch>
        </p:blipFill>
        <p:spPr>
          <a:xfrm>
            <a:off x="3495675" y="2643187"/>
            <a:ext cx="4457700" cy="3781425"/>
          </a:xfrm>
          <a:prstGeom prst="rect">
            <a:avLst/>
          </a:prstGeom>
        </p:spPr>
      </p:pic>
    </p:spTree>
    <p:extLst>
      <p:ext uri="{BB962C8B-B14F-4D97-AF65-F5344CB8AC3E}">
        <p14:creationId xmlns:p14="http://schemas.microsoft.com/office/powerpoint/2010/main" val="304067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1315508"/>
          </a:xfrm>
        </p:spPr>
        <p:txBody>
          <a:bodyPr/>
          <a:lstStyle/>
          <a:p>
            <a:r>
              <a:rPr lang="en-US" sz="4000" dirty="0">
                <a:solidFill>
                  <a:srgbClr val="C00000"/>
                </a:solidFill>
                <a:latin typeface="Berlin Sans FB" panose="020E0602020502020306" pitchFamily="34" charset="0"/>
              </a:rPr>
              <a:t>Responding to change over following a plan</a:t>
            </a:r>
            <a:br>
              <a:rPr lang="en-US" sz="4000" dirty="0">
                <a:solidFill>
                  <a:srgbClr val="C00000"/>
                </a:solidFill>
                <a:latin typeface="Berlin Sans FB" panose="020E0602020502020306" pitchFamily="34" charset="0"/>
              </a:rPr>
            </a:br>
            <a:endParaRPr lang="en-US" sz="4000" dirty="0">
              <a:solidFill>
                <a:srgbClr val="C00000"/>
              </a:solidFill>
            </a:endParaRPr>
          </a:p>
        </p:txBody>
      </p:sp>
      <p:sp>
        <p:nvSpPr>
          <p:cNvPr id="3" name="Subtitle 2"/>
          <p:cNvSpPr>
            <a:spLocks noGrp="1"/>
          </p:cNvSpPr>
          <p:nvPr>
            <p:ph type="subTitle" idx="1"/>
          </p:nvPr>
        </p:nvSpPr>
        <p:spPr>
          <a:xfrm>
            <a:off x="603504" y="1652589"/>
            <a:ext cx="9228201" cy="993774"/>
          </a:xfrm>
        </p:spPr>
        <p:txBody>
          <a:bodyPr>
            <a:normAutofit fontScale="92500"/>
          </a:bodyPr>
          <a:lstStyle/>
          <a:p>
            <a:r>
              <a:rPr lang="en-US" dirty="0">
                <a:solidFill>
                  <a:schemeClr val="bg1"/>
                </a:solidFill>
                <a:latin typeface="Berlin Sans FB" panose="020E0602020502020306" pitchFamily="34" charset="0"/>
              </a:rPr>
              <a:t>The team shifts priorities to accommodate a new feature request instead of sticking rigidly to the original plan.</a:t>
            </a:r>
          </a:p>
        </p:txBody>
      </p:sp>
      <p:pic>
        <p:nvPicPr>
          <p:cNvPr id="4" name="Picture 3"/>
          <p:cNvPicPr>
            <a:picLocks noChangeAspect="1"/>
          </p:cNvPicPr>
          <p:nvPr/>
        </p:nvPicPr>
        <p:blipFill>
          <a:blip r:embed="rId2"/>
          <a:stretch>
            <a:fillRect/>
          </a:stretch>
        </p:blipFill>
        <p:spPr>
          <a:xfrm>
            <a:off x="3576637" y="3206751"/>
            <a:ext cx="4043363" cy="2708113"/>
          </a:xfrm>
          <a:prstGeom prst="rect">
            <a:avLst/>
          </a:prstGeom>
        </p:spPr>
      </p:pic>
    </p:spTree>
    <p:extLst>
      <p:ext uri="{BB962C8B-B14F-4D97-AF65-F5344CB8AC3E}">
        <p14:creationId xmlns:p14="http://schemas.microsoft.com/office/powerpoint/2010/main" val="23085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1372658"/>
            <a:ext cx="10782300" cy="3352800"/>
          </a:xfrm>
        </p:spPr>
        <p:txBody>
          <a:bodyPr/>
          <a:lstStyle/>
          <a:p>
            <a:r>
              <a:rPr lang="en-US" dirty="0">
                <a:solidFill>
                  <a:srgbClr val="C00000"/>
                </a:solidFill>
                <a:latin typeface="Berlin Sans FB" panose="020E0602020502020306" pitchFamily="34" charset="0"/>
              </a:rPr>
              <a:t>12 Principles of Agile</a:t>
            </a:r>
            <a:endParaRPr lang="en-US" dirty="0"/>
          </a:p>
        </p:txBody>
      </p:sp>
      <p:sp>
        <p:nvSpPr>
          <p:cNvPr id="4" name="Rectangle 1"/>
          <p:cNvSpPr>
            <a:spLocks noGrp="1" noChangeArrowheads="1"/>
          </p:cNvSpPr>
          <p:nvPr>
            <p:ph type="subTitle" idx="1"/>
          </p:nvPr>
        </p:nvSpPr>
        <p:spPr bwMode="auto">
          <a:xfrm>
            <a:off x="753237" y="1980142"/>
            <a:ext cx="857478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Individuals over Processes</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Working Software over Comprehensive Documentation</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Customer Collaboration over Contract Negotiation</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Responding to Change over Following a Plan</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Continuous Delivery</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Welcome Changing Requirements</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Self-Organizing Teams</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Sustainable Development</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Technical Excellence</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Simplicity</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Teamwork</a:t>
            </a:r>
            <a:r>
              <a:rPr kumimoji="0" lang="en-US" sz="2400" b="0" i="0" u="none" strike="noStrike" cap="none" normalizeH="0" baseline="0" dirty="0" smtClean="0">
                <a:ln>
                  <a:noFill/>
                </a:ln>
                <a:solidFill>
                  <a:schemeClr val="bg1"/>
                </a:solidFill>
                <a:effectLst/>
                <a:latin typeface="Berlin Sans FB" panose="020E0602020502020306"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chemeClr val="bg1"/>
                </a:solidFill>
                <a:effectLst/>
                <a:latin typeface="Berlin Sans FB" panose="020E0602020502020306" pitchFamily="34" charset="0"/>
              </a:rPr>
              <a:t>Regular Reflection</a:t>
            </a:r>
            <a:r>
              <a:rPr kumimoji="0" lang="en-US" sz="2400" b="0" i="0" u="none" strike="noStrike" cap="none" normalizeH="0" baseline="0" dirty="0" smtClean="0">
                <a:ln>
                  <a:noFill/>
                </a:ln>
                <a:solidFill>
                  <a:schemeClr val="bg1"/>
                </a:solidFill>
                <a:effectLst/>
                <a:latin typeface="Berlin Sans FB" panose="020E0602020502020306" pitchFamily="34" charset="0"/>
              </a:rPr>
              <a:t> </a:t>
            </a:r>
          </a:p>
        </p:txBody>
      </p:sp>
    </p:spTree>
    <p:extLst>
      <p:ext uri="{BB962C8B-B14F-4D97-AF65-F5344CB8AC3E}">
        <p14:creationId xmlns:p14="http://schemas.microsoft.com/office/powerpoint/2010/main" val="92582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2563283"/>
          </a:xfrm>
        </p:spPr>
        <p:txBody>
          <a:bodyPr/>
          <a:lstStyle/>
          <a:p>
            <a:r>
              <a:rPr lang="en-US" sz="4000" b="1" dirty="0">
                <a:solidFill>
                  <a:srgbClr val="C00000"/>
                </a:solidFill>
                <a:latin typeface="Berlin Sans FB" panose="020E0602020502020306" pitchFamily="34" charset="0"/>
              </a:rPr>
              <a:t>Customer satisfaction through early and continuous delivery of valuable software</a:t>
            </a:r>
            <a:r>
              <a:rPr lang="en-US" sz="4000" dirty="0">
                <a:solidFill>
                  <a:srgbClr val="C00000"/>
                </a:solidFill>
                <a:latin typeface="Berlin Sans FB" panose="020E0602020502020306" pitchFamily="34" charset="0"/>
              </a:rPr>
              <a:t/>
            </a:r>
            <a:br>
              <a:rPr lang="en-US" sz="4000" dirty="0">
                <a:solidFill>
                  <a:srgbClr val="C00000"/>
                </a:solidFill>
                <a:latin typeface="Berlin Sans FB" panose="020E0602020502020306" pitchFamily="34" charset="0"/>
              </a:rPr>
            </a:br>
            <a:r>
              <a:rPr lang="en-US" sz="4000" dirty="0" smtClean="0">
                <a:solidFill>
                  <a:schemeClr val="bg1"/>
                </a:solidFill>
                <a:latin typeface="Berlin Sans FB" panose="020E0602020502020306" pitchFamily="34" charset="0"/>
              </a:rPr>
              <a:t>The </a:t>
            </a:r>
            <a:r>
              <a:rPr lang="en-US" sz="4000" dirty="0">
                <a:solidFill>
                  <a:schemeClr val="bg1"/>
                </a:solidFill>
                <a:latin typeface="Berlin Sans FB" panose="020E0602020502020306" pitchFamily="34" charset="0"/>
              </a:rPr>
              <a:t>team delivers a new feature every two weeks based on customer feedback.</a:t>
            </a:r>
            <a:br>
              <a:rPr lang="en-US" sz="4000" dirty="0">
                <a:solidFill>
                  <a:schemeClr val="bg1"/>
                </a:solidFill>
                <a:latin typeface="Berlin Sans FB" panose="020E0602020502020306" pitchFamily="34" charset="0"/>
              </a:rPr>
            </a:br>
            <a:endParaRPr lang="en-US" sz="4000" dirty="0"/>
          </a:p>
        </p:txBody>
      </p:sp>
      <p:pic>
        <p:nvPicPr>
          <p:cNvPr id="4" name="Picture 3"/>
          <p:cNvPicPr>
            <a:picLocks noChangeAspect="1"/>
          </p:cNvPicPr>
          <p:nvPr/>
        </p:nvPicPr>
        <p:blipFill>
          <a:blip r:embed="rId2"/>
          <a:stretch>
            <a:fillRect/>
          </a:stretch>
        </p:blipFill>
        <p:spPr>
          <a:xfrm>
            <a:off x="3990975" y="3800475"/>
            <a:ext cx="3331216" cy="2495550"/>
          </a:xfrm>
          <a:prstGeom prst="rect">
            <a:avLst/>
          </a:prstGeom>
        </p:spPr>
      </p:pic>
    </p:spTree>
    <p:extLst>
      <p:ext uri="{BB962C8B-B14F-4D97-AF65-F5344CB8AC3E}">
        <p14:creationId xmlns:p14="http://schemas.microsoft.com/office/powerpoint/2010/main" val="49734136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TM03457491[[fn=Metropolitan]]</Template>
  <TotalTime>68</TotalTime>
  <Words>271</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Bauhaus 93</vt:lpstr>
      <vt:lpstr>Berlin Sans FB</vt:lpstr>
      <vt:lpstr>Calibri Light</vt:lpstr>
      <vt:lpstr>Wingdings</vt:lpstr>
      <vt:lpstr>Metropolitan</vt:lpstr>
      <vt:lpstr>Agile &amp; its Principles</vt:lpstr>
      <vt:lpstr>What is Agile ?</vt:lpstr>
      <vt:lpstr>4 Manifesto of Agile</vt:lpstr>
      <vt:lpstr>Individuals and interactions over processes and tools. </vt:lpstr>
      <vt:lpstr>Working software over comprehensive documentation</vt:lpstr>
      <vt:lpstr>Customer collaboration over contract negotiation. </vt:lpstr>
      <vt:lpstr>Responding to change over following a plan </vt:lpstr>
      <vt:lpstr>12 Principles of Agile</vt:lpstr>
      <vt:lpstr>Customer satisfaction through early and continuous delivery of valuable software The team delivers a new feature every two weeks based on customer feedback. </vt:lpstr>
      <vt:lpstr>Welcome changes The team adds a new feature requested by the customer during the final stages of development.</vt:lpstr>
      <vt:lpstr>Deliver working software frequently, with a preference for shorter timescales The team releases a software update every month instead of waiting a year for a big launch.</vt:lpstr>
      <vt:lpstr>Business people and developers must work together daily throughout the project The product manager joins daily stand-up meetings to align business goals with development progress.</vt:lpstr>
      <vt:lpstr>Build projects around motivated individuals, and trust them to get the job done The team is given the freedom to decide the best way to develop the product with minimal oversight.</vt:lpstr>
      <vt:lpstr>Face-to-face conversation  A quick video call replaces long email discussions to resolve a critical issue.</vt:lpstr>
      <vt:lpstr>Working software is the primary measure of progress The team focuses on delivering functional features, not just writing documentation. </vt:lpstr>
      <vt:lpstr>sustainable development The team sets a manageable workload, ensuring they can maintain steady progress without burning out.</vt:lpstr>
      <vt:lpstr>Continuous attention to technical work The team regularly improves code quality through refactoring to make future changes easier.</vt:lpstr>
      <vt:lpstr>Simplicity The team removes unnecessary features and focuses only on what adds value.</vt:lpstr>
      <vt:lpstr>self-organizing teams Developers and testers collaborate directly to design and implement features without waiting for management.</vt:lpstr>
      <vt:lpstr>The team regularly reflects on how to become more effective and adjusts accordingly After each sprint, the team reviews what worked and what didn’t, then makes changes for the next cycle.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&amp; its Principles</dc:title>
  <dc:creator>HP</dc:creator>
  <cp:lastModifiedBy>HP</cp:lastModifiedBy>
  <cp:revision>12</cp:revision>
  <dcterms:created xsi:type="dcterms:W3CDTF">2024-09-17T08:36:18Z</dcterms:created>
  <dcterms:modified xsi:type="dcterms:W3CDTF">2024-09-17T11:50:35Z</dcterms:modified>
</cp:coreProperties>
</file>