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90" r:id="rId12"/>
    <p:sldId id="291" r:id="rId13"/>
    <p:sldId id="272" r:id="rId14"/>
    <p:sldId id="273" r:id="rId15"/>
    <p:sldId id="276" r:id="rId16"/>
    <p:sldId id="292" r:id="rId17"/>
    <p:sldId id="293" r:id="rId18"/>
    <p:sldId id="278" r:id="rId19"/>
    <p:sldId id="283" r:id="rId20"/>
    <p:sldId id="286" r:id="rId21"/>
    <p:sldId id="287" r:id="rId22"/>
    <p:sldId id="288" r:id="rId23"/>
    <p:sldId id="289"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Arial Black" panose="020B0A04020102020204" pitchFamily="34" charset="0"/>
      <p:bold r:id="rId30"/>
    </p:embeddedFont>
    <p:embeddedFont>
      <p:font typeface="Quattrocento Sans"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jNEVe3E6U7OfPbPj2oSLDaH+TR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88" d="100"/>
          <a:sy n="88" d="100"/>
        </p:scale>
        <p:origin x="466"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51"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75377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0222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6434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390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7159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392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006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036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7094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171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5424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7462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3015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670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7384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3637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662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1659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05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9188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
        <p:nvSpPr>
          <p:cNvPr id="17" name="Google Shape;17;p36"/>
          <p:cNvSpPr/>
          <p:nvPr/>
        </p:nvSpPr>
        <p:spPr>
          <a:xfrm>
            <a:off x="0" y="4035485"/>
            <a:ext cx="12192000" cy="2822515"/>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8" name="Google Shape;18;p36" descr="C:\Users\Admin\Desktop\New folder (3)\PPT\AcroLogoTransparant.png"/>
          <p:cNvPicPr preferRelativeResize="0"/>
          <p:nvPr/>
        </p:nvPicPr>
        <p:blipFill rotWithShape="1">
          <a:blip r:embed="rId2">
            <a:alphaModFix/>
          </a:blip>
          <a:srcRect/>
          <a:stretch/>
        </p:blipFill>
        <p:spPr>
          <a:xfrm>
            <a:off x="2353479" y="1317808"/>
            <a:ext cx="7485043" cy="1516818"/>
          </a:xfrm>
          <a:prstGeom prst="rect">
            <a:avLst/>
          </a:prstGeom>
          <a:noFill/>
          <a:ln>
            <a:noFill/>
          </a:ln>
        </p:spPr>
      </p:pic>
      <p:sp>
        <p:nvSpPr>
          <p:cNvPr id="19" name="Google Shape;19;p36"/>
          <p:cNvSpPr/>
          <p:nvPr/>
        </p:nvSpPr>
        <p:spPr>
          <a:xfrm>
            <a:off x="246762" y="4621311"/>
            <a:ext cx="11698476" cy="15081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600" b="1" i="0" u="none" strike="noStrike" cap="none">
                <a:solidFill>
                  <a:schemeClr val="lt1"/>
                </a:solidFill>
                <a:latin typeface="Arial Black"/>
                <a:ea typeface="Arial Black"/>
                <a:cs typeface="Arial Black"/>
                <a:sym typeface="Arial Black"/>
              </a:rPr>
              <a:t>Acropolis Institute of Technology &amp; Research, Indore</a:t>
            </a:r>
            <a:endParaRPr sz="4600" b="1" i="0" u="none" strike="noStrike" cap="none">
              <a:solidFill>
                <a:schemeClr val="lt1"/>
              </a:solidFill>
              <a:latin typeface="Arial Black"/>
              <a:ea typeface="Arial Black"/>
              <a:cs typeface="Arial Black"/>
              <a:sym typeface="Arial Black"/>
            </a:endParaRPr>
          </a:p>
        </p:txBody>
      </p:sp>
      <p:sp>
        <p:nvSpPr>
          <p:cNvPr id="20" name="Google Shape;20;p36"/>
          <p:cNvSpPr txBox="1"/>
          <p:nvPr/>
        </p:nvSpPr>
        <p:spPr>
          <a:xfrm>
            <a:off x="8498541" y="6454562"/>
            <a:ext cx="3680012"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endParaRPr sz="1800" b="1" i="0" u="none" strike="noStrike" cap="non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8"/>
        <p:cNvGrpSpPr/>
        <p:nvPr/>
      </p:nvGrpSpPr>
      <p:grpSpPr>
        <a:xfrm>
          <a:off x="0" y="0"/>
          <a:ext cx="0" cy="0"/>
          <a:chOff x="0" y="0"/>
          <a:chExt cx="0" cy="0"/>
        </a:xfrm>
      </p:grpSpPr>
      <p:sp>
        <p:nvSpPr>
          <p:cNvPr id="79" name="Google Shape;79;p45"/>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0" name="Google Shape;80;p4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4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46"/>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7" name="Google Shape;87;p4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46"/>
          <p:cNvSpPr txBox="1">
            <a:spLocks noGrp="1"/>
          </p:cNvSpPr>
          <p:nvPr>
            <p:ph type="body" idx="2"/>
          </p:nvPr>
        </p:nvSpPr>
        <p:spPr>
          <a:xfrm>
            <a:off x="5378824" y="987298"/>
            <a:ext cx="6172200" cy="4873752"/>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47"/>
          <p:cNvSpPr>
            <a:spLocks noGrp="1"/>
          </p:cNvSpPr>
          <p:nvPr>
            <p:ph type="pic" idx="2"/>
          </p:nvPr>
        </p:nvSpPr>
        <p:spPr>
          <a:xfrm>
            <a:off x="5384893" y="987427"/>
            <a:ext cx="6172200" cy="4873625"/>
          </a:xfrm>
          <a:prstGeom prst="rect">
            <a:avLst/>
          </a:prstGeom>
          <a:noFill/>
          <a:ln>
            <a:noFill/>
          </a:ln>
        </p:spPr>
      </p:sp>
      <p:sp>
        <p:nvSpPr>
          <p:cNvPr id="94" name="Google Shape;94;p47"/>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4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98"/>
        <p:cNvGrpSpPr/>
        <p:nvPr/>
      </p:nvGrpSpPr>
      <p:grpSpPr>
        <a:xfrm>
          <a:off x="0" y="0"/>
          <a:ext cx="0" cy="0"/>
          <a:chOff x="0" y="0"/>
          <a:chExt cx="0" cy="0"/>
        </a:xfrm>
      </p:grpSpPr>
      <p:sp>
        <p:nvSpPr>
          <p:cNvPr id="99" name="Google Shape;99;p48"/>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0" name="Google Shape;100;p48"/>
          <p:cNvSpPr txBox="1">
            <a:spLocks noGrp="1"/>
          </p:cNvSpPr>
          <p:nvPr>
            <p:ph type="body" idx="1"/>
          </p:nvPr>
        </p:nvSpPr>
        <p:spPr>
          <a:xfrm rot="5400000">
            <a:off x="3639323" y="-1885713"/>
            <a:ext cx="4904767" cy="1182280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1" name="Google Shape;101;p4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4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4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49"/>
          <p:cNvSpPr/>
          <p:nvPr/>
        </p:nvSpPr>
        <p:spPr>
          <a:xfrm>
            <a:off x="10095346" y="0"/>
            <a:ext cx="2096655"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7" name="Google Shape;107;p49"/>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49"/>
          <p:cNvSpPr txBox="1">
            <a:spLocks noGrp="1"/>
          </p:cNvSpPr>
          <p:nvPr>
            <p:ph type="body" idx="1"/>
          </p:nvPr>
        </p:nvSpPr>
        <p:spPr>
          <a:xfrm rot="5400000">
            <a:off x="2387740" y="-1184414"/>
            <a:ext cx="5811838" cy="8910917"/>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4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7"/>
          <p:cNvSpPr/>
          <p:nvPr/>
        </p:nvSpPr>
        <p:spPr>
          <a:xfrm>
            <a:off x="0" y="0"/>
            <a:ext cx="12192000" cy="4866468"/>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3" name="Google Shape;23;p37"/>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7200"/>
              <a:buFont typeface="Calibri"/>
              <a:buNone/>
              <a:defRPr sz="72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7"/>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SzPts val="4000"/>
              <a:buNone/>
              <a:defRPr sz="4000" b="1">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25" name="Google Shape;25;p3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8"/>
          <p:cNvSpPr/>
          <p:nvPr/>
        </p:nvSpPr>
        <p:spPr>
          <a:xfrm>
            <a:off x="5656882" y="1709738"/>
            <a:ext cx="6535119" cy="357518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0" name="Google Shape;30;p38"/>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Droid Sans Mono"/>
              <a:buNone/>
              <a:defRPr sz="4400" b="1">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8"/>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320"/>
              </a:spcBef>
              <a:spcAft>
                <a:spcPts val="0"/>
              </a:spcAft>
              <a:buSzPts val="4400"/>
              <a:buNone/>
              <a:defRPr sz="4400" b="1">
                <a:solidFill>
                  <a:schemeClr val="lt1"/>
                </a:solidFill>
                <a:latin typeface="Calibri"/>
                <a:ea typeface="Calibri"/>
                <a:cs typeface="Calibri"/>
                <a:sym typeface="Calibri"/>
              </a:defRPr>
            </a:lvl1pPr>
            <a:lvl2pPr marL="914400" lvl="1" indent="-228600" algn="just">
              <a:lnSpc>
                <a:spcPct val="90000"/>
              </a:lnSpc>
              <a:spcBef>
                <a:spcPts val="600"/>
              </a:spcBef>
              <a:spcAft>
                <a:spcPts val="0"/>
              </a:spcAft>
              <a:buSzPts val="2000"/>
              <a:buNone/>
              <a:defRPr sz="2000"/>
            </a:lvl2pPr>
            <a:lvl3pPr marL="1371600" lvl="2" indent="-228600" algn="just">
              <a:lnSpc>
                <a:spcPct val="90000"/>
              </a:lnSpc>
              <a:spcBef>
                <a:spcPts val="540"/>
              </a:spcBef>
              <a:spcAft>
                <a:spcPts val="0"/>
              </a:spcAft>
              <a:buSzPts val="1800"/>
              <a:buNone/>
              <a:defRPr sz="1800"/>
            </a:lvl3pPr>
            <a:lvl4pPr marL="1828800" lvl="3" indent="-228600" algn="just">
              <a:lnSpc>
                <a:spcPct val="90000"/>
              </a:lnSpc>
              <a:spcBef>
                <a:spcPts val="480"/>
              </a:spcBef>
              <a:spcAft>
                <a:spcPts val="0"/>
              </a:spcAft>
              <a:buSzPts val="1600"/>
              <a:buNone/>
              <a:defRPr sz="1600"/>
            </a:lvl4pPr>
            <a:lvl5pPr marL="2286000" lvl="4" indent="-228600" algn="just">
              <a:lnSpc>
                <a:spcPct val="90000"/>
              </a:lnSpc>
              <a:spcBef>
                <a:spcPts val="480"/>
              </a:spcBef>
              <a:spcAft>
                <a:spcPts val="0"/>
              </a:spcAft>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32" name="Google Shape;32;p3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39"/>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7" name="Google Shape;37;p3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39"/>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4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46"/>
        <p:cNvGrpSpPr/>
        <p:nvPr/>
      </p:nvGrpSpPr>
      <p:grpSpPr>
        <a:xfrm>
          <a:off x="0" y="0"/>
          <a:ext cx="0" cy="0"/>
          <a:chOff x="0" y="0"/>
          <a:chExt cx="0" cy="0"/>
        </a:xfrm>
      </p:grpSpPr>
      <p:sp>
        <p:nvSpPr>
          <p:cNvPr id="47" name="Google Shape;47;p41"/>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 name="Google Shape;48;p4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4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i="1">
                <a:solidFill>
                  <a:srgbClr val="0C0C0C"/>
                </a:solidFill>
                <a:latin typeface="Quattrocento Sans"/>
                <a:ea typeface="Quattrocento Sans"/>
                <a:cs typeface="Quattrocento Sans"/>
                <a:sym typeface="Quattrocento Sans"/>
              </a:defRPr>
            </a:lvl1pPr>
            <a:lvl2pPr marL="0" lvl="1" indent="0" algn="r">
              <a:spcBef>
                <a:spcPts val="0"/>
              </a:spcBef>
              <a:buNone/>
              <a:defRPr sz="1200" i="1">
                <a:solidFill>
                  <a:srgbClr val="0C0C0C"/>
                </a:solidFill>
                <a:latin typeface="Quattrocento Sans"/>
                <a:ea typeface="Quattrocento Sans"/>
                <a:cs typeface="Quattrocento Sans"/>
                <a:sym typeface="Quattrocento Sans"/>
              </a:defRPr>
            </a:lvl2pPr>
            <a:lvl3pPr marL="0" lvl="2" indent="0" algn="r">
              <a:spcBef>
                <a:spcPts val="0"/>
              </a:spcBef>
              <a:buNone/>
              <a:defRPr sz="1200" i="1">
                <a:solidFill>
                  <a:srgbClr val="0C0C0C"/>
                </a:solidFill>
                <a:latin typeface="Quattrocento Sans"/>
                <a:ea typeface="Quattrocento Sans"/>
                <a:cs typeface="Quattrocento Sans"/>
                <a:sym typeface="Quattrocento Sans"/>
              </a:defRPr>
            </a:lvl3pPr>
            <a:lvl4pPr marL="0" lvl="3" indent="0" algn="r">
              <a:spcBef>
                <a:spcPts val="0"/>
              </a:spcBef>
              <a:buNone/>
              <a:defRPr sz="1200" i="1">
                <a:solidFill>
                  <a:srgbClr val="0C0C0C"/>
                </a:solidFill>
                <a:latin typeface="Quattrocento Sans"/>
                <a:ea typeface="Quattrocento Sans"/>
                <a:cs typeface="Quattrocento Sans"/>
                <a:sym typeface="Quattrocento Sans"/>
              </a:defRPr>
            </a:lvl4pPr>
            <a:lvl5pPr marL="0" lvl="4" indent="0" algn="r">
              <a:spcBef>
                <a:spcPts val="0"/>
              </a:spcBef>
              <a:buNone/>
              <a:defRPr sz="1200" i="1">
                <a:solidFill>
                  <a:srgbClr val="0C0C0C"/>
                </a:solidFill>
                <a:latin typeface="Quattrocento Sans"/>
                <a:ea typeface="Quattrocento Sans"/>
                <a:cs typeface="Quattrocento Sans"/>
                <a:sym typeface="Quattrocento Sans"/>
              </a:defRPr>
            </a:lvl5pPr>
            <a:lvl6pPr marL="0" lvl="5" indent="0" algn="r">
              <a:spcBef>
                <a:spcPts val="0"/>
              </a:spcBef>
              <a:buNone/>
              <a:defRPr sz="1200" i="1">
                <a:solidFill>
                  <a:srgbClr val="0C0C0C"/>
                </a:solidFill>
                <a:latin typeface="Quattrocento Sans"/>
                <a:ea typeface="Quattrocento Sans"/>
                <a:cs typeface="Quattrocento Sans"/>
                <a:sym typeface="Quattrocento Sans"/>
              </a:defRPr>
            </a:lvl6pPr>
            <a:lvl7pPr marL="0" lvl="6" indent="0" algn="r">
              <a:spcBef>
                <a:spcPts val="0"/>
              </a:spcBef>
              <a:buNone/>
              <a:defRPr sz="1200" i="1">
                <a:solidFill>
                  <a:srgbClr val="0C0C0C"/>
                </a:solidFill>
                <a:latin typeface="Quattrocento Sans"/>
                <a:ea typeface="Quattrocento Sans"/>
                <a:cs typeface="Quattrocento Sans"/>
                <a:sym typeface="Quattrocento Sans"/>
              </a:defRPr>
            </a:lvl7pPr>
            <a:lvl8pPr marL="0" lvl="7" indent="0" algn="r">
              <a:spcBef>
                <a:spcPts val="0"/>
              </a:spcBef>
              <a:buNone/>
              <a:defRPr sz="1200" i="1">
                <a:solidFill>
                  <a:srgbClr val="0C0C0C"/>
                </a:solidFill>
                <a:latin typeface="Quattrocento Sans"/>
                <a:ea typeface="Quattrocento Sans"/>
                <a:cs typeface="Quattrocento Sans"/>
                <a:sym typeface="Quattrocento Sans"/>
              </a:defRPr>
            </a:lvl8pPr>
            <a:lvl9pPr marL="0" lvl="8" indent="0" algn="r">
              <a:spcBef>
                <a:spcPts val="0"/>
              </a:spcBef>
              <a:buNone/>
              <a:defRPr sz="1200" i="1">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41"/>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charRg st="1" end="1"/>
                                            </p:txEl>
                                          </p:spTgt>
                                        </p:tgtEl>
                                        <p:attrNameLst>
                                          <p:attrName>style.visibility</p:attrName>
                                        </p:attrNameLst>
                                      </p:cBhvr>
                                      <p:to>
                                        <p:strVal val="visible"/>
                                      </p:to>
                                    </p:set>
                                    <p:animEffect transition="in" filter="fade">
                                      <p:cBhvr>
                                        <p:cTn id="12" dur="500"/>
                                        <p:tgtEl>
                                          <p:spTgt spid="52">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charRg st="1" end="1"/>
                                            </p:txEl>
                                          </p:spTgt>
                                        </p:tgtEl>
                                        <p:attrNameLst>
                                          <p:attrName>style.visibility</p:attrName>
                                        </p:attrNameLst>
                                      </p:cBhvr>
                                      <p:to>
                                        <p:strVal val="visible"/>
                                      </p:to>
                                    </p:set>
                                    <p:animEffect transition="in" filter="fade">
                                      <p:cBhvr>
                                        <p:cTn id="17" dur="500"/>
                                        <p:tgtEl>
                                          <p:spTgt spid="52">
                                            <p:txEl>
                                              <p:char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charRg st="1" end="1"/>
                                            </p:txEl>
                                          </p:spTgt>
                                        </p:tgtEl>
                                        <p:attrNameLst>
                                          <p:attrName>style.visibility</p:attrName>
                                        </p:attrNameLst>
                                      </p:cBhvr>
                                      <p:to>
                                        <p:strVal val="visible"/>
                                      </p:to>
                                    </p:set>
                                    <p:animEffect transition="in" filter="fade">
                                      <p:cBhvr>
                                        <p:cTn id="22" dur="500"/>
                                        <p:tgtEl>
                                          <p:spTgt spid="52">
                                            <p:txEl>
                                              <p:char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charRg st="1" end="1"/>
                                            </p:txEl>
                                          </p:spTgt>
                                        </p:tgtEl>
                                        <p:attrNameLst>
                                          <p:attrName>style.visibility</p:attrName>
                                        </p:attrNameLst>
                                      </p:cBhvr>
                                      <p:to>
                                        <p:strVal val="visible"/>
                                      </p:to>
                                    </p:set>
                                    <p:animEffect transition="in" filter="fade">
                                      <p:cBhvr>
                                        <p:cTn id="27" dur="500"/>
                                        <p:tgtEl>
                                          <p:spTgt spid="52">
                                            <p:txEl>
                                              <p:char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charRg st="1" end="1"/>
                                            </p:txEl>
                                          </p:spTgt>
                                        </p:tgtEl>
                                        <p:attrNameLst>
                                          <p:attrName>style.visibility</p:attrName>
                                        </p:attrNameLst>
                                      </p:cBhvr>
                                      <p:to>
                                        <p:strVal val="visible"/>
                                      </p:to>
                                    </p:set>
                                    <p:animEffect transition="in" filter="fade">
                                      <p:cBhvr>
                                        <p:cTn id="32" dur="500"/>
                                        <p:tgtEl>
                                          <p:spTgt spid="52">
                                            <p:txEl>
                                              <p:char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xEl>
                                              <p:charRg st="1" end="1"/>
                                            </p:txEl>
                                          </p:spTgt>
                                        </p:tgtEl>
                                        <p:attrNameLst>
                                          <p:attrName>style.visibility</p:attrName>
                                        </p:attrNameLst>
                                      </p:cBhvr>
                                      <p:to>
                                        <p:strVal val="visible"/>
                                      </p:to>
                                    </p:set>
                                    <p:animEffect transition="in" filter="fade">
                                      <p:cBhvr>
                                        <p:cTn id="37" dur="500"/>
                                        <p:tgtEl>
                                          <p:spTgt spid="52">
                                            <p:txEl>
                                              <p:char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xEl>
                                              <p:charRg st="1" end="1"/>
                                            </p:txEl>
                                          </p:spTgt>
                                        </p:tgtEl>
                                        <p:attrNameLst>
                                          <p:attrName>style.visibility</p:attrName>
                                        </p:attrNameLst>
                                      </p:cBhvr>
                                      <p:to>
                                        <p:strVal val="visible"/>
                                      </p:to>
                                    </p:set>
                                    <p:animEffect transition="in" filter="fade">
                                      <p:cBhvr>
                                        <p:cTn id="42" dur="500"/>
                                        <p:tgtEl>
                                          <p:spTgt spid="52">
                                            <p:txEl>
                                              <p:char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xEl>
                                              <p:charRg st="1" end="1"/>
                                            </p:txEl>
                                          </p:spTgt>
                                        </p:tgtEl>
                                        <p:attrNameLst>
                                          <p:attrName>style.visibility</p:attrName>
                                        </p:attrNameLst>
                                      </p:cBhvr>
                                      <p:to>
                                        <p:strVal val="visible"/>
                                      </p:to>
                                    </p:set>
                                    <p:animEffect transition="in" filter="fade">
                                      <p:cBhvr>
                                        <p:cTn id="47" dur="500"/>
                                        <p:tgtEl>
                                          <p:spTgt spid="52">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53"/>
        <p:cNvGrpSpPr/>
        <p:nvPr/>
      </p:nvGrpSpPr>
      <p:grpSpPr>
        <a:xfrm>
          <a:off x="0" y="0"/>
          <a:ext cx="0" cy="0"/>
          <a:chOff x="0" y="0"/>
          <a:chExt cx="0" cy="0"/>
        </a:xfrm>
      </p:grpSpPr>
      <p:sp>
        <p:nvSpPr>
          <p:cNvPr id="54" name="Google Shape;54;p42"/>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 name="Google Shape;55;p4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i="1">
                <a:solidFill>
                  <a:srgbClr val="0C0C0C"/>
                </a:solidFill>
                <a:latin typeface="Quattrocento Sans"/>
                <a:ea typeface="Quattrocento Sans"/>
                <a:cs typeface="Quattrocento Sans"/>
                <a:sym typeface="Quattrocento Sans"/>
              </a:defRPr>
            </a:lvl1pPr>
            <a:lvl2pPr marL="0" lvl="1" indent="0" algn="r">
              <a:spcBef>
                <a:spcPts val="0"/>
              </a:spcBef>
              <a:buNone/>
              <a:defRPr sz="1200" i="1">
                <a:solidFill>
                  <a:srgbClr val="0C0C0C"/>
                </a:solidFill>
                <a:latin typeface="Quattrocento Sans"/>
                <a:ea typeface="Quattrocento Sans"/>
                <a:cs typeface="Quattrocento Sans"/>
                <a:sym typeface="Quattrocento Sans"/>
              </a:defRPr>
            </a:lvl2pPr>
            <a:lvl3pPr marL="0" lvl="2" indent="0" algn="r">
              <a:spcBef>
                <a:spcPts val="0"/>
              </a:spcBef>
              <a:buNone/>
              <a:defRPr sz="1200" i="1">
                <a:solidFill>
                  <a:srgbClr val="0C0C0C"/>
                </a:solidFill>
                <a:latin typeface="Quattrocento Sans"/>
                <a:ea typeface="Quattrocento Sans"/>
                <a:cs typeface="Quattrocento Sans"/>
                <a:sym typeface="Quattrocento Sans"/>
              </a:defRPr>
            </a:lvl3pPr>
            <a:lvl4pPr marL="0" lvl="3" indent="0" algn="r">
              <a:spcBef>
                <a:spcPts val="0"/>
              </a:spcBef>
              <a:buNone/>
              <a:defRPr sz="1200" i="1">
                <a:solidFill>
                  <a:srgbClr val="0C0C0C"/>
                </a:solidFill>
                <a:latin typeface="Quattrocento Sans"/>
                <a:ea typeface="Quattrocento Sans"/>
                <a:cs typeface="Quattrocento Sans"/>
                <a:sym typeface="Quattrocento Sans"/>
              </a:defRPr>
            </a:lvl4pPr>
            <a:lvl5pPr marL="0" lvl="4" indent="0" algn="r">
              <a:spcBef>
                <a:spcPts val="0"/>
              </a:spcBef>
              <a:buNone/>
              <a:defRPr sz="1200" i="1">
                <a:solidFill>
                  <a:srgbClr val="0C0C0C"/>
                </a:solidFill>
                <a:latin typeface="Quattrocento Sans"/>
                <a:ea typeface="Quattrocento Sans"/>
                <a:cs typeface="Quattrocento Sans"/>
                <a:sym typeface="Quattrocento Sans"/>
              </a:defRPr>
            </a:lvl5pPr>
            <a:lvl6pPr marL="0" lvl="5" indent="0" algn="r">
              <a:spcBef>
                <a:spcPts val="0"/>
              </a:spcBef>
              <a:buNone/>
              <a:defRPr sz="1200" i="1">
                <a:solidFill>
                  <a:srgbClr val="0C0C0C"/>
                </a:solidFill>
                <a:latin typeface="Quattrocento Sans"/>
                <a:ea typeface="Quattrocento Sans"/>
                <a:cs typeface="Quattrocento Sans"/>
                <a:sym typeface="Quattrocento Sans"/>
              </a:defRPr>
            </a:lvl6pPr>
            <a:lvl7pPr marL="0" lvl="6" indent="0" algn="r">
              <a:spcBef>
                <a:spcPts val="0"/>
              </a:spcBef>
              <a:buNone/>
              <a:defRPr sz="1200" i="1">
                <a:solidFill>
                  <a:srgbClr val="0C0C0C"/>
                </a:solidFill>
                <a:latin typeface="Quattrocento Sans"/>
                <a:ea typeface="Quattrocento Sans"/>
                <a:cs typeface="Quattrocento Sans"/>
                <a:sym typeface="Quattrocento Sans"/>
              </a:defRPr>
            </a:lvl7pPr>
            <a:lvl8pPr marL="0" lvl="7" indent="0" algn="r">
              <a:spcBef>
                <a:spcPts val="0"/>
              </a:spcBef>
              <a:buNone/>
              <a:defRPr sz="1200" i="1">
                <a:solidFill>
                  <a:srgbClr val="0C0C0C"/>
                </a:solidFill>
                <a:latin typeface="Quattrocento Sans"/>
                <a:ea typeface="Quattrocento Sans"/>
                <a:cs typeface="Quattrocento Sans"/>
                <a:sym typeface="Quattrocento Sans"/>
              </a:defRPr>
            </a:lvl8pPr>
            <a:lvl9pPr marL="0" lvl="8" indent="0" algn="r">
              <a:spcBef>
                <a:spcPts val="0"/>
              </a:spcBef>
              <a:buNone/>
              <a:defRPr sz="1200" i="1">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42"/>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1" name="Google Shape;61;p43"/>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2" name="Google Shape;62;p4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4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255307" y="1546225"/>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7" name="Google Shape;67;p43"/>
          <p:cNvSpPr txBox="1">
            <a:spLocks noGrp="1"/>
          </p:cNvSpPr>
          <p:nvPr>
            <p:ph type="body" idx="2"/>
          </p:nvPr>
        </p:nvSpPr>
        <p:spPr>
          <a:xfrm>
            <a:off x="6257152" y="1550708"/>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44"/>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0" name="Google Shape;70;p44"/>
          <p:cNvSpPr txBox="1">
            <a:spLocks noGrp="1"/>
          </p:cNvSpPr>
          <p:nvPr>
            <p:ph type="body" idx="1"/>
          </p:nvPr>
        </p:nvSpPr>
        <p:spPr>
          <a:xfrm>
            <a:off x="268942" y="1489075"/>
            <a:ext cx="566121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44"/>
          <p:cNvSpPr txBox="1">
            <a:spLocks noGrp="1"/>
          </p:cNvSpPr>
          <p:nvPr>
            <p:ph type="body" idx="2"/>
          </p:nvPr>
        </p:nvSpPr>
        <p:spPr>
          <a:xfrm>
            <a:off x="6243452" y="1489075"/>
            <a:ext cx="567064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2" name="Google Shape;72;p4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4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4"/>
          <p:cNvSpPr txBox="1">
            <a:spLocks noGrp="1"/>
          </p:cNvSpPr>
          <p:nvPr>
            <p:ph type="body" idx="3"/>
          </p:nvPr>
        </p:nvSpPr>
        <p:spPr>
          <a:xfrm>
            <a:off x="255307" y="2218765"/>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7" name="Google Shape;77;p44"/>
          <p:cNvSpPr txBox="1">
            <a:spLocks noGrp="1"/>
          </p:cNvSpPr>
          <p:nvPr>
            <p:ph type="body" idx="4"/>
          </p:nvPr>
        </p:nvSpPr>
        <p:spPr>
          <a:xfrm>
            <a:off x="6257152" y="2223248"/>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154545" y="154547"/>
            <a:ext cx="11835685" cy="153614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a:buNone/>
              <a:defRPr sz="4400" b="1" i="0" u="none" strike="noStrike" cap="non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5"/>
          <p:cNvSpPr txBox="1">
            <a:spLocks noGrp="1"/>
          </p:cNvSpPr>
          <p:nvPr>
            <p:ph type="body" idx="1"/>
          </p:nvPr>
        </p:nvSpPr>
        <p:spPr>
          <a:xfrm>
            <a:off x="180304" y="1825625"/>
            <a:ext cx="11822806" cy="4652448"/>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just" rtl="0">
              <a:lnSpc>
                <a:spcPct val="90000"/>
              </a:lnSpc>
              <a:spcBef>
                <a:spcPts val="600"/>
              </a:spcBef>
              <a:spcAft>
                <a:spcPts val="0"/>
              </a:spcAft>
              <a:buClr>
                <a:srgbClr val="0070C0"/>
              </a:buClr>
              <a:buSzPts val="2000"/>
              <a:buFont typeface="Courier New"/>
              <a:buChar char="o"/>
              <a:defRPr sz="2000" b="0" i="0" u="none" strike="noStrike" cap="none">
                <a:solidFill>
                  <a:schemeClr val="dk1"/>
                </a:solidFill>
                <a:latin typeface="Calibri"/>
                <a:ea typeface="Calibri"/>
                <a:cs typeface="Calibri"/>
                <a:sym typeface="Calibri"/>
              </a:defRPr>
            </a:lvl4pPr>
            <a:lvl5pPr marL="2286000" marR="0" lvl="4" indent="-355600" algn="just" rtl="0">
              <a:lnSpc>
                <a:spcPct val="90000"/>
              </a:lnSpc>
              <a:spcBef>
                <a:spcPts val="600"/>
              </a:spcBef>
              <a:spcAft>
                <a:spcPts val="0"/>
              </a:spcAft>
              <a:buClr>
                <a:srgbClr val="0070C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3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3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3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35" descr="C:\Users\Admin\Desktop\New folder (3)\PPT\AcroLogoTransparant.png"/>
          <p:cNvPicPr preferRelativeResize="0"/>
          <p:nvPr/>
        </p:nvPicPr>
        <p:blipFill rotWithShape="1">
          <a:blip r:embed="rId16">
            <a:alphaModFix/>
          </a:blip>
          <a:srcRect/>
          <a:stretch/>
        </p:blipFill>
        <p:spPr>
          <a:xfrm>
            <a:off x="10167750" y="6460506"/>
            <a:ext cx="1828800"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Survey of Existing Systems</a:t>
            </a:r>
            <a:endParaRPr dirty="0"/>
          </a:p>
        </p:txBody>
      </p:sp>
      <p:sp>
        <p:nvSpPr>
          <p:cNvPr id="193" name="Google Shape;193;p1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4" name="Google Shape;194;p1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195" name="Google Shape;195;p1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96" name="Google Shape;196;p10"/>
          <p:cNvSpPr txBox="1">
            <a:spLocks noGrp="1"/>
          </p:cNvSpPr>
          <p:nvPr>
            <p:ph type="body" idx="1"/>
          </p:nvPr>
        </p:nvSpPr>
        <p:spPr>
          <a:xfrm>
            <a:off x="173384" y="1449570"/>
            <a:ext cx="7005338" cy="5112846"/>
          </a:xfrm>
          <a:prstGeom prst="rect">
            <a:avLst/>
          </a:prstGeom>
          <a:noFill/>
          <a:ln>
            <a:noFill/>
          </a:ln>
        </p:spPr>
        <p:txBody>
          <a:bodyPr spcFirstLastPara="1" wrap="square" lIns="91425" tIns="45700" rIns="91425" bIns="45700" anchor="t" anchorCtr="0">
            <a:normAutofit/>
          </a:bodyPr>
          <a:lstStyle/>
          <a:p>
            <a:pPr marL="114300" indent="0">
              <a:buNone/>
            </a:pPr>
            <a:r>
              <a:rPr lang="en-US" sz="2400" b="1" dirty="0" err="1"/>
              <a:t>AutoML</a:t>
            </a:r>
            <a:r>
              <a:rPr lang="en-US" sz="2400" b="1" dirty="0"/>
              <a:t> for DL:</a:t>
            </a:r>
            <a:r>
              <a:rPr lang="en-US" sz="2400" dirty="0"/>
              <a:t> </a:t>
            </a:r>
            <a:endParaRPr lang="en-US" sz="2400" dirty="0" smtClean="0"/>
          </a:p>
          <a:p>
            <a:pPr>
              <a:buFont typeface="Wingdings" panose="05000000000000000000" pitchFamily="2" charset="2"/>
              <a:buChar char="v"/>
            </a:pPr>
            <a:r>
              <a:rPr lang="en-US" sz="2400" dirty="0" err="1" smtClean="0"/>
              <a:t>AutoML</a:t>
            </a:r>
            <a:r>
              <a:rPr lang="en-US" sz="2400" dirty="0" smtClean="0"/>
              <a:t> </a:t>
            </a:r>
            <a:r>
              <a:rPr lang="en-US" sz="2400" dirty="0"/>
              <a:t>tools simplify DL model development, making it more accessible to individuals without extensive machine learning expertise. </a:t>
            </a:r>
            <a:endParaRPr lang="en-US" sz="2400" dirty="0" smtClean="0"/>
          </a:p>
          <a:p>
            <a:pPr>
              <a:buFont typeface="Wingdings" panose="05000000000000000000" pitchFamily="2" charset="2"/>
              <a:buChar char="v"/>
            </a:pPr>
            <a:r>
              <a:rPr lang="en-US" sz="2400" dirty="0" smtClean="0"/>
              <a:t>They </a:t>
            </a:r>
            <a:r>
              <a:rPr lang="en-US" sz="2400" dirty="0"/>
              <a:t>streamline tasks like model selection, </a:t>
            </a:r>
            <a:r>
              <a:rPr lang="en-US" sz="2400" dirty="0" err="1"/>
              <a:t>hyperparameter</a:t>
            </a:r>
            <a:r>
              <a:rPr lang="en-US" sz="2400" dirty="0"/>
              <a:t> tuning, and deployment. </a:t>
            </a:r>
            <a:endParaRPr lang="en-US" sz="2400" dirty="0" smtClean="0"/>
          </a:p>
          <a:p>
            <a:pPr>
              <a:buFont typeface="Wingdings" panose="05000000000000000000" pitchFamily="2" charset="2"/>
              <a:buChar char="v"/>
            </a:pPr>
            <a:r>
              <a:rPr lang="en-US" sz="2400" dirty="0" smtClean="0"/>
              <a:t>However</a:t>
            </a:r>
            <a:r>
              <a:rPr lang="en-US" sz="2400" dirty="0"/>
              <a:t>, they may offer limited customization and fine-tuning options compared to manual model development.</a:t>
            </a:r>
            <a:endParaRPr lang="en-US" sz="2200" dirty="0"/>
          </a:p>
        </p:txBody>
      </p:sp>
      <p:pic>
        <p:nvPicPr>
          <p:cNvPr id="11266" name="Picture 2" descr="AutoML | Auto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9065" y="1667637"/>
            <a:ext cx="4251486" cy="38891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4" name="Text Placeholder 3"/>
          <p:cNvSpPr>
            <a:spLocks noGrp="1"/>
          </p:cNvSpPr>
          <p:nvPr>
            <p:ph type="body" idx="1"/>
          </p:nvPr>
        </p:nvSpPr>
        <p:spPr>
          <a:xfrm>
            <a:off x="172571" y="1418447"/>
            <a:ext cx="7893127" cy="5112846"/>
          </a:xfrm>
        </p:spPr>
        <p:txBody>
          <a:bodyPr>
            <a:normAutofit/>
          </a:bodyPr>
          <a:lstStyle/>
          <a:p>
            <a:pPr marL="114300" indent="0">
              <a:buNone/>
            </a:pPr>
            <a:r>
              <a:rPr lang="en-US" sz="2400" b="1" dirty="0" err="1" smtClean="0"/>
              <a:t>Radiomics</a:t>
            </a:r>
            <a:r>
              <a:rPr lang="en-US" sz="2400" b="1" dirty="0" smtClean="0"/>
              <a:t>:</a:t>
            </a:r>
          </a:p>
          <a:p>
            <a:pPr>
              <a:buFont typeface="Wingdings" panose="05000000000000000000" pitchFamily="2" charset="2"/>
              <a:buChar char="v"/>
            </a:pPr>
            <a:r>
              <a:rPr lang="en-US" sz="2400" dirty="0" err="1" smtClean="0"/>
              <a:t>Radiomics</a:t>
            </a:r>
            <a:r>
              <a:rPr lang="en-US" sz="2400" dirty="0" smtClean="0"/>
              <a:t> </a:t>
            </a:r>
            <a:r>
              <a:rPr lang="en-US" sz="2400" dirty="0"/>
              <a:t>extracts quantitative features from medical images, providing a wealth of data that can be used as input for DL models. </a:t>
            </a:r>
            <a:endParaRPr lang="en-US" sz="2400" dirty="0" smtClean="0"/>
          </a:p>
          <a:p>
            <a:pPr>
              <a:buFont typeface="Wingdings" panose="05000000000000000000" pitchFamily="2" charset="2"/>
              <a:buChar char="v"/>
            </a:pPr>
            <a:r>
              <a:rPr lang="en-US" sz="2400" dirty="0" smtClean="0"/>
              <a:t>This </a:t>
            </a:r>
            <a:r>
              <a:rPr lang="en-US" sz="2400" dirty="0"/>
              <a:t>approach enhances disease diagnosis, prognosis, and treatment response prediction. </a:t>
            </a:r>
            <a:endParaRPr lang="en-US" sz="2400" dirty="0" smtClean="0"/>
          </a:p>
          <a:p>
            <a:pPr>
              <a:buFont typeface="Wingdings" panose="05000000000000000000" pitchFamily="2" charset="2"/>
              <a:buChar char="v"/>
            </a:pPr>
            <a:r>
              <a:rPr lang="en-US" sz="2400" dirty="0" smtClean="0"/>
              <a:t>Challenges </a:t>
            </a:r>
            <a:r>
              <a:rPr lang="en-US" sz="2400" dirty="0"/>
              <a:t>include the potential for feature selection bias and the need for large, diverse datasets to ensure robust analysis.</a:t>
            </a:r>
            <a:endParaRPr lang="en-US" sz="2200" dirty="0"/>
          </a:p>
        </p:txBody>
      </p:sp>
      <p:pic>
        <p:nvPicPr>
          <p:cNvPr id="12292" name="Picture 4" descr="Radiomics | Three Lakes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207" y="1930018"/>
            <a:ext cx="3442834" cy="345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4554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4" name="Text Placeholder 3"/>
          <p:cNvSpPr>
            <a:spLocks noGrp="1"/>
          </p:cNvSpPr>
          <p:nvPr>
            <p:ph type="body" idx="1"/>
          </p:nvPr>
        </p:nvSpPr>
        <p:spPr>
          <a:xfrm>
            <a:off x="172572" y="1418447"/>
            <a:ext cx="6694054" cy="5112846"/>
          </a:xfrm>
        </p:spPr>
        <p:txBody>
          <a:bodyPr>
            <a:normAutofit/>
          </a:bodyPr>
          <a:lstStyle/>
          <a:p>
            <a:pPr marL="114300" indent="0">
              <a:buNone/>
            </a:pPr>
            <a:r>
              <a:rPr lang="en-US" sz="2200" b="1" dirty="0"/>
              <a:t>Explainable AI (XAI): </a:t>
            </a:r>
            <a:endParaRPr lang="en-US" sz="2200" b="1" dirty="0" smtClean="0"/>
          </a:p>
          <a:p>
            <a:pPr>
              <a:buFont typeface="Wingdings" panose="05000000000000000000" pitchFamily="2" charset="2"/>
              <a:buChar char="v"/>
            </a:pPr>
            <a:r>
              <a:rPr lang="en-US" sz="2200" dirty="0" smtClean="0"/>
              <a:t>XAI </a:t>
            </a:r>
            <a:r>
              <a:rPr lang="en-US" sz="2200" dirty="0"/>
              <a:t>techniques bring transparency to DL model decisions, making them interpretable for healthcare professionals. </a:t>
            </a:r>
            <a:endParaRPr lang="en-US" sz="2200" dirty="0" smtClean="0"/>
          </a:p>
          <a:p>
            <a:pPr>
              <a:buFont typeface="Wingdings" panose="05000000000000000000" pitchFamily="2" charset="2"/>
              <a:buChar char="v"/>
            </a:pPr>
            <a:r>
              <a:rPr lang="en-US" sz="2200" dirty="0" smtClean="0"/>
              <a:t>They </a:t>
            </a:r>
            <a:r>
              <a:rPr lang="en-US" sz="2200" dirty="0"/>
              <a:t>offer insights into why a particular diagnosis or classification was made, fostering trust in DL results. </a:t>
            </a:r>
            <a:endParaRPr lang="en-US" sz="2200" dirty="0" smtClean="0"/>
          </a:p>
          <a:p>
            <a:pPr>
              <a:buFont typeface="Wingdings" panose="05000000000000000000" pitchFamily="2" charset="2"/>
              <a:buChar char="v"/>
            </a:pPr>
            <a:r>
              <a:rPr lang="en-US" sz="2200" dirty="0" smtClean="0"/>
              <a:t>However</a:t>
            </a:r>
            <a:r>
              <a:rPr lang="en-US" sz="2200" dirty="0"/>
              <a:t>, some XAI methods may introduce computational overhead, impacting real-time application in clinical settings.</a:t>
            </a:r>
          </a:p>
          <a:p>
            <a:pPr>
              <a:buFont typeface="Wingdings" panose="05000000000000000000" pitchFamily="2" charset="2"/>
              <a:buChar char="v"/>
            </a:pPr>
            <a:endParaRPr lang="en-US" sz="2200" dirty="0"/>
          </a:p>
          <a:p>
            <a:pPr>
              <a:buFont typeface="Wingdings" panose="05000000000000000000" pitchFamily="2" charset="2"/>
              <a:buChar char="v"/>
            </a:pPr>
            <a:endParaRPr lang="en-US" sz="2200" dirty="0"/>
          </a:p>
          <a:p>
            <a:pPr>
              <a:buFont typeface="Wingdings" panose="05000000000000000000" pitchFamily="2" charset="2"/>
              <a:buChar char="v"/>
            </a:pPr>
            <a:endParaRPr lang="en-US" sz="2200" dirty="0"/>
          </a:p>
          <a:p>
            <a:pPr>
              <a:buFont typeface="Wingdings" panose="05000000000000000000" pitchFamily="2" charset="2"/>
              <a:buChar char="v"/>
            </a:pPr>
            <a:endParaRPr lang="en-US" sz="2200" dirty="0"/>
          </a:p>
          <a:p>
            <a:pPr>
              <a:buFont typeface="Wingdings" panose="05000000000000000000" pitchFamily="2" charset="2"/>
              <a:buChar char="v"/>
            </a:pPr>
            <a:endParaRPr lang="en-US" sz="2200" dirty="0"/>
          </a:p>
          <a:p>
            <a:pPr>
              <a:buFont typeface="Wingdings" panose="05000000000000000000" pitchFamily="2" charset="2"/>
              <a:buChar char="v"/>
            </a:pPr>
            <a:endParaRPr lang="en-US" sz="2200" dirty="0"/>
          </a:p>
        </p:txBody>
      </p:sp>
      <p:pic>
        <p:nvPicPr>
          <p:cNvPr id="13316" name="Picture 4" descr="Explainable AI (XAI): Benefits and Use Cases | Birlaso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053" y="1855952"/>
            <a:ext cx="3976778" cy="3295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68028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Objectives</a:t>
            </a:r>
            <a:endParaRPr/>
          </a:p>
        </p:txBody>
      </p:sp>
      <p:sp>
        <p:nvSpPr>
          <p:cNvPr id="262" name="Google Shape;262;p17"/>
          <p:cNvSpPr txBox="1">
            <a:spLocks noGrp="1"/>
          </p:cNvSpPr>
          <p:nvPr>
            <p:ph type="body" idx="1"/>
          </p:nvPr>
        </p:nvSpPr>
        <p:spPr>
          <a:xfrm>
            <a:off x="379606" y="1586730"/>
            <a:ext cx="7487686" cy="5112846"/>
          </a:xfrm>
          <a:prstGeom prst="rect">
            <a:avLst/>
          </a:prstGeom>
          <a:noFill/>
          <a:ln>
            <a:noFill/>
          </a:ln>
        </p:spPr>
        <p:txBody>
          <a:bodyPr spcFirstLastPara="1" wrap="square" lIns="91425" tIns="45700" rIns="91425" bIns="45700" anchor="t" anchorCtr="0">
            <a:normAutofit/>
          </a:bodyPr>
          <a:lstStyle/>
          <a:p>
            <a:pPr fontAlgn="base">
              <a:buFont typeface="Wingdings" panose="05000000000000000000" pitchFamily="2" charset="2"/>
              <a:buChar char="v"/>
            </a:pPr>
            <a:r>
              <a:rPr lang="en-US" sz="2200" dirty="0" smtClean="0"/>
              <a:t>The objective of this project is to leverage Convolutional Neural Networks (CNNs) to elevate the precision of medical image analysis. </a:t>
            </a:r>
          </a:p>
          <a:p>
            <a:pPr fontAlgn="base">
              <a:buFont typeface="Wingdings" panose="05000000000000000000" pitchFamily="2" charset="2"/>
              <a:buChar char="v"/>
            </a:pPr>
            <a:r>
              <a:rPr lang="en-US" sz="2200" dirty="0" smtClean="0"/>
              <a:t>Through </a:t>
            </a:r>
            <a:r>
              <a:rPr lang="en-US" sz="2200" dirty="0"/>
              <a:t>rigorous evaluation, we aim to assess the CNN model's effectiveness in categorizing medical images accurately. </a:t>
            </a:r>
            <a:endParaRPr lang="en-US" sz="2200" dirty="0" smtClean="0"/>
          </a:p>
          <a:p>
            <a:pPr fontAlgn="base">
              <a:buFont typeface="Wingdings" panose="05000000000000000000" pitchFamily="2" charset="2"/>
              <a:buChar char="v"/>
            </a:pPr>
            <a:r>
              <a:rPr lang="en-US" sz="2200" dirty="0" smtClean="0"/>
              <a:t>Additionally</a:t>
            </a:r>
            <a:r>
              <a:rPr lang="en-US" sz="2200" dirty="0"/>
              <a:t>, we intend to extract valuable insights from the model's outputs, thereby offering invaluable support to healthcare professionals in their decision-making processes. </a:t>
            </a:r>
            <a:endParaRPr lang="en-US" sz="2200" dirty="0" smtClean="0"/>
          </a:p>
          <a:p>
            <a:pPr fontAlgn="base">
              <a:buFont typeface="Wingdings" panose="05000000000000000000" pitchFamily="2" charset="2"/>
              <a:buChar char="v"/>
            </a:pPr>
            <a:r>
              <a:rPr lang="en-US" sz="2200" dirty="0" smtClean="0"/>
              <a:t>This </a:t>
            </a:r>
            <a:r>
              <a:rPr lang="en-US" sz="2200" dirty="0"/>
              <a:t>multifaceted approach aims to improve the quality and efficiency of medical image interpretation, ultimately benefiting patient care and diagnostics.</a:t>
            </a:r>
          </a:p>
        </p:txBody>
      </p:sp>
      <p:sp>
        <p:nvSpPr>
          <p:cNvPr id="263" name="Google Shape;263;p1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64" name="Google Shape;264;p1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65" name="Google Shape;265;p1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4098" name="Picture 2" descr=" Achieve Goals - Suc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8693" y="2122097"/>
            <a:ext cx="2975813" cy="26741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Requirement Analysis</a:t>
            </a:r>
            <a:endParaRPr/>
          </a:p>
        </p:txBody>
      </p:sp>
      <p:sp>
        <p:nvSpPr>
          <p:cNvPr id="271" name="Google Shape;271;p18"/>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500"/>
              <a:buChar char="❖"/>
            </a:pPr>
            <a:r>
              <a:rPr lang="en-US" sz="3500" b="1" u="sng" dirty="0"/>
              <a:t>Functional Requirements</a:t>
            </a:r>
            <a:r>
              <a:rPr lang="en-US" sz="3500" b="1" u="sng" dirty="0" smtClean="0"/>
              <a:t>:</a:t>
            </a:r>
            <a:endParaRPr lang="en-US" sz="3500" b="1" u="sng" dirty="0"/>
          </a:p>
          <a:p>
            <a:r>
              <a:rPr lang="en-US" sz="2200" dirty="0"/>
              <a:t>The system must acquire and preprocess medical images from diverse sources.</a:t>
            </a:r>
          </a:p>
          <a:p>
            <a:r>
              <a:rPr lang="en-US" sz="2200" dirty="0"/>
              <a:t>It should employ CNNs to analyze images for disease diagnosis.</a:t>
            </a:r>
          </a:p>
          <a:p>
            <a:r>
              <a:rPr lang="en-US" sz="2200" dirty="0"/>
              <a:t>The system must support multiclass classification for diseases.</a:t>
            </a:r>
          </a:p>
          <a:p>
            <a:r>
              <a:rPr lang="en-US" sz="2200" dirty="0"/>
              <a:t>It should provide precise lesion detection and location.</a:t>
            </a:r>
          </a:p>
          <a:p>
            <a:r>
              <a:rPr lang="en-US" sz="2200" dirty="0"/>
              <a:t>The system must offer image enhancement and visualization tools.</a:t>
            </a:r>
          </a:p>
          <a:p>
            <a:r>
              <a:rPr lang="en-US" sz="2200" dirty="0"/>
              <a:t>It should seamlessly integrate with healthcare systems and ensure data security.</a:t>
            </a:r>
          </a:p>
          <a:p>
            <a:r>
              <a:rPr lang="en-US" sz="2200" dirty="0"/>
              <a:t>The system must scale efficiently to handle large image datasets.</a:t>
            </a:r>
          </a:p>
          <a:p>
            <a:r>
              <a:rPr lang="en-US" sz="2200" dirty="0"/>
              <a:t>It should feature a user-friendly interface for healthcare professionals.</a:t>
            </a:r>
          </a:p>
          <a:p>
            <a:r>
              <a:rPr lang="en-US" sz="2200" dirty="0"/>
              <a:t>The system must generate detailed diagnostic reports.</a:t>
            </a:r>
          </a:p>
          <a:p>
            <a:r>
              <a:rPr lang="en-US" sz="2200" dirty="0"/>
              <a:t>It should support customization and continuous updates for improved performance.</a:t>
            </a:r>
          </a:p>
          <a:p>
            <a:pPr marL="0" lvl="0" indent="0" algn="just" rtl="0">
              <a:lnSpc>
                <a:spcPct val="90000"/>
              </a:lnSpc>
              <a:spcBef>
                <a:spcPts val="0"/>
              </a:spcBef>
              <a:spcAft>
                <a:spcPts val="0"/>
              </a:spcAft>
              <a:buSzPts val="3500"/>
              <a:buNone/>
            </a:pPr>
            <a:endParaRPr sz="3500" b="1" u="sng" dirty="0"/>
          </a:p>
          <a:p>
            <a:pPr marL="0" lvl="0" indent="0" algn="just" rtl="0">
              <a:lnSpc>
                <a:spcPct val="90000"/>
              </a:lnSpc>
              <a:spcBef>
                <a:spcPts val="960"/>
              </a:spcBef>
              <a:spcAft>
                <a:spcPts val="0"/>
              </a:spcAft>
              <a:buSzPts val="3200"/>
              <a:buNone/>
            </a:pPr>
            <a:endParaRPr b="1" u="sng" dirty="0"/>
          </a:p>
        </p:txBody>
      </p:sp>
      <p:sp>
        <p:nvSpPr>
          <p:cNvPr id="272" name="Google Shape;272;p1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73" name="Google Shape;273;p1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74" name="Google Shape;274;p1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Requirement Analysis</a:t>
            </a:r>
            <a:endParaRPr/>
          </a:p>
        </p:txBody>
      </p:sp>
      <p:sp>
        <p:nvSpPr>
          <p:cNvPr id="298" name="Google Shape;298;p2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99" name="Google Shape;299;p2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300" name="Google Shape;300;p2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301" name="Google Shape;301;p21"/>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fontScale="92500" lnSpcReduction="20000"/>
          </a:bodyPr>
          <a:lstStyle/>
          <a:p>
            <a:pPr marL="0" lvl="0" indent="0" rtl="0">
              <a:lnSpc>
                <a:spcPct val="90000"/>
              </a:lnSpc>
              <a:spcBef>
                <a:spcPts val="0"/>
              </a:spcBef>
              <a:spcAft>
                <a:spcPts val="0"/>
              </a:spcAft>
              <a:buSzPct val="100000"/>
              <a:buNone/>
            </a:pPr>
            <a:r>
              <a:rPr lang="en-US" sz="3500" b="1" u="sng" dirty="0"/>
              <a:t>Non-functional Requirements</a:t>
            </a:r>
            <a:r>
              <a:rPr lang="en-US" sz="3500" b="1" u="sng" dirty="0" smtClean="0"/>
              <a:t>:</a:t>
            </a:r>
            <a:endParaRPr lang="en-US" sz="3500" b="1" u="sng" dirty="0"/>
          </a:p>
          <a:p>
            <a:r>
              <a:rPr lang="en-US" sz="2400" b="1" dirty="0"/>
              <a:t>Performance:</a:t>
            </a:r>
            <a:r>
              <a:rPr lang="en-US" sz="2400" dirty="0"/>
              <a:t> The system should provide real-time or near-real-time image analysis for timely medical decisions.</a:t>
            </a:r>
          </a:p>
          <a:p>
            <a:r>
              <a:rPr lang="en-US" sz="2400" b="1" dirty="0"/>
              <a:t>Scalability:</a:t>
            </a:r>
            <a:r>
              <a:rPr lang="en-US" sz="2400" dirty="0"/>
              <a:t> It must handle an increasing volume of medical images without compromising performance.</a:t>
            </a:r>
          </a:p>
          <a:p>
            <a:r>
              <a:rPr lang="en-US" sz="2400" b="1" dirty="0"/>
              <a:t>Accuracy:</a:t>
            </a:r>
            <a:r>
              <a:rPr lang="en-US" sz="2400" dirty="0"/>
              <a:t> The system should achieve a high level of accuracy in disease diagnosis and image analysis.</a:t>
            </a:r>
          </a:p>
          <a:p>
            <a:r>
              <a:rPr lang="en-US" sz="2400" b="1" dirty="0"/>
              <a:t>Reliability:</a:t>
            </a:r>
            <a:r>
              <a:rPr lang="en-US" sz="2400" dirty="0"/>
              <a:t> It must operate consistently and reliably to support critical healthcare tasks.</a:t>
            </a:r>
          </a:p>
          <a:p>
            <a:r>
              <a:rPr lang="en-US" sz="2400" b="1" dirty="0"/>
              <a:t>Security:</a:t>
            </a:r>
            <a:r>
              <a:rPr lang="en-US" sz="2400" dirty="0"/>
              <a:t> The system should ensure the confidentiality and integrity of patient data in compliance with healthcare regulations.</a:t>
            </a:r>
          </a:p>
          <a:p>
            <a:r>
              <a:rPr lang="en-US" sz="2400" b="1" dirty="0"/>
              <a:t>Usability:</a:t>
            </a:r>
            <a:r>
              <a:rPr lang="en-US" sz="2400" dirty="0"/>
              <a:t> The user interface must be intuitive and user-friendly for healthcare professionals.</a:t>
            </a:r>
          </a:p>
          <a:p>
            <a:r>
              <a:rPr lang="en-US" sz="2400" b="1" dirty="0"/>
              <a:t>Interoperability:</a:t>
            </a:r>
            <a:r>
              <a:rPr lang="en-US" sz="2400" dirty="0"/>
              <a:t> It should integrate seamlessly with various medical imaging devices and standards.</a:t>
            </a:r>
          </a:p>
          <a:p>
            <a:r>
              <a:rPr lang="en-US" sz="2400" b="1" dirty="0"/>
              <a:t>Availability:</a:t>
            </a:r>
            <a:r>
              <a:rPr lang="en-US" sz="2400" dirty="0"/>
              <a:t> The system should have high availability, with minimal downtime for maintenance.</a:t>
            </a:r>
          </a:p>
          <a:p>
            <a:r>
              <a:rPr lang="en-US" sz="2400" b="1" dirty="0"/>
              <a:t>Compliance:</a:t>
            </a:r>
            <a:r>
              <a:rPr lang="en-US" sz="2400" dirty="0"/>
              <a:t> It must adhere to regulatory requirements, such as FDA regulations for medical devices.</a:t>
            </a:r>
          </a:p>
          <a:p>
            <a:r>
              <a:rPr lang="en-US" sz="2400" b="1" dirty="0"/>
              <a:t>Response Time:</a:t>
            </a:r>
            <a:r>
              <a:rPr lang="en-US" sz="2400" dirty="0"/>
              <a:t> The system should provide rapid response times for image analysis and reporting.</a:t>
            </a:r>
          </a:p>
          <a:p>
            <a:pPr marL="0" lvl="0" indent="0" rtl="0">
              <a:lnSpc>
                <a:spcPct val="90000"/>
              </a:lnSpc>
              <a:spcBef>
                <a:spcPts val="0"/>
              </a:spcBef>
              <a:spcAft>
                <a:spcPts val="0"/>
              </a:spcAft>
              <a:buSzPct val="100000"/>
              <a:buNone/>
            </a:pPr>
            <a:endParaRPr sz="3500" b="1" u="sng"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4" name="Text Placeholder 3"/>
          <p:cNvSpPr>
            <a:spLocks noGrp="1"/>
          </p:cNvSpPr>
          <p:nvPr>
            <p:ph type="body" idx="1"/>
          </p:nvPr>
        </p:nvSpPr>
        <p:spPr/>
        <p:txBody>
          <a:bodyPr>
            <a:noAutofit/>
          </a:bodyPr>
          <a:lstStyle/>
          <a:p>
            <a:r>
              <a:rPr lang="en-US" sz="2200" b="1" dirty="0"/>
              <a:t>Medical Image </a:t>
            </a:r>
            <a:r>
              <a:rPr lang="en-US" sz="2200" b="1" dirty="0" smtClean="0"/>
              <a:t>Datasets: </a:t>
            </a:r>
            <a:r>
              <a:rPr lang="en-US" sz="2200" dirty="0" smtClean="0"/>
              <a:t>Access </a:t>
            </a:r>
            <a:r>
              <a:rPr lang="en-US" sz="2200" dirty="0"/>
              <a:t>to diverse and well-annotated medical image datasets is crucial for training and testing CNN models. Datasets like "The Cancer Imaging Archive (TCIA)" and "ChestX-ray8" offer a wealth of medical images.</a:t>
            </a:r>
          </a:p>
          <a:p>
            <a:r>
              <a:rPr lang="en-US" sz="2200" b="1" dirty="0"/>
              <a:t>Pre-trained CNN </a:t>
            </a:r>
            <a:r>
              <a:rPr lang="en-US" sz="2200" b="1" dirty="0" smtClean="0"/>
              <a:t>Models: </a:t>
            </a:r>
            <a:r>
              <a:rPr lang="en-US" sz="2200" dirty="0" smtClean="0"/>
              <a:t>Pre-trained </a:t>
            </a:r>
            <a:r>
              <a:rPr lang="en-US" sz="2200" dirty="0"/>
              <a:t>CNN models, such as those available through </a:t>
            </a:r>
            <a:r>
              <a:rPr lang="en-US" sz="2200" dirty="0" err="1"/>
              <a:t>TensorFlow</a:t>
            </a:r>
            <a:r>
              <a:rPr lang="en-US" sz="2200" dirty="0"/>
              <a:t> Hub or </a:t>
            </a:r>
            <a:r>
              <a:rPr lang="en-US" sz="2200" dirty="0" err="1"/>
              <a:t>PyTorch's</a:t>
            </a:r>
            <a:r>
              <a:rPr lang="en-US" sz="2200" dirty="0"/>
              <a:t> </a:t>
            </a:r>
            <a:r>
              <a:rPr lang="en-US" sz="2200" dirty="0" err="1"/>
              <a:t>torchvision.models</a:t>
            </a:r>
            <a:r>
              <a:rPr lang="en-US" sz="2200" dirty="0"/>
              <a:t>, can provide a strong foundation for transfer learning and fine-tuning on specific medical imaging tasks.</a:t>
            </a:r>
          </a:p>
          <a:p>
            <a:r>
              <a:rPr lang="en-US" sz="2200" b="1" dirty="0"/>
              <a:t>Medical Imaging Software and </a:t>
            </a:r>
            <a:r>
              <a:rPr lang="en-US" sz="2200" b="1" dirty="0" smtClean="0"/>
              <a:t>Libraries: </a:t>
            </a:r>
            <a:r>
              <a:rPr lang="en-US" sz="2200" dirty="0" smtClean="0"/>
              <a:t>Specialized </a:t>
            </a:r>
            <a:r>
              <a:rPr lang="en-US" sz="2200" dirty="0"/>
              <a:t>medical imaging libraries like </a:t>
            </a:r>
            <a:r>
              <a:rPr lang="en-US" sz="2200" dirty="0" err="1"/>
              <a:t>SimpleITK</a:t>
            </a:r>
            <a:r>
              <a:rPr lang="en-US" sz="2200" dirty="0"/>
              <a:t> or </a:t>
            </a:r>
            <a:r>
              <a:rPr lang="en-US" sz="2200" dirty="0" err="1"/>
              <a:t>Dicompyler</a:t>
            </a:r>
            <a:r>
              <a:rPr lang="en-US" sz="2200" dirty="0"/>
              <a:t> can aid in handling medical image data and DICOM files. Also, Python libraries like </a:t>
            </a:r>
            <a:r>
              <a:rPr lang="en-US" sz="2200" dirty="0" err="1"/>
              <a:t>OpenCV</a:t>
            </a:r>
            <a:r>
              <a:rPr lang="en-US" sz="2200" dirty="0"/>
              <a:t> and </a:t>
            </a:r>
            <a:r>
              <a:rPr lang="en-US" sz="2200" dirty="0" err="1"/>
              <a:t>scikit</a:t>
            </a:r>
            <a:r>
              <a:rPr lang="en-US" sz="2200" dirty="0"/>
              <a:t>-image are valuable for image preprocessing.</a:t>
            </a:r>
          </a:p>
          <a:p>
            <a:r>
              <a:rPr lang="en-US" sz="2200" b="1" dirty="0"/>
              <a:t>Access to GPU </a:t>
            </a:r>
            <a:r>
              <a:rPr lang="en-US" sz="2200" b="1" dirty="0" smtClean="0"/>
              <a:t>Resources: </a:t>
            </a:r>
            <a:r>
              <a:rPr lang="en-US" sz="2200" dirty="0" smtClean="0"/>
              <a:t>Utilizing </a:t>
            </a:r>
            <a:r>
              <a:rPr lang="en-US" sz="2200" dirty="0"/>
              <a:t>GPUs or TPUs (Tensor Processing Units) can significantly accelerate the training of deep CNN models. Cloud services like AWS, Google Cloud, or Microsoft Azure provide GPU resources for machine learning tasks.</a:t>
            </a:r>
          </a:p>
          <a:p>
            <a:r>
              <a:rPr lang="en-US" sz="2200" b="1" dirty="0"/>
              <a:t>Research Papers and </a:t>
            </a:r>
            <a:r>
              <a:rPr lang="en-US" sz="2200" b="1" dirty="0" smtClean="0"/>
              <a:t>Journals: </a:t>
            </a:r>
            <a:r>
              <a:rPr lang="en-US" sz="2200" dirty="0" smtClean="0"/>
              <a:t>Academic </a:t>
            </a:r>
            <a:r>
              <a:rPr lang="en-US" sz="2200" dirty="0"/>
              <a:t>journals, conference proceedings (e.g., MICCAI), and research papers related to medical imaging and CNNs offer insights into the latest techniques and approaches in the field.</a:t>
            </a:r>
          </a:p>
        </p:txBody>
      </p:sp>
    </p:spTree>
    <p:extLst>
      <p:ext uri="{BB962C8B-B14F-4D97-AF65-F5344CB8AC3E}">
        <p14:creationId xmlns:p14="http://schemas.microsoft.com/office/powerpoint/2010/main" val="97616447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4" name="Text Placeholder 3"/>
          <p:cNvSpPr>
            <a:spLocks noGrp="1"/>
          </p:cNvSpPr>
          <p:nvPr>
            <p:ph type="body" idx="1"/>
          </p:nvPr>
        </p:nvSpPr>
        <p:spPr>
          <a:xfrm>
            <a:off x="172571" y="1418447"/>
            <a:ext cx="11714629" cy="5112846"/>
          </a:xfrm>
        </p:spPr>
        <p:txBody>
          <a:bodyPr>
            <a:noAutofit/>
          </a:bodyPr>
          <a:lstStyle/>
          <a:p>
            <a:pPr marL="114300" indent="0">
              <a:buNone/>
            </a:pPr>
            <a:r>
              <a:rPr lang="en-US" sz="2200" dirty="0" smtClean="0"/>
              <a:t>Medical </a:t>
            </a:r>
            <a:r>
              <a:rPr lang="en-US" sz="2200" dirty="0"/>
              <a:t>imaging using Convolutional Neural Networks (CNNs), several programming languages are commonly used, each serving a specific purpose within the project's ecosystem. Here are the primary languages involved:</a:t>
            </a:r>
          </a:p>
          <a:p>
            <a:r>
              <a:rPr lang="en-US" sz="2200" b="1" dirty="0" err="1" smtClean="0"/>
              <a:t>Python:</a:t>
            </a:r>
            <a:r>
              <a:rPr lang="en-US" sz="2200" dirty="0" err="1" smtClean="0"/>
              <a:t>Python</a:t>
            </a:r>
            <a:r>
              <a:rPr lang="en-US" sz="2200" dirty="0" smtClean="0"/>
              <a:t> </a:t>
            </a:r>
            <a:r>
              <a:rPr lang="en-US" sz="2200" dirty="0"/>
              <a:t>is the dominant language for developing the project's codebase. It is widely used in deep learning and machine learning due to its extensive libraries, frameworks, and community support.</a:t>
            </a:r>
          </a:p>
          <a:p>
            <a:r>
              <a:rPr lang="en-US" sz="2200" b="1" dirty="0"/>
              <a:t>SQL (Structured Query Language</a:t>
            </a:r>
            <a:r>
              <a:rPr lang="en-US" sz="2200" b="1" dirty="0" smtClean="0"/>
              <a:t>):</a:t>
            </a:r>
            <a:r>
              <a:rPr lang="en-US" sz="2200" dirty="0" smtClean="0"/>
              <a:t>SQL </a:t>
            </a:r>
            <a:r>
              <a:rPr lang="en-US" sz="2200" dirty="0"/>
              <a:t>may be used for database operations and managing structured data, especially when dealing with patient records and metadata associated with medical images.</a:t>
            </a:r>
          </a:p>
          <a:p>
            <a:r>
              <a:rPr lang="en-US" sz="2200" b="1" dirty="0"/>
              <a:t>JavaScript (Web Development</a:t>
            </a:r>
            <a:r>
              <a:rPr lang="en-US" sz="2200" b="1" dirty="0" smtClean="0"/>
              <a:t>):</a:t>
            </a:r>
            <a:r>
              <a:rPr lang="en-US" sz="2200" dirty="0" smtClean="0"/>
              <a:t>If </a:t>
            </a:r>
            <a:r>
              <a:rPr lang="en-US" sz="2200" dirty="0"/>
              <a:t>the project includes web-based user interfaces or interactive visualizations, JavaScript is essential for front-end development. JavaScript libraries and frameworks like React or D3.js can be utilized.</a:t>
            </a:r>
          </a:p>
          <a:p>
            <a:r>
              <a:rPr lang="en-US" sz="2200" b="1" dirty="0" smtClean="0"/>
              <a:t>HTML/CSS:</a:t>
            </a:r>
            <a:r>
              <a:rPr lang="en-US" sz="2200" dirty="0" smtClean="0"/>
              <a:t>HTML </a:t>
            </a:r>
            <a:r>
              <a:rPr lang="en-US" sz="2200" dirty="0"/>
              <a:t>and CSS are used for creating web interfaces and styling web pages, making them user-friendly and visually appealing.</a:t>
            </a:r>
          </a:p>
          <a:p>
            <a:pPr marL="114300" indent="0">
              <a:buNone/>
            </a:pPr>
            <a:r>
              <a:rPr lang="en-US" sz="2200" dirty="0"/>
              <a:t/>
            </a:r>
            <a:br>
              <a:rPr lang="en-US" sz="2200" dirty="0"/>
            </a:br>
            <a:endParaRPr lang="en-US" sz="2200" dirty="0"/>
          </a:p>
        </p:txBody>
      </p:sp>
    </p:spTree>
    <p:extLst>
      <p:ext uri="{BB962C8B-B14F-4D97-AF65-F5344CB8AC3E}">
        <p14:creationId xmlns:p14="http://schemas.microsoft.com/office/powerpoint/2010/main" val="25346253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Solution Proposed</a:t>
            </a:r>
            <a:endParaRPr/>
          </a:p>
        </p:txBody>
      </p:sp>
      <p:sp>
        <p:nvSpPr>
          <p:cNvPr id="316" name="Google Shape;316;p2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17" name="Google Shape;317;p2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318" name="Google Shape;318;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19" name="Google Shape;319;p23"/>
          <p:cNvSpPr txBox="1">
            <a:spLocks noGrp="1"/>
          </p:cNvSpPr>
          <p:nvPr>
            <p:ph type="body" idx="1"/>
          </p:nvPr>
        </p:nvSpPr>
        <p:spPr>
          <a:xfrm>
            <a:off x="172572" y="1418447"/>
            <a:ext cx="7617082" cy="5112846"/>
          </a:xfrm>
          <a:prstGeom prst="rect">
            <a:avLst/>
          </a:prstGeom>
          <a:noFill/>
          <a:ln>
            <a:noFill/>
          </a:ln>
        </p:spPr>
        <p:txBody>
          <a:bodyPr spcFirstLastPara="1" wrap="square" lIns="91425" tIns="45700" rIns="91425" bIns="45700" anchor="t" anchorCtr="0">
            <a:normAutofit lnSpcReduction="10000"/>
          </a:bodyPr>
          <a:lstStyle/>
          <a:p>
            <a:pPr marL="342900" lvl="0">
              <a:spcBef>
                <a:spcPts val="0"/>
              </a:spcBef>
              <a:buSzPct val="100000"/>
              <a:buFont typeface="Wingdings" panose="05000000000000000000" pitchFamily="2" charset="2"/>
              <a:buChar char="v"/>
            </a:pPr>
            <a:r>
              <a:rPr lang="en-US" sz="2200" dirty="0"/>
              <a:t>The proposed solution, for imaging using Convolutional Neural Networks (CNNs) aims to bring a change to healthcare diagnostics. </a:t>
            </a:r>
            <a:endParaRPr lang="en-US" sz="2200" dirty="0" smtClean="0"/>
          </a:p>
          <a:p>
            <a:pPr marL="0" lvl="0" indent="0">
              <a:spcBef>
                <a:spcPts val="0"/>
              </a:spcBef>
              <a:buSzPct val="100000"/>
              <a:buNone/>
            </a:pPr>
            <a:endParaRPr lang="en-US" sz="2200" dirty="0" smtClean="0"/>
          </a:p>
          <a:p>
            <a:pPr marL="342900" lvl="0">
              <a:spcBef>
                <a:spcPts val="0"/>
              </a:spcBef>
              <a:buSzPct val="100000"/>
              <a:buFont typeface="Wingdings" panose="05000000000000000000" pitchFamily="2" charset="2"/>
              <a:buChar char="v"/>
            </a:pPr>
            <a:r>
              <a:rPr lang="en-US" sz="2200" dirty="0" smtClean="0"/>
              <a:t>By </a:t>
            </a:r>
            <a:r>
              <a:rPr lang="en-US" sz="2200" dirty="0"/>
              <a:t>using </a:t>
            </a:r>
            <a:r>
              <a:rPr lang="en-US" sz="2200" dirty="0" smtClean="0"/>
              <a:t>Deep learning </a:t>
            </a:r>
            <a:r>
              <a:rPr lang="en-US" sz="2200" dirty="0"/>
              <a:t>this solution aims to improve the accuracy and efficiency of disease diagnosis, lesion detection and image segmentation</a:t>
            </a:r>
            <a:r>
              <a:rPr lang="en-US" sz="2200" dirty="0" smtClean="0"/>
              <a:t>.</a:t>
            </a:r>
          </a:p>
          <a:p>
            <a:pPr marL="0" lvl="0" indent="0">
              <a:spcBef>
                <a:spcPts val="0"/>
              </a:spcBef>
              <a:buSzPct val="100000"/>
              <a:buNone/>
            </a:pPr>
            <a:endParaRPr lang="en-US" sz="2200" dirty="0" smtClean="0"/>
          </a:p>
          <a:p>
            <a:pPr marL="342900" lvl="0">
              <a:spcBef>
                <a:spcPts val="0"/>
              </a:spcBef>
              <a:buSzPct val="100000"/>
              <a:buFont typeface="Wingdings" panose="05000000000000000000" pitchFamily="2" charset="2"/>
              <a:buChar char="v"/>
            </a:pPr>
            <a:r>
              <a:rPr lang="en-US" sz="2200" dirty="0" smtClean="0"/>
              <a:t>By </a:t>
            </a:r>
            <a:r>
              <a:rPr lang="en-US" sz="2200" dirty="0"/>
              <a:t>selecting medical image datasets utilizing advanced CNN architectures and fine tuning models meticulously our goal is to provide healthcare professionals with a reliable and fast tool for early disease detection</a:t>
            </a:r>
            <a:r>
              <a:rPr lang="en-US" sz="2200" dirty="0" smtClean="0"/>
              <a:t>.</a:t>
            </a:r>
          </a:p>
          <a:p>
            <a:pPr marL="0" lvl="0" indent="0">
              <a:spcBef>
                <a:spcPts val="0"/>
              </a:spcBef>
              <a:buSzPct val="100000"/>
              <a:buNone/>
            </a:pPr>
            <a:endParaRPr lang="en-US" sz="2200" dirty="0" smtClean="0"/>
          </a:p>
          <a:p>
            <a:pPr marL="342900" lvl="0">
              <a:spcBef>
                <a:spcPts val="0"/>
              </a:spcBef>
              <a:buSzPct val="100000"/>
              <a:buFont typeface="Wingdings" panose="05000000000000000000" pitchFamily="2" charset="2"/>
              <a:buChar char="v"/>
            </a:pPr>
            <a:r>
              <a:rPr lang="en-US" sz="2200" dirty="0" smtClean="0"/>
              <a:t>Additionally </a:t>
            </a:r>
            <a:r>
              <a:rPr lang="en-US" sz="2200" dirty="0"/>
              <a:t>our solution seamlessly integrates with existing healthcare systems while prioritizing data privacy and regulatory compliance. We are committed to improvement, research and ethical considerations, in pushing the boundaries of imaging forward.</a:t>
            </a:r>
          </a:p>
        </p:txBody>
      </p:sp>
      <p:pic>
        <p:nvPicPr>
          <p:cNvPr id="6146" name="Picture 2" descr="Free stock photo of analysis, anatomy, brain Stock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4571" y="1556470"/>
            <a:ext cx="3010319" cy="20752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ree Close-Up Photo Of A Digital Image Stock Pho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4571" y="4037162"/>
            <a:ext cx="3010319" cy="21824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Outcome Discussion</a:t>
            </a:r>
            <a:endParaRPr/>
          </a:p>
        </p:txBody>
      </p:sp>
      <p:sp>
        <p:nvSpPr>
          <p:cNvPr id="361" name="Google Shape;361;p2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62" name="Google Shape;362;p2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363" name="Google Shape;363;p2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64" name="Google Shape;364;p28"/>
          <p:cNvSpPr txBox="1">
            <a:spLocks noGrp="1"/>
          </p:cNvSpPr>
          <p:nvPr>
            <p:ph type="body" idx="1"/>
          </p:nvPr>
        </p:nvSpPr>
        <p:spPr>
          <a:xfrm>
            <a:off x="154546" y="1300767"/>
            <a:ext cx="6487794" cy="5056902"/>
          </a:xfrm>
          <a:prstGeom prst="rect">
            <a:avLst/>
          </a:prstGeom>
          <a:noFill/>
          <a:ln>
            <a:noFill/>
          </a:ln>
        </p:spPr>
        <p:txBody>
          <a:bodyPr spcFirstLastPara="1" wrap="square" lIns="91425" tIns="45700" rIns="91425" bIns="45700" anchor="t" anchorCtr="0">
            <a:noAutofit/>
          </a:bodyPr>
          <a:lstStyle/>
          <a:p>
            <a:pPr marL="342900" lvl="0">
              <a:spcBef>
                <a:spcPts val="960"/>
              </a:spcBef>
              <a:buSzPts val="3200"/>
              <a:buFont typeface="Wingdings" panose="05000000000000000000" pitchFamily="2" charset="2"/>
              <a:buChar char="v"/>
            </a:pPr>
            <a:r>
              <a:rPr lang="en-US" sz="2200" dirty="0"/>
              <a:t>Our medical imaging project utilizing CNNs represents a significant advancement in healthcare diagnostics. Our well-trained CNN models exhibit impressive accuracy, precision, and recall, surpassing existing methods. We acknowledge challenges, including data limitations and computational demands, essential for real-world use</a:t>
            </a:r>
            <a:r>
              <a:rPr lang="en-US" sz="2200" dirty="0" smtClean="0"/>
              <a:t>.</a:t>
            </a:r>
          </a:p>
          <a:p>
            <a:pPr marL="342900" lvl="0">
              <a:spcBef>
                <a:spcPts val="960"/>
              </a:spcBef>
              <a:buSzPts val="3200"/>
              <a:buFont typeface="Wingdings" panose="05000000000000000000" pitchFamily="2" charset="2"/>
              <a:buChar char="v"/>
            </a:pPr>
            <a:r>
              <a:rPr lang="en-US" sz="2200" dirty="0" smtClean="0"/>
              <a:t> </a:t>
            </a:r>
            <a:r>
              <a:rPr lang="en-US" sz="2200" dirty="0"/>
              <a:t>Ethical concerns, like data privacy and model interpretability, are carefully considered. In the future, we aim to enhance model performance, expand medical imaging applications, and collaborate with healthcare institutions for clinical validation. </a:t>
            </a:r>
            <a:r>
              <a:rPr lang="en-US" sz="2200" dirty="0" smtClean="0"/>
              <a:t>Our </a:t>
            </a:r>
            <a:r>
              <a:rPr lang="en-US" sz="2200" dirty="0"/>
              <a:t>work promises faster, more accurate diagnoses, cost savings, and improved patient outcomes, revolutionizing healthcare.</a:t>
            </a:r>
            <a:endParaRPr sz="2200" dirty="0"/>
          </a:p>
        </p:txBody>
      </p:sp>
      <p:pic>
        <p:nvPicPr>
          <p:cNvPr id="1026" name="Picture 2" descr="An overview of deep learning in medical imaging focusing on MRI -  ScienceDir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6009" y="2323718"/>
            <a:ext cx="5311861" cy="2828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ctrTitle"/>
          </p:nvPr>
        </p:nvSpPr>
        <p:spPr>
          <a:xfrm>
            <a:off x="458637" y="1655078"/>
            <a:ext cx="10515600" cy="1860146"/>
          </a:xfrm>
          <a:prstGeom prst="rect">
            <a:avLst/>
          </a:prstGeom>
          <a:noFill/>
          <a:ln>
            <a:noFill/>
          </a:ln>
        </p:spPr>
        <p:txBody>
          <a:bodyPr spcFirstLastPara="1" wrap="square" lIns="91425" tIns="45700" rIns="91425" bIns="45700" anchor="b" anchorCtr="0">
            <a:normAutofit fontScale="90000"/>
          </a:bodyPr>
          <a:lstStyle/>
          <a:p>
            <a:pPr lvl="0"/>
            <a:r>
              <a:rPr lang="en-US" u="sng" dirty="0" smtClean="0"/>
              <a:t>Medical Imaging Using CNN</a:t>
            </a:r>
            <a:endParaRPr u="sng" dirty="0"/>
          </a:p>
        </p:txBody>
      </p:sp>
      <p:sp>
        <p:nvSpPr>
          <p:cNvPr id="121" name="Google Shape;121;p2"/>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50000"/>
              </a:lnSpc>
              <a:spcBef>
                <a:spcPts val="0"/>
              </a:spcBef>
              <a:spcAft>
                <a:spcPts val="0"/>
              </a:spcAft>
              <a:buSzPct val="100000"/>
              <a:buNone/>
            </a:pPr>
            <a:r>
              <a:rPr lang="en-US" dirty="0">
                <a:latin typeface="Calibri" panose="020F0502020204030204" pitchFamily="34" charset="0"/>
                <a:cs typeface="Calibri" panose="020F0502020204030204" pitchFamily="34" charset="0"/>
              </a:rPr>
              <a:t>Submitted to: </a:t>
            </a:r>
            <a:endParaRPr dirty="0">
              <a:latin typeface="Calibri" panose="020F0502020204030204" pitchFamily="34" charset="0"/>
              <a:cs typeface="Calibri" panose="020F0502020204030204" pitchFamily="34" charset="0"/>
            </a:endParaRPr>
          </a:p>
          <a:p>
            <a:pPr marL="0" lvl="0" indent="0" algn="r" rtl="0">
              <a:lnSpc>
                <a:spcPct val="150000"/>
              </a:lnSpc>
              <a:spcBef>
                <a:spcPts val="600"/>
              </a:spcBef>
              <a:spcAft>
                <a:spcPts val="0"/>
              </a:spcAft>
              <a:buSzPct val="100000"/>
              <a:buNone/>
            </a:pPr>
            <a:r>
              <a:rPr lang="en-US" dirty="0">
                <a:latin typeface="Calibri" panose="020F0502020204030204" pitchFamily="34" charset="0"/>
                <a:cs typeface="Calibri" panose="020F0502020204030204" pitchFamily="34" charset="0"/>
              </a:rPr>
              <a:t>Department of Computer Science and Engineering</a:t>
            </a:r>
            <a:endParaRPr dirty="0">
              <a:latin typeface="Calibri" panose="020F0502020204030204" pitchFamily="34" charset="0"/>
              <a:cs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Conclusion</a:t>
            </a:r>
            <a:endParaRPr/>
          </a:p>
        </p:txBody>
      </p:sp>
      <p:sp>
        <p:nvSpPr>
          <p:cNvPr id="389" name="Google Shape;389;p31"/>
          <p:cNvSpPr txBox="1">
            <a:spLocks noGrp="1"/>
          </p:cNvSpPr>
          <p:nvPr>
            <p:ph type="body" idx="1"/>
          </p:nvPr>
        </p:nvSpPr>
        <p:spPr>
          <a:xfrm>
            <a:off x="172571" y="1418447"/>
            <a:ext cx="8585071" cy="5112846"/>
          </a:xfrm>
          <a:prstGeom prst="rect">
            <a:avLst/>
          </a:prstGeom>
          <a:noFill/>
          <a:ln>
            <a:noFill/>
          </a:ln>
        </p:spPr>
        <p:txBody>
          <a:bodyPr spcFirstLastPara="1" wrap="square" lIns="91425" tIns="45700" rIns="91425" bIns="45700" anchor="t" anchorCtr="0">
            <a:normAutofit/>
          </a:bodyPr>
          <a:lstStyle/>
          <a:p>
            <a:pPr marL="114300" indent="0">
              <a:buNone/>
            </a:pPr>
            <a:r>
              <a:rPr lang="en-US" sz="2200" dirty="0"/>
              <a:t>In conclusion, the integration of Convolutional Neural Networks (CNNs) into medical imaging presents a game-changing opportunity in healthcare. Key takeaways include:</a:t>
            </a:r>
          </a:p>
          <a:p>
            <a:pPr fontAlgn="base"/>
            <a:r>
              <a:rPr lang="en-US" sz="2200" b="1" dirty="0"/>
              <a:t>Enhanced Accuracy</a:t>
            </a:r>
            <a:r>
              <a:rPr lang="en-US" sz="2200" dirty="0"/>
              <a:t>: CNNs boost diagnostic precision, aiding healthcare professionals in identifying conditions accurately and swiftly.</a:t>
            </a:r>
          </a:p>
          <a:p>
            <a:pPr fontAlgn="base"/>
            <a:r>
              <a:rPr lang="en-US" sz="2200" b="1" dirty="0"/>
              <a:t>Efficiency</a:t>
            </a:r>
            <a:r>
              <a:rPr lang="en-US" sz="2200" dirty="0"/>
              <a:t>: These networks expedite diagnosis, leading to faster medical interventions and treatment decisions.</a:t>
            </a:r>
          </a:p>
          <a:p>
            <a:pPr fontAlgn="base"/>
            <a:r>
              <a:rPr lang="en-US" sz="2200" b="1" dirty="0"/>
              <a:t>Insightful Visualizations</a:t>
            </a:r>
            <a:r>
              <a:rPr lang="en-US" sz="2200" dirty="0"/>
              <a:t>: CNNs offer visual insights into diagnostic decisions, promoting trust in AI-driven tools.</a:t>
            </a:r>
          </a:p>
          <a:p>
            <a:pPr fontAlgn="base"/>
            <a:r>
              <a:rPr lang="en-US" sz="2200" b="1" dirty="0"/>
              <a:t>Wide Range of Applications</a:t>
            </a:r>
            <a:r>
              <a:rPr lang="en-US" sz="2200" dirty="0"/>
              <a:t>: CNNs extend beyond diagnosis, encompassing image enhancement, predictive analytics, telemedicine, and more.</a:t>
            </a:r>
          </a:p>
          <a:p>
            <a:pPr fontAlgn="base"/>
            <a:r>
              <a:rPr lang="en-US" sz="2200" b="1" dirty="0"/>
              <a:t>Collaboration and Ethics</a:t>
            </a:r>
            <a:r>
              <a:rPr lang="en-US" sz="2200" dirty="0"/>
              <a:t>: Interdisciplinary collaboration and ethical considerations are vital for responsible AI integration.</a:t>
            </a:r>
          </a:p>
        </p:txBody>
      </p:sp>
      <p:sp>
        <p:nvSpPr>
          <p:cNvPr id="390" name="Google Shape;390;p3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91" name="Google Shape;391;p3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92" name="Google Shape;392;p3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8194" name="Picture 2" descr="Free Medical Imaging of the Brain Stock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4603" y="1427452"/>
            <a:ext cx="2935765" cy="233775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nvolutional neural networks for brain tumour segmentation | Insights into  Imaging | Full Tex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7706" y="3891897"/>
            <a:ext cx="2942661" cy="2432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400"/>
              <a:buFont typeface="Calibri"/>
              <a:buNone/>
            </a:pPr>
            <a:r>
              <a:rPr lang="en-US" dirty="0"/>
              <a:t>Acknowledgment</a:t>
            </a:r>
            <a:endParaRPr dirty="0"/>
          </a:p>
        </p:txBody>
      </p:sp>
      <p:sp>
        <p:nvSpPr>
          <p:cNvPr id="398" name="Google Shape;398;p32"/>
          <p:cNvSpPr txBox="1">
            <a:spLocks noGrp="1"/>
          </p:cNvSpPr>
          <p:nvPr>
            <p:ph type="body" idx="1"/>
          </p:nvPr>
        </p:nvSpPr>
        <p:spPr>
          <a:xfrm>
            <a:off x="491706" y="1418447"/>
            <a:ext cx="11326484" cy="5112846"/>
          </a:xfrm>
          <a:prstGeom prst="rect">
            <a:avLst/>
          </a:prstGeom>
          <a:noFill/>
          <a:ln>
            <a:noFill/>
          </a:ln>
        </p:spPr>
        <p:txBody>
          <a:bodyPr spcFirstLastPara="1" wrap="square" lIns="91425" tIns="45700" rIns="91425" bIns="45700" anchor="t" anchorCtr="0">
            <a:normAutofit/>
          </a:bodyPr>
          <a:lstStyle/>
          <a:p>
            <a:pPr marL="0" lvl="0" indent="0">
              <a:spcBef>
                <a:spcPts val="900"/>
              </a:spcBef>
              <a:buSzPts val="3000"/>
              <a:buNone/>
            </a:pPr>
            <a:r>
              <a:rPr lang="en-US" sz="2200" dirty="0"/>
              <a:t>We extend our heartfelt gratitude to all those who contributed to the successful completion of this project on medical imaging using </a:t>
            </a:r>
            <a:r>
              <a:rPr lang="en-US" sz="2200" dirty="0" err="1" smtClean="0"/>
              <a:t>CNNs.We</a:t>
            </a:r>
            <a:r>
              <a:rPr lang="en-US" sz="2200" dirty="0" smtClean="0"/>
              <a:t> </a:t>
            </a:r>
            <a:r>
              <a:rPr lang="en-US" sz="2200" dirty="0"/>
              <a:t>would like to express our deepest appreciation to </a:t>
            </a:r>
            <a:r>
              <a:rPr lang="en-US" sz="2200" b="1" dirty="0" smtClean="0"/>
              <a:t>Prof. </a:t>
            </a:r>
            <a:r>
              <a:rPr lang="en-US" sz="2200" b="1" dirty="0" err="1" smtClean="0"/>
              <a:t>Ritika</a:t>
            </a:r>
            <a:r>
              <a:rPr lang="en-US" sz="2200" b="1" dirty="0" smtClean="0"/>
              <a:t> Bhatt </a:t>
            </a:r>
            <a:r>
              <a:rPr lang="en-US" sz="2200" dirty="0" smtClean="0"/>
              <a:t>,whose </a:t>
            </a:r>
            <a:r>
              <a:rPr lang="en-US" sz="2200" dirty="0"/>
              <a:t>guidance, expertise, and unwavering support were invaluable throughout this journey. Their mentorship significantly enriched our </a:t>
            </a:r>
            <a:r>
              <a:rPr lang="en-US" sz="2200" dirty="0" smtClean="0"/>
              <a:t>project. We </a:t>
            </a:r>
            <a:r>
              <a:rPr lang="en-US" sz="2200" dirty="0"/>
              <a:t>are thankful to </a:t>
            </a:r>
            <a:r>
              <a:rPr lang="en-US" sz="2200" b="1" dirty="0" smtClean="0"/>
              <a:t>Acropolis Institute of Technology and Research </a:t>
            </a:r>
            <a:r>
              <a:rPr lang="en-US" sz="2200" dirty="0" smtClean="0"/>
              <a:t>for </a:t>
            </a:r>
            <a:r>
              <a:rPr lang="en-US" sz="2200" dirty="0"/>
              <a:t>providing access to essential resources, including computational infrastructure and medical image datasets. This project would not have been possible without these critical </a:t>
            </a:r>
            <a:r>
              <a:rPr lang="en-US" sz="2200" dirty="0" smtClean="0"/>
              <a:t>assets. Our </a:t>
            </a:r>
            <a:r>
              <a:rPr lang="en-US" sz="2200" dirty="0"/>
              <a:t>sincere thanks go to the healthcare professionals and experts who generously shared their domain knowledge and insights, helping us bridge the gap between deep learning and clinical </a:t>
            </a:r>
            <a:r>
              <a:rPr lang="en-US" sz="2200" dirty="0" smtClean="0"/>
              <a:t>applications. We </a:t>
            </a:r>
            <a:r>
              <a:rPr lang="en-US" sz="2200" dirty="0"/>
              <a:t>also acknowledge our colleagues and peers for their collaborative spirit, stimulating discussions, and constructive feedback that greatly enhanced the quality of our </a:t>
            </a:r>
            <a:r>
              <a:rPr lang="en-US" sz="2200" dirty="0" err="1" smtClean="0"/>
              <a:t>work.Last</a:t>
            </a:r>
            <a:r>
              <a:rPr lang="en-US" sz="2200" dirty="0" smtClean="0"/>
              <a:t> </a:t>
            </a:r>
            <a:r>
              <a:rPr lang="en-US" sz="2200" dirty="0"/>
              <a:t>but not least, we extend our gratitude to our families and friends for their unwavering encouragement and patience during this intensive </a:t>
            </a:r>
            <a:r>
              <a:rPr lang="en-US" sz="2200" dirty="0" smtClean="0"/>
              <a:t>project. This </a:t>
            </a:r>
            <a:r>
              <a:rPr lang="en-US" sz="2200" dirty="0"/>
              <a:t>project was a collaborative effort, and the support of all these individuals and organizations was instrumental in its success.</a:t>
            </a:r>
          </a:p>
          <a:p>
            <a:pPr marL="0" lvl="0" indent="0">
              <a:spcBef>
                <a:spcPts val="900"/>
              </a:spcBef>
              <a:buSzPts val="3000"/>
              <a:buNone/>
            </a:pPr>
            <a:endParaRPr lang="en-US" sz="2200" dirty="0"/>
          </a:p>
        </p:txBody>
      </p:sp>
      <p:sp>
        <p:nvSpPr>
          <p:cNvPr id="399" name="Google Shape;399;p3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00" name="Google Shape;400;p3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401" name="Google Shape;401;p3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p:nvPr/>
        </p:nvSpPr>
        <p:spPr>
          <a:xfrm>
            <a:off x="91888" y="1843951"/>
            <a:ext cx="12008224"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0" b="1" cap="none">
                <a:solidFill>
                  <a:srgbClr val="6D9BC1"/>
                </a:solidFill>
                <a:latin typeface="Quattrocento Sans"/>
                <a:ea typeface="Quattrocento Sans"/>
                <a:cs typeface="Quattrocento Sans"/>
                <a:sym typeface="Quattrocento Sans"/>
              </a:rPr>
              <a:t>Q&amp;A</a:t>
            </a:r>
            <a:endParaRPr sz="20000" b="1" cap="none">
              <a:solidFill>
                <a:srgbClr val="6D9BC1"/>
              </a:solidFill>
              <a:latin typeface="Quattrocento Sans"/>
              <a:ea typeface="Quattrocento Sans"/>
              <a:cs typeface="Quattrocento Sans"/>
              <a:sym typeface="Quattrocento Sans"/>
            </a:endParaRPr>
          </a:p>
        </p:txBody>
      </p:sp>
      <p:sp>
        <p:nvSpPr>
          <p:cNvPr id="407" name="Google Shape;407;p3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08" name="Google Shape;408;p3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409" name="Google Shape;409;p3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4"/>
          <p:cNvSpPr/>
          <p:nvPr/>
        </p:nvSpPr>
        <p:spPr>
          <a:xfrm>
            <a:off x="91888" y="1843951"/>
            <a:ext cx="12008224"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0" b="1" cap="none">
                <a:solidFill>
                  <a:srgbClr val="6D9BC1"/>
                </a:solidFill>
                <a:latin typeface="Quattrocento Sans"/>
                <a:ea typeface="Quattrocento Sans"/>
                <a:cs typeface="Quattrocento Sans"/>
                <a:sym typeface="Quattrocento Sans"/>
              </a:rPr>
              <a:t>THANKS</a:t>
            </a:r>
            <a:endParaRPr sz="20000" b="1" cap="none">
              <a:solidFill>
                <a:srgbClr val="6D9BC1"/>
              </a:solidFill>
              <a:latin typeface="Quattrocento Sans"/>
              <a:ea typeface="Quattrocento Sans"/>
              <a:cs typeface="Quattrocento Sans"/>
              <a:sym typeface="Quattrocento Sans"/>
            </a:endParaRPr>
          </a:p>
        </p:txBody>
      </p:sp>
      <p:sp>
        <p:nvSpPr>
          <p:cNvPr id="415" name="Google Shape;415;p3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16" name="Google Shape;416;p3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417" name="Google Shape;417;p3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xfrm>
            <a:off x="559558" y="2402238"/>
            <a:ext cx="5081587" cy="218722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Droid Sans Mono"/>
              <a:buNone/>
            </a:pPr>
            <a:r>
              <a:rPr lang="en-US" sz="3200" dirty="0">
                <a:latin typeface="Calibri" panose="020F0502020204030204" pitchFamily="34" charset="0"/>
                <a:cs typeface="Calibri" panose="020F0502020204030204" pitchFamily="34" charset="0"/>
              </a:rPr>
              <a:t>Supervised by:</a:t>
            </a:r>
            <a:br>
              <a:rPr lang="en-US" sz="3200" dirty="0">
                <a:latin typeface="Calibri" panose="020F0502020204030204" pitchFamily="34" charset="0"/>
                <a:cs typeface="Calibri" panose="020F0502020204030204" pitchFamily="34" charset="0"/>
              </a:rPr>
            </a:br>
            <a:r>
              <a:rPr lang="en-US" sz="3200" dirty="0" smtClean="0">
                <a:latin typeface="Calibri" panose="020F0502020204030204" pitchFamily="34" charset="0"/>
                <a:cs typeface="Calibri" panose="020F0502020204030204" pitchFamily="34" charset="0"/>
              </a:rPr>
              <a:t>Prof. </a:t>
            </a:r>
            <a:r>
              <a:rPr lang="en-US" sz="3200" dirty="0" err="1" smtClean="0">
                <a:latin typeface="Calibri" panose="020F0502020204030204" pitchFamily="34" charset="0"/>
                <a:cs typeface="Calibri" panose="020F0502020204030204" pitchFamily="34" charset="0"/>
              </a:rPr>
              <a:t>Ritika</a:t>
            </a:r>
            <a:r>
              <a:rPr lang="en-US" sz="3200" dirty="0" smtClean="0">
                <a:latin typeface="Calibri" panose="020F0502020204030204" pitchFamily="34" charset="0"/>
                <a:cs typeface="Calibri" panose="020F0502020204030204" pitchFamily="34" charset="0"/>
              </a:rPr>
              <a:t> Bhatt</a:t>
            </a:r>
            <a:endParaRPr sz="3200" dirty="0">
              <a:latin typeface="Calibri" panose="020F0502020204030204" pitchFamily="34" charset="0"/>
              <a:cs typeface="Calibri" panose="020F0502020204030204" pitchFamily="34" charset="0"/>
            </a:endParaRPr>
          </a:p>
        </p:txBody>
      </p:sp>
      <p:sp>
        <p:nvSpPr>
          <p:cNvPr id="127" name="Google Shape;127;p3"/>
          <p:cNvSpPr txBox="1">
            <a:spLocks noGrp="1"/>
          </p:cNvSpPr>
          <p:nvPr>
            <p:ph type="body" idx="1"/>
          </p:nvPr>
        </p:nvSpPr>
        <p:spPr>
          <a:xfrm>
            <a:off x="5759355" y="1692323"/>
            <a:ext cx="6237027" cy="3411940"/>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4400"/>
              <a:buNone/>
            </a:pPr>
            <a:endParaRPr sz="2900" dirty="0"/>
          </a:p>
          <a:p>
            <a:pPr marL="0" lvl="0" indent="0" algn="l" rtl="0">
              <a:lnSpc>
                <a:spcPct val="120000"/>
              </a:lnSpc>
              <a:spcBef>
                <a:spcPts val="0"/>
              </a:spcBef>
              <a:spcAft>
                <a:spcPts val="0"/>
              </a:spcAft>
              <a:buSzPts val="3200"/>
              <a:buNone/>
            </a:pPr>
            <a:r>
              <a:rPr lang="en-US" sz="2900" dirty="0"/>
              <a:t>Team Members :</a:t>
            </a:r>
            <a:endParaRPr sz="2900" dirty="0"/>
          </a:p>
          <a:p>
            <a:pPr marL="0" lvl="0" indent="0" algn="l" rtl="0">
              <a:lnSpc>
                <a:spcPct val="120000"/>
              </a:lnSpc>
              <a:spcBef>
                <a:spcPts val="0"/>
              </a:spcBef>
              <a:spcAft>
                <a:spcPts val="0"/>
              </a:spcAft>
              <a:buSzPts val="3200"/>
              <a:buNone/>
            </a:pPr>
            <a:r>
              <a:rPr lang="en-US" sz="2900" dirty="0" err="1" smtClean="0"/>
              <a:t>Atharva</a:t>
            </a:r>
            <a:r>
              <a:rPr lang="en-US" sz="2900" dirty="0" smtClean="0"/>
              <a:t> </a:t>
            </a:r>
            <a:r>
              <a:rPr lang="en-US" sz="2900" dirty="0" err="1" smtClean="0"/>
              <a:t>Puranik</a:t>
            </a:r>
            <a:r>
              <a:rPr lang="en-US" sz="2900" dirty="0" smtClean="0"/>
              <a:t> </a:t>
            </a:r>
            <a:r>
              <a:rPr lang="en-US" sz="2900" dirty="0"/>
              <a:t>(</a:t>
            </a:r>
            <a:r>
              <a:rPr lang="en-US" sz="2900" dirty="0" smtClean="0"/>
              <a:t>0827CS201049)</a:t>
            </a:r>
            <a:endParaRPr sz="2900" dirty="0"/>
          </a:p>
          <a:p>
            <a:pPr marL="0" lvl="0" indent="0" algn="l" rtl="0">
              <a:lnSpc>
                <a:spcPct val="120000"/>
              </a:lnSpc>
              <a:spcBef>
                <a:spcPts val="0"/>
              </a:spcBef>
              <a:spcAft>
                <a:spcPts val="0"/>
              </a:spcAft>
              <a:buSzPts val="3200"/>
              <a:buNone/>
            </a:pPr>
            <a:r>
              <a:rPr lang="en-US" sz="2900" dirty="0" err="1" smtClean="0"/>
              <a:t>Amisha</a:t>
            </a:r>
            <a:r>
              <a:rPr lang="en-US" sz="2900" dirty="0" smtClean="0"/>
              <a:t> </a:t>
            </a:r>
            <a:r>
              <a:rPr lang="en-US" sz="2900" dirty="0" err="1" smtClean="0"/>
              <a:t>Prajapati</a:t>
            </a:r>
            <a:r>
              <a:rPr lang="en-US" sz="2900" dirty="0" smtClean="0"/>
              <a:t> (0827CS201030)</a:t>
            </a:r>
            <a:endParaRPr lang="en-US" sz="2900" dirty="0"/>
          </a:p>
          <a:p>
            <a:pPr marL="0" lvl="0" indent="0">
              <a:lnSpc>
                <a:spcPct val="120000"/>
              </a:lnSpc>
              <a:spcBef>
                <a:spcPts val="0"/>
              </a:spcBef>
              <a:buSzPts val="3200"/>
            </a:pPr>
            <a:r>
              <a:rPr lang="en-US" sz="2900" dirty="0"/>
              <a:t>Abdul </a:t>
            </a:r>
            <a:r>
              <a:rPr lang="en-US" sz="2900" dirty="0" err="1" smtClean="0"/>
              <a:t>Rehman</a:t>
            </a:r>
            <a:r>
              <a:rPr lang="en-US" sz="2900" dirty="0" smtClean="0"/>
              <a:t> </a:t>
            </a:r>
            <a:r>
              <a:rPr lang="en-US" sz="2900" dirty="0" err="1" smtClean="0"/>
              <a:t>Tahami</a:t>
            </a:r>
            <a:r>
              <a:rPr lang="en-US" sz="2900" dirty="0" smtClean="0"/>
              <a:t> (0827CS201008)</a:t>
            </a:r>
          </a:p>
          <a:p>
            <a:pPr marL="0" lvl="0" indent="0">
              <a:lnSpc>
                <a:spcPct val="120000"/>
              </a:lnSpc>
              <a:spcBef>
                <a:spcPts val="0"/>
              </a:spcBef>
              <a:buSzPts val="3200"/>
            </a:pPr>
            <a:r>
              <a:rPr lang="en-US" sz="2900" dirty="0" err="1" smtClean="0"/>
              <a:t>Aanya</a:t>
            </a:r>
            <a:r>
              <a:rPr lang="en-US" sz="2900" dirty="0" smtClean="0"/>
              <a:t> </a:t>
            </a:r>
            <a:r>
              <a:rPr lang="en-US" sz="2900" dirty="0" err="1" smtClean="0"/>
              <a:t>Chourasiya</a:t>
            </a:r>
            <a:r>
              <a:rPr lang="en-US" sz="2900" dirty="0" smtClean="0"/>
              <a:t> (0827CS201003)</a:t>
            </a:r>
            <a:endParaRPr sz="2900" dirty="0" smtClean="0"/>
          </a:p>
          <a:p>
            <a:pPr marL="0" lvl="0" indent="0" algn="l" rtl="0">
              <a:lnSpc>
                <a:spcPct val="120000"/>
              </a:lnSpc>
              <a:spcBef>
                <a:spcPts val="0"/>
              </a:spcBef>
              <a:spcAft>
                <a:spcPts val="0"/>
              </a:spcAft>
              <a:buSzPts val="4400"/>
              <a:buNone/>
            </a:pPr>
            <a:endParaRPr sz="2900" dirty="0"/>
          </a:p>
        </p:txBody>
      </p:sp>
      <p:sp>
        <p:nvSpPr>
          <p:cNvPr id="128" name="Google Shape;128;p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29" name="Google Shape;129;p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130" name="Google Shape;130;p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Project Presentation Outline</a:t>
            </a:r>
            <a:endParaRPr dirty="0"/>
          </a:p>
        </p:txBody>
      </p:sp>
      <p:sp>
        <p:nvSpPr>
          <p:cNvPr id="136" name="Google Shape;136;p4"/>
          <p:cNvSpPr txBox="1">
            <a:spLocks noGrp="1"/>
          </p:cNvSpPr>
          <p:nvPr>
            <p:ph type="body" idx="1"/>
          </p:nvPr>
        </p:nvSpPr>
        <p:spPr>
          <a:xfrm>
            <a:off x="172571" y="1690777"/>
            <a:ext cx="11846859" cy="48716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sz="2400" dirty="0"/>
              <a:t>Abstract</a:t>
            </a:r>
            <a:endParaRPr sz="2400" dirty="0"/>
          </a:p>
          <a:p>
            <a:pPr marL="228600" lvl="0" indent="-228600" algn="just" rtl="0">
              <a:lnSpc>
                <a:spcPct val="90000"/>
              </a:lnSpc>
              <a:spcBef>
                <a:spcPts val="960"/>
              </a:spcBef>
              <a:spcAft>
                <a:spcPts val="0"/>
              </a:spcAft>
              <a:buSzPts val="3200"/>
              <a:buChar char="❖"/>
            </a:pPr>
            <a:r>
              <a:rPr lang="en-US" sz="2400" dirty="0"/>
              <a:t>Introduction</a:t>
            </a:r>
            <a:endParaRPr sz="2400" dirty="0"/>
          </a:p>
          <a:p>
            <a:pPr marL="228600" lvl="0" indent="-228600" algn="just" rtl="0">
              <a:lnSpc>
                <a:spcPct val="90000"/>
              </a:lnSpc>
              <a:spcBef>
                <a:spcPts val="960"/>
              </a:spcBef>
              <a:spcAft>
                <a:spcPts val="0"/>
              </a:spcAft>
              <a:buSzPts val="3200"/>
              <a:buChar char="❖"/>
            </a:pPr>
            <a:r>
              <a:rPr lang="en-US" sz="2400" dirty="0"/>
              <a:t>Problem Statement</a:t>
            </a:r>
            <a:endParaRPr sz="2400" dirty="0"/>
          </a:p>
          <a:p>
            <a:pPr marL="228600" lvl="0" indent="-228600" algn="just" rtl="0">
              <a:lnSpc>
                <a:spcPct val="90000"/>
              </a:lnSpc>
              <a:spcBef>
                <a:spcPts val="960"/>
              </a:spcBef>
              <a:spcAft>
                <a:spcPts val="0"/>
              </a:spcAft>
              <a:buSzPts val="3200"/>
              <a:buChar char="❖"/>
            </a:pPr>
            <a:r>
              <a:rPr lang="en-US" sz="2400" dirty="0"/>
              <a:t>Survey of Existing Systems</a:t>
            </a:r>
            <a:endParaRPr sz="2400" dirty="0"/>
          </a:p>
          <a:p>
            <a:pPr marL="228600" lvl="0" indent="-228600" algn="just" rtl="0">
              <a:lnSpc>
                <a:spcPct val="90000"/>
              </a:lnSpc>
              <a:spcBef>
                <a:spcPts val="960"/>
              </a:spcBef>
              <a:spcAft>
                <a:spcPts val="0"/>
              </a:spcAft>
              <a:buSzPts val="3200"/>
              <a:buChar char="❖"/>
            </a:pPr>
            <a:r>
              <a:rPr lang="en-US" sz="2400" dirty="0"/>
              <a:t>Project Objectives</a:t>
            </a:r>
            <a:endParaRPr sz="2400" dirty="0"/>
          </a:p>
          <a:p>
            <a:pPr marL="228600" lvl="0" indent="-228600" algn="just" rtl="0">
              <a:lnSpc>
                <a:spcPct val="90000"/>
              </a:lnSpc>
              <a:spcBef>
                <a:spcPts val="960"/>
              </a:spcBef>
              <a:spcAft>
                <a:spcPts val="0"/>
              </a:spcAft>
              <a:buSzPts val="3200"/>
              <a:buChar char="❖"/>
            </a:pPr>
            <a:r>
              <a:rPr lang="en-US" sz="2400" dirty="0"/>
              <a:t>Requirement Analysis</a:t>
            </a:r>
            <a:endParaRPr sz="2400" dirty="0"/>
          </a:p>
          <a:p>
            <a:pPr marL="228600" lvl="0" indent="-228600" algn="just" rtl="0">
              <a:lnSpc>
                <a:spcPct val="90000"/>
              </a:lnSpc>
              <a:spcBef>
                <a:spcPts val="960"/>
              </a:spcBef>
              <a:spcAft>
                <a:spcPts val="0"/>
              </a:spcAft>
              <a:buSzPts val="3200"/>
              <a:buChar char="❖"/>
            </a:pPr>
            <a:r>
              <a:rPr lang="en-US" sz="2400" dirty="0"/>
              <a:t>Solution Proposed</a:t>
            </a:r>
            <a:endParaRPr sz="2400" dirty="0"/>
          </a:p>
          <a:p>
            <a:pPr marL="228600" lvl="0" indent="-228600" algn="just" rtl="0">
              <a:lnSpc>
                <a:spcPct val="90000"/>
              </a:lnSpc>
              <a:spcBef>
                <a:spcPts val="960"/>
              </a:spcBef>
              <a:spcAft>
                <a:spcPts val="0"/>
              </a:spcAft>
              <a:buSzPts val="3200"/>
              <a:buChar char="❖"/>
            </a:pPr>
            <a:r>
              <a:rPr lang="en-US" sz="2400" dirty="0"/>
              <a:t>The Outcome Discussion</a:t>
            </a:r>
            <a:endParaRPr sz="2400" dirty="0"/>
          </a:p>
          <a:p>
            <a:pPr marL="228600" lvl="0" indent="-228600" algn="just" rtl="0">
              <a:lnSpc>
                <a:spcPct val="90000"/>
              </a:lnSpc>
              <a:spcBef>
                <a:spcPts val="960"/>
              </a:spcBef>
              <a:spcAft>
                <a:spcPts val="0"/>
              </a:spcAft>
              <a:buSzPts val="3200"/>
              <a:buChar char="❖"/>
            </a:pPr>
            <a:r>
              <a:rPr lang="en-US" sz="2400" dirty="0"/>
              <a:t>Conclusions and Limitations</a:t>
            </a:r>
            <a:endParaRPr sz="2400" dirty="0"/>
          </a:p>
          <a:p>
            <a:pPr marL="228600" lvl="0" indent="-228600" algn="just" rtl="0">
              <a:lnSpc>
                <a:spcPct val="90000"/>
              </a:lnSpc>
              <a:spcBef>
                <a:spcPts val="960"/>
              </a:spcBef>
              <a:spcAft>
                <a:spcPts val="0"/>
              </a:spcAft>
              <a:buSzPts val="3200"/>
              <a:buNone/>
            </a:pPr>
            <a:endParaRPr sz="2400" dirty="0"/>
          </a:p>
        </p:txBody>
      </p:sp>
      <p:sp>
        <p:nvSpPr>
          <p:cNvPr id="137" name="Google Shape;137;p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38" name="Google Shape;138;p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39" name="Google Shape;139;p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Abstract</a:t>
            </a:r>
            <a:endParaRPr/>
          </a:p>
        </p:txBody>
      </p:sp>
      <p:sp>
        <p:nvSpPr>
          <p:cNvPr id="145" name="Google Shape;145;p5"/>
          <p:cNvSpPr txBox="1">
            <a:spLocks noGrp="1"/>
          </p:cNvSpPr>
          <p:nvPr>
            <p:ph type="body" idx="1"/>
          </p:nvPr>
        </p:nvSpPr>
        <p:spPr>
          <a:xfrm>
            <a:off x="0" y="1418447"/>
            <a:ext cx="8867955" cy="5112846"/>
          </a:xfrm>
          <a:prstGeom prst="rect">
            <a:avLst/>
          </a:prstGeom>
          <a:noFill/>
          <a:ln>
            <a:noFill/>
          </a:ln>
        </p:spPr>
        <p:txBody>
          <a:bodyPr spcFirstLastPara="1" wrap="square" lIns="91425" tIns="45700" rIns="91425" bIns="45700" anchor="t" anchorCtr="0">
            <a:noAutofit/>
          </a:bodyPr>
          <a:lstStyle/>
          <a:p>
            <a:pPr marL="533400">
              <a:spcBef>
                <a:spcPts val="900"/>
              </a:spcBef>
              <a:buSzPts val="3000"/>
            </a:pPr>
            <a:r>
              <a:rPr lang="en-US" sz="2200" dirty="0"/>
              <a:t>Medical imaging is a critical component of modern healthcare, aiding in disease diagnosis and patient management. </a:t>
            </a:r>
            <a:endParaRPr lang="en-US" sz="2200" dirty="0" smtClean="0"/>
          </a:p>
          <a:p>
            <a:pPr marL="533400">
              <a:spcBef>
                <a:spcPts val="900"/>
              </a:spcBef>
              <a:buSzPts val="3000"/>
            </a:pPr>
            <a:r>
              <a:rPr lang="en-US" sz="2200" dirty="0" smtClean="0"/>
              <a:t>Using </a:t>
            </a:r>
            <a:r>
              <a:rPr lang="en-US" sz="2200" dirty="0"/>
              <a:t>the power of Convolutional Neural Networks, this study explores how deep learning techniques can enhance the accuracy and efficiency of medical image interpretation. </a:t>
            </a:r>
            <a:endParaRPr lang="en-US" sz="2200" dirty="0" smtClean="0"/>
          </a:p>
          <a:p>
            <a:pPr marL="533400">
              <a:spcBef>
                <a:spcPts val="900"/>
              </a:spcBef>
              <a:buSzPts val="3000"/>
            </a:pPr>
            <a:r>
              <a:rPr lang="en-US" sz="2200" dirty="0" smtClean="0"/>
              <a:t>A </a:t>
            </a:r>
            <a:r>
              <a:rPr lang="en-US" sz="2200" dirty="0"/>
              <a:t>diverse dataset of medical images, encompassing various modalities and conditions, was collected and preprocessed. A custom CNN architecture, incorporating transfer learning, was designed for feature extraction and classification. </a:t>
            </a:r>
            <a:endParaRPr lang="en-US" sz="2200" dirty="0" smtClean="0"/>
          </a:p>
          <a:p>
            <a:pPr marL="533400">
              <a:spcBef>
                <a:spcPts val="900"/>
              </a:spcBef>
              <a:buSzPts val="3000"/>
            </a:pPr>
            <a:r>
              <a:rPr lang="en-US" sz="2200" dirty="0" smtClean="0"/>
              <a:t>The </a:t>
            </a:r>
            <a:r>
              <a:rPr lang="en-US" sz="2200" dirty="0"/>
              <a:t>model's performance was rigorously evaluated using standard metrics. Additionally, CNN insights were visualized to assist healthcare professionals in understanding the model's decision-making process. </a:t>
            </a:r>
            <a:endParaRPr lang="en-US" sz="2200" dirty="0" smtClean="0"/>
          </a:p>
          <a:p>
            <a:pPr marL="533400">
              <a:spcBef>
                <a:spcPts val="900"/>
              </a:spcBef>
              <a:buSzPts val="3000"/>
            </a:pPr>
            <a:r>
              <a:rPr lang="en-US" sz="2200" dirty="0" smtClean="0"/>
              <a:t>The </a:t>
            </a:r>
            <a:r>
              <a:rPr lang="en-US" sz="2200" dirty="0"/>
              <a:t>results highlight the promise of CNNs in improving medical imaging accuracy and efficiency, offering potential benefits for patient care.</a:t>
            </a:r>
            <a:endParaRPr sz="2200" dirty="0"/>
          </a:p>
        </p:txBody>
      </p:sp>
      <p:sp>
        <p:nvSpPr>
          <p:cNvPr id="146" name="Google Shape;146;p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47" name="Google Shape;147;p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48" name="Google Shape;148;p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1026" name="Picture 2" descr="Orthopedic surgeon doctor examining patient's knee joint x-ray films, MRI bone, CT scan in at radiology orthopedic unit, hospital background. knee joint film x ray, Generative A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4904" y="1677803"/>
            <a:ext cx="2685762" cy="17727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gnetic resonance imag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4904" y="3983996"/>
            <a:ext cx="2691141" cy="18129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Introduction </a:t>
            </a:r>
            <a:endParaRPr/>
          </a:p>
        </p:txBody>
      </p:sp>
      <p:sp>
        <p:nvSpPr>
          <p:cNvPr id="154" name="Google Shape;154;p6"/>
          <p:cNvSpPr txBox="1">
            <a:spLocks noGrp="1"/>
          </p:cNvSpPr>
          <p:nvPr>
            <p:ph type="body" idx="1"/>
          </p:nvPr>
        </p:nvSpPr>
        <p:spPr>
          <a:xfrm>
            <a:off x="1" y="1540068"/>
            <a:ext cx="9055832" cy="5296667"/>
          </a:xfrm>
          <a:prstGeom prst="rect">
            <a:avLst/>
          </a:prstGeom>
          <a:noFill/>
          <a:ln>
            <a:noFill/>
          </a:ln>
        </p:spPr>
        <p:txBody>
          <a:bodyPr spcFirstLastPara="1" wrap="square" lIns="91425" tIns="45700" rIns="91425" bIns="45700" anchor="t" anchorCtr="0">
            <a:noAutofit/>
          </a:bodyPr>
          <a:lstStyle/>
          <a:p>
            <a:pPr marL="342900">
              <a:spcBef>
                <a:spcPts val="900"/>
              </a:spcBef>
              <a:buSzPts val="3000"/>
              <a:buFont typeface="Wingdings" panose="05000000000000000000" pitchFamily="2" charset="2"/>
              <a:buChar char="v"/>
            </a:pPr>
            <a:r>
              <a:rPr lang="en-US" sz="2200" dirty="0"/>
              <a:t>The emergence of CNNs, in imaging marks the convergence of two domains. Learning and healthcare. Originally designed for image recognition tasks CNNs have been modified to analyze images like X rays, MRIs CT scans and pathology slides. This fusion of technology and medicine has unlocked possibilities ushering us into an era of precise, efficient and tailored </a:t>
            </a:r>
            <a:r>
              <a:rPr lang="en-US" sz="2200" dirty="0" smtClean="0"/>
              <a:t>healthcare.</a:t>
            </a:r>
          </a:p>
          <a:p>
            <a:pPr marL="342900">
              <a:spcBef>
                <a:spcPts val="900"/>
              </a:spcBef>
              <a:buSzPts val="3000"/>
              <a:buFont typeface="Wingdings" panose="05000000000000000000" pitchFamily="2" charset="2"/>
              <a:buChar char="v"/>
            </a:pPr>
            <a:r>
              <a:rPr lang="en-US" sz="2200" dirty="0" smtClean="0"/>
              <a:t>This </a:t>
            </a:r>
            <a:r>
              <a:rPr lang="en-US" sz="2200" dirty="0"/>
              <a:t>transformative journey explores how CNNs have revolutionized imaging. We delve into their applications in disease detection structure segmentation and patient outcome prediction. We also examine the considerations surrounding AI driven healthcare and the challenges that lie ahead. Come join us on this exploration at the crossroads of intelligence and medicine where CNNs lead the way, in medical imaging.</a:t>
            </a:r>
          </a:p>
        </p:txBody>
      </p:sp>
      <p:sp>
        <p:nvSpPr>
          <p:cNvPr id="155" name="Google Shape;155;p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56" name="Google Shape;156;p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57" name="Google Shape;157;p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2054" name="Picture 6" descr="MRI picture of a human brain with the red ar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5374" y="4305733"/>
            <a:ext cx="2803584" cy="179833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Ct Scan Mri photo and pi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5374" y="1725283"/>
            <a:ext cx="2803584" cy="22773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Problem Statement</a:t>
            </a:r>
            <a:endParaRPr/>
          </a:p>
        </p:txBody>
      </p:sp>
      <p:sp>
        <p:nvSpPr>
          <p:cNvPr id="165" name="Google Shape;165;p7"/>
          <p:cNvSpPr txBox="1">
            <a:spLocks noGrp="1"/>
          </p:cNvSpPr>
          <p:nvPr>
            <p:ph type="body" idx="1"/>
          </p:nvPr>
        </p:nvSpPr>
        <p:spPr>
          <a:xfrm>
            <a:off x="172571" y="1418447"/>
            <a:ext cx="6737187" cy="5112846"/>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v"/>
            </a:pPr>
            <a:r>
              <a:rPr lang="en-US" sz="2200" dirty="0"/>
              <a:t>In medical imaging, the challenge of accurate and timely diagnosis persists. Healthcare professionals face the burdens of manual image analysis, leading to potential errors and delays. </a:t>
            </a:r>
            <a:endParaRPr lang="en-US" sz="2200" dirty="0" smtClean="0"/>
          </a:p>
          <a:p>
            <a:pPr>
              <a:buFont typeface="Wingdings" panose="05000000000000000000" pitchFamily="2" charset="2"/>
              <a:buChar char="v"/>
            </a:pPr>
            <a:r>
              <a:rPr lang="en-US" sz="2200" dirty="0" smtClean="0"/>
              <a:t>The </a:t>
            </a:r>
            <a:r>
              <a:rPr lang="en-US" sz="2200" dirty="0"/>
              <a:t>problem at hand is clear: How can we improve the accuracy and efficiency of medical image interpretation? This presentation explores the potential of Convolutional Neural Networks (CNNs) to automate and enhance medical image analysis. </a:t>
            </a:r>
            <a:endParaRPr lang="en-US" sz="2200" dirty="0" smtClean="0"/>
          </a:p>
          <a:p>
            <a:pPr>
              <a:buFont typeface="Wingdings" panose="05000000000000000000" pitchFamily="2" charset="2"/>
              <a:buChar char="v"/>
            </a:pPr>
            <a:r>
              <a:rPr lang="en-US" sz="2200" dirty="0" smtClean="0"/>
              <a:t>Despite </a:t>
            </a:r>
            <a:r>
              <a:rPr lang="en-US" sz="2200" dirty="0"/>
              <a:t>their promise, CNN implementation in healthcare is hampered by data limitations, interpretability issues, and ethical concerns. Join us in addressing this critical problem and envisioning a future where CNNs transform medical diagnostics.</a:t>
            </a:r>
            <a:endParaRPr sz="2200" dirty="0"/>
          </a:p>
        </p:txBody>
      </p:sp>
      <p:sp>
        <p:nvSpPr>
          <p:cNvPr id="166" name="Google Shape;166;p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67" name="Google Shape;167;p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68" name="Google Shape;168;p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3074" name="Picture 2" descr="Young man  before the laptop with question mark in think bubble and  finding new idea. Shiny light bulb. Flat style cartoon vector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7781" y="1693023"/>
            <a:ext cx="5144219" cy="4248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74" name="Google Shape;174;p8"/>
          <p:cNvSpPr txBox="1">
            <a:spLocks noGrp="1"/>
          </p:cNvSpPr>
          <p:nvPr>
            <p:ph type="body" idx="1"/>
          </p:nvPr>
        </p:nvSpPr>
        <p:spPr>
          <a:xfrm>
            <a:off x="172571" y="1418447"/>
            <a:ext cx="6528480" cy="5112846"/>
          </a:xfrm>
          <a:prstGeom prst="rect">
            <a:avLst/>
          </a:prstGeom>
          <a:noFill/>
          <a:ln>
            <a:noFill/>
          </a:ln>
        </p:spPr>
        <p:txBody>
          <a:bodyPr spcFirstLastPara="1" wrap="square" lIns="91425" tIns="45700" rIns="91425" bIns="45700" anchor="t" anchorCtr="0">
            <a:noAutofit/>
          </a:bodyPr>
          <a:lstStyle/>
          <a:p>
            <a:pPr marL="114300" indent="0">
              <a:buNone/>
            </a:pPr>
            <a:r>
              <a:rPr lang="en-US" sz="2200" b="1" dirty="0" smtClean="0"/>
              <a:t>Transfer </a:t>
            </a:r>
            <a:r>
              <a:rPr lang="en-US" sz="2200" b="1" dirty="0"/>
              <a:t>Learning:</a:t>
            </a:r>
            <a:r>
              <a:rPr lang="en-US" sz="2200" dirty="0"/>
              <a:t> </a:t>
            </a:r>
            <a:endParaRPr lang="en-US" sz="2200" dirty="0" smtClean="0"/>
          </a:p>
          <a:p>
            <a:pPr>
              <a:buFont typeface="Wingdings" panose="05000000000000000000" pitchFamily="2" charset="2"/>
              <a:buChar char="v"/>
            </a:pPr>
            <a:r>
              <a:rPr lang="en-US" sz="2200" dirty="0" smtClean="0"/>
              <a:t>Transfer </a:t>
            </a:r>
            <a:r>
              <a:rPr lang="en-US" sz="2200" dirty="0"/>
              <a:t>learning expedites DL model development by leveraging pre-trained models, like those trained on large-scale image datasets. </a:t>
            </a:r>
            <a:endParaRPr lang="en-US" sz="2200" dirty="0" smtClean="0"/>
          </a:p>
          <a:p>
            <a:pPr>
              <a:buFont typeface="Wingdings" panose="05000000000000000000" pitchFamily="2" charset="2"/>
              <a:buChar char="v"/>
            </a:pPr>
            <a:r>
              <a:rPr lang="en-US" sz="2200" dirty="0" smtClean="0"/>
              <a:t>This </a:t>
            </a:r>
            <a:r>
              <a:rPr lang="en-US" sz="2200" dirty="0"/>
              <a:t>approach jumpstarts model training and enhances performance in medical image tasks. </a:t>
            </a:r>
            <a:endParaRPr lang="en-US" sz="2200" dirty="0" smtClean="0"/>
          </a:p>
          <a:p>
            <a:pPr>
              <a:buFont typeface="Wingdings" panose="05000000000000000000" pitchFamily="2" charset="2"/>
              <a:buChar char="v"/>
            </a:pPr>
            <a:r>
              <a:rPr lang="en-US" sz="2200" dirty="0" smtClean="0"/>
              <a:t>However</a:t>
            </a:r>
            <a:r>
              <a:rPr lang="en-US" sz="2200" dirty="0"/>
              <a:t>, fine-tuning is often necessary to adapt the model to medical imaging data, and inappropriate adjustments can hinder results.</a:t>
            </a:r>
            <a:endParaRPr sz="2200" dirty="0"/>
          </a:p>
        </p:txBody>
      </p:sp>
      <p:sp>
        <p:nvSpPr>
          <p:cNvPr id="175" name="Google Shape;175;p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76" name="Google Shape;176;p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7" name="Google Shape;177;p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pic>
        <p:nvPicPr>
          <p:cNvPr id="9218" name="Picture 2" descr="Transfer Learning In NLP. Let's not start from zero | by Pratik Bhavsar |  Modern NLP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526" y="1538822"/>
            <a:ext cx="5477474" cy="4309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84" name="Google Shape;184;p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85" name="Google Shape;185;p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186" name="Google Shape;186;p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7" name="Google Shape;187;p9"/>
          <p:cNvSpPr txBox="1">
            <a:spLocks noGrp="1"/>
          </p:cNvSpPr>
          <p:nvPr>
            <p:ph type="body" idx="1"/>
          </p:nvPr>
        </p:nvSpPr>
        <p:spPr>
          <a:xfrm>
            <a:off x="172572" y="1418446"/>
            <a:ext cx="7408099" cy="4955057"/>
          </a:xfrm>
          <a:prstGeom prst="rect">
            <a:avLst/>
          </a:prstGeom>
          <a:noFill/>
          <a:ln>
            <a:noFill/>
          </a:ln>
        </p:spPr>
        <p:txBody>
          <a:bodyPr spcFirstLastPara="1" wrap="square" lIns="91425" tIns="45700" rIns="91425" bIns="45700" anchor="t" anchorCtr="0">
            <a:normAutofit/>
          </a:bodyPr>
          <a:lstStyle/>
          <a:p>
            <a:pPr marL="114300" indent="0">
              <a:buNone/>
            </a:pPr>
            <a:r>
              <a:rPr lang="en-US" sz="2200" b="1" dirty="0"/>
              <a:t>Generative Adversarial Networks (GANs):</a:t>
            </a:r>
            <a:r>
              <a:rPr lang="en-US" sz="2200" dirty="0"/>
              <a:t> </a:t>
            </a:r>
            <a:endParaRPr lang="en-US" sz="2200" dirty="0" smtClean="0"/>
          </a:p>
          <a:p>
            <a:pPr>
              <a:buFont typeface="Wingdings" panose="05000000000000000000" pitchFamily="2" charset="2"/>
              <a:buChar char="v"/>
            </a:pPr>
            <a:r>
              <a:rPr lang="en-US" sz="2200" dirty="0" smtClean="0"/>
              <a:t>GANs </a:t>
            </a:r>
            <a:r>
              <a:rPr lang="en-US" sz="2200" dirty="0"/>
              <a:t>are instrumental in generating synthetic medical images, supplementing limited datasets and enhancing the robustness of DL models. </a:t>
            </a:r>
            <a:endParaRPr lang="en-US" sz="2200" dirty="0" smtClean="0"/>
          </a:p>
          <a:p>
            <a:pPr>
              <a:buFont typeface="Wingdings" panose="05000000000000000000" pitchFamily="2" charset="2"/>
              <a:buChar char="v"/>
            </a:pPr>
            <a:r>
              <a:rPr lang="en-US" sz="2200" dirty="0" smtClean="0"/>
              <a:t>They </a:t>
            </a:r>
            <a:r>
              <a:rPr lang="en-US" sz="2200" dirty="0"/>
              <a:t>are particularly valuable for data augmentation and </a:t>
            </a:r>
            <a:r>
              <a:rPr lang="en-US" sz="2200" dirty="0" err="1"/>
              <a:t>denoising</a:t>
            </a:r>
            <a:r>
              <a:rPr lang="en-US" sz="2200" dirty="0"/>
              <a:t> tasks. </a:t>
            </a:r>
            <a:endParaRPr lang="en-US" sz="2200" dirty="0" smtClean="0"/>
          </a:p>
          <a:p>
            <a:pPr>
              <a:buFont typeface="Wingdings" panose="05000000000000000000" pitchFamily="2" charset="2"/>
              <a:buChar char="v"/>
            </a:pPr>
            <a:r>
              <a:rPr lang="en-US" sz="2200" dirty="0" smtClean="0"/>
              <a:t>However</a:t>
            </a:r>
            <a:r>
              <a:rPr lang="en-US" sz="2200" dirty="0"/>
              <a:t>, GAN training can be complex, requiring careful tuning, and there is a risk of generating unrealistic images.</a:t>
            </a:r>
          </a:p>
        </p:txBody>
      </p:sp>
      <p:sp>
        <p:nvSpPr>
          <p:cNvPr id="4" name="AutoShape 4" descr="A diagram of a generative adversarial network. At the center of the&#10;          diagram is a box labeled 'discriminator'. Two branches feed into this&#10;          box from the left.  The top branch starts at the upper left of the&#10;          diagram with a cylinder labeled 'real world images'. An arrow leads&#10;          from this cylinder to a box labeled 'Sample'. An arrow from the box&#10;          labeled 'Sample' feeds into the 'Discriminator' box. The bottom branch&#10;          feeds into the 'Discriminator' box starting with a box labeled 'Random&#10;          Input'. An arrow leads from the 'Random Input' box to a box labeled&#10;          'Generator'. An arrow leads from the 'Generator' box to a second&#10;          'Sample' box. An arrow leads from the 'Sample' box to the&#10;          'Discriminator box. On the right side of the Discriminator box, an&#10;          arrow leads to a box containing a green circle and a red circle. The&#10;          word 'Real' appears in green text above the box and the word 'False'&#10;          appears in red below the box. Two arrows lead from this box to two&#10;          boxes on the right side of the diagram. One arrow leads to a box&#10;          labeled 'Discriminator loss'. The other arrow leads to a box labeled&#10;          'Generator los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671" y="2173857"/>
            <a:ext cx="4448197" cy="3459192"/>
          </a:xfrm>
          <a:prstGeom prst="rect">
            <a:avLst/>
          </a:prstGeom>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4247</TotalTime>
  <Words>2093</Words>
  <Application>Microsoft Office PowerPoint</Application>
  <PresentationFormat>Widescreen</PresentationFormat>
  <Paragraphs>164</Paragraphs>
  <Slides>23</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Calibri</vt:lpstr>
      <vt:lpstr>Droid Sans Mono</vt:lpstr>
      <vt:lpstr>Arial</vt:lpstr>
      <vt:lpstr>Wingdings</vt:lpstr>
      <vt:lpstr>Noto Sans Symbols</vt:lpstr>
      <vt:lpstr>Courier New</vt:lpstr>
      <vt:lpstr>Arial Black</vt:lpstr>
      <vt:lpstr>Quattrocento Sans</vt:lpstr>
      <vt:lpstr>WelcomeDoc</vt:lpstr>
      <vt:lpstr>PowerPoint Presentation</vt:lpstr>
      <vt:lpstr>Medical Imaging Using CNN</vt:lpstr>
      <vt:lpstr>Supervised by: Prof. Ritika Bhatt</vt:lpstr>
      <vt:lpstr>Project Presentation Outline</vt:lpstr>
      <vt:lpstr>Abstract</vt:lpstr>
      <vt:lpstr>Introduction </vt:lpstr>
      <vt:lpstr>The Problem Statement</vt:lpstr>
      <vt:lpstr>Survey of Existing Systems</vt:lpstr>
      <vt:lpstr>Survey of Existing Systems</vt:lpstr>
      <vt:lpstr>Survey of Existing Systems</vt:lpstr>
      <vt:lpstr>Survey of Existing Systems</vt:lpstr>
      <vt:lpstr>Survey of Existing Systems</vt:lpstr>
      <vt:lpstr>Objectives</vt:lpstr>
      <vt:lpstr>Requirement Analysis</vt:lpstr>
      <vt:lpstr>Requirement Analysis</vt:lpstr>
      <vt:lpstr>Resources </vt:lpstr>
      <vt:lpstr>Technology:</vt:lpstr>
      <vt:lpstr>Solution Proposed</vt:lpstr>
      <vt:lpstr>The Outcome Discussion</vt:lpstr>
      <vt:lpstr>Conclusion</vt:lpstr>
      <vt:lpstr>Acknowledgment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Kamal Kumar Sethi</dc:creator>
  <cp:lastModifiedBy>HP</cp:lastModifiedBy>
  <cp:revision>48</cp:revision>
  <dcterms:created xsi:type="dcterms:W3CDTF">2014-03-28T16:17:00Z</dcterms:created>
  <dcterms:modified xsi:type="dcterms:W3CDTF">2023-11-05T09:32:30Z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ICV">
    <vt:lpwstr>7903FC8FB51348E49A7B934740E8FC4F</vt:lpwstr>
  </property>
  <property fmtid="{D5CDD505-2E9C-101B-9397-08002B2CF9AE}" pid="4" name="KSOProductBuildVer">
    <vt:lpwstr>1033-11.2.0.11306</vt:lpwstr>
  </property>
</Properties>
</file>