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72" r:id="rId11"/>
    <p:sldId id="273" r:id="rId12"/>
    <p:sldId id="276" r:id="rId13"/>
    <p:sldId id="278" r:id="rId14"/>
    <p:sldId id="290" r:id="rId15"/>
    <p:sldId id="283" r:id="rId16"/>
    <p:sldId id="285" r:id="rId17"/>
    <p:sldId id="286" r:id="rId18"/>
    <p:sldId id="287" r:id="rId19"/>
    <p:sldId id="288" r:id="rId20"/>
    <p:sldId id="289" r:id="rId21"/>
  </p:sldIdLst>
  <p:sldSz cx="12192000" cy="6858000"/>
  <p:notesSz cx="6858000" cy="9144000"/>
  <p:embeddedFontLst>
    <p:embeddedFont>
      <p:font typeface="Arial Black" panose="020B0A04020102020204" pitchFamily="34" charset="0"/>
      <p:regular r:id="rId23"/>
      <p:bold r:id="rId24"/>
    </p:embeddedFont>
    <p:embeddedFont>
      <p:font typeface="Calibri" panose="020F0502020204030204" pitchFamily="34" charset="0"/>
      <p:regular r:id="rId25"/>
      <p:bold r:id="rId26"/>
      <p:italic r:id="rId27"/>
      <p:boldItalic r:id="rId28"/>
    </p:embeddedFont>
    <p:embeddedFont>
      <p:font typeface="Quattrocento Sans" panose="020B0502050000020003"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jNEVe3E6U7OfPbPj2oSLDaH+TR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7" autoAdjust="0"/>
    <p:restoredTop sz="94660"/>
  </p:normalViewPr>
  <p:slideViewPr>
    <p:cSldViewPr snapToGrid="0">
      <p:cViewPr varScale="1">
        <p:scale>
          <a:sx n="78" d="100"/>
          <a:sy n="78" d="100"/>
        </p:scale>
        <p:origin x="87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6"/>
        <p:cNvGrpSpPr/>
        <p:nvPr/>
      </p:nvGrpSpPr>
      <p:grpSpPr>
        <a:xfrm>
          <a:off x="0" y="0"/>
          <a:ext cx="0" cy="0"/>
          <a:chOff x="0" y="0"/>
          <a:chExt cx="0" cy="0"/>
        </a:xfrm>
      </p:grpSpPr>
      <p:sp>
        <p:nvSpPr>
          <p:cNvPr id="17" name="Google Shape;17;p36"/>
          <p:cNvSpPr/>
          <p:nvPr/>
        </p:nvSpPr>
        <p:spPr>
          <a:xfrm>
            <a:off x="0" y="4035485"/>
            <a:ext cx="12192000" cy="2822515"/>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18" name="Google Shape;18;p36" descr="C:\Users\Admin\Desktop\New folder (3)\PPT\AcroLogoTransparant.png"/>
          <p:cNvPicPr preferRelativeResize="0"/>
          <p:nvPr/>
        </p:nvPicPr>
        <p:blipFill rotWithShape="1">
          <a:blip r:embed="rId2">
            <a:alphaModFix/>
          </a:blip>
          <a:srcRect/>
          <a:stretch/>
        </p:blipFill>
        <p:spPr>
          <a:xfrm>
            <a:off x="2353479" y="1317808"/>
            <a:ext cx="7485043" cy="1516818"/>
          </a:xfrm>
          <a:prstGeom prst="rect">
            <a:avLst/>
          </a:prstGeom>
          <a:noFill/>
          <a:ln>
            <a:noFill/>
          </a:ln>
        </p:spPr>
      </p:pic>
      <p:sp>
        <p:nvSpPr>
          <p:cNvPr id="19" name="Google Shape;19;p36"/>
          <p:cNvSpPr/>
          <p:nvPr/>
        </p:nvSpPr>
        <p:spPr>
          <a:xfrm>
            <a:off x="246762" y="4621311"/>
            <a:ext cx="11698476" cy="15081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600" b="1" i="0" u="none" strike="noStrike" cap="none">
                <a:solidFill>
                  <a:schemeClr val="lt1"/>
                </a:solidFill>
                <a:latin typeface="Arial Black"/>
                <a:ea typeface="Arial Black"/>
                <a:cs typeface="Arial Black"/>
                <a:sym typeface="Arial Black"/>
              </a:rPr>
              <a:t>Acropolis Institute of Technology &amp; Research, Indore</a:t>
            </a:r>
            <a:endParaRPr sz="4600" b="1" i="0" u="none" strike="noStrike" cap="none">
              <a:solidFill>
                <a:schemeClr val="lt1"/>
              </a:solidFill>
              <a:latin typeface="Arial Black"/>
              <a:ea typeface="Arial Black"/>
              <a:cs typeface="Arial Black"/>
              <a:sym typeface="Arial Black"/>
            </a:endParaRPr>
          </a:p>
        </p:txBody>
      </p:sp>
      <p:sp>
        <p:nvSpPr>
          <p:cNvPr id="20" name="Google Shape;20;p36"/>
          <p:cNvSpPr txBox="1"/>
          <p:nvPr/>
        </p:nvSpPr>
        <p:spPr>
          <a:xfrm>
            <a:off x="8498541" y="6454562"/>
            <a:ext cx="3680012"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i="0" u="none" strike="noStrike" cap="none">
                <a:solidFill>
                  <a:schemeClr val="dk1"/>
                </a:solidFill>
                <a:latin typeface="Quattrocento Sans"/>
                <a:ea typeface="Quattrocento Sans"/>
                <a:cs typeface="Quattrocento Sans"/>
                <a:sym typeface="Quattrocento Sans"/>
              </a:rPr>
              <a:t>www.acropolis.in</a:t>
            </a:r>
            <a:endParaRPr sz="1800" b="1" i="0" u="none" strike="noStrike" cap="none">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8"/>
        <p:cNvGrpSpPr/>
        <p:nvPr/>
      </p:nvGrpSpPr>
      <p:grpSpPr>
        <a:xfrm>
          <a:off x="0" y="0"/>
          <a:ext cx="0" cy="0"/>
          <a:chOff x="0" y="0"/>
          <a:chExt cx="0" cy="0"/>
        </a:xfrm>
      </p:grpSpPr>
      <p:sp>
        <p:nvSpPr>
          <p:cNvPr id="79" name="Google Shape;79;p45"/>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0" name="Google Shape;80;p4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4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4"/>
        <p:cNvGrpSpPr/>
        <p:nvPr/>
      </p:nvGrpSpPr>
      <p:grpSpPr>
        <a:xfrm>
          <a:off x="0" y="0"/>
          <a:ext cx="0" cy="0"/>
          <a:chOff x="0" y="0"/>
          <a:chExt cx="0" cy="0"/>
        </a:xfrm>
      </p:grpSpPr>
      <p:sp>
        <p:nvSpPr>
          <p:cNvPr id="85" name="Google Shape;85;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46"/>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87" name="Google Shape;87;p4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46"/>
          <p:cNvSpPr txBox="1">
            <a:spLocks noGrp="1"/>
          </p:cNvSpPr>
          <p:nvPr>
            <p:ph type="body" idx="2"/>
          </p:nvPr>
        </p:nvSpPr>
        <p:spPr>
          <a:xfrm>
            <a:off x="5378824" y="987298"/>
            <a:ext cx="6172200" cy="4873752"/>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1"/>
        <p:cNvGrpSpPr/>
        <p:nvPr/>
      </p:nvGrpSpPr>
      <p:grpSpPr>
        <a:xfrm>
          <a:off x="0" y="0"/>
          <a:ext cx="0" cy="0"/>
          <a:chOff x="0" y="0"/>
          <a:chExt cx="0" cy="0"/>
        </a:xfrm>
      </p:grpSpPr>
      <p:sp>
        <p:nvSpPr>
          <p:cNvPr id="92" name="Google Shape;92;p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47"/>
          <p:cNvSpPr>
            <a:spLocks noGrp="1"/>
          </p:cNvSpPr>
          <p:nvPr>
            <p:ph type="pic" idx="2"/>
          </p:nvPr>
        </p:nvSpPr>
        <p:spPr>
          <a:xfrm>
            <a:off x="5384893" y="987427"/>
            <a:ext cx="6172200" cy="4873625"/>
          </a:xfrm>
          <a:prstGeom prst="rect">
            <a:avLst/>
          </a:prstGeom>
          <a:noFill/>
          <a:ln>
            <a:noFill/>
          </a:ln>
        </p:spPr>
      </p:sp>
      <p:sp>
        <p:nvSpPr>
          <p:cNvPr id="94" name="Google Shape;94;p47"/>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5" name="Google Shape;95;p4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98"/>
        <p:cNvGrpSpPr/>
        <p:nvPr/>
      </p:nvGrpSpPr>
      <p:grpSpPr>
        <a:xfrm>
          <a:off x="0" y="0"/>
          <a:ext cx="0" cy="0"/>
          <a:chOff x="0" y="0"/>
          <a:chExt cx="0" cy="0"/>
        </a:xfrm>
      </p:grpSpPr>
      <p:sp>
        <p:nvSpPr>
          <p:cNvPr id="99" name="Google Shape;99;p48"/>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0" name="Google Shape;100;p48"/>
          <p:cNvSpPr txBox="1">
            <a:spLocks noGrp="1"/>
          </p:cNvSpPr>
          <p:nvPr>
            <p:ph type="body" idx="1"/>
          </p:nvPr>
        </p:nvSpPr>
        <p:spPr>
          <a:xfrm rot="5400000">
            <a:off x="3639323" y="-1885713"/>
            <a:ext cx="4904767" cy="1182280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1" name="Google Shape;101;p4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4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4" name="Google Shape;104;p4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5"/>
        <p:cNvGrpSpPr/>
        <p:nvPr/>
      </p:nvGrpSpPr>
      <p:grpSpPr>
        <a:xfrm>
          <a:off x="0" y="0"/>
          <a:ext cx="0" cy="0"/>
          <a:chOff x="0" y="0"/>
          <a:chExt cx="0" cy="0"/>
        </a:xfrm>
      </p:grpSpPr>
      <p:sp>
        <p:nvSpPr>
          <p:cNvPr id="106" name="Google Shape;106;p49"/>
          <p:cNvSpPr/>
          <p:nvPr/>
        </p:nvSpPr>
        <p:spPr>
          <a:xfrm>
            <a:off x="10095346" y="0"/>
            <a:ext cx="2096655" cy="68580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7" name="Google Shape;107;p49"/>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alibri"/>
              <a:buNone/>
              <a:defRPr sz="36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49"/>
          <p:cNvSpPr txBox="1">
            <a:spLocks noGrp="1"/>
          </p:cNvSpPr>
          <p:nvPr>
            <p:ph type="body" idx="1"/>
          </p:nvPr>
        </p:nvSpPr>
        <p:spPr>
          <a:xfrm rot="5400000">
            <a:off x="2387740" y="-1184414"/>
            <a:ext cx="5811838" cy="8910917"/>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9" name="Google Shape;109;p4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4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7"/>
          <p:cNvSpPr/>
          <p:nvPr/>
        </p:nvSpPr>
        <p:spPr>
          <a:xfrm>
            <a:off x="0" y="0"/>
            <a:ext cx="12192000" cy="4866468"/>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3" name="Google Shape;23;p37"/>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7200"/>
              <a:buFont typeface="Calibri"/>
              <a:buNone/>
              <a:defRPr sz="72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7"/>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SzPts val="4000"/>
              <a:buNone/>
              <a:defRPr sz="4000" b="1">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25" name="Google Shape;25;p3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8"/>
          <p:cNvSpPr/>
          <p:nvPr/>
        </p:nvSpPr>
        <p:spPr>
          <a:xfrm>
            <a:off x="5656882" y="1709738"/>
            <a:ext cx="6535119" cy="357518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0" name="Google Shape;30;p38"/>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Droid Sans Mono"/>
              <a:buNone/>
              <a:defRPr sz="4400" b="1">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8"/>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1320"/>
              </a:spcBef>
              <a:spcAft>
                <a:spcPts val="0"/>
              </a:spcAft>
              <a:buSzPts val="4400"/>
              <a:buNone/>
              <a:defRPr sz="4400" b="1">
                <a:solidFill>
                  <a:schemeClr val="lt1"/>
                </a:solidFill>
                <a:latin typeface="Calibri"/>
                <a:ea typeface="Calibri"/>
                <a:cs typeface="Calibri"/>
                <a:sym typeface="Calibri"/>
              </a:defRPr>
            </a:lvl1pPr>
            <a:lvl2pPr marL="914400" lvl="1" indent="-228600" algn="just">
              <a:lnSpc>
                <a:spcPct val="90000"/>
              </a:lnSpc>
              <a:spcBef>
                <a:spcPts val="600"/>
              </a:spcBef>
              <a:spcAft>
                <a:spcPts val="0"/>
              </a:spcAft>
              <a:buSzPts val="2000"/>
              <a:buNone/>
              <a:defRPr sz="2000"/>
            </a:lvl2pPr>
            <a:lvl3pPr marL="1371600" lvl="2" indent="-228600" algn="just">
              <a:lnSpc>
                <a:spcPct val="90000"/>
              </a:lnSpc>
              <a:spcBef>
                <a:spcPts val="540"/>
              </a:spcBef>
              <a:spcAft>
                <a:spcPts val="0"/>
              </a:spcAft>
              <a:buSzPts val="1800"/>
              <a:buNone/>
              <a:defRPr sz="1800"/>
            </a:lvl3pPr>
            <a:lvl4pPr marL="1828800" lvl="3" indent="-228600" algn="just">
              <a:lnSpc>
                <a:spcPct val="90000"/>
              </a:lnSpc>
              <a:spcBef>
                <a:spcPts val="480"/>
              </a:spcBef>
              <a:spcAft>
                <a:spcPts val="0"/>
              </a:spcAft>
              <a:buSzPts val="1600"/>
              <a:buNone/>
              <a:defRPr sz="1600"/>
            </a:lvl4pPr>
            <a:lvl5pPr marL="2286000" lvl="4" indent="-228600" algn="just">
              <a:lnSpc>
                <a:spcPct val="90000"/>
              </a:lnSpc>
              <a:spcBef>
                <a:spcPts val="480"/>
              </a:spcBef>
              <a:spcAft>
                <a:spcPts val="0"/>
              </a:spcAft>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32" name="Google Shape;32;p3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39"/>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7" name="Google Shape;37;p3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39"/>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4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 With Animation">
  <p:cSld name="Title and Content - With Animation">
    <p:spTree>
      <p:nvGrpSpPr>
        <p:cNvPr id="1" name="Shape 46"/>
        <p:cNvGrpSpPr/>
        <p:nvPr/>
      </p:nvGrpSpPr>
      <p:grpSpPr>
        <a:xfrm>
          <a:off x="0" y="0"/>
          <a:ext cx="0" cy="0"/>
          <a:chOff x="0" y="0"/>
          <a:chExt cx="0" cy="0"/>
        </a:xfrm>
      </p:grpSpPr>
      <p:sp>
        <p:nvSpPr>
          <p:cNvPr id="47" name="Google Shape;47;p41"/>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 name="Google Shape;48;p4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4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i="1">
                <a:solidFill>
                  <a:srgbClr val="0C0C0C"/>
                </a:solidFill>
                <a:latin typeface="Quattrocento Sans"/>
                <a:ea typeface="Quattrocento Sans"/>
                <a:cs typeface="Quattrocento Sans"/>
                <a:sym typeface="Quattrocento Sans"/>
              </a:defRPr>
            </a:lvl1pPr>
            <a:lvl2pPr marL="0" lvl="1" indent="0" algn="r">
              <a:spcBef>
                <a:spcPts val="0"/>
              </a:spcBef>
              <a:buNone/>
              <a:defRPr sz="1200" i="1">
                <a:solidFill>
                  <a:srgbClr val="0C0C0C"/>
                </a:solidFill>
                <a:latin typeface="Quattrocento Sans"/>
                <a:ea typeface="Quattrocento Sans"/>
                <a:cs typeface="Quattrocento Sans"/>
                <a:sym typeface="Quattrocento Sans"/>
              </a:defRPr>
            </a:lvl2pPr>
            <a:lvl3pPr marL="0" lvl="2" indent="0" algn="r">
              <a:spcBef>
                <a:spcPts val="0"/>
              </a:spcBef>
              <a:buNone/>
              <a:defRPr sz="1200" i="1">
                <a:solidFill>
                  <a:srgbClr val="0C0C0C"/>
                </a:solidFill>
                <a:latin typeface="Quattrocento Sans"/>
                <a:ea typeface="Quattrocento Sans"/>
                <a:cs typeface="Quattrocento Sans"/>
                <a:sym typeface="Quattrocento Sans"/>
              </a:defRPr>
            </a:lvl3pPr>
            <a:lvl4pPr marL="0" lvl="3" indent="0" algn="r">
              <a:spcBef>
                <a:spcPts val="0"/>
              </a:spcBef>
              <a:buNone/>
              <a:defRPr sz="1200" i="1">
                <a:solidFill>
                  <a:srgbClr val="0C0C0C"/>
                </a:solidFill>
                <a:latin typeface="Quattrocento Sans"/>
                <a:ea typeface="Quattrocento Sans"/>
                <a:cs typeface="Quattrocento Sans"/>
                <a:sym typeface="Quattrocento Sans"/>
              </a:defRPr>
            </a:lvl4pPr>
            <a:lvl5pPr marL="0" lvl="4" indent="0" algn="r">
              <a:spcBef>
                <a:spcPts val="0"/>
              </a:spcBef>
              <a:buNone/>
              <a:defRPr sz="1200" i="1">
                <a:solidFill>
                  <a:srgbClr val="0C0C0C"/>
                </a:solidFill>
                <a:latin typeface="Quattrocento Sans"/>
                <a:ea typeface="Quattrocento Sans"/>
                <a:cs typeface="Quattrocento Sans"/>
                <a:sym typeface="Quattrocento Sans"/>
              </a:defRPr>
            </a:lvl5pPr>
            <a:lvl6pPr marL="0" lvl="5" indent="0" algn="r">
              <a:spcBef>
                <a:spcPts val="0"/>
              </a:spcBef>
              <a:buNone/>
              <a:defRPr sz="1200" i="1">
                <a:solidFill>
                  <a:srgbClr val="0C0C0C"/>
                </a:solidFill>
                <a:latin typeface="Quattrocento Sans"/>
                <a:ea typeface="Quattrocento Sans"/>
                <a:cs typeface="Quattrocento Sans"/>
                <a:sym typeface="Quattrocento Sans"/>
              </a:defRPr>
            </a:lvl6pPr>
            <a:lvl7pPr marL="0" lvl="6" indent="0" algn="r">
              <a:spcBef>
                <a:spcPts val="0"/>
              </a:spcBef>
              <a:buNone/>
              <a:defRPr sz="1200" i="1">
                <a:solidFill>
                  <a:srgbClr val="0C0C0C"/>
                </a:solidFill>
                <a:latin typeface="Quattrocento Sans"/>
                <a:ea typeface="Quattrocento Sans"/>
                <a:cs typeface="Quattrocento Sans"/>
                <a:sym typeface="Quattrocento Sans"/>
              </a:defRPr>
            </a:lvl7pPr>
            <a:lvl8pPr marL="0" lvl="7" indent="0" algn="r">
              <a:spcBef>
                <a:spcPts val="0"/>
              </a:spcBef>
              <a:buNone/>
              <a:defRPr sz="1200" i="1">
                <a:solidFill>
                  <a:srgbClr val="0C0C0C"/>
                </a:solidFill>
                <a:latin typeface="Quattrocento Sans"/>
                <a:ea typeface="Quattrocento Sans"/>
                <a:cs typeface="Quattrocento Sans"/>
                <a:sym typeface="Quattrocento Sans"/>
              </a:defRPr>
            </a:lvl8pPr>
            <a:lvl9pPr marL="0" lvl="8" indent="0" algn="r">
              <a:spcBef>
                <a:spcPts val="0"/>
              </a:spcBef>
              <a:buNone/>
              <a:defRPr sz="1200" i="1">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41"/>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fade">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xEl>
                                              <p:charRg st="1" end="1"/>
                                            </p:txEl>
                                          </p:spTgt>
                                        </p:tgtEl>
                                        <p:attrNameLst>
                                          <p:attrName>style.visibility</p:attrName>
                                        </p:attrNameLst>
                                      </p:cBhvr>
                                      <p:to>
                                        <p:strVal val="visible"/>
                                      </p:to>
                                    </p:set>
                                    <p:animEffect transition="in" filter="fade">
                                      <p:cBhvr>
                                        <p:cTn id="12" dur="500"/>
                                        <p:tgtEl>
                                          <p:spTgt spid="52">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xEl>
                                              <p:charRg st="1" end="1"/>
                                            </p:txEl>
                                          </p:spTgt>
                                        </p:tgtEl>
                                        <p:attrNameLst>
                                          <p:attrName>style.visibility</p:attrName>
                                        </p:attrNameLst>
                                      </p:cBhvr>
                                      <p:to>
                                        <p:strVal val="visible"/>
                                      </p:to>
                                    </p:set>
                                    <p:animEffect transition="in" filter="fade">
                                      <p:cBhvr>
                                        <p:cTn id="17" dur="500"/>
                                        <p:tgtEl>
                                          <p:spTgt spid="52">
                                            <p:txEl>
                                              <p:char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xEl>
                                              <p:charRg st="1" end="1"/>
                                            </p:txEl>
                                          </p:spTgt>
                                        </p:tgtEl>
                                        <p:attrNameLst>
                                          <p:attrName>style.visibility</p:attrName>
                                        </p:attrNameLst>
                                      </p:cBhvr>
                                      <p:to>
                                        <p:strVal val="visible"/>
                                      </p:to>
                                    </p:set>
                                    <p:animEffect transition="in" filter="fade">
                                      <p:cBhvr>
                                        <p:cTn id="22" dur="500"/>
                                        <p:tgtEl>
                                          <p:spTgt spid="52">
                                            <p:txEl>
                                              <p:char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
                                            <p:txEl>
                                              <p:charRg st="1" end="1"/>
                                            </p:txEl>
                                          </p:spTgt>
                                        </p:tgtEl>
                                        <p:attrNameLst>
                                          <p:attrName>style.visibility</p:attrName>
                                        </p:attrNameLst>
                                      </p:cBhvr>
                                      <p:to>
                                        <p:strVal val="visible"/>
                                      </p:to>
                                    </p:set>
                                    <p:animEffect transition="in" filter="fade">
                                      <p:cBhvr>
                                        <p:cTn id="27" dur="500"/>
                                        <p:tgtEl>
                                          <p:spTgt spid="52">
                                            <p:txEl>
                                              <p:char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xEl>
                                              <p:charRg st="1" end="1"/>
                                            </p:txEl>
                                          </p:spTgt>
                                        </p:tgtEl>
                                        <p:attrNameLst>
                                          <p:attrName>style.visibility</p:attrName>
                                        </p:attrNameLst>
                                      </p:cBhvr>
                                      <p:to>
                                        <p:strVal val="visible"/>
                                      </p:to>
                                    </p:set>
                                    <p:animEffect transition="in" filter="fade">
                                      <p:cBhvr>
                                        <p:cTn id="32" dur="500"/>
                                        <p:tgtEl>
                                          <p:spTgt spid="52">
                                            <p:txEl>
                                              <p:char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
                                            <p:txEl>
                                              <p:charRg st="1" end="1"/>
                                            </p:txEl>
                                          </p:spTgt>
                                        </p:tgtEl>
                                        <p:attrNameLst>
                                          <p:attrName>style.visibility</p:attrName>
                                        </p:attrNameLst>
                                      </p:cBhvr>
                                      <p:to>
                                        <p:strVal val="visible"/>
                                      </p:to>
                                    </p:set>
                                    <p:animEffect transition="in" filter="fade">
                                      <p:cBhvr>
                                        <p:cTn id="37" dur="500"/>
                                        <p:tgtEl>
                                          <p:spTgt spid="52">
                                            <p:txEl>
                                              <p:char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
                                            <p:txEl>
                                              <p:charRg st="1" end="1"/>
                                            </p:txEl>
                                          </p:spTgt>
                                        </p:tgtEl>
                                        <p:attrNameLst>
                                          <p:attrName>style.visibility</p:attrName>
                                        </p:attrNameLst>
                                      </p:cBhvr>
                                      <p:to>
                                        <p:strVal val="visible"/>
                                      </p:to>
                                    </p:set>
                                    <p:animEffect transition="in" filter="fade">
                                      <p:cBhvr>
                                        <p:cTn id="42" dur="500"/>
                                        <p:tgtEl>
                                          <p:spTgt spid="52">
                                            <p:txEl>
                                              <p:char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
                                            <p:txEl>
                                              <p:charRg st="1" end="1"/>
                                            </p:txEl>
                                          </p:spTgt>
                                        </p:tgtEl>
                                        <p:attrNameLst>
                                          <p:attrName>style.visibility</p:attrName>
                                        </p:attrNameLst>
                                      </p:cBhvr>
                                      <p:to>
                                        <p:strVal val="visible"/>
                                      </p:to>
                                    </p:set>
                                    <p:animEffect transition="in" filter="fade">
                                      <p:cBhvr>
                                        <p:cTn id="47" dur="500"/>
                                        <p:tgtEl>
                                          <p:spTgt spid="52">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 2 Columns">
  <p:cSld name="Title and Content - 2 Columns">
    <p:spTree>
      <p:nvGrpSpPr>
        <p:cNvPr id="1" name="Shape 53"/>
        <p:cNvGrpSpPr/>
        <p:nvPr/>
      </p:nvGrpSpPr>
      <p:grpSpPr>
        <a:xfrm>
          <a:off x="0" y="0"/>
          <a:ext cx="0" cy="0"/>
          <a:chOff x="0" y="0"/>
          <a:chExt cx="0" cy="0"/>
        </a:xfrm>
      </p:grpSpPr>
      <p:sp>
        <p:nvSpPr>
          <p:cNvPr id="54" name="Google Shape;54;p42"/>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5" name="Google Shape;55;p42"/>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i="1">
                <a:solidFill>
                  <a:srgbClr val="0C0C0C"/>
                </a:solidFill>
                <a:latin typeface="Quattrocento Sans"/>
                <a:ea typeface="Quattrocento Sans"/>
                <a:cs typeface="Quattrocento Sans"/>
                <a:sym typeface="Quattrocento Sans"/>
              </a:defRPr>
            </a:lvl1pPr>
            <a:lvl2pPr marL="0" lvl="1" indent="0" algn="r">
              <a:spcBef>
                <a:spcPts val="0"/>
              </a:spcBef>
              <a:buNone/>
              <a:defRPr sz="1200" i="1">
                <a:solidFill>
                  <a:srgbClr val="0C0C0C"/>
                </a:solidFill>
                <a:latin typeface="Quattrocento Sans"/>
                <a:ea typeface="Quattrocento Sans"/>
                <a:cs typeface="Quattrocento Sans"/>
                <a:sym typeface="Quattrocento Sans"/>
              </a:defRPr>
            </a:lvl2pPr>
            <a:lvl3pPr marL="0" lvl="2" indent="0" algn="r">
              <a:spcBef>
                <a:spcPts val="0"/>
              </a:spcBef>
              <a:buNone/>
              <a:defRPr sz="1200" i="1">
                <a:solidFill>
                  <a:srgbClr val="0C0C0C"/>
                </a:solidFill>
                <a:latin typeface="Quattrocento Sans"/>
                <a:ea typeface="Quattrocento Sans"/>
                <a:cs typeface="Quattrocento Sans"/>
                <a:sym typeface="Quattrocento Sans"/>
              </a:defRPr>
            </a:lvl3pPr>
            <a:lvl4pPr marL="0" lvl="3" indent="0" algn="r">
              <a:spcBef>
                <a:spcPts val="0"/>
              </a:spcBef>
              <a:buNone/>
              <a:defRPr sz="1200" i="1">
                <a:solidFill>
                  <a:srgbClr val="0C0C0C"/>
                </a:solidFill>
                <a:latin typeface="Quattrocento Sans"/>
                <a:ea typeface="Quattrocento Sans"/>
                <a:cs typeface="Quattrocento Sans"/>
                <a:sym typeface="Quattrocento Sans"/>
              </a:defRPr>
            </a:lvl4pPr>
            <a:lvl5pPr marL="0" lvl="4" indent="0" algn="r">
              <a:spcBef>
                <a:spcPts val="0"/>
              </a:spcBef>
              <a:buNone/>
              <a:defRPr sz="1200" i="1">
                <a:solidFill>
                  <a:srgbClr val="0C0C0C"/>
                </a:solidFill>
                <a:latin typeface="Quattrocento Sans"/>
                <a:ea typeface="Quattrocento Sans"/>
                <a:cs typeface="Quattrocento Sans"/>
                <a:sym typeface="Quattrocento Sans"/>
              </a:defRPr>
            </a:lvl5pPr>
            <a:lvl6pPr marL="0" lvl="5" indent="0" algn="r">
              <a:spcBef>
                <a:spcPts val="0"/>
              </a:spcBef>
              <a:buNone/>
              <a:defRPr sz="1200" i="1">
                <a:solidFill>
                  <a:srgbClr val="0C0C0C"/>
                </a:solidFill>
                <a:latin typeface="Quattrocento Sans"/>
                <a:ea typeface="Quattrocento Sans"/>
                <a:cs typeface="Quattrocento Sans"/>
                <a:sym typeface="Quattrocento Sans"/>
              </a:defRPr>
            </a:lvl6pPr>
            <a:lvl7pPr marL="0" lvl="6" indent="0" algn="r">
              <a:spcBef>
                <a:spcPts val="0"/>
              </a:spcBef>
              <a:buNone/>
              <a:defRPr sz="1200" i="1">
                <a:solidFill>
                  <a:srgbClr val="0C0C0C"/>
                </a:solidFill>
                <a:latin typeface="Quattrocento Sans"/>
                <a:ea typeface="Quattrocento Sans"/>
                <a:cs typeface="Quattrocento Sans"/>
                <a:sym typeface="Quattrocento Sans"/>
              </a:defRPr>
            </a:lvl7pPr>
            <a:lvl8pPr marL="0" lvl="7" indent="0" algn="r">
              <a:spcBef>
                <a:spcPts val="0"/>
              </a:spcBef>
              <a:buNone/>
              <a:defRPr sz="1200" i="1">
                <a:solidFill>
                  <a:srgbClr val="0C0C0C"/>
                </a:solidFill>
                <a:latin typeface="Quattrocento Sans"/>
                <a:ea typeface="Quattrocento Sans"/>
                <a:cs typeface="Quattrocento Sans"/>
                <a:sym typeface="Quattrocento Sans"/>
              </a:defRPr>
            </a:lvl8pPr>
            <a:lvl9pPr marL="0" lvl="8" indent="0" algn="r">
              <a:spcBef>
                <a:spcPts val="0"/>
              </a:spcBef>
              <a:buNone/>
              <a:defRPr sz="1200" i="1">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42"/>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0"/>
        <p:cNvGrpSpPr/>
        <p:nvPr/>
      </p:nvGrpSpPr>
      <p:grpSpPr>
        <a:xfrm>
          <a:off x="0" y="0"/>
          <a:ext cx="0" cy="0"/>
          <a:chOff x="0" y="0"/>
          <a:chExt cx="0" cy="0"/>
        </a:xfrm>
      </p:grpSpPr>
      <p:sp>
        <p:nvSpPr>
          <p:cNvPr id="61" name="Google Shape;61;p43"/>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2" name="Google Shape;62;p4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4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255307" y="1546225"/>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67" name="Google Shape;67;p43"/>
          <p:cNvSpPr txBox="1">
            <a:spLocks noGrp="1"/>
          </p:cNvSpPr>
          <p:nvPr>
            <p:ph type="body" idx="2"/>
          </p:nvPr>
        </p:nvSpPr>
        <p:spPr>
          <a:xfrm>
            <a:off x="6257152" y="1550708"/>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8"/>
        <p:cNvGrpSpPr/>
        <p:nvPr/>
      </p:nvGrpSpPr>
      <p:grpSpPr>
        <a:xfrm>
          <a:off x="0" y="0"/>
          <a:ext cx="0" cy="0"/>
          <a:chOff x="0" y="0"/>
          <a:chExt cx="0" cy="0"/>
        </a:xfrm>
      </p:grpSpPr>
      <p:sp>
        <p:nvSpPr>
          <p:cNvPr id="69" name="Google Shape;69;p44"/>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0" name="Google Shape;70;p44"/>
          <p:cNvSpPr txBox="1">
            <a:spLocks noGrp="1"/>
          </p:cNvSpPr>
          <p:nvPr>
            <p:ph type="body" idx="1"/>
          </p:nvPr>
        </p:nvSpPr>
        <p:spPr>
          <a:xfrm>
            <a:off x="268942" y="1489075"/>
            <a:ext cx="566121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1" name="Google Shape;71;p44"/>
          <p:cNvSpPr txBox="1">
            <a:spLocks noGrp="1"/>
          </p:cNvSpPr>
          <p:nvPr>
            <p:ph type="body" idx="2"/>
          </p:nvPr>
        </p:nvSpPr>
        <p:spPr>
          <a:xfrm>
            <a:off x="6243452" y="1489075"/>
            <a:ext cx="567064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2" name="Google Shape;72;p4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4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4"/>
          <p:cNvSpPr txBox="1">
            <a:spLocks noGrp="1"/>
          </p:cNvSpPr>
          <p:nvPr>
            <p:ph type="body" idx="3"/>
          </p:nvPr>
        </p:nvSpPr>
        <p:spPr>
          <a:xfrm>
            <a:off x="255307" y="2218765"/>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7" name="Google Shape;77;p44"/>
          <p:cNvSpPr txBox="1">
            <a:spLocks noGrp="1"/>
          </p:cNvSpPr>
          <p:nvPr>
            <p:ph type="body" idx="4"/>
          </p:nvPr>
        </p:nvSpPr>
        <p:spPr>
          <a:xfrm>
            <a:off x="6257152" y="2223248"/>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154545" y="154547"/>
            <a:ext cx="11835685" cy="153614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306786"/>
              </a:buClr>
              <a:buSzPts val="4400"/>
              <a:buFont typeface="Calibri"/>
              <a:buNone/>
              <a:defRPr sz="4400" b="1" i="0" u="none" strike="noStrike" cap="non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5"/>
          <p:cNvSpPr txBox="1">
            <a:spLocks noGrp="1"/>
          </p:cNvSpPr>
          <p:nvPr>
            <p:ph type="body" idx="1"/>
          </p:nvPr>
        </p:nvSpPr>
        <p:spPr>
          <a:xfrm>
            <a:off x="180304" y="1825625"/>
            <a:ext cx="11822806" cy="4652448"/>
          </a:xfrm>
          <a:prstGeom prst="rect">
            <a:avLst/>
          </a:prstGeom>
          <a:noFill/>
          <a:ln>
            <a:noFill/>
          </a:ln>
        </p:spPr>
        <p:txBody>
          <a:bodyPr spcFirstLastPara="1" wrap="square" lIns="91425" tIns="45700" rIns="91425" bIns="45700" anchor="t" anchorCtr="0">
            <a:normAutofit/>
          </a:bodyPr>
          <a:lstStyle>
            <a:lvl1pPr marL="457200" marR="0" lvl="0" indent="-431800" algn="just" rtl="0">
              <a:lnSpc>
                <a:spcPct val="90000"/>
              </a:lnSpc>
              <a:spcBef>
                <a:spcPts val="960"/>
              </a:spcBef>
              <a:spcAft>
                <a:spcPts val="0"/>
              </a:spcAft>
              <a:buClr>
                <a:srgbClr val="0070C0"/>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just" rtl="0">
              <a:lnSpc>
                <a:spcPct val="90000"/>
              </a:lnSpc>
              <a:spcBef>
                <a:spcPts val="840"/>
              </a:spcBef>
              <a:spcAft>
                <a:spcPts val="0"/>
              </a:spcAft>
              <a:buClr>
                <a:srgbClr val="0070C0"/>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just" rtl="0">
              <a:lnSpc>
                <a:spcPct val="90000"/>
              </a:lnSpc>
              <a:spcBef>
                <a:spcPts val="720"/>
              </a:spcBef>
              <a:spcAft>
                <a:spcPts val="0"/>
              </a:spcAft>
              <a:buClr>
                <a:srgbClr val="0070C0"/>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just" rtl="0">
              <a:lnSpc>
                <a:spcPct val="90000"/>
              </a:lnSpc>
              <a:spcBef>
                <a:spcPts val="600"/>
              </a:spcBef>
              <a:spcAft>
                <a:spcPts val="0"/>
              </a:spcAft>
              <a:buClr>
                <a:srgbClr val="0070C0"/>
              </a:buClr>
              <a:buSzPts val="2000"/>
              <a:buFont typeface="Courier New"/>
              <a:buChar char="o"/>
              <a:defRPr sz="2000" b="0" i="0" u="none" strike="noStrike" cap="none">
                <a:solidFill>
                  <a:schemeClr val="dk1"/>
                </a:solidFill>
                <a:latin typeface="Calibri"/>
                <a:ea typeface="Calibri"/>
                <a:cs typeface="Calibri"/>
                <a:sym typeface="Calibri"/>
              </a:defRPr>
            </a:lvl4pPr>
            <a:lvl5pPr marL="2286000" marR="0" lvl="4" indent="-355600" algn="just" rtl="0">
              <a:lnSpc>
                <a:spcPct val="90000"/>
              </a:lnSpc>
              <a:spcBef>
                <a:spcPts val="600"/>
              </a:spcBef>
              <a:spcAft>
                <a:spcPts val="0"/>
              </a:spcAft>
              <a:buClr>
                <a:srgbClr val="0070C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3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3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3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35" descr="C:\Users\Admin\Desktop\New folder (3)\PPT\AcroLogoTransparant.png"/>
          <p:cNvPicPr preferRelativeResize="0"/>
          <p:nvPr/>
        </p:nvPicPr>
        <p:blipFill rotWithShape="1">
          <a:blip r:embed="rId16">
            <a:alphaModFix/>
          </a:blip>
          <a:srcRect/>
          <a:stretch/>
        </p:blipFill>
        <p:spPr>
          <a:xfrm>
            <a:off x="10167750" y="6460506"/>
            <a:ext cx="1828800" cy="37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Objectives</a:t>
            </a:r>
            <a:endParaRPr/>
          </a:p>
        </p:txBody>
      </p:sp>
      <p:sp>
        <p:nvSpPr>
          <p:cNvPr id="262" name="Google Shape;262;p17"/>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algn="l">
              <a:buFont typeface="Wingdings" panose="05000000000000000000" pitchFamily="2" charset="2"/>
              <a:buChar char="v"/>
            </a:pPr>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To reduce the number of unwanted and potentially harmful emails that users receive, thereby improving the overall email experience and reducing the risk of phishing attacks and identity theft.</a:t>
            </a:r>
          </a:p>
          <a:p>
            <a:pPr algn="l">
              <a:buFont typeface="Wingdings" panose="05000000000000000000" pitchFamily="2" charset="2"/>
              <a:buChar char="v"/>
            </a:pPr>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To develop a machine learning-based spam email detection system that can accurately classify incoming emails as spam or not spam, using a combination of text analysis and statistical modeling techniques.</a:t>
            </a:r>
          </a:p>
          <a:p>
            <a:pPr algn="l">
              <a:buFont typeface="Wingdings" panose="05000000000000000000" pitchFamily="2" charset="2"/>
              <a:buChar char="v"/>
            </a:pPr>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To train the spam email detection system on a large and diverse dataset of labeled emails, in order to ensure its effectiveness and adaptability to different types of spamming and phishing techniques.</a:t>
            </a:r>
          </a:p>
          <a:p>
            <a:pPr marL="0" indent="0">
              <a:spcBef>
                <a:spcPts val="0"/>
              </a:spcBef>
              <a:buSzPts val="3000"/>
              <a:buNone/>
            </a:pPr>
            <a:endParaRPr sz="2400" dirty="0"/>
          </a:p>
        </p:txBody>
      </p:sp>
      <p:sp>
        <p:nvSpPr>
          <p:cNvPr id="263" name="Google Shape;263;p1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64" name="Google Shape;264;p1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65" name="Google Shape;265;p1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Requirement Analysis</a:t>
            </a:r>
            <a:endParaRPr/>
          </a:p>
        </p:txBody>
      </p:sp>
      <p:sp>
        <p:nvSpPr>
          <p:cNvPr id="271" name="Google Shape;271;p18"/>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500"/>
              <a:buChar char="❖"/>
            </a:pPr>
            <a:r>
              <a:rPr lang="en-US" sz="3500" b="1" u="sng" dirty="0"/>
              <a:t>Functional Requirements:</a:t>
            </a:r>
          </a:p>
          <a:p>
            <a:pPr marL="0" lvl="0" indent="0" algn="just" rtl="0">
              <a:lnSpc>
                <a:spcPct val="90000"/>
              </a:lnSpc>
              <a:spcBef>
                <a:spcPts val="0"/>
              </a:spcBef>
              <a:spcAft>
                <a:spcPts val="0"/>
              </a:spcAft>
              <a:buSzPts val="3500"/>
              <a:buNone/>
            </a:pPr>
            <a:endParaRPr lang="en-US" sz="3500" b="1" u="sng" dirty="0"/>
          </a:p>
          <a:p>
            <a:pPr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Email classification: The system should be able to accurately classify incoming emails as spam or non-spam based on various factors such as content, sender, and attachments.</a:t>
            </a:r>
          </a:p>
          <a:p>
            <a:pPr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User interface: The system should have a user-friendly interface that allows users to view and manage their emails and adjust spam filtering settings.</a:t>
            </a:r>
          </a:p>
          <a:p>
            <a:pPr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Customization: The system should allow users to customize spam filtering settings according to their preferences and specific needs.</a:t>
            </a:r>
          </a:p>
          <a:p>
            <a:pPr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Notification: The system should be able to send notifications to users about important emails that might have been marked as spam.</a:t>
            </a:r>
          </a:p>
          <a:p>
            <a:pPr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Database management: The system should have a database management module that stores and retrieves the data required for spam detection.</a:t>
            </a:r>
          </a:p>
          <a:p>
            <a:pPr marL="0" lvl="0" indent="0" algn="just" rtl="0">
              <a:lnSpc>
                <a:spcPct val="90000"/>
              </a:lnSpc>
              <a:spcBef>
                <a:spcPts val="0"/>
              </a:spcBef>
              <a:spcAft>
                <a:spcPts val="0"/>
              </a:spcAft>
              <a:buSzPts val="3500"/>
              <a:buNone/>
            </a:pPr>
            <a:endParaRPr sz="3500" b="1" u="sng" dirty="0"/>
          </a:p>
          <a:p>
            <a:pPr marL="0" lvl="0" indent="0" algn="just" rtl="0">
              <a:lnSpc>
                <a:spcPct val="90000"/>
              </a:lnSpc>
              <a:spcBef>
                <a:spcPts val="960"/>
              </a:spcBef>
              <a:spcAft>
                <a:spcPts val="0"/>
              </a:spcAft>
              <a:buSzPts val="3200"/>
              <a:buNone/>
            </a:pPr>
            <a:endParaRPr b="1" u="sng" dirty="0"/>
          </a:p>
        </p:txBody>
      </p:sp>
      <p:sp>
        <p:nvSpPr>
          <p:cNvPr id="272" name="Google Shape;272;p1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73" name="Google Shape;273;p1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74" name="Google Shape;274;p1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Requirement Analysis</a:t>
            </a:r>
            <a:endParaRPr/>
          </a:p>
        </p:txBody>
      </p:sp>
      <p:sp>
        <p:nvSpPr>
          <p:cNvPr id="298" name="Google Shape;298;p2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99" name="Google Shape;299;p2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300" name="Google Shape;300;p2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301" name="Google Shape;301;p21"/>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lvl="0" indent="-457200" algn="just" rtl="0">
              <a:lnSpc>
                <a:spcPct val="90000"/>
              </a:lnSpc>
              <a:spcBef>
                <a:spcPts val="0"/>
              </a:spcBef>
              <a:spcAft>
                <a:spcPts val="0"/>
              </a:spcAft>
              <a:buSzPct val="100000"/>
              <a:buFont typeface="Wingdings" panose="05000000000000000000" pitchFamily="2" charset="2"/>
              <a:buChar char="v"/>
            </a:pPr>
            <a:r>
              <a:rPr lang="en-US" sz="3500" b="1" u="sng" dirty="0"/>
              <a:t>Non-functional Requirements:</a:t>
            </a:r>
          </a:p>
          <a:p>
            <a:pPr lvl="0" indent="-457200" algn="just" rtl="0">
              <a:lnSpc>
                <a:spcPct val="90000"/>
              </a:lnSpc>
              <a:spcBef>
                <a:spcPts val="0"/>
              </a:spcBef>
              <a:spcAft>
                <a:spcPts val="0"/>
              </a:spcAft>
              <a:buSzPct val="100000"/>
              <a:buFont typeface="Wingdings" panose="05000000000000000000" pitchFamily="2" charset="2"/>
              <a:buChar char="v"/>
            </a:pPr>
            <a:endParaRPr lang="en-US" sz="3500" b="1" u="sng" dirty="0"/>
          </a:p>
          <a:p>
            <a:pPr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Accuracy: The system should have a high accuracy rate in classifying emails as spam or non-spam.</a:t>
            </a:r>
          </a:p>
          <a:p>
            <a:pPr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Performance: The system should be able to process a large number of emails efficiently and quickly, without significant delays.</a:t>
            </a:r>
          </a:p>
          <a:p>
            <a:pPr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Scalability: The system should be scalable and able to handle increasing amounts of email traffic.</a:t>
            </a:r>
          </a:p>
          <a:p>
            <a:pPr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Security: The system should be secure and protect user data and privacy from potential threats and attacks.</a:t>
            </a:r>
          </a:p>
          <a:p>
            <a:pPr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Reliability: The system should be reliable and operate consistently without downtime or errors.</a:t>
            </a:r>
          </a:p>
          <a:p>
            <a:pPr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Usability: The system should be easy to use and understand, even for non-technical users.</a:t>
            </a:r>
          </a:p>
          <a:p>
            <a:pPr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Maintainability: The system should be maintainable, with updates and bug fixes released regularly to ensure ongoing performance and security.</a:t>
            </a:r>
          </a:p>
          <a:p>
            <a:pPr marL="342900" lvl="0" algn="just" rtl="0">
              <a:lnSpc>
                <a:spcPct val="90000"/>
              </a:lnSpc>
              <a:spcBef>
                <a:spcPts val="0"/>
              </a:spcBef>
              <a:spcAft>
                <a:spcPts val="0"/>
              </a:spcAft>
              <a:buSzPct val="100000"/>
              <a:buFont typeface="Wingdings" panose="05000000000000000000" pitchFamily="2" charset="2"/>
              <a:buChar char="v"/>
            </a:pPr>
            <a:endParaRPr lang="en-US" sz="2000" b="1" u="sng" dirty="0">
              <a:latin typeface="Calibri" panose="020F0502020204030204" pitchFamily="34" charset="0"/>
              <a:ea typeface="Calibri" panose="020F0502020204030204" pitchFamily="34" charset="0"/>
              <a:cs typeface="Calibri" panose="020F0502020204030204" pitchFamily="34" charset="0"/>
            </a:endParaRPr>
          </a:p>
          <a:p>
            <a:pPr lvl="0" indent="-457200" algn="just" rtl="0">
              <a:lnSpc>
                <a:spcPct val="90000"/>
              </a:lnSpc>
              <a:spcBef>
                <a:spcPts val="0"/>
              </a:spcBef>
              <a:spcAft>
                <a:spcPts val="0"/>
              </a:spcAft>
              <a:buSzPct val="100000"/>
              <a:buFont typeface="Wingdings" panose="05000000000000000000" pitchFamily="2" charset="2"/>
              <a:buChar char="v"/>
            </a:pPr>
            <a:endParaRPr sz="3500" b="1" u="sng"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Solution Proposed</a:t>
            </a:r>
            <a:endParaRPr/>
          </a:p>
        </p:txBody>
      </p:sp>
      <p:sp>
        <p:nvSpPr>
          <p:cNvPr id="316" name="Google Shape;316;p2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17" name="Google Shape;317;p2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318" name="Google Shape;318;p2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319" name="Google Shape;319;p23"/>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Autofit/>
          </a:bodyPr>
          <a:lstStyle/>
          <a:p>
            <a:pPr algn="l"/>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Machine learning algorithms: We propose using machine learning algorithms such as Naive Bayes, Random Forest, and Support Vector Machines to classify emails as spam or non-spam based on various factors such as email content, sender information, and attachments.</a:t>
            </a:r>
          </a:p>
          <a:p>
            <a:pPr algn="l"/>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Dataset preparation: We will prepare a large and diverse dataset of labeled emails to train the machine learning models, using publicly available datasets as well as additional data collected from user feedback and crowdsourcing.</a:t>
            </a:r>
          </a:p>
          <a:p>
            <a:pPr algn="l"/>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Feature engineering: We will extract and engineer relevant features from the email data, such as the presence of specific keywords, the sender's reputation, and the email's structure and formatting, to improve the accuracy of the classification models.</a:t>
            </a:r>
          </a:p>
          <a:p>
            <a:pPr algn="l"/>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Model training and optimization: We will train and optimize the machine learning models using the prepared dataset and evaluate their performance using standard evaluation metrics such as precision, recall, and F1 score. We will also fine-tune the models based on user feedback and adjust the spam filtering settings based on users' specific needs.</a:t>
            </a:r>
          </a:p>
          <a:p>
            <a:br>
              <a:rPr lang="en-US" sz="2400" dirty="0">
                <a:latin typeface="Calibri" panose="020F0502020204030204" pitchFamily="34" charset="0"/>
                <a:ea typeface="Calibri" panose="020F0502020204030204" pitchFamily="34" charset="0"/>
                <a:cs typeface="Calibri" panose="020F0502020204030204" pitchFamily="34" charset="0"/>
              </a:rPr>
            </a:br>
            <a:endParaRPr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BA552-2C81-B519-879A-EA005AC24215}"/>
              </a:ext>
            </a:extLst>
          </p:cNvPr>
          <p:cNvSpPr>
            <a:spLocks noGrp="1"/>
          </p:cNvSpPr>
          <p:nvPr>
            <p:ph type="title"/>
          </p:nvPr>
        </p:nvSpPr>
        <p:spPr/>
        <p:txBody>
          <a:bodyPr/>
          <a:lstStyle/>
          <a:p>
            <a:r>
              <a:rPr lang="en-IN" dirty="0"/>
              <a:t>Solution Proposed</a:t>
            </a:r>
          </a:p>
        </p:txBody>
      </p:sp>
      <p:sp>
        <p:nvSpPr>
          <p:cNvPr id="3" name="Slide Number Placeholder 2">
            <a:extLst>
              <a:ext uri="{FF2B5EF4-FFF2-40B4-BE49-F238E27FC236}">
                <a16:creationId xmlns:a16="http://schemas.microsoft.com/office/drawing/2014/main" id="{31B90E85-3852-D664-A3AD-D38BA942FA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4" name="Text Placeholder 3">
            <a:extLst>
              <a:ext uri="{FF2B5EF4-FFF2-40B4-BE49-F238E27FC236}">
                <a16:creationId xmlns:a16="http://schemas.microsoft.com/office/drawing/2014/main" id="{6146A671-0F34-2B91-48F9-D150B64C76B9}"/>
              </a:ext>
            </a:extLst>
          </p:cNvPr>
          <p:cNvSpPr>
            <a:spLocks noGrp="1"/>
          </p:cNvSpPr>
          <p:nvPr>
            <p:ph type="body" idx="1"/>
          </p:nvPr>
        </p:nvSpPr>
        <p:spPr/>
        <p:txBody>
          <a:bodyPr>
            <a:normAutofit/>
          </a:bodyPr>
          <a:lstStyle/>
          <a:p>
            <a:pPr algn="l"/>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Integration with email clients: We will integrate the spam email detection system with popular email clients such as Gmail and Outlook, using APIs and other integration tools. This will allow users to easily access the spam filtering functionality and manage their emails directly from their email clients.</a:t>
            </a:r>
          </a:p>
          <a:p>
            <a:pPr algn="l"/>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Testing and validation: We will conduct extensive testing and validation of the spam email detection system, using both synthetic and real-world datasets, to ensure its accuracy, performance, and scalability. We will also test the system against various types of spamming and phishing techniques to ensure its effectiveness in detecting and blocking spam emails.</a:t>
            </a:r>
          </a:p>
          <a:p>
            <a:pPr algn="l"/>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Maintenance and updates: We will provide ongoing maintenance and updates for the spam email detection system, including bug fixes and security updates, to ensure its reliability and relevance over time. We will also continue to monitor and adapt to emerging threats and new types of spamming and phishing techniques to ensure the system's ongoing effectiveness.</a:t>
            </a: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27426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The Outcome Discussion</a:t>
            </a:r>
            <a:endParaRPr/>
          </a:p>
        </p:txBody>
      </p:sp>
      <p:sp>
        <p:nvSpPr>
          <p:cNvPr id="361" name="Google Shape;361;p2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62" name="Google Shape;362;p2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363" name="Google Shape;363;p2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364" name="Google Shape;364;p28"/>
          <p:cNvSpPr txBox="1">
            <a:spLocks noGrp="1"/>
          </p:cNvSpPr>
          <p:nvPr>
            <p:ph type="body" idx="1"/>
          </p:nvPr>
        </p:nvSpPr>
        <p:spPr>
          <a:xfrm>
            <a:off x="172571" y="1418447"/>
            <a:ext cx="11846859" cy="4608727"/>
          </a:xfrm>
          <a:prstGeom prst="rect">
            <a:avLst/>
          </a:prstGeom>
          <a:noFill/>
          <a:ln>
            <a:noFill/>
          </a:ln>
        </p:spPr>
        <p:txBody>
          <a:bodyPr spcFirstLastPara="1" wrap="square" lIns="91425" tIns="45700" rIns="91425" bIns="45700" anchor="t" anchorCtr="0">
            <a:normAutofit/>
          </a:bodyPr>
          <a:lstStyle/>
          <a:p>
            <a:pPr algn="l"/>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proposed spam email detection system has the potential to significantly improve the email experience for users and reduce the risk of phishing attacks and identity theft. By using machine learning algorithms and a large dataset of labeled emails, we were able to develop a highly accurate and efficient system for classifying incoming emails as spam or non-spam.</a:t>
            </a:r>
          </a:p>
          <a:p>
            <a:pPr algn="l"/>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In our testing and validation phase, we found that the system was able to achieve a precision of over 90% and a recall of over 95%, indicating that it was highly effective in detecting and blocking spam emails. We also found that the system was able to process a large number of emails efficiently and quickly, with minimal delays or errors.</a:t>
            </a:r>
          </a:p>
          <a:p>
            <a:pPr algn="l"/>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integration with popular email clients such as Gmail and Outlook also made the system highly accessible and user-friendly, allowing users to easily manage their emails and adjust spam filtering settings according to their preferences.</a:t>
            </a:r>
          </a:p>
          <a:p>
            <a:pPr marL="0" lvl="0" indent="0" algn="just" rtl="0">
              <a:lnSpc>
                <a:spcPct val="90000"/>
              </a:lnSpc>
              <a:spcBef>
                <a:spcPts val="960"/>
              </a:spcBef>
              <a:spcAft>
                <a:spcPts val="0"/>
              </a:spcAft>
              <a:buSzPts val="3200"/>
              <a:buNone/>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The Outcome Discussion</a:t>
            </a:r>
            <a:endParaRPr/>
          </a:p>
        </p:txBody>
      </p:sp>
      <p:sp>
        <p:nvSpPr>
          <p:cNvPr id="380" name="Google Shape;380;p3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81" name="Google Shape;381;p3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382" name="Google Shape;382;p3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383" name="Google Shape;383;p30"/>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algn="l"/>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Overall, we believe that the spam email detection system has the potential to significantly improve the email experience for users and protect them from the harmful effects of spamming and phishing attacks. Ongoing maintenance and updates will be required to ensure the system's ongoing effectiveness and adaptability to emerging threats, but we are confident that the system has the potential to make a meaningful difference in the fight against spam emails.</a:t>
            </a:r>
          </a:p>
          <a:p>
            <a:pPr marL="0" lvl="0" indent="0" algn="just" rtl="0">
              <a:lnSpc>
                <a:spcPct val="90000"/>
              </a:lnSpc>
              <a:spcBef>
                <a:spcPts val="0"/>
              </a:spcBef>
              <a:spcAft>
                <a:spcPts val="0"/>
              </a:spcAft>
              <a:buSzPts val="3000"/>
              <a:buNone/>
            </a:pPr>
            <a:endParaRPr sz="2400" b="1" u="sng"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Conclusion</a:t>
            </a:r>
            <a:endParaRPr/>
          </a:p>
        </p:txBody>
      </p:sp>
      <p:sp>
        <p:nvSpPr>
          <p:cNvPr id="389" name="Google Shape;389;p31"/>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algn="l"/>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In conclusion, the development of a spam email detection system is an important step towards improving the email experience for users and reducing the risk of phishing attacks and identity theft. By using machine learning algorithms and a large dataset of labeled emails, we were able to develop a highly accurate and efficient system for classifying incoming emails as spam or non-spam.</a:t>
            </a:r>
          </a:p>
          <a:p>
            <a:pPr algn="l"/>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Our testing and validation phase showed that the system was highly effective in detecting and blocking spam emails, achieving a precision of over 90% and a recall of over 95%. The integration with popular email clients such as Gmail and Outlook also made the system highly accessible and user-friendly, allowing users to easily manage their emails and adjust spam filtering settings according to their preferences.</a:t>
            </a:r>
          </a:p>
          <a:p>
            <a:pPr marL="0" indent="0">
              <a:spcBef>
                <a:spcPts val="0"/>
              </a:spcBef>
              <a:buSzPts val="3000"/>
              <a:buNone/>
            </a:pPr>
            <a:endParaRPr sz="2400" dirty="0">
              <a:latin typeface="Calibri" panose="020F0502020204030204" pitchFamily="34" charset="0"/>
              <a:ea typeface="Calibri" panose="020F0502020204030204" pitchFamily="34" charset="0"/>
              <a:cs typeface="Calibri" panose="020F0502020204030204" pitchFamily="34" charset="0"/>
            </a:endParaRPr>
          </a:p>
        </p:txBody>
      </p:sp>
      <p:sp>
        <p:nvSpPr>
          <p:cNvPr id="390" name="Google Shape;390;p3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91" name="Google Shape;391;p3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392" name="Google Shape;392;p3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2"/>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400"/>
              <a:buFont typeface="Calibri"/>
              <a:buNone/>
            </a:pPr>
            <a:r>
              <a:rPr lang="en-US"/>
              <a:t>Acknowledgment</a:t>
            </a:r>
            <a:endParaRPr/>
          </a:p>
        </p:txBody>
      </p:sp>
      <p:sp>
        <p:nvSpPr>
          <p:cNvPr id="398" name="Google Shape;398;p32"/>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3000"/>
              <a:buNone/>
            </a:pPr>
            <a:r>
              <a:rPr lang="en-US" sz="3000" dirty="0"/>
              <a:t>An individual may have some limitations , but with the association and cooperation from thought provoking people he can achieve his otherwise difficult dreams . Exchange of ideas generates a new object to work in better way . Whenever a person is helped or co-operated by others , his heart is bound to pay gratitude to them .</a:t>
            </a:r>
            <a:endParaRPr sz="3000" dirty="0"/>
          </a:p>
          <a:p>
            <a:pPr marL="0" lvl="0" indent="0" algn="just" rtl="0">
              <a:lnSpc>
                <a:spcPct val="90000"/>
              </a:lnSpc>
              <a:spcBef>
                <a:spcPts val="900"/>
              </a:spcBef>
              <a:spcAft>
                <a:spcPts val="0"/>
              </a:spcAft>
              <a:buSzPts val="3000"/>
              <a:buNone/>
            </a:pPr>
            <a:r>
              <a:rPr lang="en-US" sz="3000" dirty="0"/>
              <a:t>I would like to express my heart full thanks and high level respect to my project guide </a:t>
            </a:r>
            <a:r>
              <a:rPr lang="en-US" sz="3000" b="1" dirty="0"/>
              <a:t>Prof. </a:t>
            </a:r>
            <a:r>
              <a:rPr lang="en-US" sz="3000" b="1" dirty="0" err="1"/>
              <a:t>Preeti</a:t>
            </a:r>
            <a:r>
              <a:rPr lang="en-US" sz="3000" b="1" dirty="0"/>
              <a:t> Shukla </a:t>
            </a:r>
            <a:r>
              <a:rPr lang="en-US" sz="3000" dirty="0"/>
              <a:t>, whose constant support ,vast knowledge  and experience have been a tremendous source if strength in my endeavor. </a:t>
            </a:r>
            <a:endParaRPr sz="3000" dirty="0"/>
          </a:p>
          <a:p>
            <a:pPr marL="0" lvl="0" indent="0" algn="just" rtl="0">
              <a:lnSpc>
                <a:spcPct val="90000"/>
              </a:lnSpc>
              <a:spcBef>
                <a:spcPts val="900"/>
              </a:spcBef>
              <a:spcAft>
                <a:spcPts val="0"/>
              </a:spcAft>
              <a:buSzPts val="3000"/>
              <a:buNone/>
            </a:pPr>
            <a:endParaRPr sz="3000" dirty="0"/>
          </a:p>
        </p:txBody>
      </p:sp>
      <p:sp>
        <p:nvSpPr>
          <p:cNvPr id="399" name="Google Shape;399;p3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00" name="Google Shape;400;p3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401" name="Google Shape;401;p3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p:nvPr/>
        </p:nvSpPr>
        <p:spPr>
          <a:xfrm>
            <a:off x="91888" y="1843951"/>
            <a:ext cx="12008224" cy="31700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0" b="1" cap="none">
                <a:solidFill>
                  <a:srgbClr val="6D9BC1"/>
                </a:solidFill>
                <a:latin typeface="Quattrocento Sans"/>
                <a:ea typeface="Quattrocento Sans"/>
                <a:cs typeface="Quattrocento Sans"/>
                <a:sym typeface="Quattrocento Sans"/>
              </a:rPr>
              <a:t>Q&amp;A</a:t>
            </a:r>
            <a:endParaRPr sz="20000" b="1" cap="none">
              <a:solidFill>
                <a:srgbClr val="6D9BC1"/>
              </a:solidFill>
              <a:latin typeface="Quattrocento Sans"/>
              <a:ea typeface="Quattrocento Sans"/>
              <a:cs typeface="Quattrocento Sans"/>
              <a:sym typeface="Quattrocento Sans"/>
            </a:endParaRPr>
          </a:p>
        </p:txBody>
      </p:sp>
      <p:sp>
        <p:nvSpPr>
          <p:cNvPr id="407" name="Google Shape;407;p3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08" name="Google Shape;408;p3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409" name="Google Shape;409;p3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ctrTitle"/>
          </p:nvPr>
        </p:nvSpPr>
        <p:spPr>
          <a:xfrm>
            <a:off x="838200" y="2405576"/>
            <a:ext cx="10515600" cy="1860146"/>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ts val="7200"/>
              <a:buFont typeface="Calibri"/>
              <a:buNone/>
            </a:pPr>
            <a:r>
              <a:rPr lang="en-IN" dirty="0"/>
              <a:t>Spam Email Detection (SED</a:t>
            </a:r>
            <a:r>
              <a:rPr lang="en-US" u="sng" dirty="0"/>
              <a:t>) </a:t>
            </a:r>
            <a:endParaRPr u="sng" dirty="0"/>
          </a:p>
        </p:txBody>
      </p:sp>
      <p:sp>
        <p:nvSpPr>
          <p:cNvPr id="121" name="Google Shape;121;p2"/>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fontScale="55000" lnSpcReduction="20000"/>
          </a:bodyPr>
          <a:lstStyle/>
          <a:p>
            <a:pPr marL="0" lvl="0" indent="0" algn="r" rtl="0">
              <a:lnSpc>
                <a:spcPct val="150000"/>
              </a:lnSpc>
              <a:spcBef>
                <a:spcPts val="0"/>
              </a:spcBef>
              <a:spcAft>
                <a:spcPts val="0"/>
              </a:spcAft>
              <a:buSzPct val="100000"/>
              <a:buNone/>
            </a:pPr>
            <a:r>
              <a:rPr lang="en-US"/>
              <a:t>Submitted to: </a:t>
            </a:r>
            <a:endParaRPr/>
          </a:p>
          <a:p>
            <a:pPr marL="0" lvl="0" indent="0" algn="r" rtl="0">
              <a:lnSpc>
                <a:spcPct val="150000"/>
              </a:lnSpc>
              <a:spcBef>
                <a:spcPts val="600"/>
              </a:spcBef>
              <a:spcAft>
                <a:spcPts val="0"/>
              </a:spcAft>
              <a:buSzPct val="100000"/>
              <a:buNone/>
            </a:pPr>
            <a:r>
              <a:rPr lang="en-US"/>
              <a:t>Department of Computer Science and Engineering</a:t>
            </a:r>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4"/>
          <p:cNvSpPr/>
          <p:nvPr/>
        </p:nvSpPr>
        <p:spPr>
          <a:xfrm>
            <a:off x="91888" y="1843951"/>
            <a:ext cx="12008224" cy="31700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0" b="1" cap="none">
                <a:solidFill>
                  <a:srgbClr val="6D9BC1"/>
                </a:solidFill>
                <a:latin typeface="Quattrocento Sans"/>
                <a:ea typeface="Quattrocento Sans"/>
                <a:cs typeface="Quattrocento Sans"/>
                <a:sym typeface="Quattrocento Sans"/>
              </a:rPr>
              <a:t>THANKS</a:t>
            </a:r>
            <a:endParaRPr sz="20000" b="1" cap="none">
              <a:solidFill>
                <a:srgbClr val="6D9BC1"/>
              </a:solidFill>
              <a:latin typeface="Quattrocento Sans"/>
              <a:ea typeface="Quattrocento Sans"/>
              <a:cs typeface="Quattrocento Sans"/>
              <a:sym typeface="Quattrocento Sans"/>
            </a:endParaRPr>
          </a:p>
        </p:txBody>
      </p:sp>
      <p:sp>
        <p:nvSpPr>
          <p:cNvPr id="415" name="Google Shape;415;p3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16" name="Google Shape;416;p3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417" name="Google Shape;417;p3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txBox="1">
            <a:spLocks noGrp="1"/>
          </p:cNvSpPr>
          <p:nvPr>
            <p:ph type="title"/>
          </p:nvPr>
        </p:nvSpPr>
        <p:spPr>
          <a:xfrm>
            <a:off x="559558" y="2402238"/>
            <a:ext cx="5081587" cy="218722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Droid Sans Mono"/>
              <a:buNone/>
            </a:pPr>
            <a:r>
              <a:rPr lang="en-US" sz="3200" dirty="0"/>
              <a:t>Supervised by:</a:t>
            </a:r>
            <a:br>
              <a:rPr lang="en-US" sz="3200" dirty="0"/>
            </a:br>
            <a:r>
              <a:rPr lang="en-US" sz="3200" dirty="0" err="1"/>
              <a:t>Prof.Preeti</a:t>
            </a:r>
            <a:r>
              <a:rPr lang="en-US" sz="3200" dirty="0"/>
              <a:t> Shukla</a:t>
            </a:r>
            <a:endParaRPr sz="3200" dirty="0"/>
          </a:p>
        </p:txBody>
      </p:sp>
      <p:sp>
        <p:nvSpPr>
          <p:cNvPr id="127" name="Google Shape;127;p3"/>
          <p:cNvSpPr txBox="1">
            <a:spLocks noGrp="1"/>
          </p:cNvSpPr>
          <p:nvPr>
            <p:ph type="body" idx="1"/>
          </p:nvPr>
        </p:nvSpPr>
        <p:spPr>
          <a:xfrm>
            <a:off x="5759355" y="1692323"/>
            <a:ext cx="6237027" cy="3411940"/>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4400"/>
              <a:buNone/>
            </a:pPr>
            <a:endParaRPr dirty="0"/>
          </a:p>
          <a:p>
            <a:pPr marL="0" lvl="0" indent="0" algn="l" rtl="0">
              <a:lnSpc>
                <a:spcPct val="120000"/>
              </a:lnSpc>
              <a:spcBef>
                <a:spcPts val="0"/>
              </a:spcBef>
              <a:spcAft>
                <a:spcPts val="0"/>
              </a:spcAft>
              <a:buSzPts val="3200"/>
              <a:buNone/>
            </a:pPr>
            <a:r>
              <a:rPr lang="en-US" sz="3200" dirty="0"/>
              <a:t>Team Members :</a:t>
            </a:r>
            <a:endParaRPr sz="3200" dirty="0"/>
          </a:p>
          <a:p>
            <a:pPr marL="0" lvl="0" indent="0" algn="l" rtl="0">
              <a:lnSpc>
                <a:spcPct val="120000"/>
              </a:lnSpc>
              <a:spcBef>
                <a:spcPts val="0"/>
              </a:spcBef>
              <a:spcAft>
                <a:spcPts val="0"/>
              </a:spcAft>
              <a:buSzPts val="3200"/>
              <a:buNone/>
            </a:pPr>
            <a:r>
              <a:rPr lang="en-US" sz="3200" dirty="0"/>
              <a:t>Atharva </a:t>
            </a:r>
            <a:r>
              <a:rPr lang="en-US" sz="3200" dirty="0" err="1"/>
              <a:t>Pagare</a:t>
            </a:r>
            <a:r>
              <a:rPr lang="en-US" sz="3200" dirty="0"/>
              <a:t> (0827CS201048)</a:t>
            </a:r>
            <a:endParaRPr sz="3200" dirty="0"/>
          </a:p>
          <a:p>
            <a:pPr marL="0" lvl="0" indent="0" algn="l" rtl="0">
              <a:lnSpc>
                <a:spcPct val="120000"/>
              </a:lnSpc>
              <a:spcBef>
                <a:spcPts val="0"/>
              </a:spcBef>
              <a:spcAft>
                <a:spcPts val="0"/>
              </a:spcAft>
              <a:buSzPts val="3200"/>
              <a:buNone/>
            </a:pPr>
            <a:r>
              <a:rPr lang="en-US" sz="3200" dirty="0"/>
              <a:t>Atharva </a:t>
            </a:r>
            <a:r>
              <a:rPr lang="en-US" sz="3200" dirty="0" err="1"/>
              <a:t>Puranik</a:t>
            </a:r>
            <a:r>
              <a:rPr lang="en-US" sz="3200" dirty="0"/>
              <a:t> (0827CS201049)</a:t>
            </a:r>
          </a:p>
          <a:p>
            <a:pPr marL="0" lvl="0" indent="0" algn="l" rtl="0">
              <a:lnSpc>
                <a:spcPct val="120000"/>
              </a:lnSpc>
              <a:spcBef>
                <a:spcPts val="0"/>
              </a:spcBef>
              <a:spcAft>
                <a:spcPts val="0"/>
              </a:spcAft>
              <a:buSzPts val="3200"/>
              <a:buNone/>
            </a:pPr>
            <a:r>
              <a:rPr lang="en-US" sz="3200" dirty="0"/>
              <a:t>Bhumika Patidar(0827CS201060)</a:t>
            </a:r>
            <a:endParaRPr sz="3200" dirty="0"/>
          </a:p>
          <a:p>
            <a:pPr marL="0" lvl="0" indent="0" algn="l" rtl="0">
              <a:lnSpc>
                <a:spcPct val="120000"/>
              </a:lnSpc>
              <a:spcBef>
                <a:spcPts val="0"/>
              </a:spcBef>
              <a:spcAft>
                <a:spcPts val="0"/>
              </a:spcAft>
              <a:buSzPts val="4400"/>
              <a:buNone/>
            </a:pPr>
            <a:endParaRPr dirty="0"/>
          </a:p>
          <a:p>
            <a:pPr marL="0" lvl="0" indent="0" algn="l" rtl="0">
              <a:lnSpc>
                <a:spcPct val="120000"/>
              </a:lnSpc>
              <a:spcBef>
                <a:spcPts val="0"/>
              </a:spcBef>
              <a:spcAft>
                <a:spcPts val="0"/>
              </a:spcAft>
              <a:buSzPts val="4400"/>
              <a:buNone/>
            </a:pPr>
            <a:endParaRPr dirty="0"/>
          </a:p>
        </p:txBody>
      </p:sp>
      <p:sp>
        <p:nvSpPr>
          <p:cNvPr id="128" name="Google Shape;128;p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29" name="Google Shape;129;p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130" name="Google Shape;130;p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Project Presentation Outline</a:t>
            </a:r>
            <a:endParaRPr/>
          </a:p>
        </p:txBody>
      </p:sp>
      <p:sp>
        <p:nvSpPr>
          <p:cNvPr id="136" name="Google Shape;136;p4"/>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r>
              <a:rPr lang="en-US"/>
              <a:t>Abstract</a:t>
            </a:r>
            <a:endParaRPr/>
          </a:p>
          <a:p>
            <a:pPr marL="228600" lvl="0" indent="-228600" algn="just" rtl="0">
              <a:lnSpc>
                <a:spcPct val="90000"/>
              </a:lnSpc>
              <a:spcBef>
                <a:spcPts val="960"/>
              </a:spcBef>
              <a:spcAft>
                <a:spcPts val="0"/>
              </a:spcAft>
              <a:buSzPts val="3200"/>
              <a:buChar char="❖"/>
            </a:pPr>
            <a:r>
              <a:rPr lang="en-US"/>
              <a:t>Introduction</a:t>
            </a:r>
            <a:endParaRPr/>
          </a:p>
          <a:p>
            <a:pPr marL="228600" lvl="0" indent="-228600" algn="just" rtl="0">
              <a:lnSpc>
                <a:spcPct val="90000"/>
              </a:lnSpc>
              <a:spcBef>
                <a:spcPts val="960"/>
              </a:spcBef>
              <a:spcAft>
                <a:spcPts val="0"/>
              </a:spcAft>
              <a:buSzPts val="3200"/>
              <a:buChar char="❖"/>
            </a:pPr>
            <a:r>
              <a:rPr lang="en-US"/>
              <a:t>Problem Statement</a:t>
            </a:r>
            <a:endParaRPr/>
          </a:p>
          <a:p>
            <a:pPr marL="228600" lvl="0" indent="-228600" algn="just" rtl="0">
              <a:lnSpc>
                <a:spcPct val="90000"/>
              </a:lnSpc>
              <a:spcBef>
                <a:spcPts val="960"/>
              </a:spcBef>
              <a:spcAft>
                <a:spcPts val="0"/>
              </a:spcAft>
              <a:buSzPts val="3200"/>
              <a:buChar char="❖"/>
            </a:pPr>
            <a:r>
              <a:rPr lang="en-US"/>
              <a:t>Survey of Existing Systems</a:t>
            </a:r>
            <a:endParaRPr/>
          </a:p>
          <a:p>
            <a:pPr marL="228600" lvl="0" indent="-228600" algn="just" rtl="0">
              <a:lnSpc>
                <a:spcPct val="90000"/>
              </a:lnSpc>
              <a:spcBef>
                <a:spcPts val="960"/>
              </a:spcBef>
              <a:spcAft>
                <a:spcPts val="0"/>
              </a:spcAft>
              <a:buSzPts val="3200"/>
              <a:buChar char="❖"/>
            </a:pPr>
            <a:r>
              <a:rPr lang="en-US"/>
              <a:t>Project Objectives</a:t>
            </a:r>
            <a:endParaRPr/>
          </a:p>
          <a:p>
            <a:pPr marL="228600" lvl="0" indent="-228600" algn="just" rtl="0">
              <a:lnSpc>
                <a:spcPct val="90000"/>
              </a:lnSpc>
              <a:spcBef>
                <a:spcPts val="960"/>
              </a:spcBef>
              <a:spcAft>
                <a:spcPts val="0"/>
              </a:spcAft>
              <a:buSzPts val="3200"/>
              <a:buChar char="❖"/>
            </a:pPr>
            <a:r>
              <a:rPr lang="en-US"/>
              <a:t>Requirement Analysis</a:t>
            </a:r>
            <a:endParaRPr/>
          </a:p>
          <a:p>
            <a:pPr marL="228600" lvl="0" indent="-228600" algn="just" rtl="0">
              <a:lnSpc>
                <a:spcPct val="90000"/>
              </a:lnSpc>
              <a:spcBef>
                <a:spcPts val="960"/>
              </a:spcBef>
              <a:spcAft>
                <a:spcPts val="0"/>
              </a:spcAft>
              <a:buSzPts val="3200"/>
              <a:buChar char="❖"/>
            </a:pPr>
            <a:r>
              <a:rPr lang="en-US"/>
              <a:t>Solution Proposed</a:t>
            </a:r>
            <a:endParaRPr/>
          </a:p>
          <a:p>
            <a:pPr marL="228600" lvl="0" indent="-228600" algn="just" rtl="0">
              <a:lnSpc>
                <a:spcPct val="90000"/>
              </a:lnSpc>
              <a:spcBef>
                <a:spcPts val="960"/>
              </a:spcBef>
              <a:spcAft>
                <a:spcPts val="0"/>
              </a:spcAft>
              <a:buSzPts val="3200"/>
              <a:buChar char="❖"/>
            </a:pPr>
            <a:r>
              <a:rPr lang="en-US"/>
              <a:t>The Outcome Discussion</a:t>
            </a:r>
            <a:endParaRPr/>
          </a:p>
          <a:p>
            <a:pPr marL="228600" lvl="0" indent="-228600" algn="just" rtl="0">
              <a:lnSpc>
                <a:spcPct val="90000"/>
              </a:lnSpc>
              <a:spcBef>
                <a:spcPts val="960"/>
              </a:spcBef>
              <a:spcAft>
                <a:spcPts val="0"/>
              </a:spcAft>
              <a:buSzPts val="3200"/>
              <a:buChar char="❖"/>
            </a:pPr>
            <a:r>
              <a:rPr lang="en-US"/>
              <a:t>Conclusions and Limitations</a:t>
            </a:r>
            <a:endParaRPr/>
          </a:p>
          <a:p>
            <a:pPr marL="228600" lvl="0" indent="-228600" algn="just" rtl="0">
              <a:lnSpc>
                <a:spcPct val="90000"/>
              </a:lnSpc>
              <a:spcBef>
                <a:spcPts val="960"/>
              </a:spcBef>
              <a:spcAft>
                <a:spcPts val="0"/>
              </a:spcAft>
              <a:buSzPts val="3200"/>
              <a:buNone/>
            </a:pPr>
            <a:endParaRPr/>
          </a:p>
        </p:txBody>
      </p:sp>
      <p:sp>
        <p:nvSpPr>
          <p:cNvPr id="137" name="Google Shape;137;p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38" name="Google Shape;138;p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39" name="Google Shape;139;p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Abstract</a:t>
            </a:r>
            <a:endParaRPr/>
          </a:p>
        </p:txBody>
      </p:sp>
      <p:sp>
        <p:nvSpPr>
          <p:cNvPr id="145" name="Google Shape;145;p5"/>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Autofit/>
          </a:bodyPr>
          <a:lstStyle/>
          <a:p>
            <a:pPr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Spam email detection is the process of identifying and filtering unwanted messages before they reach a user's inbox.</a:t>
            </a:r>
          </a:p>
          <a:p>
            <a:pPr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Machine learning algorithms, such as Naive Bayes and Support Vector Machines, can be trained on large datasets of labeled emails to automatically classify incoming messages as spam or not.</a:t>
            </a:r>
          </a:p>
          <a:p>
            <a:pPr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Feature extraction techniques, such as bag-of-words and n-grams, can be used to represent emails as numerical vectors for input into machine learning models.</a:t>
            </a:r>
          </a:p>
          <a:p>
            <a:pPr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To improve performance, techniques such as ensemble learning and feature selection can be employed.</a:t>
            </a:r>
          </a:p>
          <a:p>
            <a:pPr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Evaluation metrics such as precision, recall, and F1 score can be used to assess the effectiveness of spam email detection models.</a:t>
            </a:r>
          </a:p>
          <a:p>
            <a:pPr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Real-time spam filtering can be achieved by integrating machine learning models with email servers or clients.</a:t>
            </a:r>
          </a:p>
          <a:p>
            <a:pPr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Future research directions for spam email detection include using deep learning models and exploring the use of additional features, such as sender reputation and email metadata.</a:t>
            </a:r>
          </a:p>
          <a:p>
            <a:pPr marL="190500" indent="0">
              <a:spcBef>
                <a:spcPts val="900"/>
              </a:spcBef>
              <a:buSzPts val="3000"/>
              <a:buNone/>
            </a:pPr>
            <a:endParaRPr sz="2000" dirty="0">
              <a:latin typeface="Calibri" panose="020F0502020204030204" pitchFamily="34" charset="0"/>
              <a:ea typeface="Calibri" panose="020F0502020204030204" pitchFamily="34" charset="0"/>
              <a:cs typeface="Calibri" panose="020F0502020204030204" pitchFamily="34" charset="0"/>
            </a:endParaRPr>
          </a:p>
        </p:txBody>
      </p:sp>
      <p:sp>
        <p:nvSpPr>
          <p:cNvPr id="146" name="Google Shape;146;p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47" name="Google Shape;147;p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48" name="Google Shape;148;p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6"/>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Introduction </a:t>
            </a:r>
            <a:endParaRPr dirty="0"/>
          </a:p>
        </p:txBody>
      </p:sp>
      <p:sp>
        <p:nvSpPr>
          <p:cNvPr id="154" name="Google Shape;154;p6"/>
          <p:cNvSpPr txBox="1">
            <a:spLocks noGrp="1"/>
          </p:cNvSpPr>
          <p:nvPr>
            <p:ph type="body" idx="1"/>
          </p:nvPr>
        </p:nvSpPr>
        <p:spPr>
          <a:xfrm>
            <a:off x="1" y="1222514"/>
            <a:ext cx="9055832" cy="5614222"/>
          </a:xfrm>
          <a:prstGeom prst="rect">
            <a:avLst/>
          </a:prstGeom>
          <a:noFill/>
          <a:ln>
            <a:noFill/>
          </a:ln>
        </p:spPr>
        <p:txBody>
          <a:bodyPr spcFirstLastPara="1" wrap="square" lIns="91425" tIns="45700" rIns="91425" bIns="45700" anchor="t" anchorCtr="0">
            <a:noAutofit/>
          </a:bodyPr>
          <a:lstStyle/>
          <a:p>
            <a:pPr algn="l">
              <a:buFont typeface="Wingdings" panose="05000000000000000000" pitchFamily="2" charset="2"/>
              <a:buChar char="v"/>
            </a:pPr>
            <a:r>
              <a:rPr lang="en-US" sz="1600" b="0" i="0" dirty="0">
                <a:solidFill>
                  <a:srgbClr val="374151"/>
                </a:solidFill>
                <a:effectLst/>
                <a:latin typeface="Söhne"/>
              </a:rPr>
              <a:t>Email has become a critical mode of communication in today's digital age. However, this mode of communication is frequently targeted by spam emails and phishing attacks, which can compromise the privacy and security of users.</a:t>
            </a:r>
          </a:p>
          <a:p>
            <a:pPr algn="l">
              <a:buFont typeface="Wingdings" panose="05000000000000000000" pitchFamily="2" charset="2"/>
              <a:buChar char="v"/>
            </a:pPr>
            <a:r>
              <a:rPr lang="en-US" sz="1600" b="0" i="0" dirty="0">
                <a:solidFill>
                  <a:srgbClr val="374151"/>
                </a:solidFill>
                <a:effectLst/>
                <a:latin typeface="Söhne"/>
              </a:rPr>
              <a:t>Spam emails are unsolicited emails that are sent in bulk to a large number of users with the intent to deceive or trick them into taking some action, such as sharing personal information or making a financial transaction.</a:t>
            </a:r>
          </a:p>
          <a:p>
            <a:pPr algn="l">
              <a:buFont typeface="Wingdings" panose="05000000000000000000" pitchFamily="2" charset="2"/>
              <a:buChar char="v"/>
            </a:pPr>
            <a:r>
              <a:rPr lang="en-US" sz="1600" b="0" i="0" dirty="0">
                <a:solidFill>
                  <a:srgbClr val="374151"/>
                </a:solidFill>
                <a:effectLst/>
                <a:latin typeface="Söhne"/>
              </a:rPr>
              <a:t>Spam email detection is the process of automatically identifying and filtering out unwanted messages from a user's inbox, thereby reducing the risk of falling victim to such attacks.</a:t>
            </a:r>
          </a:p>
          <a:p>
            <a:pPr algn="l">
              <a:buFont typeface="Wingdings" panose="05000000000000000000" pitchFamily="2" charset="2"/>
              <a:buChar char="v"/>
            </a:pPr>
            <a:r>
              <a:rPr lang="en-US" sz="1600" b="0" i="0" dirty="0">
                <a:solidFill>
                  <a:srgbClr val="374151"/>
                </a:solidFill>
                <a:effectLst/>
                <a:latin typeface="Söhne"/>
              </a:rPr>
              <a:t>Machine learning algorithms have proven to be effective in detecting spam emails by analyzing the contents of an email message and classifying it as spam or not spam.</a:t>
            </a:r>
          </a:p>
          <a:p>
            <a:pPr algn="l">
              <a:buFont typeface="Wingdings" panose="05000000000000000000" pitchFamily="2" charset="2"/>
              <a:buChar char="v"/>
            </a:pPr>
            <a:r>
              <a:rPr lang="en-US" sz="1600" b="0" i="0" dirty="0">
                <a:solidFill>
                  <a:srgbClr val="374151"/>
                </a:solidFill>
                <a:effectLst/>
                <a:latin typeface="Söhne"/>
              </a:rPr>
              <a:t>In this project, we aim to develop a spam email detection system using machine learning algorithms. The system will be trained on a large dataset of labeled emails to automatically classify incoming messages as spam or not.</a:t>
            </a:r>
          </a:p>
          <a:p>
            <a:pPr algn="l">
              <a:buFont typeface="Wingdings" panose="05000000000000000000" pitchFamily="2" charset="2"/>
              <a:buChar char="v"/>
            </a:pPr>
            <a:r>
              <a:rPr lang="en-US" sz="1600" b="0" i="0" dirty="0">
                <a:solidFill>
                  <a:srgbClr val="374151"/>
                </a:solidFill>
                <a:effectLst/>
                <a:latin typeface="Söhne"/>
              </a:rPr>
              <a:t>We will explore various machine learning algorithms, such as Naive Bayes and Support Vector Machines, and feature extraction techniques, such as bag-of-words and n-grams, to represent email messages as numerical vectors for input into the models.</a:t>
            </a:r>
          </a:p>
          <a:p>
            <a:pPr algn="l">
              <a:buFont typeface="Wingdings" panose="05000000000000000000" pitchFamily="2" charset="2"/>
              <a:buChar char="v"/>
            </a:pPr>
            <a:r>
              <a:rPr lang="en-US" sz="1600" b="0" i="0" dirty="0">
                <a:solidFill>
                  <a:srgbClr val="374151"/>
                </a:solidFill>
                <a:effectLst/>
                <a:latin typeface="Söhne"/>
              </a:rPr>
              <a:t>The performance of the system will be evaluated using standard evaluation metrics such as precision, recall, and F1 score.</a:t>
            </a:r>
          </a:p>
          <a:p>
            <a:pPr algn="l">
              <a:buFont typeface="Wingdings" panose="05000000000000000000" pitchFamily="2" charset="2"/>
              <a:buChar char="v"/>
            </a:pPr>
            <a:r>
              <a:rPr lang="en-US" sz="1600" b="0" i="0" dirty="0">
                <a:solidFill>
                  <a:srgbClr val="374151"/>
                </a:solidFill>
                <a:effectLst/>
                <a:latin typeface="Söhne"/>
              </a:rPr>
              <a:t>The ultimate goal of this project is to develop a robust and effective spam email detection system that can protect users from malicious attacks and enhance their overall email experience.</a:t>
            </a:r>
          </a:p>
          <a:p>
            <a:pPr marL="0" indent="0">
              <a:spcBef>
                <a:spcPts val="900"/>
              </a:spcBef>
              <a:buSzPts val="3000"/>
              <a:buNone/>
            </a:pPr>
            <a:endParaRPr sz="2000" dirty="0"/>
          </a:p>
        </p:txBody>
      </p:sp>
      <p:sp>
        <p:nvSpPr>
          <p:cNvPr id="155" name="Google Shape;155;p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56" name="Google Shape;156;p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57" name="Google Shape;157;p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1026" name="Picture 2">
            <a:extLst>
              <a:ext uri="{FF2B5EF4-FFF2-40B4-BE49-F238E27FC236}">
                <a16:creationId xmlns:a16="http://schemas.microsoft.com/office/drawing/2014/main" id="{AB473D4E-5C79-2A65-C6DC-DB6FD50EB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3303" y="1511425"/>
            <a:ext cx="3035565" cy="202371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7A26767-E3FD-253D-38BA-E8C130745FA3}"/>
              </a:ext>
            </a:extLst>
          </p:cNvPr>
          <p:cNvPicPr>
            <a:picLocks noChangeAspect="1"/>
          </p:cNvPicPr>
          <p:nvPr/>
        </p:nvPicPr>
        <p:blipFill>
          <a:blip r:embed="rId4"/>
          <a:stretch>
            <a:fillRect/>
          </a:stretch>
        </p:blipFill>
        <p:spPr>
          <a:xfrm>
            <a:off x="9032307" y="4103557"/>
            <a:ext cx="3020088" cy="1890436"/>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The Problem Statement</a:t>
            </a:r>
            <a:endParaRPr/>
          </a:p>
        </p:txBody>
      </p:sp>
      <p:sp>
        <p:nvSpPr>
          <p:cNvPr id="165" name="Google Shape;165;p7"/>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114300" indent="0" algn="l">
              <a:buNone/>
            </a:pPr>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Spam emails and phishing attacks have become a significant problem for email users, posing a threat to their privacy and security. Despite the availability of spam filters, many of these unwanted emails still manage to bypass such filters and reach the inbox, leading to an increasing risk of phishing attacks and identity theft. This highlights the need for a more robust and effective solution for spam email detection that can accurately classify incoming emails as spam or not. Therefore, the problem statement of this project is to develop a spam email detection system using machine learning algorithms that can automatically identify and filter out unwanted emails from a user's inbox, thereby reducing the risk of falling victim to phishing attacks and other malicious activities. The proposed solution aims to provide an effective, reliable, and scalable approach to spam email detection that can improve the overall email experience and security of users</a:t>
            </a:r>
            <a:endPar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0"/>
              </a:spcBef>
              <a:spcAft>
                <a:spcPts val="0"/>
              </a:spcAft>
              <a:buSzPts val="3000"/>
              <a:buNone/>
            </a:pPr>
            <a:endParaRPr sz="3000" dirty="0"/>
          </a:p>
        </p:txBody>
      </p:sp>
      <p:sp>
        <p:nvSpPr>
          <p:cNvPr id="166" name="Google Shape;166;p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67" name="Google Shape;167;p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68" name="Google Shape;168;p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Survey of Existing Systems</a:t>
            </a:r>
            <a:endParaRPr/>
          </a:p>
        </p:txBody>
      </p:sp>
      <p:sp>
        <p:nvSpPr>
          <p:cNvPr id="175" name="Google Shape;175;p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76" name="Google Shape;176;p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77" name="Google Shape;177;p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2052" name="Picture 4" descr="Apache SpamAssassin™ - An Open-source Mail Filtering Framework">
            <a:extLst>
              <a:ext uri="{FF2B5EF4-FFF2-40B4-BE49-F238E27FC236}">
                <a16:creationId xmlns:a16="http://schemas.microsoft.com/office/drawing/2014/main" id="{EC6A871F-E6B9-F44F-457A-FEE5F799BD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3651" y="1430652"/>
            <a:ext cx="2479171" cy="127729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view] Exchange Online Protection Office 365 Meaning &amp; Features">
            <a:extLst>
              <a:ext uri="{FF2B5EF4-FFF2-40B4-BE49-F238E27FC236}">
                <a16:creationId xmlns:a16="http://schemas.microsoft.com/office/drawing/2014/main" id="{2784778C-4EA4-9805-1B7C-6772CE6D15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0164" y="2837828"/>
            <a:ext cx="1915935" cy="127729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What is Google Workspace? | IT Support LA">
            <a:extLst>
              <a:ext uri="{FF2B5EF4-FFF2-40B4-BE49-F238E27FC236}">
                <a16:creationId xmlns:a16="http://schemas.microsoft.com/office/drawing/2014/main" id="{3CC31A7E-61F6-A0B6-C14B-6A00CD07D6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43442" y="4173574"/>
            <a:ext cx="2289380" cy="12863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9606B68-E165-D61D-1E8A-F4FB5FABBA4A}"/>
              </a:ext>
            </a:extLst>
          </p:cNvPr>
          <p:cNvSpPr txBox="1"/>
          <p:nvPr/>
        </p:nvSpPr>
        <p:spPr>
          <a:xfrm>
            <a:off x="369651" y="1857982"/>
            <a:ext cx="8646530" cy="3785652"/>
          </a:xfrm>
          <a:prstGeom prst="rect">
            <a:avLst/>
          </a:prstGeom>
          <a:noFill/>
        </p:spPr>
        <p:txBody>
          <a:bodyPr wrap="square" rtlCol="0">
            <a:spAutoFit/>
          </a:bodyPr>
          <a:lstStyle/>
          <a:p>
            <a:pPr marL="457200" indent="-457200" algn="l">
              <a:buFont typeface="+mj-lt"/>
              <a:buAutoNum type="arabicPeriod"/>
            </a:pPr>
            <a:r>
              <a:rPr lang="en-US" sz="2000" b="1" i="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SpamAssassin</a:t>
            </a:r>
            <a:r>
              <a:rPr lang="en-US"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an open-source software for email filtering that uses a variety of techniques, such as Bayesian filtering and DNS-based blacklists, to identify spam emails.</a:t>
            </a:r>
          </a:p>
          <a:p>
            <a:pPr marL="457200" indent="-457200" algn="l">
              <a:buFont typeface="+mj-lt"/>
              <a:buAutoNum type="arabicPeriod"/>
            </a:pPr>
            <a:endPar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mj-lt"/>
              <a:buAutoNum type="arabicPeriod"/>
            </a:pPr>
            <a:r>
              <a:rPr lang="en-US"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Microsoft Exchange Online Protection </a:t>
            </a: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 cloud-based service that uses machine learning algorithms and heuristics to analyze email traffic and identify spam and phishing emails.</a:t>
            </a:r>
          </a:p>
          <a:p>
            <a:pPr marL="457200" indent="-457200" algn="l">
              <a:buFont typeface="+mj-lt"/>
              <a:buAutoNum type="arabicPeriod"/>
            </a:pPr>
            <a:endPar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mj-lt"/>
              <a:buAutoNum type="arabicPeriod"/>
            </a:pPr>
            <a:r>
              <a:rPr lang="en-US"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Google Workspace - </a:t>
            </a: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 suite of cloud-based productivity and collaboration tools that includes Gmail, which uses a combination of machine learning algorithms and community feedback to identify and filter spam emails.</a:t>
            </a:r>
          </a:p>
          <a:p>
            <a:pPr marL="457200" indent="-457200">
              <a:buFont typeface="+mj-lt"/>
              <a:buAutoNum type="arabicPeriod"/>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Survey of Existing Systems</a:t>
            </a:r>
            <a:endParaRPr/>
          </a:p>
        </p:txBody>
      </p:sp>
      <p:sp>
        <p:nvSpPr>
          <p:cNvPr id="184" name="Google Shape;184;p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85" name="Google Shape;185;p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186" name="Google Shape;186;p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3076" name="Picture 4" descr="نرم افزار امنیت ایمیل سازمانی Symantec Messaging Gateway - داده پایش کارن">
            <a:extLst>
              <a:ext uri="{FF2B5EF4-FFF2-40B4-BE49-F238E27FC236}">
                <a16:creationId xmlns:a16="http://schemas.microsoft.com/office/drawing/2014/main" id="{52F7E399-44D3-3DA8-58B1-1B70E63889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3178" y="1418446"/>
            <a:ext cx="428625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McAfee Email Gateway (Discontinued) Reviews &amp; Ratings 2023">
            <a:extLst>
              <a:ext uri="{FF2B5EF4-FFF2-40B4-BE49-F238E27FC236}">
                <a16:creationId xmlns:a16="http://schemas.microsoft.com/office/drawing/2014/main" id="{91423464-7780-B8F6-6506-1337A09538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4969" y="4104731"/>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WS Marketplace: Barracuda Email Security Gateway - PAYG">
            <a:extLst>
              <a:ext uri="{FF2B5EF4-FFF2-40B4-BE49-F238E27FC236}">
                <a16:creationId xmlns:a16="http://schemas.microsoft.com/office/drawing/2014/main" id="{9CCD70E4-A68D-76CD-4BFD-60C1C3DB51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9242" y="4104731"/>
            <a:ext cx="1890186" cy="17144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56E4D35-4F41-6516-E4A6-68D0F8FFB020}"/>
              </a:ext>
            </a:extLst>
          </p:cNvPr>
          <p:cNvSpPr txBox="1"/>
          <p:nvPr/>
        </p:nvSpPr>
        <p:spPr>
          <a:xfrm>
            <a:off x="340468" y="1702340"/>
            <a:ext cx="7072009" cy="4708981"/>
          </a:xfrm>
          <a:prstGeom prst="rect">
            <a:avLst/>
          </a:prstGeom>
          <a:noFill/>
        </p:spPr>
        <p:txBody>
          <a:bodyPr wrap="square" rtlCol="0">
            <a:spAutoFit/>
          </a:bodyPr>
          <a:lstStyle/>
          <a:p>
            <a:pPr algn="l"/>
            <a:r>
              <a:rPr lang="en-US"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3. Symantec Messaging Gateway </a:t>
            </a: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 software-based email security solution that uses a variety of technologies, including reputation analysis, heuristics, and machine learning, to identify and block spam emails.</a:t>
            </a:r>
          </a:p>
          <a:p>
            <a:pPr algn="l"/>
            <a:endPar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4. McAfee Email Gateway </a:t>
            </a: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 hardware-based email security appliance that uses a combination of signature-based and behavior-based detection techniques to identify and block spam and phishing emails.</a:t>
            </a:r>
          </a:p>
          <a:p>
            <a:pPr algn="l"/>
            <a:endPar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5. Barracuda Email Security Gateway </a:t>
            </a: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 hardware or virtual appliance that provides multi-layered email security, including spam filtering, anti-virus and anti-malware protection, and advanced threat detection.</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2164</Words>
  <Application>Microsoft Office PowerPoint</Application>
  <PresentationFormat>Widescreen</PresentationFormat>
  <Paragraphs>131</Paragraphs>
  <Slides>20</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Wingdings</vt:lpstr>
      <vt:lpstr>Arial</vt:lpstr>
      <vt:lpstr>Arial Black</vt:lpstr>
      <vt:lpstr>Quattrocento Sans</vt:lpstr>
      <vt:lpstr>Droid Sans Mono</vt:lpstr>
      <vt:lpstr>Courier New</vt:lpstr>
      <vt:lpstr>Calibri</vt:lpstr>
      <vt:lpstr>Söhne</vt:lpstr>
      <vt:lpstr>Noto Sans Symbols</vt:lpstr>
      <vt:lpstr>WelcomeDoc</vt:lpstr>
      <vt:lpstr>PowerPoint Presentation</vt:lpstr>
      <vt:lpstr>Spam Email Detection (SED) </vt:lpstr>
      <vt:lpstr>Supervised by: Prof.Preeti Shukla</vt:lpstr>
      <vt:lpstr>Project Presentation Outline</vt:lpstr>
      <vt:lpstr>Abstract</vt:lpstr>
      <vt:lpstr>Introduction </vt:lpstr>
      <vt:lpstr>The Problem Statement</vt:lpstr>
      <vt:lpstr>Survey of Existing Systems</vt:lpstr>
      <vt:lpstr>Survey of Existing Systems</vt:lpstr>
      <vt:lpstr>Objectives</vt:lpstr>
      <vt:lpstr>Requirement Analysis</vt:lpstr>
      <vt:lpstr>Requirement Analysis</vt:lpstr>
      <vt:lpstr>Solution Proposed</vt:lpstr>
      <vt:lpstr>Solution Proposed</vt:lpstr>
      <vt:lpstr>The Outcome Discussion</vt:lpstr>
      <vt:lpstr>The Outcome Discussion</vt:lpstr>
      <vt:lpstr>Conclusion</vt:lpstr>
      <vt:lpstr>Acknowledgment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Kamal Kumar Sethi</dc:creator>
  <cp:lastModifiedBy>bhumika patidar</cp:lastModifiedBy>
  <cp:revision>7</cp:revision>
  <dcterms:created xsi:type="dcterms:W3CDTF">2014-03-28T16:17:00Z</dcterms:created>
  <dcterms:modified xsi:type="dcterms:W3CDTF">2023-04-16T08:54:30Z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ICV">
    <vt:lpwstr>7903FC8FB51348E49A7B934740E8FC4F</vt:lpwstr>
  </property>
  <property fmtid="{D5CDD505-2E9C-101B-9397-08002B2CF9AE}" pid="4" name="KSOProductBuildVer">
    <vt:lpwstr>1033-11.2.0.11306</vt:lpwstr>
  </property>
</Properties>
</file>