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73" autoAdjust="0"/>
  </p:normalViewPr>
  <p:slideViewPr>
    <p:cSldViewPr>
      <p:cViewPr>
        <p:scale>
          <a:sx n="110" d="100"/>
          <a:sy n="110" d="100"/>
        </p:scale>
        <p:origin x="-30" y="7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9525" y="0"/>
            <a:ext cx="2921000" cy="493713"/>
          </a:xfrm>
          <a:prstGeom prst="rect">
            <a:avLst/>
          </a:prstGeom>
        </p:spPr>
        <p:txBody>
          <a:bodyPr vert="horz" lIns="91440" tIns="45720" rIns="91440" bIns="45720" rtlCol="0"/>
          <a:lstStyle>
            <a:lvl1pPr algn="r">
              <a:defRPr sz="1200"/>
            </a:lvl1pPr>
          </a:lstStyle>
          <a:p>
            <a:fld id="{D0BE12A2-FCEE-44EE-940D-4F250772AC9C}" type="datetimeFigureOut">
              <a:rPr lang="en-IN" smtClean="0"/>
              <a:t>18-07-2018</a:t>
            </a:fld>
            <a:endParaRPr lang="en-IN"/>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4688" y="4689475"/>
            <a:ext cx="5392737"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7363"/>
            <a:ext cx="2921000" cy="493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9525" y="9377363"/>
            <a:ext cx="2921000" cy="493712"/>
          </a:xfrm>
          <a:prstGeom prst="rect">
            <a:avLst/>
          </a:prstGeom>
        </p:spPr>
        <p:txBody>
          <a:bodyPr vert="horz" lIns="91440" tIns="45720" rIns="91440" bIns="45720" rtlCol="0" anchor="b"/>
          <a:lstStyle>
            <a:lvl1pPr algn="r">
              <a:defRPr sz="1200"/>
            </a:lvl1pPr>
          </a:lstStyle>
          <a:p>
            <a:fld id="{D639FAF0-32D1-49C6-8BC3-9AE6C278D445}" type="slidenum">
              <a:rPr lang="en-IN" smtClean="0"/>
              <a:t>‹#›</a:t>
            </a:fld>
            <a:endParaRPr lang="en-IN"/>
          </a:p>
        </p:txBody>
      </p:sp>
    </p:spTree>
    <p:extLst>
      <p:ext uri="{BB962C8B-B14F-4D97-AF65-F5344CB8AC3E}">
        <p14:creationId xmlns:p14="http://schemas.microsoft.com/office/powerpoint/2010/main" val="6102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639FAF0-32D1-49C6-8BC3-9AE6C278D445}" type="slidenum">
              <a:rPr lang="en-IN" smtClean="0"/>
              <a:t>1</a:t>
            </a:fld>
            <a:endParaRPr lang="en-IN"/>
          </a:p>
        </p:txBody>
      </p:sp>
    </p:spTree>
    <p:extLst>
      <p:ext uri="{BB962C8B-B14F-4D97-AF65-F5344CB8AC3E}">
        <p14:creationId xmlns:p14="http://schemas.microsoft.com/office/powerpoint/2010/main" val="340613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A5921F-0597-40A1-97EE-6F331A7CF098}" type="datetimeFigureOut">
              <a:rPr lang="en-IN" smtClean="0"/>
              <a:t>18-07-2018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192071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A5921F-0597-40A1-97EE-6F331A7CF098}" type="datetimeFigureOut">
              <a:rPr lang="en-IN" smtClean="0"/>
              <a:t>18-07-2018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394911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A5921F-0597-40A1-97EE-6F331A7CF098}" type="datetimeFigureOut">
              <a:rPr lang="en-IN" smtClean="0"/>
              <a:t>18-07-2018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230818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A5921F-0597-40A1-97EE-6F331A7CF098}" type="datetimeFigureOut">
              <a:rPr lang="en-IN" smtClean="0"/>
              <a:t>18-07-2018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336146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A5921F-0597-40A1-97EE-6F331A7CF098}" type="datetimeFigureOut">
              <a:rPr lang="en-IN" smtClean="0"/>
              <a:t>18-07-2018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241143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A5921F-0597-40A1-97EE-6F331A7CF098}" type="datetimeFigureOut">
              <a:rPr lang="en-IN" smtClean="0"/>
              <a:t>18-07-2018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413066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A5921F-0597-40A1-97EE-6F331A7CF098}" type="datetimeFigureOut">
              <a:rPr lang="en-IN" smtClean="0"/>
              <a:t>18-07-2018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15999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A5921F-0597-40A1-97EE-6F331A7CF098}" type="datetimeFigureOut">
              <a:rPr lang="en-IN" smtClean="0"/>
              <a:t>18-07-2018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202238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5921F-0597-40A1-97EE-6F331A7CF098}" type="datetimeFigureOut">
              <a:rPr lang="en-IN" smtClean="0"/>
              <a:t>18-07-2018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134300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5921F-0597-40A1-97EE-6F331A7CF098}" type="datetimeFigureOut">
              <a:rPr lang="en-IN" smtClean="0"/>
              <a:t>18-07-2018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317915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5921F-0597-40A1-97EE-6F331A7CF098}" type="datetimeFigureOut">
              <a:rPr lang="en-IN" smtClean="0"/>
              <a:t>18-07-2018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6955A-1383-4356-91DC-2C310E948225}" type="slidenum">
              <a:rPr lang="en-IN" smtClean="0"/>
              <a:t>‹#›</a:t>
            </a:fld>
            <a:endParaRPr lang="en-IN"/>
          </a:p>
        </p:txBody>
      </p:sp>
    </p:spTree>
    <p:extLst>
      <p:ext uri="{BB962C8B-B14F-4D97-AF65-F5344CB8AC3E}">
        <p14:creationId xmlns:p14="http://schemas.microsoft.com/office/powerpoint/2010/main" val="26951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5921F-0597-40A1-97EE-6F331A7CF098}" type="datetimeFigureOut">
              <a:rPr lang="en-IN" smtClean="0"/>
              <a:t>18-07-2018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6955A-1383-4356-91DC-2C310E948225}" type="slidenum">
              <a:rPr lang="en-IN" smtClean="0"/>
              <a:t>‹#›</a:t>
            </a:fld>
            <a:endParaRPr lang="en-IN"/>
          </a:p>
        </p:txBody>
      </p:sp>
    </p:spTree>
    <p:extLst>
      <p:ext uri="{BB962C8B-B14F-4D97-AF65-F5344CB8AC3E}">
        <p14:creationId xmlns:p14="http://schemas.microsoft.com/office/powerpoint/2010/main" val="3871836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8225" y="0"/>
            <a:ext cx="648072" cy="620688"/>
          </a:xfrm>
          <a:prstGeom prst="rect">
            <a:avLst/>
          </a:prstGeom>
        </p:spPr>
      </p:pic>
      <p:sp>
        <p:nvSpPr>
          <p:cNvPr id="9" name="Rectangle 8"/>
          <p:cNvSpPr/>
          <p:nvPr/>
        </p:nvSpPr>
        <p:spPr>
          <a:xfrm>
            <a:off x="5384120" y="563138"/>
            <a:ext cx="2952328" cy="458587"/>
          </a:xfrm>
          <a:prstGeom prst="rect">
            <a:avLst/>
          </a:prstGeom>
        </p:spPr>
        <p:txBody>
          <a:bodyPr wrap="square">
            <a:spAutoFit/>
          </a:bodyPr>
          <a:lstStyle/>
          <a:p>
            <a:pPr algn="ctr" fontAlgn="base">
              <a:lnSpc>
                <a:spcPct val="85000"/>
              </a:lnSpc>
              <a:spcBef>
                <a:spcPct val="0"/>
              </a:spcBef>
              <a:spcAft>
                <a:spcPct val="0"/>
              </a:spcAft>
            </a:pPr>
            <a:r>
              <a:rPr lang="hi-IN" sz="1400" b="1" dirty="0">
                <a:solidFill>
                  <a:schemeClr val="accent4">
                    <a:lumMod val="75000"/>
                  </a:schemeClr>
                </a:solidFill>
                <a:latin typeface="Calibri" pitchFamily="34" charset="0"/>
                <a:ea typeface="Calibri" pitchFamily="34" charset="0"/>
                <a:cs typeface="Mangal" pitchFamily="18" charset="0"/>
              </a:rPr>
              <a:t>अंतर</a:t>
            </a:r>
            <a:r>
              <a:rPr lang="en-IN" sz="1400" b="1" dirty="0" smtClean="0">
                <a:solidFill>
                  <a:schemeClr val="accent4">
                    <a:lumMod val="75000"/>
                  </a:schemeClr>
                </a:solidFill>
                <a:ea typeface="Calibri" pitchFamily="34" charset="0"/>
              </a:rPr>
              <a:t>-</a:t>
            </a:r>
            <a:r>
              <a:rPr lang="hi-IN" sz="1400" b="1" dirty="0" smtClean="0">
                <a:solidFill>
                  <a:schemeClr val="accent4">
                    <a:lumMod val="75000"/>
                  </a:schemeClr>
                </a:solidFill>
                <a:ea typeface="Calibri" pitchFamily="34" charset="0"/>
              </a:rPr>
              <a:t>केन्द्र हिन्दी तकनीकी संगोष्ठी</a:t>
            </a:r>
            <a:endParaRPr lang="en-US" sz="500" b="1" dirty="0" smtClean="0">
              <a:solidFill>
                <a:schemeClr val="accent4">
                  <a:lumMod val="75000"/>
                </a:schemeClr>
              </a:solidFill>
              <a:latin typeface="Arial" pitchFamily="34" charset="0"/>
              <a:cs typeface="Arial" pitchFamily="34" charset="0"/>
            </a:endParaRPr>
          </a:p>
          <a:p>
            <a:pPr algn="ctr" eaLnBrk="0" fontAlgn="base" hangingPunct="0">
              <a:lnSpc>
                <a:spcPct val="85000"/>
              </a:lnSpc>
              <a:spcBef>
                <a:spcPct val="0"/>
              </a:spcBef>
              <a:spcAft>
                <a:spcPct val="0"/>
              </a:spcAft>
            </a:pPr>
            <a:r>
              <a:rPr lang="en-US" sz="1400" b="1" dirty="0" smtClean="0">
                <a:solidFill>
                  <a:schemeClr val="accent4">
                    <a:lumMod val="75000"/>
                  </a:schemeClr>
                </a:solidFill>
                <a:ea typeface="Calibri" pitchFamily="34" charset="0"/>
                <a:cs typeface="Mangal" pitchFamily="18" charset="0"/>
              </a:rPr>
              <a:t>Inter-Centre Hindi Technical Seminar</a:t>
            </a:r>
          </a:p>
        </p:txBody>
      </p:sp>
      <p:sp>
        <p:nvSpPr>
          <p:cNvPr id="10" name="Rectangle 9"/>
          <p:cNvSpPr/>
          <p:nvPr/>
        </p:nvSpPr>
        <p:spPr>
          <a:xfrm>
            <a:off x="5526360" y="990108"/>
            <a:ext cx="2574032" cy="443198"/>
          </a:xfrm>
          <a:prstGeom prst="rect">
            <a:avLst/>
          </a:prstGeom>
        </p:spPr>
        <p:txBody>
          <a:bodyPr wrap="square">
            <a:spAutoFit/>
          </a:bodyPr>
          <a:lstStyle/>
          <a:p>
            <a:pPr algn="ctr">
              <a:lnSpc>
                <a:spcPct val="95000"/>
              </a:lnSpc>
            </a:pPr>
            <a:r>
              <a:rPr lang="en-IN" sz="1200" b="1" dirty="0" smtClean="0">
                <a:solidFill>
                  <a:schemeClr val="accent4">
                    <a:lumMod val="75000"/>
                  </a:schemeClr>
                </a:solidFill>
                <a:ea typeface="Calibri"/>
                <a:cs typeface="Mangal"/>
              </a:rPr>
              <a:t>15 - 16 </a:t>
            </a:r>
            <a:r>
              <a:rPr lang="hi-IN" sz="1200" b="1" dirty="0" smtClean="0">
                <a:solidFill>
                  <a:schemeClr val="accent4">
                    <a:lumMod val="75000"/>
                  </a:schemeClr>
                </a:solidFill>
                <a:ea typeface="Calibri"/>
                <a:cs typeface="Mangal"/>
              </a:rPr>
              <a:t>नवम्बर</a:t>
            </a:r>
            <a:r>
              <a:rPr lang="en-IN" sz="1200" b="1" dirty="0" smtClean="0">
                <a:solidFill>
                  <a:schemeClr val="accent4">
                    <a:lumMod val="75000"/>
                  </a:schemeClr>
                </a:solidFill>
                <a:ea typeface="Calibri"/>
                <a:cs typeface="Mangal"/>
              </a:rPr>
              <a:t> 2018</a:t>
            </a:r>
            <a:endParaRPr lang="en-US" sz="1050" dirty="0" smtClean="0">
              <a:solidFill>
                <a:schemeClr val="accent4">
                  <a:lumMod val="75000"/>
                </a:schemeClr>
              </a:solidFill>
              <a:ea typeface="Calibri"/>
              <a:cs typeface="Mangal"/>
            </a:endParaRPr>
          </a:p>
          <a:p>
            <a:pPr algn="ctr">
              <a:lnSpc>
                <a:spcPct val="95000"/>
              </a:lnSpc>
            </a:pPr>
            <a:r>
              <a:rPr lang="en-IN" sz="1200" b="1" dirty="0" smtClean="0">
                <a:solidFill>
                  <a:schemeClr val="accent4">
                    <a:lumMod val="75000"/>
                  </a:schemeClr>
                </a:solidFill>
                <a:ea typeface="Calibri"/>
                <a:cs typeface="Mangal"/>
              </a:rPr>
              <a:t>15 - 16 November 2018</a:t>
            </a:r>
            <a:endParaRPr lang="en-US" sz="1050" dirty="0">
              <a:solidFill>
                <a:schemeClr val="accent4">
                  <a:lumMod val="75000"/>
                </a:schemeClr>
              </a:solidFill>
              <a:ea typeface="Calibri"/>
              <a:cs typeface="Mangal"/>
            </a:endParaRPr>
          </a:p>
        </p:txBody>
      </p:sp>
      <p:pic>
        <p:nvPicPr>
          <p:cNvPr id="11" name="Picture 4" descr="T:\IMG-20171024-WA005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549" t="26520" r="3577" b="34296"/>
          <a:stretch/>
        </p:blipFill>
        <p:spPr bwMode="auto">
          <a:xfrm>
            <a:off x="4548753" y="1387060"/>
            <a:ext cx="4608511" cy="141733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85265" y="2804394"/>
            <a:ext cx="4572000" cy="1501180"/>
          </a:xfrm>
          <a:prstGeom prst="rect">
            <a:avLst/>
          </a:prstGeom>
        </p:spPr>
        <p:txBody>
          <a:bodyPr>
            <a:spAutoFit/>
          </a:bodyPr>
          <a:lstStyle/>
          <a:p>
            <a:pPr algn="ctr" fontAlgn="base">
              <a:lnSpc>
                <a:spcPct val="85000"/>
              </a:lnSpc>
              <a:spcBef>
                <a:spcPct val="0"/>
              </a:spcBef>
              <a:spcAft>
                <a:spcPct val="0"/>
              </a:spcAft>
            </a:pPr>
            <a:r>
              <a:rPr lang="hi-IN" sz="1000" b="1" dirty="0">
                <a:solidFill>
                  <a:schemeClr val="accent4">
                    <a:lumMod val="75000"/>
                  </a:schemeClr>
                </a:solidFill>
                <a:ea typeface="Calibri" pitchFamily="34" charset="0"/>
              </a:rPr>
              <a:t>आयोजक</a:t>
            </a:r>
            <a:r>
              <a:rPr lang="en-IN" sz="1000" b="1" dirty="0">
                <a:solidFill>
                  <a:schemeClr val="accent4">
                    <a:lumMod val="75000"/>
                  </a:schemeClr>
                </a:solidFill>
                <a:ea typeface="Calibri" pitchFamily="34" charset="0"/>
              </a:rPr>
              <a:t>: </a:t>
            </a:r>
            <a:endParaRPr lang="en-US" sz="1000" b="1" dirty="0">
              <a:solidFill>
                <a:schemeClr val="accent4">
                  <a:lumMod val="75000"/>
                </a:schemeClr>
              </a:solidFill>
              <a:ea typeface="Calibri" pitchFamily="34" charset="0"/>
            </a:endParaRPr>
          </a:p>
          <a:p>
            <a:pPr algn="ctr" fontAlgn="base">
              <a:lnSpc>
                <a:spcPct val="85000"/>
              </a:lnSpc>
              <a:spcBef>
                <a:spcPct val="0"/>
              </a:spcBef>
              <a:spcAft>
                <a:spcPct val="0"/>
              </a:spcAft>
            </a:pPr>
            <a:r>
              <a:rPr lang="en-IN" sz="1000" b="1" dirty="0">
                <a:solidFill>
                  <a:schemeClr val="accent4">
                    <a:lumMod val="75000"/>
                  </a:schemeClr>
                </a:solidFill>
                <a:ea typeface="Calibri" pitchFamily="34" charset="0"/>
              </a:rPr>
              <a:t>Organized by</a:t>
            </a:r>
            <a:r>
              <a:rPr lang="en-IN" sz="1000" b="1" dirty="0" smtClean="0">
                <a:solidFill>
                  <a:schemeClr val="accent4">
                    <a:lumMod val="75000"/>
                  </a:schemeClr>
                </a:solidFill>
                <a:ea typeface="Calibri" pitchFamily="34" charset="0"/>
              </a:rPr>
              <a:t>:</a:t>
            </a:r>
          </a:p>
          <a:p>
            <a:pPr algn="ctr" fontAlgn="base">
              <a:spcBef>
                <a:spcPct val="0"/>
              </a:spcBef>
              <a:spcAft>
                <a:spcPct val="0"/>
              </a:spcAft>
            </a:pPr>
            <a:endParaRPr lang="en-US" sz="400" b="1" dirty="0">
              <a:solidFill>
                <a:schemeClr val="accent4">
                  <a:lumMod val="75000"/>
                </a:schemeClr>
              </a:solidFill>
              <a:ea typeface="Calibri" pitchFamily="34" charset="0"/>
            </a:endParaRPr>
          </a:p>
          <a:p>
            <a:pPr algn="ctr" fontAlgn="base">
              <a:lnSpc>
                <a:spcPct val="85000"/>
              </a:lnSpc>
              <a:spcBef>
                <a:spcPct val="0"/>
              </a:spcBef>
              <a:spcAft>
                <a:spcPct val="0"/>
              </a:spcAft>
            </a:pPr>
            <a:r>
              <a:rPr lang="hi-IN" sz="1200" b="1" dirty="0">
                <a:solidFill>
                  <a:schemeClr val="accent4">
                    <a:lumMod val="75000"/>
                  </a:schemeClr>
                </a:solidFill>
                <a:ea typeface="Calibri" pitchFamily="34" charset="0"/>
              </a:rPr>
              <a:t>प्रादेशिक सुदूर संवेदन केन्द्र (पश्चिम), जोधपुर</a:t>
            </a:r>
            <a:endParaRPr lang="en-US" sz="1200" b="1" dirty="0">
              <a:solidFill>
                <a:schemeClr val="accent4">
                  <a:lumMod val="75000"/>
                </a:schemeClr>
              </a:solidFill>
              <a:ea typeface="Calibri" pitchFamily="34" charset="0"/>
            </a:endParaRPr>
          </a:p>
          <a:p>
            <a:pPr algn="ctr" fontAlgn="base">
              <a:lnSpc>
                <a:spcPct val="85000"/>
              </a:lnSpc>
              <a:spcBef>
                <a:spcPct val="0"/>
              </a:spcBef>
              <a:spcAft>
                <a:spcPct val="0"/>
              </a:spcAft>
            </a:pPr>
            <a:r>
              <a:rPr lang="en-IN" sz="1200" b="1" dirty="0">
                <a:solidFill>
                  <a:schemeClr val="accent4">
                    <a:lumMod val="75000"/>
                  </a:schemeClr>
                </a:solidFill>
                <a:ea typeface="Calibri" pitchFamily="34" charset="0"/>
              </a:rPr>
              <a:t>Regional Remote Sensing Centre (West), </a:t>
            </a:r>
            <a:r>
              <a:rPr lang="en-IN" sz="1200" b="1" dirty="0" smtClean="0">
                <a:solidFill>
                  <a:schemeClr val="accent4">
                    <a:lumMod val="75000"/>
                  </a:schemeClr>
                </a:solidFill>
                <a:ea typeface="Calibri" pitchFamily="34" charset="0"/>
              </a:rPr>
              <a:t>Jodhpur</a:t>
            </a:r>
          </a:p>
          <a:p>
            <a:pPr algn="ctr" fontAlgn="base">
              <a:lnSpc>
                <a:spcPct val="85000"/>
              </a:lnSpc>
              <a:spcBef>
                <a:spcPct val="0"/>
              </a:spcBef>
              <a:spcAft>
                <a:spcPct val="0"/>
              </a:spcAft>
            </a:pPr>
            <a:endParaRPr lang="en-US" sz="400" b="1" dirty="0">
              <a:solidFill>
                <a:schemeClr val="accent4">
                  <a:lumMod val="75000"/>
                </a:schemeClr>
              </a:solidFill>
              <a:ea typeface="Calibri" pitchFamily="34" charset="0"/>
            </a:endParaRPr>
          </a:p>
          <a:p>
            <a:pPr algn="ctr" fontAlgn="base">
              <a:lnSpc>
                <a:spcPct val="85000"/>
              </a:lnSpc>
              <a:spcBef>
                <a:spcPct val="0"/>
              </a:spcBef>
              <a:spcAft>
                <a:spcPct val="0"/>
              </a:spcAft>
            </a:pPr>
            <a:r>
              <a:rPr lang="hi-IN" sz="1200" b="1" dirty="0">
                <a:solidFill>
                  <a:schemeClr val="accent4">
                    <a:lumMod val="75000"/>
                  </a:schemeClr>
                </a:solidFill>
                <a:ea typeface="Calibri" pitchFamily="34" charset="0"/>
              </a:rPr>
              <a:t>राष्ट्रीय सुदूर संवेदन केन्द्र</a:t>
            </a:r>
            <a:endParaRPr lang="en-US" sz="1200" b="1" dirty="0">
              <a:solidFill>
                <a:schemeClr val="accent4">
                  <a:lumMod val="75000"/>
                </a:schemeClr>
              </a:solidFill>
              <a:ea typeface="Calibri" pitchFamily="34" charset="0"/>
            </a:endParaRPr>
          </a:p>
          <a:p>
            <a:pPr algn="ctr" fontAlgn="base">
              <a:lnSpc>
                <a:spcPct val="85000"/>
              </a:lnSpc>
              <a:spcBef>
                <a:spcPct val="0"/>
              </a:spcBef>
              <a:spcAft>
                <a:spcPct val="0"/>
              </a:spcAft>
            </a:pPr>
            <a:r>
              <a:rPr lang="en-IN" sz="1200" b="1" dirty="0">
                <a:solidFill>
                  <a:schemeClr val="accent4">
                    <a:lumMod val="75000"/>
                  </a:schemeClr>
                </a:solidFill>
                <a:ea typeface="Calibri" pitchFamily="34" charset="0"/>
              </a:rPr>
              <a:t>National Remote Sensing </a:t>
            </a:r>
            <a:r>
              <a:rPr lang="en-IN" sz="1200" b="1" dirty="0" smtClean="0">
                <a:solidFill>
                  <a:schemeClr val="accent4">
                    <a:lumMod val="75000"/>
                  </a:schemeClr>
                </a:solidFill>
                <a:ea typeface="Calibri" pitchFamily="34" charset="0"/>
              </a:rPr>
              <a:t>Centre</a:t>
            </a:r>
          </a:p>
          <a:p>
            <a:pPr algn="ctr" fontAlgn="base">
              <a:lnSpc>
                <a:spcPct val="85000"/>
              </a:lnSpc>
              <a:spcBef>
                <a:spcPct val="0"/>
              </a:spcBef>
              <a:spcAft>
                <a:spcPct val="0"/>
              </a:spcAft>
            </a:pPr>
            <a:endParaRPr lang="en-IN" sz="400" b="1" dirty="0">
              <a:solidFill>
                <a:schemeClr val="accent4">
                  <a:lumMod val="75000"/>
                </a:schemeClr>
              </a:solidFill>
              <a:ea typeface="Calibri" pitchFamily="34" charset="0"/>
            </a:endParaRPr>
          </a:p>
          <a:p>
            <a:pPr algn="ctr" fontAlgn="base">
              <a:lnSpc>
                <a:spcPct val="85000"/>
              </a:lnSpc>
              <a:spcBef>
                <a:spcPct val="0"/>
              </a:spcBef>
              <a:spcAft>
                <a:spcPct val="0"/>
              </a:spcAft>
            </a:pPr>
            <a:r>
              <a:rPr lang="hi-IN" sz="1200" b="1" dirty="0">
                <a:solidFill>
                  <a:schemeClr val="accent4">
                    <a:lumMod val="75000"/>
                  </a:schemeClr>
                </a:solidFill>
                <a:ea typeface="Calibri" pitchFamily="34" charset="0"/>
              </a:rPr>
              <a:t>भारतीय अंतरिक्ष </a:t>
            </a:r>
            <a:r>
              <a:rPr lang="hi-IN" sz="1200" b="1" dirty="0" smtClean="0">
                <a:solidFill>
                  <a:schemeClr val="accent4">
                    <a:lumMod val="75000"/>
                  </a:schemeClr>
                </a:solidFill>
                <a:ea typeface="Calibri" pitchFamily="34" charset="0"/>
              </a:rPr>
              <a:t>अनुसंधान </a:t>
            </a:r>
            <a:r>
              <a:rPr lang="hi-IN" sz="1200" b="1" dirty="0">
                <a:solidFill>
                  <a:schemeClr val="accent4">
                    <a:lumMod val="75000"/>
                  </a:schemeClr>
                </a:solidFill>
                <a:ea typeface="Calibri" pitchFamily="34" charset="0"/>
              </a:rPr>
              <a:t>संगठन</a:t>
            </a:r>
          </a:p>
          <a:p>
            <a:pPr algn="ctr" fontAlgn="base">
              <a:lnSpc>
                <a:spcPct val="85000"/>
              </a:lnSpc>
              <a:spcBef>
                <a:spcPct val="0"/>
              </a:spcBef>
              <a:spcAft>
                <a:spcPct val="0"/>
              </a:spcAft>
            </a:pPr>
            <a:r>
              <a:rPr lang="en-IN" sz="1200" b="1" dirty="0">
                <a:solidFill>
                  <a:schemeClr val="accent4">
                    <a:lumMod val="75000"/>
                  </a:schemeClr>
                </a:solidFill>
                <a:ea typeface="Calibri" pitchFamily="34" charset="0"/>
              </a:rPr>
              <a:t>Indian Space Research Organisation</a:t>
            </a:r>
          </a:p>
        </p:txBody>
      </p:sp>
      <p:sp>
        <p:nvSpPr>
          <p:cNvPr id="4" name="Rectangle 3"/>
          <p:cNvSpPr/>
          <p:nvPr/>
        </p:nvSpPr>
        <p:spPr>
          <a:xfrm>
            <a:off x="4591276" y="4238887"/>
            <a:ext cx="4534556" cy="646331"/>
          </a:xfrm>
          <a:prstGeom prst="rect">
            <a:avLst/>
          </a:prstGeom>
        </p:spPr>
        <p:txBody>
          <a:bodyPr wrap="square">
            <a:spAutoFit/>
          </a:bodyPr>
          <a:lstStyle/>
          <a:p>
            <a:pPr algn="just"/>
            <a:r>
              <a:rPr lang="hi-IN" sz="900" dirty="0">
                <a:solidFill>
                  <a:schemeClr val="accent4">
                    <a:lumMod val="75000"/>
                  </a:schemeClr>
                </a:solidFill>
              </a:rPr>
              <a:t>प्रादेशिक सुदूर संवेदन केन्द्र</a:t>
            </a:r>
            <a:r>
              <a:rPr lang="en-IN" sz="900" dirty="0">
                <a:solidFill>
                  <a:schemeClr val="accent4">
                    <a:lumMod val="75000"/>
                  </a:schemeClr>
                </a:solidFill>
              </a:rPr>
              <a:t>-</a:t>
            </a:r>
            <a:r>
              <a:rPr lang="hi-IN" sz="900" dirty="0">
                <a:solidFill>
                  <a:schemeClr val="accent4">
                    <a:lumMod val="75000"/>
                  </a:schemeClr>
                </a:solidFill>
              </a:rPr>
              <a:t>पश्चिम</a:t>
            </a:r>
            <a:r>
              <a:rPr lang="en-IN" sz="900" dirty="0">
                <a:solidFill>
                  <a:schemeClr val="accent4">
                    <a:lumMod val="75000"/>
                  </a:schemeClr>
                </a:solidFill>
              </a:rPr>
              <a:t> (</a:t>
            </a:r>
            <a:r>
              <a:rPr lang="hi-IN" sz="900" dirty="0">
                <a:solidFill>
                  <a:schemeClr val="accent4">
                    <a:lumMod val="75000"/>
                  </a:schemeClr>
                </a:solidFill>
              </a:rPr>
              <a:t>प्रा.सु.सं.के</a:t>
            </a:r>
            <a:r>
              <a:rPr lang="en-IN" sz="900" dirty="0">
                <a:solidFill>
                  <a:schemeClr val="accent4">
                    <a:lumMod val="75000"/>
                  </a:schemeClr>
                </a:solidFill>
              </a:rPr>
              <a:t>.-</a:t>
            </a:r>
            <a:r>
              <a:rPr lang="hi-IN" sz="900" dirty="0">
                <a:solidFill>
                  <a:schemeClr val="accent4">
                    <a:lumMod val="75000"/>
                  </a:schemeClr>
                </a:solidFill>
              </a:rPr>
              <a:t>प.)</a:t>
            </a:r>
            <a:r>
              <a:rPr lang="en-IN" sz="900" dirty="0">
                <a:solidFill>
                  <a:schemeClr val="accent4">
                    <a:lumMod val="75000"/>
                  </a:schemeClr>
                </a:solidFill>
              </a:rPr>
              <a:t>, </a:t>
            </a:r>
            <a:r>
              <a:rPr lang="hi-IN" sz="900" dirty="0">
                <a:solidFill>
                  <a:schemeClr val="accent4">
                    <a:lumMod val="75000"/>
                  </a:schemeClr>
                </a:solidFill>
              </a:rPr>
              <a:t>एनआरएससी </a:t>
            </a:r>
            <a:r>
              <a:rPr lang="en-IN" sz="900" dirty="0">
                <a:solidFill>
                  <a:schemeClr val="accent4">
                    <a:lumMod val="75000"/>
                  </a:schemeClr>
                </a:solidFill>
              </a:rPr>
              <a:t>/ </a:t>
            </a:r>
            <a:r>
              <a:rPr lang="hi-IN" sz="900" dirty="0">
                <a:solidFill>
                  <a:schemeClr val="accent4">
                    <a:lumMod val="75000"/>
                  </a:schemeClr>
                </a:solidFill>
              </a:rPr>
              <a:t>इसरो</a:t>
            </a:r>
            <a:r>
              <a:rPr lang="en-IN" sz="900" dirty="0">
                <a:solidFill>
                  <a:schemeClr val="accent4">
                    <a:lumMod val="75000"/>
                  </a:schemeClr>
                </a:solidFill>
              </a:rPr>
              <a:t>, </a:t>
            </a:r>
            <a:r>
              <a:rPr lang="hi-IN" sz="900" dirty="0">
                <a:solidFill>
                  <a:schemeClr val="accent4">
                    <a:lumMod val="75000"/>
                  </a:schemeClr>
                </a:solidFill>
              </a:rPr>
              <a:t>जोधपुर इसरो के सभी इच्छुक कर्मचारियों को आगामी </a:t>
            </a:r>
            <a:r>
              <a:rPr lang="en-IN" sz="900" b="1" smtClean="0">
                <a:solidFill>
                  <a:schemeClr val="accent4">
                    <a:lumMod val="75000"/>
                  </a:schemeClr>
                </a:solidFill>
                <a:cs typeface="Mangal"/>
              </a:rPr>
              <a:t>15</a:t>
            </a:r>
            <a:r>
              <a:rPr lang="en-IN" sz="900" b="1" smtClean="0">
                <a:solidFill>
                  <a:schemeClr val="accent4">
                    <a:lumMod val="75000"/>
                  </a:schemeClr>
                </a:solidFill>
                <a:ea typeface="Calibri"/>
                <a:cs typeface="Mangal"/>
              </a:rPr>
              <a:t> </a:t>
            </a:r>
            <a:r>
              <a:rPr lang="en-IN" sz="900" b="1">
                <a:solidFill>
                  <a:schemeClr val="accent4">
                    <a:lumMod val="75000"/>
                  </a:schemeClr>
                </a:solidFill>
                <a:ea typeface="Calibri"/>
                <a:cs typeface="Mangal"/>
              </a:rPr>
              <a:t>- </a:t>
            </a:r>
            <a:r>
              <a:rPr lang="en-IN" sz="900" b="1" smtClean="0">
                <a:solidFill>
                  <a:schemeClr val="accent4">
                    <a:lumMod val="75000"/>
                  </a:schemeClr>
                </a:solidFill>
                <a:ea typeface="Calibri"/>
                <a:cs typeface="Mangal"/>
              </a:rPr>
              <a:t>16 </a:t>
            </a:r>
            <a:r>
              <a:rPr lang="hi-IN" sz="900" dirty="0">
                <a:solidFill>
                  <a:schemeClr val="accent4">
                    <a:lumMod val="75000"/>
                  </a:schemeClr>
                </a:solidFill>
                <a:ea typeface="Calibri"/>
              </a:rPr>
              <a:t>नवम्बर</a:t>
            </a:r>
            <a:r>
              <a:rPr lang="hi-IN" sz="900" dirty="0" smtClean="0">
                <a:solidFill>
                  <a:schemeClr val="accent4">
                    <a:lumMod val="75000"/>
                  </a:schemeClr>
                </a:solidFill>
              </a:rPr>
              <a:t> </a:t>
            </a:r>
            <a:r>
              <a:rPr lang="en-IN" sz="900" dirty="0">
                <a:solidFill>
                  <a:schemeClr val="accent4">
                    <a:lumMod val="75000"/>
                  </a:schemeClr>
                </a:solidFill>
              </a:rPr>
              <a:t>2018</a:t>
            </a:r>
            <a:r>
              <a:rPr lang="hi-IN" sz="900" dirty="0">
                <a:solidFill>
                  <a:schemeClr val="accent4">
                    <a:lumMod val="75000"/>
                  </a:schemeClr>
                </a:solidFill>
              </a:rPr>
              <a:t> के दौरान जोधपुर</a:t>
            </a:r>
            <a:r>
              <a:rPr lang="en-IN" sz="900" dirty="0">
                <a:solidFill>
                  <a:schemeClr val="accent4">
                    <a:lumMod val="75000"/>
                  </a:schemeClr>
                </a:solidFill>
              </a:rPr>
              <a:t>, </a:t>
            </a:r>
            <a:r>
              <a:rPr lang="hi-IN" sz="900" dirty="0">
                <a:solidFill>
                  <a:schemeClr val="accent4">
                    <a:lumMod val="75000"/>
                  </a:schemeClr>
                </a:solidFill>
              </a:rPr>
              <a:t>राजस्थान</a:t>
            </a:r>
            <a:r>
              <a:rPr lang="en-IN" sz="900" dirty="0">
                <a:solidFill>
                  <a:schemeClr val="accent4">
                    <a:lumMod val="75000"/>
                  </a:schemeClr>
                </a:solidFill>
              </a:rPr>
              <a:t>, </a:t>
            </a:r>
            <a:r>
              <a:rPr lang="hi-IN" sz="900" dirty="0">
                <a:solidFill>
                  <a:schemeClr val="accent4">
                    <a:lumMod val="75000"/>
                  </a:schemeClr>
                </a:solidFill>
              </a:rPr>
              <a:t>भारत में आयोजित होने वाली </a:t>
            </a:r>
            <a:r>
              <a:rPr lang="hi-IN" sz="900" dirty="0">
                <a:solidFill>
                  <a:schemeClr val="accent4">
                    <a:lumMod val="75000"/>
                  </a:schemeClr>
                </a:solidFill>
                <a:latin typeface="Calibri" pitchFamily="34" charset="0"/>
                <a:ea typeface="Calibri" pitchFamily="34" charset="0"/>
                <a:cs typeface="Mangal" pitchFamily="18" charset="0"/>
              </a:rPr>
              <a:t>अंतर</a:t>
            </a:r>
            <a:r>
              <a:rPr lang="hi-IN" sz="900" dirty="0" smtClean="0">
                <a:solidFill>
                  <a:schemeClr val="accent4">
                    <a:lumMod val="75000"/>
                  </a:schemeClr>
                </a:solidFill>
              </a:rPr>
              <a:t> </a:t>
            </a:r>
            <a:r>
              <a:rPr lang="hi-IN" sz="900" dirty="0">
                <a:solidFill>
                  <a:schemeClr val="accent4">
                    <a:lumMod val="75000"/>
                  </a:schemeClr>
                </a:solidFill>
              </a:rPr>
              <a:t>केंद्र हिंदी तकनीकी संगोष्ठी में भाग लेने के लिए आमंत्रित करता है।</a:t>
            </a:r>
            <a:endParaRPr lang="en-IN" sz="900" dirty="0">
              <a:solidFill>
                <a:schemeClr val="accent4">
                  <a:lumMod val="75000"/>
                </a:schemeClr>
              </a:solidFill>
            </a:endParaRPr>
          </a:p>
        </p:txBody>
      </p:sp>
      <p:sp>
        <p:nvSpPr>
          <p:cNvPr id="5" name="Rectangle 4"/>
          <p:cNvSpPr/>
          <p:nvPr/>
        </p:nvSpPr>
        <p:spPr>
          <a:xfrm>
            <a:off x="4618931" y="4830812"/>
            <a:ext cx="4481824" cy="2031325"/>
          </a:xfrm>
          <a:prstGeom prst="rect">
            <a:avLst/>
          </a:prstGeom>
        </p:spPr>
        <p:txBody>
          <a:bodyPr wrap="square">
            <a:spAutoFit/>
          </a:bodyPr>
          <a:lstStyle/>
          <a:p>
            <a:pPr algn="just"/>
            <a:r>
              <a:rPr lang="hi-IN" sz="900" b="1" dirty="0">
                <a:solidFill>
                  <a:schemeClr val="accent4">
                    <a:lumMod val="75000"/>
                  </a:schemeClr>
                </a:solidFill>
              </a:rPr>
              <a:t>आयोजक</a:t>
            </a:r>
            <a:endParaRPr lang="en-IN" sz="900" dirty="0">
              <a:solidFill>
                <a:schemeClr val="accent4">
                  <a:lumMod val="75000"/>
                </a:schemeClr>
              </a:solidFill>
            </a:endParaRPr>
          </a:p>
          <a:p>
            <a:pPr algn="just"/>
            <a:r>
              <a:rPr lang="hi-IN" sz="900" dirty="0">
                <a:solidFill>
                  <a:schemeClr val="accent4">
                    <a:lumMod val="75000"/>
                  </a:schemeClr>
                </a:solidFill>
              </a:rPr>
              <a:t>प्रा.सु.सं.के</a:t>
            </a:r>
            <a:r>
              <a:rPr lang="en-IN" sz="900" dirty="0">
                <a:solidFill>
                  <a:schemeClr val="accent4">
                    <a:lumMod val="75000"/>
                  </a:schemeClr>
                </a:solidFill>
              </a:rPr>
              <a:t>.-</a:t>
            </a:r>
            <a:r>
              <a:rPr lang="hi-IN" sz="900" dirty="0">
                <a:solidFill>
                  <a:schemeClr val="accent4">
                    <a:lumMod val="75000"/>
                  </a:schemeClr>
                </a:solidFill>
              </a:rPr>
              <a:t>प.</a:t>
            </a:r>
            <a:r>
              <a:rPr lang="en-IN" sz="900" dirty="0">
                <a:solidFill>
                  <a:schemeClr val="accent4">
                    <a:lumMod val="75000"/>
                  </a:schemeClr>
                </a:solidFill>
              </a:rPr>
              <a:t>, </a:t>
            </a:r>
            <a:r>
              <a:rPr lang="hi-IN" sz="900" i="1" dirty="0">
                <a:solidFill>
                  <a:schemeClr val="accent4">
                    <a:lumMod val="75000"/>
                  </a:schemeClr>
                </a:solidFill>
              </a:rPr>
              <a:t>जोधपुर, </a:t>
            </a:r>
            <a:r>
              <a:rPr lang="hi-IN" sz="900" dirty="0">
                <a:solidFill>
                  <a:schemeClr val="accent4">
                    <a:lumMod val="75000"/>
                  </a:schemeClr>
                </a:solidFill>
              </a:rPr>
              <a:t>को</a:t>
            </a:r>
            <a:r>
              <a:rPr lang="hi-IN" sz="900" i="1" dirty="0">
                <a:solidFill>
                  <a:schemeClr val="accent4">
                    <a:lumMod val="75000"/>
                  </a:schemeClr>
                </a:solidFill>
              </a:rPr>
              <a:t> </a:t>
            </a:r>
            <a:r>
              <a:rPr lang="hi-IN" sz="900" dirty="0">
                <a:solidFill>
                  <a:schemeClr val="accent4">
                    <a:lumMod val="75000"/>
                  </a:schemeClr>
                </a:solidFill>
              </a:rPr>
              <a:t>राष्ट्रीय प्राकृतिक संसाधन प्रबंधन प्रणाली के तत्वावधान में अंतरिक्ष विभाग के द्वारा नोडल एजेंसी के रूप में उत्तर</a:t>
            </a:r>
            <a:r>
              <a:rPr lang="en-IN" sz="900" dirty="0">
                <a:solidFill>
                  <a:schemeClr val="accent4">
                    <a:lumMod val="75000"/>
                  </a:schemeClr>
                </a:solidFill>
              </a:rPr>
              <a:t>-</a:t>
            </a:r>
            <a:r>
              <a:rPr lang="hi-IN" sz="900" dirty="0">
                <a:solidFill>
                  <a:schemeClr val="accent4">
                    <a:lumMod val="75000"/>
                  </a:schemeClr>
                </a:solidFill>
              </a:rPr>
              <a:t>पश्चिम भारत की विभिन्न उपयोगकर्ता एजेंसियाँ जैसे सरकारी </a:t>
            </a:r>
            <a:r>
              <a:rPr lang="en-IN" sz="900" dirty="0">
                <a:solidFill>
                  <a:schemeClr val="accent4">
                    <a:lumMod val="75000"/>
                  </a:schemeClr>
                </a:solidFill>
              </a:rPr>
              <a:t>/ </a:t>
            </a:r>
            <a:r>
              <a:rPr lang="hi-IN" sz="900" dirty="0">
                <a:solidFill>
                  <a:schemeClr val="accent4">
                    <a:lumMod val="75000"/>
                  </a:schemeClr>
                </a:solidFill>
              </a:rPr>
              <a:t>गैर</a:t>
            </a:r>
            <a:r>
              <a:rPr lang="en-IN" sz="900" dirty="0">
                <a:solidFill>
                  <a:schemeClr val="accent4">
                    <a:lumMod val="75000"/>
                  </a:schemeClr>
                </a:solidFill>
              </a:rPr>
              <a:t>-</a:t>
            </a:r>
            <a:r>
              <a:rPr lang="hi-IN" sz="900" dirty="0">
                <a:solidFill>
                  <a:schemeClr val="accent4">
                    <a:lumMod val="75000"/>
                  </a:schemeClr>
                </a:solidFill>
              </a:rPr>
              <a:t>सरकारी संगठन</a:t>
            </a:r>
            <a:r>
              <a:rPr lang="en-IN" sz="900" dirty="0">
                <a:solidFill>
                  <a:schemeClr val="accent4">
                    <a:lumMod val="75000"/>
                  </a:schemeClr>
                </a:solidFill>
              </a:rPr>
              <a:t>, </a:t>
            </a:r>
            <a:r>
              <a:rPr lang="hi-IN" sz="900" dirty="0">
                <a:solidFill>
                  <a:schemeClr val="accent4">
                    <a:lumMod val="75000"/>
                  </a:schemeClr>
                </a:solidFill>
              </a:rPr>
              <a:t>शिक्षण संस्थान और उद्योगों की जरूरतों को पूरा करने के लिए </a:t>
            </a:r>
            <a:r>
              <a:rPr lang="en-IN" sz="900" dirty="0">
                <a:solidFill>
                  <a:schemeClr val="accent4">
                    <a:lumMod val="75000"/>
                  </a:schemeClr>
                </a:solidFill>
              </a:rPr>
              <a:t>1988 </a:t>
            </a:r>
            <a:r>
              <a:rPr lang="hi-IN" sz="900" dirty="0">
                <a:solidFill>
                  <a:schemeClr val="accent4">
                    <a:lumMod val="75000"/>
                  </a:schemeClr>
                </a:solidFill>
              </a:rPr>
              <a:t>में स्थापित किया गया था । यह केंद्र सुदूर संवेदन एवं भौगोलिक सूचना प्रणाली (जीआईएस) केंद्रित उत्पादों और सेवाओं को प्रदान करने के लिए आधुनिक मूलभूत सुविधाओं के साथ सुसज्जित है। यह केंद्र सॉफ्टवेयर डेवलपमेंट</a:t>
            </a:r>
            <a:r>
              <a:rPr lang="en-IN" sz="900" dirty="0">
                <a:solidFill>
                  <a:schemeClr val="accent4">
                    <a:lumMod val="75000"/>
                  </a:schemeClr>
                </a:solidFill>
              </a:rPr>
              <a:t>, </a:t>
            </a:r>
            <a:r>
              <a:rPr lang="hi-IN" sz="900" dirty="0">
                <a:solidFill>
                  <a:schemeClr val="accent4">
                    <a:lumMod val="75000"/>
                  </a:schemeClr>
                </a:solidFill>
              </a:rPr>
              <a:t>भू</a:t>
            </a:r>
            <a:r>
              <a:rPr lang="en-IN" sz="900" dirty="0">
                <a:solidFill>
                  <a:schemeClr val="accent4">
                    <a:lumMod val="75000"/>
                  </a:schemeClr>
                </a:solidFill>
              </a:rPr>
              <a:t>-</a:t>
            </a:r>
            <a:r>
              <a:rPr lang="hi-IN" sz="900" dirty="0">
                <a:solidFill>
                  <a:schemeClr val="accent4">
                    <a:lumMod val="75000"/>
                  </a:schemeClr>
                </a:solidFill>
              </a:rPr>
              <a:t>स्थानिक प्रौद्योगिकियों के संचालन, अनुसंधान और प्रशिक्षण </a:t>
            </a:r>
            <a:r>
              <a:rPr lang="en-IN" sz="900" dirty="0">
                <a:solidFill>
                  <a:schemeClr val="accent4">
                    <a:lumMod val="75000"/>
                  </a:schemeClr>
                </a:solidFill>
              </a:rPr>
              <a:t>/ </a:t>
            </a:r>
            <a:r>
              <a:rPr lang="hi-IN" sz="900" dirty="0">
                <a:solidFill>
                  <a:schemeClr val="accent4">
                    <a:lumMod val="75000"/>
                  </a:schemeClr>
                </a:solidFill>
              </a:rPr>
              <a:t>क्षमता निर्माण में भी शामिल है। उपयोगकर्ता समुदाय को दी जाने वाली सेवाओं के दायरे को राष्ट्रीय एवं क्षेत्रीय स्तर पर बढ़ाने के लिए दिसंबर </a:t>
            </a:r>
            <a:r>
              <a:rPr lang="en-IN" sz="900" dirty="0">
                <a:solidFill>
                  <a:schemeClr val="accent4">
                    <a:lumMod val="75000"/>
                  </a:schemeClr>
                </a:solidFill>
              </a:rPr>
              <a:t>2009 </a:t>
            </a:r>
            <a:r>
              <a:rPr lang="hi-IN" sz="900" dirty="0">
                <a:solidFill>
                  <a:schemeClr val="accent4">
                    <a:lumMod val="75000"/>
                  </a:schemeClr>
                </a:solidFill>
              </a:rPr>
              <a:t>में इस केन्द्र को राष्ट्रीय सुदूर संवेदन केन्द्र</a:t>
            </a:r>
            <a:r>
              <a:rPr lang="en-IN" sz="900" dirty="0">
                <a:solidFill>
                  <a:schemeClr val="accent4">
                    <a:lumMod val="75000"/>
                  </a:schemeClr>
                </a:solidFill>
              </a:rPr>
              <a:t> (</a:t>
            </a:r>
            <a:r>
              <a:rPr lang="hi-IN" sz="900" dirty="0">
                <a:solidFill>
                  <a:schemeClr val="accent4">
                    <a:lumMod val="75000"/>
                  </a:schemeClr>
                </a:solidFill>
              </a:rPr>
              <a:t>एनआरएससी</a:t>
            </a:r>
            <a:r>
              <a:rPr lang="en-IN" sz="900" dirty="0">
                <a:solidFill>
                  <a:schemeClr val="accent4">
                    <a:lumMod val="75000"/>
                  </a:schemeClr>
                </a:solidFill>
              </a:rPr>
              <a:t>), </a:t>
            </a:r>
            <a:r>
              <a:rPr lang="hi-IN" sz="900" dirty="0">
                <a:solidFill>
                  <a:schemeClr val="accent4">
                    <a:lumMod val="75000"/>
                  </a:schemeClr>
                </a:solidFill>
              </a:rPr>
              <a:t>हैदराबाद में सम्मिलित किया गया। इस केंद्र ने मरुस्थलीकरण, सूखा एवं प्राकृतिक आपदा जैसी गंभीर समस्याओं को सुलझाने के अतिरिक्त प्राकृतिक संसाधन प्रबंधन प्रणाली की दिशा में विभिन्न राष्ट्रीय, क्षेत्रीय एवं स्थानीय महत्व की परियोजनाओं को कार्यान्वित किया है।       </a:t>
            </a:r>
            <a:endParaRPr lang="en-IN" sz="900" dirty="0">
              <a:solidFill>
                <a:schemeClr val="accent4">
                  <a:lumMod val="75000"/>
                </a:schemeClr>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340082204"/>
              </p:ext>
            </p:extLst>
          </p:nvPr>
        </p:nvGraphicFramePr>
        <p:xfrm>
          <a:off x="20007" y="24460"/>
          <a:ext cx="2607777" cy="1246928"/>
        </p:xfrm>
        <a:graphic>
          <a:graphicData uri="http://schemas.openxmlformats.org/drawingml/2006/table">
            <a:tbl>
              <a:tblPr firstRow="1" firstCol="1" bandRow="1"/>
              <a:tblGrid>
                <a:gridCol w="1671673"/>
                <a:gridCol w="936104"/>
              </a:tblGrid>
              <a:tr h="164180">
                <a:tc gridSpan="2">
                  <a:txBody>
                    <a:bodyPr/>
                    <a:lstStyle/>
                    <a:p>
                      <a:pPr marL="0" marR="0" algn="ctr">
                        <a:lnSpc>
                          <a:spcPct val="100000"/>
                        </a:lnSpc>
                        <a:spcBef>
                          <a:spcPts val="0"/>
                        </a:spcBef>
                        <a:spcAft>
                          <a:spcPts val="0"/>
                        </a:spcAft>
                      </a:pPr>
                      <a:r>
                        <a:rPr lang="hi-IN" sz="800" b="1" spc="35" dirty="0">
                          <a:solidFill>
                            <a:schemeClr val="accent4">
                              <a:lumMod val="75000"/>
                            </a:schemeClr>
                          </a:solidFill>
                          <a:effectLst/>
                          <a:latin typeface="Calibri"/>
                          <a:ea typeface="Calibri"/>
                          <a:cs typeface="Mangal"/>
                        </a:rPr>
                        <a:t>महत्वपूर्ण तिथियाँ</a:t>
                      </a:r>
                      <a:endParaRPr lang="en-US" sz="8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74467">
                <a:tc>
                  <a:txBody>
                    <a:bodyPr/>
                    <a:lstStyle/>
                    <a:p>
                      <a:pPr marL="0" marR="0" algn="l" defTabSz="914400" rtl="0" eaLnBrk="1" latinLnBrk="0" hangingPunct="1">
                        <a:lnSpc>
                          <a:spcPct val="100000"/>
                        </a:lnSpc>
                        <a:spcBef>
                          <a:spcPts val="0"/>
                        </a:spcBef>
                        <a:spcAft>
                          <a:spcPts val="0"/>
                        </a:spcAft>
                      </a:pPr>
                      <a:r>
                        <a:rPr lang="hi-IN" sz="800" b="0" kern="1200" dirty="0" smtClean="0">
                          <a:solidFill>
                            <a:schemeClr val="accent4">
                              <a:lumMod val="75000"/>
                            </a:schemeClr>
                          </a:solidFill>
                          <a:effectLst/>
                          <a:latin typeface="Calibri"/>
                          <a:ea typeface="Calibri"/>
                          <a:cs typeface="Mangal"/>
                        </a:rPr>
                        <a:t>सारांश प्राप्ति </a:t>
                      </a:r>
                      <a:r>
                        <a:rPr lang="hi-IN" sz="800" b="0" kern="1200" dirty="0">
                          <a:solidFill>
                            <a:schemeClr val="accent4">
                              <a:lumMod val="75000"/>
                            </a:schemeClr>
                          </a:solidFill>
                          <a:effectLst/>
                          <a:latin typeface="Calibri"/>
                          <a:ea typeface="Calibri"/>
                          <a:cs typeface="Mangal"/>
                        </a:rPr>
                        <a:t>की अंतिम </a:t>
                      </a:r>
                      <a:r>
                        <a:rPr lang="hi-IN" sz="800" b="0" kern="1200" dirty="0" smtClean="0">
                          <a:solidFill>
                            <a:schemeClr val="accent4">
                              <a:lumMod val="75000"/>
                            </a:schemeClr>
                          </a:solidFill>
                          <a:effectLst/>
                          <a:latin typeface="Calibri"/>
                          <a:ea typeface="Calibri"/>
                          <a:cs typeface="Mangal"/>
                        </a:rPr>
                        <a:t>तिथि</a:t>
                      </a:r>
                      <a:endParaRPr lang="en-IN" sz="800" b="0" kern="1200" dirty="0" smtClean="0">
                        <a:solidFill>
                          <a:schemeClr val="accent4">
                            <a:lumMod val="75000"/>
                          </a:schemeClr>
                        </a:solidFill>
                        <a:effectLst/>
                        <a:latin typeface="Calibri"/>
                        <a:ea typeface="Calibri"/>
                        <a:cs typeface="Mangal"/>
                      </a:endParaRPr>
                    </a:p>
                    <a:p>
                      <a:pPr marL="0" marR="0" algn="l" defTabSz="914400" rtl="0" eaLnBrk="1" latinLnBrk="0" hangingPunct="1">
                        <a:lnSpc>
                          <a:spcPct val="100000"/>
                        </a:lnSpc>
                        <a:spcBef>
                          <a:spcPts val="0"/>
                        </a:spcBef>
                        <a:spcAft>
                          <a:spcPts val="0"/>
                        </a:spcAft>
                      </a:pPr>
                      <a:r>
                        <a:rPr lang="hi-IN" sz="800" b="0" kern="1200" dirty="0" smtClean="0">
                          <a:solidFill>
                            <a:schemeClr val="accent4">
                              <a:lumMod val="75000"/>
                            </a:schemeClr>
                          </a:solidFill>
                          <a:effectLst/>
                          <a:latin typeface="+mn-lt"/>
                          <a:ea typeface="Calibri"/>
                          <a:cs typeface="+mn-cs"/>
                        </a:rPr>
                        <a:t>(</a:t>
                      </a:r>
                      <a:r>
                        <a:rPr lang="en-IN" sz="800" b="0" kern="1200" dirty="0" smtClean="0">
                          <a:solidFill>
                            <a:schemeClr val="accent4">
                              <a:lumMod val="75000"/>
                            </a:schemeClr>
                          </a:solidFill>
                          <a:effectLst/>
                          <a:latin typeface="+mn-lt"/>
                          <a:ea typeface="Calibri"/>
                          <a:cs typeface="+mn-cs"/>
                        </a:rPr>
                        <a:t>250</a:t>
                      </a:r>
                      <a:r>
                        <a:rPr lang="en-IN" sz="800" b="0" kern="1200" baseline="0" dirty="0" smtClean="0">
                          <a:solidFill>
                            <a:schemeClr val="accent4">
                              <a:lumMod val="75000"/>
                            </a:schemeClr>
                          </a:solidFill>
                          <a:effectLst/>
                          <a:latin typeface="+mn-lt"/>
                          <a:ea typeface="Calibri"/>
                          <a:cs typeface="+mn-cs"/>
                        </a:rPr>
                        <a:t> </a:t>
                      </a:r>
                      <a:r>
                        <a:rPr lang="hi-IN" sz="800" b="0" kern="1200" dirty="0" smtClean="0">
                          <a:solidFill>
                            <a:schemeClr val="accent4">
                              <a:lumMod val="75000"/>
                            </a:schemeClr>
                          </a:solidFill>
                          <a:effectLst/>
                          <a:latin typeface="+mn-lt"/>
                          <a:ea typeface="Calibri"/>
                          <a:cs typeface="+mn-cs"/>
                        </a:rPr>
                        <a:t>शब्दों से अधिक</a:t>
                      </a:r>
                      <a:r>
                        <a:rPr lang="hi-IN" sz="800" b="0" kern="1200" baseline="0" dirty="0" smtClean="0">
                          <a:solidFill>
                            <a:schemeClr val="accent4">
                              <a:lumMod val="75000"/>
                            </a:schemeClr>
                          </a:solidFill>
                          <a:effectLst/>
                          <a:latin typeface="+mn-lt"/>
                          <a:ea typeface="Calibri"/>
                          <a:cs typeface="+mn-cs"/>
                        </a:rPr>
                        <a:t> </a:t>
                      </a:r>
                      <a:r>
                        <a:rPr lang="hi-IN" sz="800" b="0" kern="1200" dirty="0" smtClean="0">
                          <a:solidFill>
                            <a:schemeClr val="accent4">
                              <a:lumMod val="75000"/>
                            </a:schemeClr>
                          </a:solidFill>
                          <a:effectLst/>
                          <a:latin typeface="+mn-lt"/>
                          <a:ea typeface="Calibri"/>
                          <a:cs typeface="+mn-cs"/>
                        </a:rPr>
                        <a:t>नहीं</a:t>
                      </a:r>
                      <a:r>
                        <a:rPr lang="en-IN" sz="800" b="0" kern="1200" baseline="0" dirty="0" smtClean="0">
                          <a:solidFill>
                            <a:schemeClr val="accent4">
                              <a:lumMod val="75000"/>
                            </a:schemeClr>
                          </a:solidFill>
                          <a:effectLst/>
                          <a:latin typeface="+mn-lt"/>
                          <a:ea typeface="Calibri"/>
                          <a:cs typeface="+mn-cs"/>
                        </a:rPr>
                        <a:t> </a:t>
                      </a:r>
                      <a:r>
                        <a:rPr lang="hi-IN" sz="800" b="0" kern="1200" baseline="0" dirty="0" smtClean="0">
                          <a:solidFill>
                            <a:schemeClr val="accent4">
                              <a:lumMod val="75000"/>
                            </a:schemeClr>
                          </a:solidFill>
                          <a:effectLst/>
                          <a:latin typeface="+mn-lt"/>
                          <a:ea typeface="Calibri"/>
                          <a:cs typeface="+mn-cs"/>
                        </a:rPr>
                        <a:t>एवं </a:t>
                      </a:r>
                      <a:r>
                        <a:rPr lang="hi-IN" sz="800" b="0" kern="1200" dirty="0" smtClean="0">
                          <a:solidFill>
                            <a:schemeClr val="accent4">
                              <a:lumMod val="75000"/>
                            </a:schemeClr>
                          </a:solidFill>
                          <a:effectLst/>
                          <a:latin typeface="+mn-lt"/>
                          <a:ea typeface="Calibri"/>
                          <a:cs typeface="+mn-cs"/>
                        </a:rPr>
                        <a:t> केवल </a:t>
                      </a:r>
                      <a:r>
                        <a:rPr lang="hi-IN" sz="800" b="0" kern="1200" dirty="0" smtClean="0">
                          <a:solidFill>
                            <a:schemeClr val="accent4">
                              <a:lumMod val="75000"/>
                            </a:schemeClr>
                          </a:solidFill>
                          <a:effectLst/>
                          <a:latin typeface="Calibri"/>
                          <a:ea typeface="Calibri"/>
                          <a:cs typeface="Mangal"/>
                        </a:rPr>
                        <a:t>ऑनलाइन प्रस्तुतीकरण)</a:t>
                      </a:r>
                      <a:endParaRPr lang="en-US" sz="800" b="0" kern="12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00000"/>
                        </a:lnSpc>
                        <a:spcBef>
                          <a:spcPts val="0"/>
                        </a:spcBef>
                        <a:spcAft>
                          <a:spcPts val="0"/>
                        </a:spcAft>
                      </a:pPr>
                      <a:r>
                        <a:rPr lang="en-IN" sz="800" b="0" kern="1200" dirty="0" smtClean="0">
                          <a:solidFill>
                            <a:schemeClr val="accent4">
                              <a:lumMod val="75000"/>
                            </a:schemeClr>
                          </a:solidFill>
                          <a:effectLst/>
                          <a:latin typeface="Calibri"/>
                          <a:ea typeface="Calibri"/>
                          <a:cs typeface="Mangal"/>
                        </a:rPr>
                        <a:t>16-31 </a:t>
                      </a:r>
                      <a:r>
                        <a:rPr lang="hi-IN" sz="800" b="0" kern="1200" dirty="0" smtClean="0">
                          <a:solidFill>
                            <a:schemeClr val="accent4">
                              <a:lumMod val="75000"/>
                            </a:schemeClr>
                          </a:solidFill>
                          <a:effectLst/>
                          <a:latin typeface="+mn-lt"/>
                          <a:ea typeface="Calibri"/>
                          <a:cs typeface="+mn-cs"/>
                        </a:rPr>
                        <a:t>अगस्त </a:t>
                      </a:r>
                      <a:r>
                        <a:rPr lang="en-IN" sz="800" b="0" kern="1200" baseline="0" dirty="0" smtClean="0">
                          <a:solidFill>
                            <a:schemeClr val="accent4">
                              <a:lumMod val="75000"/>
                            </a:schemeClr>
                          </a:solidFill>
                          <a:effectLst/>
                          <a:latin typeface="Calibri"/>
                          <a:ea typeface="Calibri"/>
                          <a:cs typeface="Mangal"/>
                        </a:rPr>
                        <a:t>2018</a:t>
                      </a:r>
                      <a:endParaRPr lang="en-US" sz="800" b="0" kern="12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080">
                <a:tc>
                  <a:txBody>
                    <a:bodyPr/>
                    <a:lstStyle/>
                    <a:p>
                      <a:pPr marL="0" marR="0" algn="l" defTabSz="914400" rtl="0" eaLnBrk="1" latinLnBrk="0" hangingPunct="1">
                        <a:lnSpc>
                          <a:spcPct val="100000"/>
                        </a:lnSpc>
                        <a:spcBef>
                          <a:spcPts val="0"/>
                        </a:spcBef>
                        <a:spcAft>
                          <a:spcPts val="0"/>
                        </a:spcAft>
                      </a:pPr>
                      <a:r>
                        <a:rPr lang="hi-IN" sz="800" b="0" kern="1200" dirty="0">
                          <a:solidFill>
                            <a:schemeClr val="accent4">
                              <a:lumMod val="75000"/>
                            </a:schemeClr>
                          </a:solidFill>
                          <a:effectLst/>
                          <a:latin typeface="Calibri"/>
                          <a:ea typeface="Calibri"/>
                          <a:cs typeface="Mangal"/>
                        </a:rPr>
                        <a:t>लेख स्वीकृति</a:t>
                      </a:r>
                      <a:r>
                        <a:rPr lang="en-US" sz="800" b="0" kern="1200" dirty="0">
                          <a:solidFill>
                            <a:schemeClr val="accent4">
                              <a:lumMod val="75000"/>
                            </a:schemeClr>
                          </a:solidFill>
                          <a:effectLst/>
                          <a:latin typeface="Calibri"/>
                          <a:ea typeface="Calibri"/>
                          <a:cs typeface="Mangal"/>
                        </a:rPr>
                        <a:t>/</a:t>
                      </a:r>
                      <a:r>
                        <a:rPr lang="hi-IN" sz="800" b="0" kern="1200" dirty="0">
                          <a:solidFill>
                            <a:schemeClr val="accent4">
                              <a:lumMod val="75000"/>
                            </a:schemeClr>
                          </a:solidFill>
                          <a:effectLst/>
                          <a:latin typeface="Calibri"/>
                          <a:ea typeface="Calibri"/>
                          <a:cs typeface="Mangal"/>
                        </a:rPr>
                        <a:t>अस्वीकृति की सूचना</a:t>
                      </a:r>
                      <a:endParaRPr lang="en-US" sz="800" b="0" kern="12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00000"/>
                        </a:lnSpc>
                        <a:spcBef>
                          <a:spcPts val="0"/>
                        </a:spcBef>
                        <a:spcAft>
                          <a:spcPts val="0"/>
                        </a:spcAft>
                      </a:pPr>
                      <a:r>
                        <a:rPr lang="en-US" sz="800" b="0" kern="1200" dirty="0" smtClean="0">
                          <a:solidFill>
                            <a:schemeClr val="accent4">
                              <a:lumMod val="75000"/>
                            </a:schemeClr>
                          </a:solidFill>
                          <a:effectLst/>
                          <a:latin typeface="Calibri"/>
                          <a:ea typeface="Calibri"/>
                          <a:cs typeface="Mangal"/>
                        </a:rPr>
                        <a:t>07 </a:t>
                      </a:r>
                      <a:r>
                        <a:rPr lang="hi-IN" sz="800" b="0" kern="1200" dirty="0" smtClean="0">
                          <a:solidFill>
                            <a:schemeClr val="accent4">
                              <a:lumMod val="75000"/>
                            </a:schemeClr>
                          </a:solidFill>
                          <a:effectLst/>
                          <a:latin typeface="Calibri"/>
                          <a:ea typeface="Calibri"/>
                          <a:cs typeface="Mangal"/>
                        </a:rPr>
                        <a:t>सितंबर</a:t>
                      </a:r>
                      <a:r>
                        <a:rPr lang="en-IN" sz="800" b="0" kern="1200" baseline="0" dirty="0" smtClean="0">
                          <a:solidFill>
                            <a:schemeClr val="accent4">
                              <a:lumMod val="75000"/>
                            </a:schemeClr>
                          </a:solidFill>
                          <a:effectLst/>
                          <a:latin typeface="+mn-lt"/>
                          <a:ea typeface="Calibri"/>
                          <a:cs typeface="+mn-cs"/>
                        </a:rPr>
                        <a:t> </a:t>
                      </a:r>
                      <a:r>
                        <a:rPr lang="en-IN" sz="800" b="0" kern="1200" baseline="0" dirty="0" smtClean="0">
                          <a:solidFill>
                            <a:schemeClr val="accent4">
                              <a:lumMod val="75000"/>
                            </a:schemeClr>
                          </a:solidFill>
                          <a:effectLst/>
                          <a:latin typeface="+mn-lt"/>
                          <a:ea typeface="Calibri"/>
                          <a:cs typeface="Mangal"/>
                        </a:rPr>
                        <a:t>2018</a:t>
                      </a:r>
                      <a:endParaRPr lang="en-US" sz="800" b="0" kern="1200" dirty="0">
                        <a:solidFill>
                          <a:schemeClr val="accent4">
                            <a:lumMod val="75000"/>
                          </a:schemeClr>
                        </a:solidFill>
                        <a:effectLst/>
                        <a:latin typeface="+mn-lt"/>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hi-IN" sz="8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पूर्ण शोधपत्र </a:t>
                      </a:r>
                      <a:r>
                        <a:rPr lang="hi-IN" sz="800" b="0" kern="1200" dirty="0" smtClean="0">
                          <a:solidFill>
                            <a:schemeClr val="accent4">
                              <a:lumMod val="75000"/>
                            </a:schemeClr>
                          </a:solidFill>
                          <a:effectLst/>
                          <a:latin typeface="+mn-lt"/>
                          <a:ea typeface="Calibri"/>
                          <a:cs typeface="+mn-cs"/>
                        </a:rPr>
                        <a:t>प्राप्ति की अंतिम तिथि </a:t>
                      </a:r>
                      <a:endParaRPr lang="en-US" sz="800" b="0" kern="12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00000"/>
                        </a:lnSpc>
                        <a:spcBef>
                          <a:spcPts val="0"/>
                        </a:spcBef>
                        <a:spcAft>
                          <a:spcPts val="0"/>
                        </a:spcAft>
                      </a:pPr>
                      <a:r>
                        <a:rPr kumimoji="0" lang="en-IN" sz="8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30 </a:t>
                      </a:r>
                      <a:r>
                        <a:rPr kumimoji="0" lang="hi-IN" sz="8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सितंबर</a:t>
                      </a:r>
                      <a:r>
                        <a:rPr kumimoji="0" lang="en-IN" sz="8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2018 </a:t>
                      </a:r>
                      <a:endParaRPr lang="en-US" sz="800" b="0" kern="1200" dirty="0">
                        <a:solidFill>
                          <a:schemeClr val="accent4">
                            <a:lumMod val="75000"/>
                          </a:schemeClr>
                        </a:solidFill>
                        <a:effectLst/>
                        <a:latin typeface="+mn-lt"/>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596">
                <a:tc>
                  <a:txBody>
                    <a:bodyPr/>
                    <a:lstStyle/>
                    <a:p>
                      <a:pPr marL="0" marR="0" algn="l" defTabSz="914400" rtl="0" eaLnBrk="1" latinLnBrk="0" hangingPunct="1">
                        <a:lnSpc>
                          <a:spcPct val="100000"/>
                        </a:lnSpc>
                        <a:spcBef>
                          <a:spcPts val="0"/>
                        </a:spcBef>
                        <a:spcAft>
                          <a:spcPts val="0"/>
                        </a:spcAft>
                      </a:pPr>
                      <a:r>
                        <a:rPr lang="hi-IN" sz="800" b="0" kern="1200" dirty="0">
                          <a:solidFill>
                            <a:schemeClr val="accent4">
                              <a:lumMod val="75000"/>
                            </a:schemeClr>
                          </a:solidFill>
                          <a:effectLst/>
                          <a:latin typeface="Calibri"/>
                          <a:ea typeface="Calibri"/>
                          <a:cs typeface="Mangal"/>
                        </a:rPr>
                        <a:t>संगोष्ठी की तिथि</a:t>
                      </a:r>
                      <a:endParaRPr lang="en-US" sz="800" b="0" kern="1200" dirty="0">
                        <a:solidFill>
                          <a:schemeClr val="accent4">
                            <a:lumMod val="75000"/>
                          </a:schemeClr>
                        </a:solidFill>
                        <a:effectLst/>
                        <a:latin typeface="Calibri"/>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lnSpc>
                          <a:spcPct val="100000"/>
                        </a:lnSpc>
                        <a:spcBef>
                          <a:spcPts val="0"/>
                        </a:spcBef>
                        <a:spcAft>
                          <a:spcPts val="0"/>
                        </a:spcAft>
                      </a:pPr>
                      <a:r>
                        <a:rPr lang="en-US" sz="800" b="0" dirty="0" smtClean="0">
                          <a:solidFill>
                            <a:schemeClr val="accent4">
                              <a:lumMod val="75000"/>
                            </a:schemeClr>
                          </a:solidFill>
                          <a:effectLst/>
                          <a:latin typeface="Calibri"/>
                          <a:ea typeface="Calibri"/>
                          <a:cs typeface="Mangal"/>
                        </a:rPr>
                        <a:t>15-16</a:t>
                      </a:r>
                      <a:r>
                        <a:rPr lang="en-US" sz="800" b="0" baseline="0" dirty="0" smtClean="0">
                          <a:solidFill>
                            <a:schemeClr val="accent4">
                              <a:lumMod val="75000"/>
                            </a:schemeClr>
                          </a:solidFill>
                          <a:effectLst/>
                          <a:latin typeface="Calibri"/>
                          <a:ea typeface="Calibri"/>
                          <a:cs typeface="Mangal"/>
                        </a:rPr>
                        <a:t> </a:t>
                      </a:r>
                      <a:r>
                        <a:rPr lang="hi-IN" sz="800" b="0" kern="1200" dirty="0" smtClean="0">
                          <a:solidFill>
                            <a:schemeClr val="accent4">
                              <a:lumMod val="75000"/>
                            </a:schemeClr>
                          </a:solidFill>
                          <a:effectLst/>
                          <a:latin typeface="+mn-lt"/>
                          <a:ea typeface="Calibri"/>
                          <a:cs typeface="+mn-cs"/>
                        </a:rPr>
                        <a:t>नवम्बर</a:t>
                      </a:r>
                      <a:r>
                        <a:rPr lang="en-IN" sz="800" b="0" baseline="0" dirty="0" smtClean="0">
                          <a:solidFill>
                            <a:schemeClr val="accent4">
                              <a:lumMod val="75000"/>
                            </a:schemeClr>
                          </a:solidFill>
                          <a:effectLst/>
                          <a:latin typeface="Calibri"/>
                          <a:ea typeface="Calibri"/>
                          <a:cs typeface="Mangal"/>
                        </a:rPr>
                        <a:t> </a:t>
                      </a:r>
                      <a:r>
                        <a:rPr lang="en-IN" sz="800" b="0" kern="1200" baseline="0" dirty="0" smtClean="0">
                          <a:solidFill>
                            <a:schemeClr val="accent4">
                              <a:lumMod val="75000"/>
                            </a:schemeClr>
                          </a:solidFill>
                          <a:effectLst/>
                          <a:latin typeface="+mn-lt"/>
                          <a:ea typeface="Calibri"/>
                          <a:cs typeface="Mangal"/>
                        </a:rPr>
                        <a:t>2018</a:t>
                      </a:r>
                      <a:endParaRPr lang="en-US" sz="800" b="0" kern="1200" dirty="0">
                        <a:solidFill>
                          <a:schemeClr val="accent4">
                            <a:lumMod val="75000"/>
                          </a:schemeClr>
                        </a:solidFill>
                        <a:effectLst/>
                        <a:latin typeface="+mn-lt"/>
                        <a:ea typeface="Calibri"/>
                        <a:cs typeface="Mangal"/>
                      </a:endParaRPr>
                    </a:p>
                  </a:txBody>
                  <a:tcPr marL="49107" marR="49107" marT="27623" marB="276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2551328" y="-848"/>
            <a:ext cx="1997425" cy="1461939"/>
          </a:xfrm>
          <a:prstGeom prst="rect">
            <a:avLst/>
          </a:prstGeom>
          <a:noFill/>
        </p:spPr>
        <p:txBody>
          <a:bodyPr wrap="square" rtlCol="0">
            <a:spAutoFit/>
          </a:bodyPr>
          <a:lstStyle/>
          <a:p>
            <a:pPr algn="ctr"/>
            <a:r>
              <a:rPr lang="hi-IN" sz="1000" b="1" dirty="0">
                <a:solidFill>
                  <a:schemeClr val="accent4">
                    <a:lumMod val="75000"/>
                  </a:schemeClr>
                </a:solidFill>
              </a:rPr>
              <a:t>अन्य जानकारी हेतु सम्पर्क करें</a:t>
            </a:r>
            <a:r>
              <a:rPr lang="en-IN" sz="1000" b="1" dirty="0">
                <a:solidFill>
                  <a:schemeClr val="accent4">
                    <a:lumMod val="75000"/>
                  </a:schemeClr>
                </a:solidFill>
              </a:rPr>
              <a:t>:</a:t>
            </a:r>
            <a:r>
              <a:rPr lang="en-US" sz="1000" dirty="0">
                <a:solidFill>
                  <a:schemeClr val="accent4">
                    <a:lumMod val="75000"/>
                  </a:schemeClr>
                </a:solidFill>
              </a:rPr>
              <a:t> </a:t>
            </a:r>
            <a:endParaRPr lang="hi-IN" sz="1000" dirty="0" smtClean="0">
              <a:solidFill>
                <a:schemeClr val="accent4">
                  <a:lumMod val="75000"/>
                </a:schemeClr>
              </a:solidFill>
            </a:endParaRPr>
          </a:p>
          <a:p>
            <a:pPr algn="ctr"/>
            <a:endParaRPr lang="en-US" sz="300" b="1" dirty="0">
              <a:solidFill>
                <a:schemeClr val="accent4">
                  <a:lumMod val="75000"/>
                </a:schemeClr>
              </a:solidFill>
            </a:endParaRPr>
          </a:p>
          <a:p>
            <a:pPr algn="ctr"/>
            <a:r>
              <a:rPr lang="hi-IN" sz="800" b="1" dirty="0">
                <a:solidFill>
                  <a:schemeClr val="accent4">
                    <a:lumMod val="75000"/>
                  </a:schemeClr>
                </a:solidFill>
              </a:rPr>
              <a:t>डॉ. </a:t>
            </a:r>
            <a:r>
              <a:rPr lang="hi-IN" sz="800" b="1" dirty="0" smtClean="0">
                <a:solidFill>
                  <a:schemeClr val="accent4">
                    <a:lumMod val="75000"/>
                  </a:schemeClr>
                </a:solidFill>
              </a:rPr>
              <a:t>ऐ.</a:t>
            </a:r>
            <a:r>
              <a:rPr lang="en-IN" sz="800" b="1" dirty="0" smtClean="0">
                <a:solidFill>
                  <a:schemeClr val="accent4">
                    <a:lumMod val="75000"/>
                  </a:schemeClr>
                </a:solidFill>
              </a:rPr>
              <a:t> </a:t>
            </a:r>
            <a:r>
              <a:rPr lang="hi-IN" sz="800" b="1" dirty="0" smtClean="0">
                <a:solidFill>
                  <a:schemeClr val="accent4">
                    <a:lumMod val="75000"/>
                  </a:schemeClr>
                </a:solidFill>
              </a:rPr>
              <a:t>के.</a:t>
            </a:r>
            <a:r>
              <a:rPr lang="en-IN" sz="800" b="1" dirty="0" smtClean="0">
                <a:solidFill>
                  <a:schemeClr val="accent4">
                    <a:lumMod val="75000"/>
                  </a:schemeClr>
                </a:solidFill>
              </a:rPr>
              <a:t> </a:t>
            </a:r>
            <a:r>
              <a:rPr lang="hi-IN" sz="800" b="1" dirty="0" smtClean="0">
                <a:solidFill>
                  <a:schemeClr val="accent4">
                    <a:lumMod val="75000"/>
                  </a:schemeClr>
                </a:solidFill>
              </a:rPr>
              <a:t>बेरा</a:t>
            </a:r>
            <a:endParaRPr lang="en-US" sz="800" b="1" dirty="0">
              <a:solidFill>
                <a:schemeClr val="accent4">
                  <a:lumMod val="75000"/>
                </a:schemeClr>
              </a:solidFill>
            </a:endParaRPr>
          </a:p>
          <a:p>
            <a:pPr algn="ctr"/>
            <a:r>
              <a:rPr lang="hi-IN" sz="800" b="1" dirty="0">
                <a:solidFill>
                  <a:schemeClr val="accent4">
                    <a:lumMod val="75000"/>
                  </a:schemeClr>
                </a:solidFill>
              </a:rPr>
              <a:t>वैज्ञानिक</a:t>
            </a:r>
            <a:r>
              <a:rPr lang="en-IN" sz="800" b="1" dirty="0">
                <a:solidFill>
                  <a:schemeClr val="accent4">
                    <a:lumMod val="75000"/>
                  </a:schemeClr>
                </a:solidFill>
              </a:rPr>
              <a:t> /</a:t>
            </a:r>
            <a:r>
              <a:rPr lang="hi-IN" sz="800" b="1" dirty="0">
                <a:solidFill>
                  <a:schemeClr val="accent4">
                    <a:lumMod val="75000"/>
                  </a:schemeClr>
                </a:solidFill>
              </a:rPr>
              <a:t>अभियन्ता</a:t>
            </a:r>
            <a:r>
              <a:rPr lang="en-IN" sz="800" b="1" dirty="0">
                <a:solidFill>
                  <a:schemeClr val="accent4">
                    <a:lumMod val="75000"/>
                  </a:schemeClr>
                </a:solidFill>
              </a:rPr>
              <a:t>  “</a:t>
            </a:r>
            <a:r>
              <a:rPr lang="hi-IN" sz="800" b="1" dirty="0">
                <a:solidFill>
                  <a:schemeClr val="accent4">
                    <a:lumMod val="75000"/>
                  </a:schemeClr>
                </a:solidFill>
              </a:rPr>
              <a:t>एस जी</a:t>
            </a:r>
            <a:r>
              <a:rPr lang="en-IN" sz="800" b="1" dirty="0">
                <a:solidFill>
                  <a:schemeClr val="accent4">
                    <a:lumMod val="75000"/>
                  </a:schemeClr>
                </a:solidFill>
              </a:rPr>
              <a:t>” </a:t>
            </a:r>
            <a:r>
              <a:rPr lang="en-US" sz="800" dirty="0">
                <a:solidFill>
                  <a:schemeClr val="accent4">
                    <a:lumMod val="75000"/>
                  </a:schemeClr>
                </a:solidFill>
              </a:rPr>
              <a:t> </a:t>
            </a:r>
          </a:p>
          <a:p>
            <a:pPr algn="ctr"/>
            <a:r>
              <a:rPr lang="hi-IN" sz="800" dirty="0">
                <a:solidFill>
                  <a:schemeClr val="accent4">
                    <a:lumMod val="75000"/>
                  </a:schemeClr>
                </a:solidFill>
              </a:rPr>
              <a:t>प्रादेशिक सुदूर संवेदन केंद्र </a:t>
            </a:r>
            <a:r>
              <a:rPr lang="en-US" sz="800" dirty="0">
                <a:solidFill>
                  <a:schemeClr val="accent4">
                    <a:lumMod val="75000"/>
                  </a:schemeClr>
                </a:solidFill>
              </a:rPr>
              <a:t>- </a:t>
            </a:r>
            <a:r>
              <a:rPr lang="hi-IN" sz="800" dirty="0">
                <a:solidFill>
                  <a:schemeClr val="accent4">
                    <a:lumMod val="75000"/>
                  </a:schemeClr>
                </a:solidFill>
              </a:rPr>
              <a:t>पश्चिम</a:t>
            </a:r>
            <a:endParaRPr lang="en-US" sz="800" dirty="0">
              <a:solidFill>
                <a:schemeClr val="accent4">
                  <a:lumMod val="75000"/>
                </a:schemeClr>
              </a:solidFill>
            </a:endParaRPr>
          </a:p>
          <a:p>
            <a:pPr algn="ctr"/>
            <a:r>
              <a:rPr lang="hi-IN" sz="800" dirty="0">
                <a:solidFill>
                  <a:schemeClr val="accent4">
                    <a:lumMod val="75000"/>
                  </a:schemeClr>
                </a:solidFill>
              </a:rPr>
              <a:t>राष्ट्रीय सुदूर संवेदन केंद्र </a:t>
            </a:r>
            <a:endParaRPr lang="en-US" sz="800" dirty="0">
              <a:solidFill>
                <a:schemeClr val="accent4">
                  <a:lumMod val="75000"/>
                </a:schemeClr>
              </a:solidFill>
            </a:endParaRPr>
          </a:p>
          <a:p>
            <a:pPr algn="ctr"/>
            <a:r>
              <a:rPr lang="hi-IN" sz="800" dirty="0">
                <a:solidFill>
                  <a:schemeClr val="accent4">
                    <a:lumMod val="75000"/>
                  </a:schemeClr>
                </a:solidFill>
              </a:rPr>
              <a:t>अंतरिक्ष विभाग </a:t>
            </a:r>
            <a:endParaRPr lang="hi-IN" sz="800" dirty="0" smtClean="0">
              <a:solidFill>
                <a:schemeClr val="accent4">
                  <a:lumMod val="75000"/>
                </a:schemeClr>
              </a:solidFill>
            </a:endParaRPr>
          </a:p>
          <a:p>
            <a:pPr algn="ctr"/>
            <a:endParaRPr lang="en-US" sz="200" dirty="0">
              <a:solidFill>
                <a:schemeClr val="accent4">
                  <a:lumMod val="75000"/>
                </a:schemeClr>
              </a:solidFill>
            </a:endParaRPr>
          </a:p>
          <a:p>
            <a:pPr algn="ctr"/>
            <a:r>
              <a:rPr lang="hi-IN" sz="800" b="1" dirty="0">
                <a:solidFill>
                  <a:schemeClr val="accent4">
                    <a:lumMod val="75000"/>
                  </a:schemeClr>
                </a:solidFill>
              </a:rPr>
              <a:t>काजरी परिसर</a:t>
            </a:r>
            <a:r>
              <a:rPr lang="en-US" sz="800" b="1" dirty="0">
                <a:solidFill>
                  <a:schemeClr val="accent4">
                    <a:lumMod val="75000"/>
                  </a:schemeClr>
                </a:solidFill>
              </a:rPr>
              <a:t>-</a:t>
            </a:r>
            <a:r>
              <a:rPr lang="hi-IN" sz="800" b="1" dirty="0">
                <a:solidFill>
                  <a:schemeClr val="accent4">
                    <a:lumMod val="75000"/>
                  </a:schemeClr>
                </a:solidFill>
              </a:rPr>
              <a:t>जोधपुर </a:t>
            </a:r>
            <a:r>
              <a:rPr lang="en-US" sz="800" b="1" dirty="0">
                <a:solidFill>
                  <a:schemeClr val="accent4">
                    <a:lumMod val="75000"/>
                  </a:schemeClr>
                </a:solidFill>
              </a:rPr>
              <a:t>342 </a:t>
            </a:r>
            <a:r>
              <a:rPr lang="en-US" sz="800" b="1" dirty="0" smtClean="0">
                <a:solidFill>
                  <a:schemeClr val="accent4">
                    <a:lumMod val="75000"/>
                  </a:schemeClr>
                </a:solidFill>
              </a:rPr>
              <a:t>003</a:t>
            </a:r>
            <a:endParaRPr lang="en-US" sz="800" dirty="0">
              <a:solidFill>
                <a:schemeClr val="accent4">
                  <a:lumMod val="75000"/>
                </a:schemeClr>
              </a:solidFill>
            </a:endParaRPr>
          </a:p>
          <a:p>
            <a:pPr algn="ctr"/>
            <a:r>
              <a:rPr lang="hi-IN" sz="800" b="1" dirty="0">
                <a:solidFill>
                  <a:schemeClr val="accent4">
                    <a:lumMod val="75000"/>
                  </a:schemeClr>
                </a:solidFill>
              </a:rPr>
              <a:t>ई</a:t>
            </a:r>
            <a:r>
              <a:rPr lang="en-IN" sz="800" b="1" dirty="0">
                <a:solidFill>
                  <a:schemeClr val="accent4">
                    <a:lumMod val="75000"/>
                  </a:schemeClr>
                </a:solidFill>
              </a:rPr>
              <a:t>—</a:t>
            </a:r>
            <a:r>
              <a:rPr lang="hi-IN" sz="800" b="1" dirty="0">
                <a:solidFill>
                  <a:schemeClr val="accent4">
                    <a:lumMod val="75000"/>
                  </a:schemeClr>
                </a:solidFill>
              </a:rPr>
              <a:t>मेल </a:t>
            </a:r>
            <a:r>
              <a:rPr lang="en-US" sz="800" b="1" dirty="0">
                <a:solidFill>
                  <a:schemeClr val="accent4">
                    <a:lumMod val="75000"/>
                  </a:schemeClr>
                </a:solidFill>
              </a:rPr>
              <a:t>: rrscw.hindi@gmail.com</a:t>
            </a:r>
            <a:endParaRPr lang="en-US" sz="800" dirty="0">
              <a:solidFill>
                <a:schemeClr val="accent4">
                  <a:lumMod val="75000"/>
                </a:schemeClr>
              </a:solidFill>
            </a:endParaRPr>
          </a:p>
          <a:p>
            <a:pPr algn="ctr"/>
            <a:r>
              <a:rPr lang="hi-IN" sz="800" b="1" dirty="0">
                <a:solidFill>
                  <a:schemeClr val="accent4">
                    <a:lumMod val="75000"/>
                  </a:schemeClr>
                </a:solidFill>
              </a:rPr>
              <a:t>दूरभाष </a:t>
            </a:r>
            <a:r>
              <a:rPr lang="en-US" sz="800" b="1" dirty="0">
                <a:solidFill>
                  <a:schemeClr val="accent4">
                    <a:lumMod val="75000"/>
                  </a:schemeClr>
                </a:solidFill>
              </a:rPr>
              <a:t>: 0291-2660804</a:t>
            </a:r>
            <a:r>
              <a:rPr lang="hi-IN" sz="800" b="1" dirty="0">
                <a:solidFill>
                  <a:schemeClr val="accent4">
                    <a:lumMod val="75000"/>
                  </a:schemeClr>
                </a:solidFill>
              </a:rPr>
              <a:t> / </a:t>
            </a:r>
            <a:r>
              <a:rPr lang="en-IN" sz="800" b="1" dirty="0">
                <a:solidFill>
                  <a:schemeClr val="accent4">
                    <a:lumMod val="75000"/>
                  </a:schemeClr>
                </a:solidFill>
              </a:rPr>
              <a:t>26608</a:t>
            </a:r>
            <a:r>
              <a:rPr lang="en-US" sz="800" b="1" dirty="0">
                <a:solidFill>
                  <a:schemeClr val="accent4">
                    <a:lumMod val="75000"/>
                  </a:schemeClr>
                </a:solidFill>
              </a:rPr>
              <a:t>30</a:t>
            </a:r>
          </a:p>
          <a:p>
            <a:pPr algn="ctr"/>
            <a:r>
              <a:rPr lang="hi-IN" sz="800" b="1" dirty="0">
                <a:solidFill>
                  <a:schemeClr val="accent4">
                    <a:lumMod val="75000"/>
                  </a:schemeClr>
                </a:solidFill>
              </a:rPr>
              <a:t>मोबाईल</a:t>
            </a:r>
            <a:r>
              <a:rPr lang="en-US" sz="800" b="1" dirty="0">
                <a:solidFill>
                  <a:schemeClr val="accent4">
                    <a:lumMod val="75000"/>
                  </a:schemeClr>
                </a:solidFill>
              </a:rPr>
              <a:t>:- 9414915872</a:t>
            </a:r>
            <a:r>
              <a:rPr lang="hi-IN" sz="800" b="1" dirty="0">
                <a:solidFill>
                  <a:schemeClr val="accent4">
                    <a:lumMod val="75000"/>
                  </a:schemeClr>
                </a:solidFill>
              </a:rPr>
              <a:t> /</a:t>
            </a:r>
            <a:r>
              <a:rPr lang="en-US" sz="800" b="1" dirty="0">
                <a:solidFill>
                  <a:schemeClr val="accent4">
                    <a:lumMod val="75000"/>
                  </a:schemeClr>
                </a:solidFill>
              </a:rPr>
              <a:t> 8233678758</a:t>
            </a:r>
            <a:endParaRPr lang="en-US" sz="1100" dirty="0">
              <a:solidFill>
                <a:schemeClr val="accent4">
                  <a:lumMod val="75000"/>
                </a:schemeClr>
              </a:solidFill>
            </a:endParaRPr>
          </a:p>
        </p:txBody>
      </p:sp>
      <p:pic>
        <p:nvPicPr>
          <p:cNvPr id="18" name="Picture 17" descr="\\10.181.50.85\sisdp\scan0012.jpg"/>
          <p:cNvPicPr/>
          <p:nvPr/>
        </p:nvPicPr>
        <p:blipFill>
          <a:blip r:embed="rId5" cstate="print">
            <a:extLst>
              <a:ext uri="{BEBA8EAE-BF5A-486C-A8C5-ECC9F3942E4B}">
                <a14:imgProps xmlns:a14="http://schemas.microsoft.com/office/drawing/2010/main">
                  <a14:imgLayer r:embed="rId6">
                    <a14:imgEffect>
                      <a14:sharpenSoften amount="35000"/>
                    </a14:imgEffect>
                  </a14:imgLayer>
                </a14:imgProps>
              </a:ext>
              <a:ext uri="{28A0092B-C50C-407E-A947-70E740481C1C}">
                <a14:useLocalDpi xmlns:a14="http://schemas.microsoft.com/office/drawing/2010/main" val="0"/>
              </a:ext>
            </a:extLst>
          </a:blip>
          <a:stretch>
            <a:fillRect/>
          </a:stretch>
        </p:blipFill>
        <p:spPr bwMode="auto">
          <a:xfrm>
            <a:off x="35496" y="1387060"/>
            <a:ext cx="4513257" cy="5463191"/>
          </a:xfrm>
          <a:prstGeom prst="rect">
            <a:avLst/>
          </a:prstGeom>
          <a:noFill/>
          <a:ln>
            <a:noFill/>
          </a:ln>
        </p:spPr>
      </p:pic>
      <p:cxnSp>
        <p:nvCxnSpPr>
          <p:cNvPr id="14" name="Straight Connector 13"/>
          <p:cNvCxnSpPr/>
          <p:nvPr/>
        </p:nvCxnSpPr>
        <p:spPr>
          <a:xfrm>
            <a:off x="4548753" y="-848"/>
            <a:ext cx="0" cy="6851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4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49" y="0"/>
            <a:ext cx="4572000" cy="1892826"/>
          </a:xfrm>
          <a:prstGeom prst="rect">
            <a:avLst/>
          </a:prstGeom>
        </p:spPr>
        <p:txBody>
          <a:bodyPr wrap="square">
            <a:spAutoFit/>
          </a:bodyPr>
          <a:lstStyle/>
          <a:p>
            <a:pPr algn="just"/>
            <a:r>
              <a:rPr lang="hi-IN" sz="900" b="1" dirty="0">
                <a:solidFill>
                  <a:schemeClr val="accent4">
                    <a:lumMod val="75000"/>
                  </a:schemeClr>
                </a:solidFill>
              </a:rPr>
              <a:t>राष्ट्रीय सुदूर संवेदन केंद्र (रा.सु.स.के.)</a:t>
            </a:r>
            <a:endParaRPr lang="en-IN" sz="900" dirty="0">
              <a:solidFill>
                <a:schemeClr val="accent4">
                  <a:lumMod val="75000"/>
                </a:schemeClr>
              </a:solidFill>
            </a:endParaRPr>
          </a:p>
          <a:p>
            <a:pPr algn="just"/>
            <a:r>
              <a:rPr lang="hi-IN" sz="900" dirty="0">
                <a:solidFill>
                  <a:schemeClr val="accent4">
                    <a:lumMod val="75000"/>
                  </a:schemeClr>
                </a:solidFill>
              </a:rPr>
              <a:t>भारतीय अंतरिक्ष </a:t>
            </a:r>
            <a:r>
              <a:rPr lang="hi-IN" sz="900" dirty="0" smtClean="0">
                <a:solidFill>
                  <a:schemeClr val="accent4">
                    <a:lumMod val="75000"/>
                  </a:schemeClr>
                </a:solidFill>
              </a:rPr>
              <a:t>अनुसंधान</a:t>
            </a:r>
            <a:r>
              <a:rPr lang="en-IN" sz="900" dirty="0" smtClean="0">
                <a:solidFill>
                  <a:schemeClr val="accent4">
                    <a:lumMod val="75000"/>
                  </a:schemeClr>
                </a:solidFill>
              </a:rPr>
              <a:t> </a:t>
            </a:r>
            <a:r>
              <a:rPr lang="hi-IN" sz="900" dirty="0" smtClean="0">
                <a:solidFill>
                  <a:schemeClr val="accent4">
                    <a:lumMod val="75000"/>
                  </a:schemeClr>
                </a:solidFill>
              </a:rPr>
              <a:t>संगठन </a:t>
            </a:r>
            <a:r>
              <a:rPr lang="hi-IN" sz="900" dirty="0">
                <a:solidFill>
                  <a:schemeClr val="accent4">
                    <a:lumMod val="75000"/>
                  </a:schemeClr>
                </a:solidFill>
              </a:rPr>
              <a:t>के एक प्रमुख केंद्र के रूप में राष्ट्रीय सुदूर संवेदन केंद्र (एनआरएससी) पृथ्वी अवलोकन के माध्यम से भारतीय अंतरिक्ष कार्यक्रम के दृष्टिकोण को क्रियान्वित करने के लिए प्रयासरत है । यह उपग्रह डेटा प्राप्ति, संग्रह, प्रोसेसिंग, प्रसार, सुदूर संवेदन अनुप्रयोग, प्रशिक्षण एवं क्षमता निर्माण के माध्यम से सुदूर संवेदन कार्यक्रम की मुख्य भूमिका के लिए उत्तरदायी है । यह देश के नागरिक आवासीय क्षेत्रों में हवाई सेवाएँ भी प्रदान करता है । विशिष्ठ क्षेत्रों में सुदूर संवेदन अनुप्रयोग की आवश्यकताओं को संबोधित करने के लिए इस संगठन के पांच क्षेत्रीय केंद्र जोधपुर, बेंगलुरु, नागपुर, कोलकाता एवं नई दिल्ली में स्थित है । सुदूर संवेदन की </a:t>
            </a:r>
            <a:r>
              <a:rPr lang="hi-IN" sz="900" dirty="0" smtClean="0">
                <a:solidFill>
                  <a:schemeClr val="accent4">
                    <a:lumMod val="75000"/>
                  </a:schemeClr>
                </a:solidFill>
              </a:rPr>
              <a:t>सभी</a:t>
            </a:r>
            <a:r>
              <a:rPr lang="en-IN" sz="900" dirty="0" smtClean="0">
                <a:solidFill>
                  <a:schemeClr val="accent4">
                    <a:lumMod val="75000"/>
                  </a:schemeClr>
                </a:solidFill>
              </a:rPr>
              <a:t> </a:t>
            </a:r>
            <a:r>
              <a:rPr lang="hi-IN" sz="900" dirty="0" smtClean="0">
                <a:solidFill>
                  <a:schemeClr val="accent4">
                    <a:lumMod val="75000"/>
                  </a:schemeClr>
                </a:solidFill>
              </a:rPr>
              <a:t>श्रृंखलाबद्ध </a:t>
            </a:r>
            <a:r>
              <a:rPr lang="hi-IN" sz="900" dirty="0">
                <a:solidFill>
                  <a:schemeClr val="accent4">
                    <a:lumMod val="75000"/>
                  </a:schemeClr>
                </a:solidFill>
              </a:rPr>
              <a:t>क्रियाओं को पूरा करने के लिए हैदराबाद शहर से </a:t>
            </a:r>
            <a:r>
              <a:rPr lang="en-IN" sz="900" dirty="0">
                <a:solidFill>
                  <a:schemeClr val="accent4">
                    <a:lumMod val="75000"/>
                  </a:schemeClr>
                </a:solidFill>
              </a:rPr>
              <a:t>65 </a:t>
            </a:r>
            <a:r>
              <a:rPr lang="hi-IN" sz="900" dirty="0">
                <a:solidFill>
                  <a:schemeClr val="accent4">
                    <a:lumMod val="75000"/>
                  </a:schemeClr>
                </a:solidFill>
              </a:rPr>
              <a:t>किलोमीटर दूर शादनगर में स्थित पृथ्वी स्टेशन को एक संपूर्ण क्षेत्रीय केंद्र के रूप में विकसित किया जा रहा है। एनआरएससी बहुस्तरीय पहल, मूल्यवर्धित डेटा सेवाओं के विकास और सुदूर संवेदन अनुप्रयोग के माध्यम से सामाजिक अनुप्रयोगों के लिए सुदूर संवेदन के व्यावहारिक उपयोग की लगातार खोज कर रहा है। </a:t>
            </a:r>
            <a:endParaRPr lang="en-IN" sz="900" dirty="0">
              <a:solidFill>
                <a:schemeClr val="accent4">
                  <a:lumMod val="75000"/>
                </a:schemeClr>
              </a:solidFill>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p:cNvSpPr>
            <a:spLocks noChangeArrowheads="1"/>
          </p:cNvSpPr>
          <p:nvPr/>
        </p:nvSpPr>
        <p:spPr bwMode="auto">
          <a:xfrm>
            <a:off x="7749" y="1791866"/>
            <a:ext cx="4564251"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hi-IN" sz="900" b="1" i="0" u="none" strike="noStrike" cap="none" normalizeH="0" baseline="0" dirty="0" smtClean="0">
                <a:ln>
                  <a:noFill/>
                </a:ln>
                <a:solidFill>
                  <a:schemeClr val="accent4">
                    <a:lumMod val="75000"/>
                  </a:schemeClr>
                </a:solidFill>
                <a:effectLst/>
                <a:latin typeface="Mangal" pitchFamily="18" charset="0"/>
                <a:cs typeface="Mangal" pitchFamily="18" charset="0"/>
              </a:rPr>
              <a:t>केन्द्रित विषयवस्तु</a:t>
            </a:r>
            <a:endParaRPr kumimoji="0" lang="en-US"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अंतर-केंद्र हिंदी तकनीकी संगोष्ठी के लिए  दो विषय चुने गए हैं:</a:t>
            </a:r>
            <a:endParaRPr kumimoji="0" lang="en-US"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accent4">
                    <a:lumMod val="75000"/>
                  </a:schemeClr>
                </a:solidFill>
                <a:effectLst/>
                <a:latin typeface="Calibri" pitchFamily="34" charset="0"/>
                <a:ea typeface="Calibri" pitchFamily="34" charset="0"/>
                <a:cs typeface="Calibri" pitchFamily="34" charset="0"/>
              </a:rPr>
              <a:t>(1)</a:t>
            </a:r>
            <a:r>
              <a:rPr kumimoji="0" lang="hi-IN" sz="900" b="1"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नागरिक केंद्रित अनुप्रयोगों के लिए अंतरिक्ष प्रौद्योगिकी</a:t>
            </a:r>
            <a:endParaRPr kumimoji="0" lang="en-US"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तीव्र शहरीकरण</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Calibri" pitchFamily="34"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औद्योगीकरण और आर्थिक विकास के कारण प्राकृतिक संसाधन और पर्यावरण पहले से ही दबाव में हैं। इस स्थिति को सम्बोधित करने के लिए अधिक जवाबदेही और शीघ्र प्रतिक्रिया की जरूरत है ताकि बढ़ती आवश्यकताओं को पूरा किया जा सके। स्थानीय स्तर की योजना और प्रबंधन की दिशा में एकीकृत दृष्टिकोण समय की मांग है। अंतरिक्ष प्रौद्योगिकी आधारित सेवाएँ प्रशासन और विकास में श्रेष्ठ एवं वैज्ञानिक निर्णय लेने देती है।  अंतरिक्ष प्रौद्योगिकी का प्रभाव क्षेत्र विविध क्षेत्रों जैसे मोबाइल फोन</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टीवी कार्यक्रम</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मौसम की रिपोर्ट</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जलवायु परिवर्तन को रोकना, बचाव एवं सुरक्षा, प्रशासन आदि को शामिल करता है । उपग्रह आधारित पृथ्वी अवलोकन हमारी पृथ्वी का आवश्यक और विश्वसनीय डेटा प्राप्त करने का प्रभावी एवं किफायती साधन है। प्राकृतिक संसाधनों का इस तरह का डेटा भूमि और जल संसाधनों के प्रबंधन, शहरी और ग्रामीण बुनियादी ढांचे के विकास</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मौसम और जलवायु की निगरानी</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आपदा जोखिम को कम करने सहित पर्यावरण की रक्षा के लिए कार्य योजनाओं के कार्यान्वयन का एक अभिन्न अंग बन गए हैं। सुशासन को प्रौद्योगिकी द्वारा सशक्त नागरिक केंद्रित सेवाओं</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संचार और सभी के लिए डिजिटल पहचान</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न्यूनतम सरकार</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अधिकतम शासन और अन्तिम छोर तक सेवा प्रदान करने वाले स्थानीय </a:t>
            </a:r>
            <a:r>
              <a:rPr kumimoji="0" lang="hi-IN" sz="900" b="0" i="0" u="none" strike="noStrike" cap="none" normalizeH="0" baseline="0" smtClean="0">
                <a:ln>
                  <a:noFill/>
                </a:ln>
                <a:solidFill>
                  <a:schemeClr val="accent4">
                    <a:lumMod val="75000"/>
                  </a:schemeClr>
                </a:solidFill>
                <a:effectLst/>
                <a:latin typeface="Calibri" pitchFamily="34" charset="0"/>
                <a:ea typeface="Calibri" pitchFamily="34" charset="0"/>
                <a:cs typeface="Mangal" pitchFamily="18" charset="0"/>
              </a:rPr>
              <a:t>निकायों को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शामिल करना चाहिए। अंतरिक्ष प्रौद्योगिकी अनुप्रयोग पृथ्वी अवलोकन</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संचार और नेविगेशन उपग्रहों के सम्मिलित उपयोग के माध्यम से कार्यान्वित किये जाते हैं और फील्ड आधारित निरीक्षणों से पूरित होते है। ये अनुप्रयोग राष्ट्रीय विकास के लिए अंतरिक्ष प्रौद्योगिकी के लाभ का अधिकतम उपयोग करने में एक महत्वपूर्ण भूमिका निभाते हैं। उपग्रह संचार की क्षमताओं को भी शिक्षा और स्वास्थ्य</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संचार</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कौशल विकास और आजीविका की दिशा में सामाजिक अनुप्रयोग देने के लिए प्रयोग किया जाता है।</a:t>
            </a:r>
            <a:endParaRPr kumimoji="0" lang="hi-IN"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9"/>
          <p:cNvSpPr>
            <a:spLocks noChangeArrowheads="1"/>
          </p:cNvSpPr>
          <p:nvPr/>
        </p:nvSpPr>
        <p:spPr bwMode="auto">
          <a:xfrm>
            <a:off x="7749" y="4966682"/>
            <a:ext cx="4564251"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accent4">
                    <a:lumMod val="75000"/>
                  </a:schemeClr>
                </a:solidFill>
                <a:effectLst/>
                <a:latin typeface="Arial" pitchFamily="34" charset="0"/>
                <a:cs typeface="Calibri" pitchFamily="34" charset="0"/>
              </a:rPr>
              <a:t>(2)</a:t>
            </a:r>
            <a:r>
              <a:rPr kumimoji="0" lang="hi-IN" sz="900" b="1" i="0" u="none" strike="noStrike" cap="none" normalizeH="0" baseline="0" dirty="0" smtClean="0">
                <a:ln>
                  <a:noFill/>
                </a:ln>
                <a:solidFill>
                  <a:schemeClr val="accent4">
                    <a:lumMod val="75000"/>
                  </a:schemeClr>
                </a:solidFill>
                <a:effectLst/>
                <a:latin typeface="Mangal" pitchFamily="18" charset="0"/>
                <a:cs typeface="Mangal" pitchFamily="18" charset="0"/>
              </a:rPr>
              <a:t> विज्ञान और प्रशासन में राजभाषा हिंदी की प्रासंगिकता</a:t>
            </a:r>
            <a:endPar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भारत जैसे विशाल देश में</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वैज्ञानिक जानकारियों</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नीतियों और ज्ञान का प्रसार आम आदमी के जीवन को आरामदायक बनाने के लिए आम जनता की भाषा में होना चाहिए।</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वैज्ञानिक विकास से आम आदमी का विकास समय की बुनियादी जरूरत है।</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पिछले कुछ वर्षों में भारत ने जीवन के हर क्षेत्र में विज्ञान के माध्यम से उल्लेखनीय सफलता अर्जित की है। हालांकि अब भी हमें एक लंबा रास्ता तय करना है</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क्योंकि अभी भी विज्ञान की शिक्षा</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संचार</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खोज और विकास के माध्यम केवल अंग्रेज़ी में है । देश की आबादी का एक बहुत बड़ा भाग निरक्षर है और विज्ञान ऐसे आम लोगों के लिए कम महत्वपूर्ण है। </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यदि वैज्ञानिक उपलब्धियों का ज्ञान हिंदी में दिया जाये तो आम आदमी के जीवन से अंधविश्वास के अंधेरे को मिटाया जा सकता है।</a:t>
            </a:r>
            <a:r>
              <a:rPr kumimoji="0" lang="hi-IN" sz="900" b="0"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राजभाषा एकमात्र माध्यम है जिसके द्वारा वैज्ञानिक उपलब्धियों को आम आदमी तक सफलतापूर्वक ले जाया जा सकता है।</a:t>
            </a:r>
            <a:r>
              <a:rPr kumimoji="0" lang="hi-IN" sz="900" b="1"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यह सर्वविदित है कि हिंदी भारत संघ की राजभाषा है। बदलते दौर में भारतीय युवा उत्कृष्ट तकनीक के माध्यम से हिंदी को प्रयोग में लाने के लिए आसान और महत्वपूर्ण बना रहे हैं।</a:t>
            </a:r>
            <a:endParaRPr kumimoji="0" lang="en-US"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
        <p:nvSpPr>
          <p:cNvPr id="14" name="Rectangle 13"/>
          <p:cNvSpPr/>
          <p:nvPr/>
        </p:nvSpPr>
        <p:spPr>
          <a:xfrm>
            <a:off x="4579749" y="0"/>
            <a:ext cx="4572000" cy="923330"/>
          </a:xfrm>
          <a:prstGeom prst="rect">
            <a:avLst/>
          </a:prstGeom>
        </p:spPr>
        <p:txBody>
          <a:bodyPr>
            <a:spAutoFit/>
          </a:bodyPr>
          <a:lstStyle/>
          <a:p>
            <a:pPr algn="just"/>
            <a:r>
              <a:rPr lang="hi-IN" sz="900" dirty="0">
                <a:solidFill>
                  <a:schemeClr val="accent4">
                    <a:lumMod val="75000"/>
                  </a:schemeClr>
                </a:solidFill>
              </a:rPr>
              <a:t>रा</a:t>
            </a:r>
            <a:r>
              <a:rPr lang="en-IN" sz="900" dirty="0">
                <a:solidFill>
                  <a:schemeClr val="accent4">
                    <a:lumMod val="75000"/>
                  </a:schemeClr>
                </a:solidFill>
              </a:rPr>
              <a:t>.</a:t>
            </a:r>
            <a:r>
              <a:rPr lang="hi-IN" sz="900" dirty="0">
                <a:solidFill>
                  <a:schemeClr val="accent4">
                    <a:lumMod val="75000"/>
                  </a:schemeClr>
                </a:solidFill>
              </a:rPr>
              <a:t>सु</a:t>
            </a:r>
            <a:r>
              <a:rPr lang="en-IN" sz="900" dirty="0">
                <a:solidFill>
                  <a:schemeClr val="accent4">
                    <a:lumMod val="75000"/>
                  </a:schemeClr>
                </a:solidFill>
              </a:rPr>
              <a:t>.</a:t>
            </a:r>
            <a:r>
              <a:rPr lang="hi-IN" sz="900" dirty="0">
                <a:solidFill>
                  <a:schemeClr val="accent4">
                    <a:lumMod val="75000"/>
                  </a:schemeClr>
                </a:solidFill>
              </a:rPr>
              <a:t>सं</a:t>
            </a:r>
            <a:r>
              <a:rPr lang="en-IN" sz="900" dirty="0">
                <a:solidFill>
                  <a:schemeClr val="accent4">
                    <a:lumMod val="75000"/>
                  </a:schemeClr>
                </a:solidFill>
              </a:rPr>
              <a:t>.</a:t>
            </a:r>
            <a:r>
              <a:rPr lang="hi-IN" sz="900" dirty="0">
                <a:solidFill>
                  <a:schemeClr val="accent4">
                    <a:lumMod val="75000"/>
                  </a:schemeClr>
                </a:solidFill>
              </a:rPr>
              <a:t>के</a:t>
            </a:r>
            <a:r>
              <a:rPr lang="en-IN" sz="900" dirty="0">
                <a:solidFill>
                  <a:schemeClr val="accent4">
                    <a:lumMod val="75000"/>
                  </a:schemeClr>
                </a:solidFill>
              </a:rPr>
              <a:t>.</a:t>
            </a:r>
            <a:r>
              <a:rPr lang="hi-IN" sz="900" dirty="0">
                <a:solidFill>
                  <a:schemeClr val="accent4">
                    <a:lumMod val="75000"/>
                  </a:schemeClr>
                </a:solidFill>
              </a:rPr>
              <a:t> ने वर्ष </a:t>
            </a:r>
            <a:r>
              <a:rPr lang="en-IN" sz="900" dirty="0">
                <a:solidFill>
                  <a:schemeClr val="accent4">
                    <a:lumMod val="75000"/>
                  </a:schemeClr>
                </a:solidFill>
              </a:rPr>
              <a:t>2018 </a:t>
            </a:r>
            <a:r>
              <a:rPr lang="hi-IN" sz="900" dirty="0" smtClean="0">
                <a:solidFill>
                  <a:schemeClr val="accent4">
                    <a:lumMod val="75000"/>
                  </a:schemeClr>
                </a:solidFill>
              </a:rPr>
              <a:t>के दौरान</a:t>
            </a:r>
            <a:r>
              <a:rPr lang="en-IN" sz="900" b="1" dirty="0">
                <a:solidFill>
                  <a:schemeClr val="accent4">
                    <a:lumMod val="75000"/>
                  </a:schemeClr>
                </a:solidFill>
              </a:rPr>
              <a:t> </a:t>
            </a:r>
            <a:r>
              <a:rPr lang="hi-IN" sz="900" dirty="0">
                <a:solidFill>
                  <a:schemeClr val="accent4">
                    <a:lumMod val="75000"/>
                  </a:schemeClr>
                </a:solidFill>
                <a:latin typeface="Calibri" pitchFamily="34" charset="0"/>
                <a:ea typeface="Calibri" pitchFamily="34" charset="0"/>
                <a:cs typeface="Mangal" pitchFamily="18" charset="0"/>
              </a:rPr>
              <a:t>अंतर</a:t>
            </a:r>
            <a:r>
              <a:rPr lang="en-IN" sz="900" dirty="0" smtClean="0">
                <a:solidFill>
                  <a:schemeClr val="accent4">
                    <a:lumMod val="75000"/>
                  </a:schemeClr>
                </a:solidFill>
              </a:rPr>
              <a:t>-</a:t>
            </a:r>
            <a:r>
              <a:rPr lang="hi-IN" sz="900" dirty="0">
                <a:solidFill>
                  <a:schemeClr val="accent4">
                    <a:lumMod val="75000"/>
                  </a:schemeClr>
                </a:solidFill>
              </a:rPr>
              <a:t>केंद्र हिंदी तकनीकी संगोष्ठी के आयोजन का उत्तर दायित्व प्रादेशिक सुदूर </a:t>
            </a:r>
            <a:r>
              <a:rPr lang="hi-IN" sz="900">
                <a:solidFill>
                  <a:schemeClr val="accent4">
                    <a:lumMod val="75000"/>
                  </a:schemeClr>
                </a:solidFill>
              </a:rPr>
              <a:t>संवेदन </a:t>
            </a:r>
            <a:r>
              <a:rPr lang="hi-IN" sz="900" smtClean="0">
                <a:solidFill>
                  <a:schemeClr val="accent4">
                    <a:lumMod val="75000"/>
                  </a:schemeClr>
                </a:solidFill>
              </a:rPr>
              <a:t>केंद्र</a:t>
            </a:r>
            <a:r>
              <a:rPr lang="en-IN" sz="900" smtClean="0">
                <a:solidFill>
                  <a:schemeClr val="accent4">
                    <a:lumMod val="75000"/>
                  </a:schemeClr>
                </a:solidFill>
              </a:rPr>
              <a:t>–</a:t>
            </a:r>
            <a:r>
              <a:rPr lang="hi-IN" sz="900" dirty="0" smtClean="0">
                <a:solidFill>
                  <a:schemeClr val="accent4">
                    <a:lumMod val="75000"/>
                  </a:schemeClr>
                </a:solidFill>
              </a:rPr>
              <a:t>पश्चिम </a:t>
            </a:r>
            <a:r>
              <a:rPr lang="hi-IN" sz="900" dirty="0">
                <a:solidFill>
                  <a:schemeClr val="accent4">
                    <a:lumMod val="75000"/>
                  </a:schemeClr>
                </a:solidFill>
              </a:rPr>
              <a:t>जोधपुर को सौंपा है। एक विशुद्ध तकनीकी</a:t>
            </a:r>
            <a:r>
              <a:rPr lang="en-IN" sz="900" dirty="0">
                <a:solidFill>
                  <a:schemeClr val="accent4">
                    <a:lumMod val="75000"/>
                  </a:schemeClr>
                </a:solidFill>
              </a:rPr>
              <a:t>/</a:t>
            </a:r>
            <a:r>
              <a:rPr lang="hi-IN" sz="900" dirty="0">
                <a:solidFill>
                  <a:schemeClr val="accent4">
                    <a:lumMod val="75000"/>
                  </a:schemeClr>
                </a:solidFill>
              </a:rPr>
              <a:t>वैज्ञानिक संगठन होने के बावजूद </a:t>
            </a:r>
            <a:r>
              <a:rPr lang="hi-IN" sz="900" dirty="0" smtClean="0">
                <a:solidFill>
                  <a:schemeClr val="accent4">
                    <a:lumMod val="75000"/>
                  </a:schemeClr>
                </a:solidFill>
              </a:rPr>
              <a:t>रा</a:t>
            </a:r>
            <a:r>
              <a:rPr lang="en-IN" sz="900" dirty="0">
                <a:solidFill>
                  <a:schemeClr val="accent4">
                    <a:lumMod val="75000"/>
                  </a:schemeClr>
                </a:solidFill>
              </a:rPr>
              <a:t>.</a:t>
            </a:r>
            <a:r>
              <a:rPr lang="hi-IN" sz="900" dirty="0">
                <a:solidFill>
                  <a:schemeClr val="accent4">
                    <a:lumMod val="75000"/>
                  </a:schemeClr>
                </a:solidFill>
              </a:rPr>
              <a:t>सु</a:t>
            </a:r>
            <a:r>
              <a:rPr lang="en-IN" sz="900" dirty="0">
                <a:solidFill>
                  <a:schemeClr val="accent4">
                    <a:lumMod val="75000"/>
                  </a:schemeClr>
                </a:solidFill>
              </a:rPr>
              <a:t>.</a:t>
            </a:r>
            <a:r>
              <a:rPr lang="hi-IN" sz="900" dirty="0">
                <a:solidFill>
                  <a:schemeClr val="accent4">
                    <a:lumMod val="75000"/>
                  </a:schemeClr>
                </a:solidFill>
              </a:rPr>
              <a:t>सं</a:t>
            </a:r>
            <a:r>
              <a:rPr lang="en-IN" sz="900" dirty="0">
                <a:solidFill>
                  <a:schemeClr val="accent4">
                    <a:lumMod val="75000"/>
                  </a:schemeClr>
                </a:solidFill>
              </a:rPr>
              <a:t>.</a:t>
            </a:r>
            <a:r>
              <a:rPr lang="hi-IN" sz="900" dirty="0">
                <a:solidFill>
                  <a:schemeClr val="accent4">
                    <a:lumMod val="75000"/>
                  </a:schemeClr>
                </a:solidFill>
              </a:rPr>
              <a:t>के</a:t>
            </a:r>
            <a:r>
              <a:rPr lang="en-IN" sz="900" dirty="0">
                <a:solidFill>
                  <a:schemeClr val="accent4">
                    <a:lumMod val="75000"/>
                  </a:schemeClr>
                </a:solidFill>
              </a:rPr>
              <a:t>./</a:t>
            </a:r>
            <a:r>
              <a:rPr lang="hi-IN" sz="900" dirty="0">
                <a:solidFill>
                  <a:schemeClr val="accent4">
                    <a:lumMod val="75000"/>
                  </a:schemeClr>
                </a:solidFill>
              </a:rPr>
              <a:t>इसरो ने राजभाषा कार्यान्वयन के क्षेत्र में उत्कृष्ट कार्य करते हुए दूसरे विभागों</a:t>
            </a:r>
            <a:r>
              <a:rPr lang="en-IN" sz="900" dirty="0">
                <a:solidFill>
                  <a:schemeClr val="accent4">
                    <a:lumMod val="75000"/>
                  </a:schemeClr>
                </a:solidFill>
              </a:rPr>
              <a:t>/</a:t>
            </a:r>
            <a:r>
              <a:rPr lang="hi-IN" sz="900" dirty="0">
                <a:solidFill>
                  <a:schemeClr val="accent4">
                    <a:lumMod val="75000"/>
                  </a:schemeClr>
                </a:solidFill>
              </a:rPr>
              <a:t>संगठनों के समक्ष एक मिसाल प्रस्तुत की है। आज एक ओर जहाँ समाज का जन</a:t>
            </a:r>
            <a:r>
              <a:rPr lang="en-IN" sz="900" dirty="0">
                <a:solidFill>
                  <a:schemeClr val="accent4">
                    <a:lumMod val="75000"/>
                  </a:schemeClr>
                </a:solidFill>
              </a:rPr>
              <a:t>–</a:t>
            </a:r>
            <a:r>
              <a:rPr lang="hi-IN" sz="900" dirty="0">
                <a:solidFill>
                  <a:schemeClr val="accent4">
                    <a:lumMod val="75000"/>
                  </a:schemeClr>
                </a:solidFill>
              </a:rPr>
              <a:t>जन अंतरिक्ष प्रौद्योगिकी के सरल अनुप्रयोगों से जुड़ने हेतु आतुर है</a:t>
            </a:r>
            <a:r>
              <a:rPr lang="en-IN" sz="900" dirty="0">
                <a:solidFill>
                  <a:schemeClr val="accent4">
                    <a:lumMod val="75000"/>
                  </a:schemeClr>
                </a:solidFill>
              </a:rPr>
              <a:t>, </a:t>
            </a:r>
            <a:r>
              <a:rPr lang="hi-IN" sz="900" dirty="0">
                <a:solidFill>
                  <a:schemeClr val="accent4">
                    <a:lumMod val="75000"/>
                  </a:schemeClr>
                </a:solidFill>
              </a:rPr>
              <a:t>वही राजकीय</a:t>
            </a:r>
            <a:r>
              <a:rPr lang="en-IN" sz="900" dirty="0">
                <a:solidFill>
                  <a:schemeClr val="accent4">
                    <a:lumMod val="75000"/>
                  </a:schemeClr>
                </a:solidFill>
              </a:rPr>
              <a:t>/</a:t>
            </a:r>
            <a:r>
              <a:rPr lang="hi-IN" sz="900" dirty="0">
                <a:solidFill>
                  <a:schemeClr val="accent4">
                    <a:lumMod val="75000"/>
                  </a:schemeClr>
                </a:solidFill>
              </a:rPr>
              <a:t>कार्यालयी कार्यों में सरल हिंदी के प्रयोग की मांग भी की जा रही है।</a:t>
            </a:r>
            <a:endParaRPr lang="en-IN" sz="900" dirty="0">
              <a:solidFill>
                <a:schemeClr val="accent4">
                  <a:lumMod val="75000"/>
                </a:schemeClr>
              </a:solidFill>
            </a:endParaRPr>
          </a:p>
        </p:txBody>
      </p:sp>
      <p:sp>
        <p:nvSpPr>
          <p:cNvPr id="17"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3"/>
          <p:cNvSpPr>
            <a:spLocks noChangeArrowheads="1"/>
          </p:cNvSpPr>
          <p:nvPr/>
        </p:nvSpPr>
        <p:spPr bwMode="auto">
          <a:xfrm>
            <a:off x="4579749" y="790710"/>
            <a:ext cx="45720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hi-IN" sz="900" b="1"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लेखों</a:t>
            </a:r>
            <a:r>
              <a:rPr kumimoji="0" lang="hi-IN" sz="900" b="1" i="0" u="none" strike="noStrike" cap="none" normalizeH="0" baseline="0" dirty="0" smtClean="0">
                <a:ln>
                  <a:noFill/>
                </a:ln>
                <a:solidFill>
                  <a:schemeClr val="accent4">
                    <a:lumMod val="75000"/>
                  </a:schemeClr>
                </a:solidFill>
                <a:effectLst/>
                <a:latin typeface="Arial" pitchFamily="34" charset="0"/>
                <a:ea typeface="Calibri" pitchFamily="34" charset="0"/>
                <a:cs typeface="Mangal" pitchFamily="18" charset="0"/>
              </a:rPr>
              <a:t>/</a:t>
            </a:r>
            <a:r>
              <a:rPr kumimoji="0" lang="hi-IN" sz="900" b="1" i="0" u="none" strike="noStrike" cap="none" normalizeH="0" baseline="0" dirty="0" smtClean="0">
                <a:ln>
                  <a:noFill/>
                </a:ln>
                <a:solidFill>
                  <a:schemeClr val="accent4">
                    <a:lumMod val="75000"/>
                  </a:schemeClr>
                </a:solidFill>
                <a:effectLst/>
                <a:latin typeface="Mangal" pitchFamily="18" charset="0"/>
                <a:ea typeface="Calibri" pitchFamily="34" charset="0"/>
                <a:cs typeface="Mangal" pitchFamily="18" charset="0"/>
              </a:rPr>
              <a:t>शोधपत्रों का आमंत्रण</a:t>
            </a:r>
            <a:endParaRPr kumimoji="0" lang="en-US"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तकनीकी क्षेत्र से सम्बंधित इसरो के कर्मचारी पहले विषय के लिए अनुसंधान दस्तावेज / तकनीकी लेख प्रस्तुत कर सकते हैं जबकि प्रशासनिक कर्मी दूसरे  विषय के लिए लोकप्रिय लेख प्रस्तुत कर सकते हैं । हिंदी में लिखे गये अपने लेख ए-</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4</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के आकार के पृष्ठ</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जिस पर चारों ओर </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1</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इंच का हाशिया छूटा हो</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पर लगभग </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2000</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शब्दों/</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6</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पृष्ठ में</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1.5</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स्पेस</a:t>
            </a:r>
            <a:r>
              <a:rPr kumimoji="0" lang="en-US"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14</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साईज के मंगल यूनिकोड फॉन्ट में माइक्रोसॉफ्ट वर्ड में टंकित पाठ/टेक्स्ट के रूप में भेज सकतें हैं । प्रत्येक सत्र की उत्कृष्ट प्रस्तुति को सम्मानित किया जायेगा। प्रत्येक केंद्र से दो या तीन प्रतिनिधियों से शोधपत्र आमंत्रित है।</a:t>
            </a:r>
            <a:r>
              <a:rPr kumimoji="0" lang="en-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 </a:t>
            </a:r>
            <a:r>
              <a:rPr kumimoji="0" lang="hi-IN" sz="900" b="0" i="0" u="none" strike="noStrike" cap="none" normalizeH="0" baseline="0" dirty="0" smtClean="0">
                <a:ln>
                  <a:noFill/>
                </a:ln>
                <a:solidFill>
                  <a:schemeClr val="accent4">
                    <a:lumMod val="75000"/>
                  </a:schemeClr>
                </a:solidFill>
                <a:effectLst/>
                <a:latin typeface="Calibri" pitchFamily="34" charset="0"/>
                <a:ea typeface="Calibri" pitchFamily="34" charset="0"/>
                <a:cs typeface="Mangal" pitchFamily="18" charset="0"/>
              </a:rPr>
              <a:t>सारांश एवं पूर्ण शोधपत्र केवल ऑनलाइन प्रस्तुत</a:t>
            </a:r>
            <a:r>
              <a:rPr kumimoji="0" lang="hi-IN" sz="900" b="0" i="0" u="none" strike="noStrike" cap="none" normalizeH="0" dirty="0" smtClean="0">
                <a:ln>
                  <a:noFill/>
                </a:ln>
                <a:solidFill>
                  <a:schemeClr val="accent4">
                    <a:lumMod val="75000"/>
                  </a:schemeClr>
                </a:solidFill>
                <a:effectLst/>
                <a:latin typeface="Calibri" pitchFamily="34" charset="0"/>
                <a:ea typeface="Calibri" pitchFamily="34" charset="0"/>
                <a:cs typeface="Mangal" pitchFamily="18" charset="0"/>
              </a:rPr>
              <a:t> कर सकते है |</a:t>
            </a:r>
            <a:endParaRPr kumimoji="0" lang="hi-IN" sz="9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
        <p:nvSpPr>
          <p:cNvPr id="2" name="Rectangle 1"/>
          <p:cNvSpPr/>
          <p:nvPr/>
        </p:nvSpPr>
        <p:spPr>
          <a:xfrm>
            <a:off x="4579749" y="1932330"/>
            <a:ext cx="4564251" cy="238527"/>
          </a:xfrm>
          <a:prstGeom prst="rect">
            <a:avLst/>
          </a:prstGeom>
        </p:spPr>
        <p:txBody>
          <a:bodyPr wrap="square">
            <a:spAutoFit/>
          </a:bodyPr>
          <a:lstStyle/>
          <a:p>
            <a:pPr algn="ctr"/>
            <a:r>
              <a:rPr lang="hi-IN" sz="950" b="1" dirty="0">
                <a:solidFill>
                  <a:schemeClr val="accent4">
                    <a:lumMod val="75000"/>
                  </a:schemeClr>
                </a:solidFill>
              </a:rPr>
              <a:t>आयोजन समिति</a:t>
            </a:r>
            <a:endParaRPr lang="en-IN" sz="950" dirty="0">
              <a:solidFill>
                <a:schemeClr val="accent4">
                  <a:lumMod val="75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716640852"/>
              </p:ext>
            </p:extLst>
          </p:nvPr>
        </p:nvGraphicFramePr>
        <p:xfrm>
          <a:off x="4712300" y="2134099"/>
          <a:ext cx="4299147" cy="2542890"/>
        </p:xfrm>
        <a:graphic>
          <a:graphicData uri="http://schemas.openxmlformats.org/drawingml/2006/table">
            <a:tbl>
              <a:tblPr firstRow="1" bandRow="1">
                <a:tableStyleId>{2D5ABB26-0587-4C30-8999-92F81FD0307C}</a:tableStyleId>
              </a:tblPr>
              <a:tblGrid>
                <a:gridCol w="307082"/>
                <a:gridCol w="2772864"/>
                <a:gridCol w="1219201"/>
              </a:tblGrid>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1.</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a:solidFill>
                            <a:schemeClr val="accent4">
                              <a:lumMod val="75000"/>
                            </a:schemeClr>
                          </a:solidFill>
                          <a:effectLst/>
                        </a:rPr>
                        <a:t>डॉ. उदयराज</a:t>
                      </a:r>
                      <a:r>
                        <a:rPr lang="en-IN" sz="950" b="1" dirty="0">
                          <a:solidFill>
                            <a:schemeClr val="accent4">
                              <a:lumMod val="75000"/>
                            </a:schemeClr>
                          </a:solidFill>
                          <a:effectLst/>
                        </a:rPr>
                        <a:t>, </a:t>
                      </a:r>
                      <a:r>
                        <a:rPr lang="hi-IN" sz="950" b="1" dirty="0">
                          <a:solidFill>
                            <a:schemeClr val="accent4">
                              <a:lumMod val="75000"/>
                            </a:schemeClr>
                          </a:solidFill>
                          <a:effectLst/>
                        </a:rPr>
                        <a:t>मुख्य महाप्रबंधक</a:t>
                      </a:r>
                      <a:r>
                        <a:rPr lang="en-IN" sz="950" b="1" dirty="0" smtClean="0">
                          <a:solidFill>
                            <a:schemeClr val="accent4">
                              <a:lumMod val="75000"/>
                            </a:schemeClr>
                          </a:solidFill>
                          <a:effectLst/>
                        </a:rPr>
                        <a:t>,</a:t>
                      </a:r>
                      <a:r>
                        <a:rPr lang="hi-IN" sz="950" b="1" dirty="0" smtClean="0">
                          <a:solidFill>
                            <a:schemeClr val="accent4">
                              <a:lumMod val="75000"/>
                            </a:schemeClr>
                          </a:solidFill>
                          <a:effectLst/>
                        </a:rPr>
                        <a:t> क्षे</a:t>
                      </a:r>
                      <a:r>
                        <a:rPr lang="hi-IN" sz="950" b="1" dirty="0">
                          <a:solidFill>
                            <a:schemeClr val="accent4">
                              <a:lumMod val="75000"/>
                            </a:schemeClr>
                          </a:solidFill>
                          <a:effectLst/>
                        </a:rPr>
                        <a:t>. के.</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अध्यक्ष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2.</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a:solidFill>
                            <a:schemeClr val="accent4">
                              <a:lumMod val="75000"/>
                            </a:schemeClr>
                          </a:solidFill>
                          <a:effectLst/>
                        </a:rPr>
                        <a:t>डॉ. एस. श्रीनिवास राव</a:t>
                      </a:r>
                      <a:r>
                        <a:rPr lang="en-IN" sz="950" b="1" dirty="0">
                          <a:solidFill>
                            <a:schemeClr val="accent4">
                              <a:lumMod val="75000"/>
                            </a:schemeClr>
                          </a:solidFill>
                          <a:effectLst/>
                        </a:rPr>
                        <a:t>, </a:t>
                      </a:r>
                      <a:r>
                        <a:rPr lang="hi-IN" sz="950" b="1" dirty="0">
                          <a:solidFill>
                            <a:schemeClr val="accent4">
                              <a:lumMod val="75000"/>
                            </a:schemeClr>
                          </a:solidFill>
                          <a:effectLst/>
                        </a:rPr>
                        <a:t>महाप्रबंधक</a:t>
                      </a:r>
                      <a:r>
                        <a:rPr lang="en-IN" sz="950" b="1" dirty="0">
                          <a:solidFill>
                            <a:schemeClr val="accent4">
                              <a:lumMod val="75000"/>
                            </a:schemeClr>
                          </a:solidFill>
                          <a:effectLst/>
                        </a:rPr>
                        <a:t>, </a:t>
                      </a:r>
                      <a:r>
                        <a:rPr lang="hi-IN" sz="950" b="1" dirty="0">
                          <a:solidFill>
                            <a:schemeClr val="accent4">
                              <a:lumMod val="75000"/>
                            </a:schemeClr>
                          </a:solidFill>
                          <a:effectLst/>
                        </a:rPr>
                        <a:t>प्रा.सु.सं.के (प.)</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3.</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smtClean="0">
                          <a:solidFill>
                            <a:schemeClr val="accent4">
                              <a:lumMod val="75000"/>
                            </a:schemeClr>
                          </a:solidFill>
                          <a:effectLst/>
                        </a:rPr>
                        <a:t>डॉ. राजश्री बोथले</a:t>
                      </a:r>
                      <a:r>
                        <a:rPr lang="hi-IN" sz="950" b="1" kern="1200" dirty="0" smtClean="0">
                          <a:solidFill>
                            <a:schemeClr val="accent4">
                              <a:lumMod val="75000"/>
                            </a:schemeClr>
                          </a:solidFill>
                          <a:effectLst/>
                          <a:latin typeface="+mn-lt"/>
                          <a:ea typeface="+mn-ea"/>
                          <a:cs typeface="+mn-cs"/>
                        </a:rPr>
                        <a:t>, </a:t>
                      </a:r>
                      <a:r>
                        <a:rPr lang="hi-IN" sz="950" b="1" dirty="0" smtClean="0">
                          <a:solidFill>
                            <a:schemeClr val="accent4">
                              <a:lumMod val="75000"/>
                            </a:schemeClr>
                          </a:solidFill>
                          <a:effectLst/>
                        </a:rPr>
                        <a:t>महाप्रबंधक, जनसंपर्क सुविधा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4.</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kern="1200" dirty="0" smtClean="0">
                          <a:solidFill>
                            <a:schemeClr val="accent4">
                              <a:lumMod val="75000"/>
                            </a:schemeClr>
                          </a:solidFill>
                          <a:effectLst/>
                          <a:latin typeface="+mn-lt"/>
                          <a:ea typeface="+mn-ea"/>
                          <a:cs typeface="+mn-cs"/>
                        </a:rPr>
                        <a:t>श्रीमती</a:t>
                      </a:r>
                      <a:r>
                        <a:rPr lang="en-IN" sz="950" b="1" kern="1200" dirty="0" smtClean="0">
                          <a:solidFill>
                            <a:schemeClr val="accent4">
                              <a:lumMod val="75000"/>
                            </a:schemeClr>
                          </a:solidFill>
                          <a:effectLst/>
                          <a:latin typeface="+mn-lt"/>
                          <a:ea typeface="+mn-ea"/>
                          <a:cs typeface="+mn-cs"/>
                        </a:rPr>
                        <a:t> </a:t>
                      </a:r>
                      <a:r>
                        <a:rPr lang="hi-IN" sz="950" b="1" kern="1200" dirty="0" smtClean="0">
                          <a:solidFill>
                            <a:schemeClr val="accent4">
                              <a:lumMod val="75000"/>
                            </a:schemeClr>
                          </a:solidFill>
                          <a:effectLst/>
                          <a:latin typeface="+mn-lt"/>
                          <a:ea typeface="+mn-ea"/>
                          <a:cs typeface="+mn-cs"/>
                        </a:rPr>
                        <a:t>बी. शान्तिश्री, वैज्ञानिक</a:t>
                      </a:r>
                      <a:r>
                        <a:rPr lang="en-IN" sz="950" b="1" kern="1200" dirty="0" smtClean="0">
                          <a:solidFill>
                            <a:schemeClr val="accent4">
                              <a:lumMod val="75000"/>
                            </a:schemeClr>
                          </a:solidFill>
                          <a:effectLst/>
                          <a:latin typeface="+mn-lt"/>
                          <a:ea typeface="+mn-ea"/>
                          <a:cs typeface="+mn-cs"/>
                        </a:rPr>
                        <a:t>/</a:t>
                      </a:r>
                      <a:r>
                        <a:rPr lang="hi-IN" sz="950" b="1" kern="1200" dirty="0" smtClean="0">
                          <a:solidFill>
                            <a:schemeClr val="accent4">
                              <a:lumMod val="75000"/>
                            </a:schemeClr>
                          </a:solidFill>
                          <a:effectLst/>
                          <a:latin typeface="+mn-lt"/>
                          <a:ea typeface="+mn-ea"/>
                          <a:cs typeface="+mn-cs"/>
                        </a:rPr>
                        <a:t>अभियंता-एस.एफ</a:t>
                      </a:r>
                      <a:r>
                        <a:rPr lang="hi-IN" sz="950" b="1" dirty="0" smtClean="0">
                          <a:solidFill>
                            <a:schemeClr val="accent4">
                              <a:lumMod val="75000"/>
                            </a:schemeClr>
                          </a:solidFill>
                          <a:effectLst/>
                        </a:rPr>
                        <a:t>.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5.</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smtClean="0">
                          <a:solidFill>
                            <a:schemeClr val="accent4">
                              <a:lumMod val="75000"/>
                            </a:schemeClr>
                          </a:solidFill>
                          <a:effectLst/>
                          <a:latin typeface="Calibri"/>
                          <a:ea typeface="Calibri"/>
                          <a:cs typeface="Mangal"/>
                        </a:rPr>
                        <a:t>श्री आर. वी. सत्यनारायण,</a:t>
                      </a:r>
                      <a:r>
                        <a:rPr lang="hi-IN" sz="950" b="1" baseline="0" dirty="0" smtClean="0">
                          <a:solidFill>
                            <a:schemeClr val="accent4">
                              <a:lumMod val="75000"/>
                            </a:schemeClr>
                          </a:solidFill>
                          <a:effectLst/>
                          <a:latin typeface="Calibri"/>
                          <a:ea typeface="Calibri"/>
                          <a:cs typeface="Mangal"/>
                        </a:rPr>
                        <a:t> लेखा अधिकारी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6.</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smtClean="0">
                          <a:solidFill>
                            <a:schemeClr val="accent4">
                              <a:lumMod val="75000"/>
                            </a:schemeClr>
                          </a:solidFill>
                          <a:effectLst/>
                          <a:latin typeface="+mn-lt"/>
                          <a:ea typeface="Calibri"/>
                          <a:cs typeface="+mn-cs"/>
                        </a:rPr>
                        <a:t>श्री विजय चंद्रा,</a:t>
                      </a:r>
                      <a:r>
                        <a:rPr lang="hi-IN" sz="950" b="1" baseline="0" dirty="0" smtClean="0">
                          <a:solidFill>
                            <a:schemeClr val="accent4">
                              <a:lumMod val="75000"/>
                            </a:schemeClr>
                          </a:solidFill>
                          <a:effectLst/>
                          <a:latin typeface="+mn-lt"/>
                          <a:ea typeface="Calibri"/>
                          <a:cs typeface="+mn-cs"/>
                        </a:rPr>
                        <a:t> वरि. प्रशा. </a:t>
                      </a:r>
                      <a:r>
                        <a:rPr lang="hi-IN" sz="950" b="1" baseline="0" smtClean="0">
                          <a:solidFill>
                            <a:schemeClr val="accent4">
                              <a:lumMod val="75000"/>
                            </a:schemeClr>
                          </a:solidFill>
                          <a:effectLst/>
                          <a:latin typeface="+mn-lt"/>
                          <a:ea typeface="Calibri"/>
                          <a:cs typeface="+mn-cs"/>
                        </a:rPr>
                        <a:t>अधि.</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7.</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kern="1200" dirty="0" smtClean="0">
                          <a:solidFill>
                            <a:schemeClr val="accent4">
                              <a:lumMod val="75000"/>
                            </a:schemeClr>
                          </a:solidFill>
                          <a:effectLst/>
                          <a:latin typeface="+mn-lt"/>
                          <a:ea typeface="+mn-ea"/>
                          <a:cs typeface="+mn-cs"/>
                        </a:rPr>
                        <a:t>डॉ. जी. श्रीनिवासन, वैज्ञानिक</a:t>
                      </a:r>
                      <a:r>
                        <a:rPr lang="en-IN" sz="950" b="1" kern="1200" dirty="0" smtClean="0">
                          <a:solidFill>
                            <a:schemeClr val="accent4">
                              <a:lumMod val="75000"/>
                            </a:schemeClr>
                          </a:solidFill>
                          <a:effectLst/>
                          <a:latin typeface="+mn-lt"/>
                          <a:ea typeface="+mn-ea"/>
                          <a:cs typeface="+mn-cs"/>
                        </a:rPr>
                        <a:t>/</a:t>
                      </a:r>
                      <a:r>
                        <a:rPr lang="hi-IN" sz="950" b="1" kern="1200" dirty="0" smtClean="0">
                          <a:solidFill>
                            <a:schemeClr val="accent4">
                              <a:lumMod val="75000"/>
                            </a:schemeClr>
                          </a:solidFill>
                          <a:effectLst/>
                          <a:latin typeface="+mn-lt"/>
                          <a:ea typeface="+mn-ea"/>
                          <a:cs typeface="+mn-cs"/>
                        </a:rPr>
                        <a:t>अभियंता-एस.जी.</a:t>
                      </a:r>
                      <a:endParaRPr lang="en-US" sz="950" b="1" kern="1200" dirty="0">
                        <a:solidFill>
                          <a:schemeClr val="accent4">
                            <a:lumMod val="75000"/>
                          </a:schemeClr>
                        </a:solidFill>
                        <a:effectLst/>
                        <a:latin typeface="+mn-lt"/>
                        <a:ea typeface="+mn-ea"/>
                        <a:cs typeface="+mn-cs"/>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186">
                <a:tc>
                  <a:txBody>
                    <a:bodyPr/>
                    <a:lstStyle/>
                    <a:p>
                      <a:pPr marL="0" marR="0" algn="ctr">
                        <a:lnSpc>
                          <a:spcPct val="115000"/>
                        </a:lnSpc>
                        <a:spcBef>
                          <a:spcPts val="0"/>
                        </a:spcBef>
                        <a:spcAft>
                          <a:spcPts val="0"/>
                        </a:spcAft>
                      </a:pPr>
                      <a:r>
                        <a:rPr lang="en-IN" sz="950" b="1" dirty="0">
                          <a:solidFill>
                            <a:schemeClr val="accent4">
                              <a:lumMod val="75000"/>
                            </a:schemeClr>
                          </a:solidFill>
                          <a:effectLst/>
                        </a:rPr>
                        <a:t>8.</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a:solidFill>
                            <a:schemeClr val="accent4">
                              <a:lumMod val="75000"/>
                            </a:schemeClr>
                          </a:solidFill>
                          <a:effectLst/>
                        </a:rPr>
                        <a:t>श्रीमती मीनाक्षी सक्सेना</a:t>
                      </a:r>
                      <a:r>
                        <a:rPr lang="en-IN" sz="950" b="1" dirty="0">
                          <a:solidFill>
                            <a:schemeClr val="accent4">
                              <a:lumMod val="75000"/>
                            </a:schemeClr>
                          </a:solidFill>
                          <a:effectLst/>
                        </a:rPr>
                        <a:t>,</a:t>
                      </a:r>
                      <a:r>
                        <a:rPr lang="hi-IN" sz="950" b="1" dirty="0">
                          <a:solidFill>
                            <a:schemeClr val="accent4">
                              <a:lumMod val="75000"/>
                            </a:schemeClr>
                          </a:solidFill>
                          <a:effectLst/>
                        </a:rPr>
                        <a:t> हि.अ.</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सदस्य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402">
                <a:tc>
                  <a:txBody>
                    <a:bodyPr/>
                    <a:lstStyle/>
                    <a:p>
                      <a:pPr marL="0" marR="0" algn="ctr">
                        <a:lnSpc>
                          <a:spcPct val="115000"/>
                        </a:lnSpc>
                        <a:spcBef>
                          <a:spcPts val="0"/>
                        </a:spcBef>
                        <a:spcAft>
                          <a:spcPts val="0"/>
                        </a:spcAft>
                      </a:pPr>
                      <a:r>
                        <a:rPr lang="en-IN" sz="950" b="1" dirty="0">
                          <a:solidFill>
                            <a:schemeClr val="accent4">
                              <a:lumMod val="75000"/>
                            </a:schemeClr>
                          </a:solidFill>
                          <a:effectLst/>
                        </a:rPr>
                        <a:t>9.</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hi-IN" sz="950" b="1" dirty="0">
                          <a:solidFill>
                            <a:schemeClr val="accent4">
                              <a:lumMod val="75000"/>
                            </a:schemeClr>
                          </a:solidFill>
                          <a:effectLst/>
                        </a:rPr>
                        <a:t>डॉ</a:t>
                      </a:r>
                      <a:r>
                        <a:rPr lang="hi-IN" sz="950" b="1" dirty="0" smtClean="0">
                          <a:solidFill>
                            <a:schemeClr val="accent4">
                              <a:lumMod val="75000"/>
                            </a:schemeClr>
                          </a:solidFill>
                          <a:effectLst/>
                        </a:rPr>
                        <a:t>. ऐ</a:t>
                      </a:r>
                      <a:r>
                        <a:rPr lang="hi-IN" sz="950" b="1" dirty="0">
                          <a:solidFill>
                            <a:schemeClr val="accent4">
                              <a:lumMod val="75000"/>
                            </a:schemeClr>
                          </a:solidFill>
                          <a:effectLst/>
                        </a:rPr>
                        <a:t>. के. बेरा</a:t>
                      </a:r>
                      <a:r>
                        <a:rPr lang="en-IN" sz="950" b="1" dirty="0">
                          <a:solidFill>
                            <a:schemeClr val="accent4">
                              <a:lumMod val="75000"/>
                            </a:schemeClr>
                          </a:solidFill>
                          <a:effectLst/>
                        </a:rPr>
                        <a:t>,</a:t>
                      </a:r>
                      <a:r>
                        <a:rPr lang="hi-IN" sz="950" b="1" dirty="0">
                          <a:solidFill>
                            <a:schemeClr val="accent4">
                              <a:lumMod val="75000"/>
                            </a:schemeClr>
                          </a:solidFill>
                          <a:effectLst/>
                        </a:rPr>
                        <a:t> वैज्ञानिक</a:t>
                      </a:r>
                      <a:r>
                        <a:rPr lang="en-IN" sz="950" b="1" dirty="0">
                          <a:solidFill>
                            <a:schemeClr val="accent4">
                              <a:lumMod val="75000"/>
                            </a:schemeClr>
                          </a:solidFill>
                          <a:effectLst/>
                        </a:rPr>
                        <a:t>/</a:t>
                      </a:r>
                      <a:r>
                        <a:rPr lang="hi-IN" sz="950" b="1" dirty="0">
                          <a:solidFill>
                            <a:schemeClr val="accent4">
                              <a:lumMod val="75000"/>
                            </a:schemeClr>
                          </a:solidFill>
                          <a:effectLst/>
                        </a:rPr>
                        <a:t>अभियंता-एस.जी.</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hi-IN" sz="950" b="1" dirty="0">
                          <a:solidFill>
                            <a:schemeClr val="accent4">
                              <a:lumMod val="75000"/>
                            </a:schemeClr>
                          </a:solidFill>
                          <a:effectLst/>
                        </a:rPr>
                        <a:t>संयोजक एवं आ.स. </a:t>
                      </a:r>
                      <a:endParaRPr lang="en-US" sz="950" b="1" dirty="0">
                        <a:solidFill>
                          <a:schemeClr val="accent4">
                            <a:lumMod val="75000"/>
                          </a:schemeClr>
                        </a:solidFill>
                        <a:effectLst/>
                        <a:latin typeface="Calibri"/>
                        <a:ea typeface="Calibri"/>
                        <a:cs typeface="Manga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4579749" y="4681443"/>
            <a:ext cx="4572000" cy="1061829"/>
          </a:xfrm>
          <a:prstGeom prst="rect">
            <a:avLst/>
          </a:prstGeom>
        </p:spPr>
        <p:txBody>
          <a:bodyPr>
            <a:spAutoFit/>
          </a:bodyPr>
          <a:lstStyle/>
          <a:p>
            <a:pPr algn="just"/>
            <a:r>
              <a:rPr lang="hi-IN" sz="900" b="1" dirty="0">
                <a:solidFill>
                  <a:schemeClr val="accent4">
                    <a:lumMod val="75000"/>
                  </a:schemeClr>
                </a:solidFill>
              </a:rPr>
              <a:t>निवास</a:t>
            </a:r>
            <a:endParaRPr lang="en-IN" sz="900" dirty="0">
              <a:solidFill>
                <a:schemeClr val="accent4">
                  <a:lumMod val="75000"/>
                </a:schemeClr>
              </a:solidFill>
            </a:endParaRPr>
          </a:p>
          <a:p>
            <a:pPr algn="just"/>
            <a:r>
              <a:rPr lang="hi-IN" sz="900" dirty="0">
                <a:solidFill>
                  <a:schemeClr val="accent4">
                    <a:lumMod val="75000"/>
                  </a:schemeClr>
                </a:solidFill>
              </a:rPr>
              <a:t>जोधपुर में होटलों की बड़ी संख्या है - विलासिता से लेकर स्टार होटल तक। विभिन्न होटलों</a:t>
            </a:r>
            <a:r>
              <a:rPr lang="en-IN" sz="900" dirty="0">
                <a:solidFill>
                  <a:schemeClr val="accent4">
                    <a:lumMod val="75000"/>
                  </a:schemeClr>
                </a:solidFill>
              </a:rPr>
              <a:t>, </a:t>
            </a:r>
            <a:r>
              <a:rPr lang="hi-IN" sz="900" dirty="0">
                <a:solidFill>
                  <a:schemeClr val="accent4">
                    <a:lumMod val="75000"/>
                  </a:schemeClr>
                </a:solidFill>
              </a:rPr>
              <a:t>गेस्ट हाउस </a:t>
            </a:r>
            <a:r>
              <a:rPr lang="en-IN" sz="900" dirty="0">
                <a:solidFill>
                  <a:schemeClr val="accent4">
                    <a:lumMod val="75000"/>
                  </a:schemeClr>
                </a:solidFill>
              </a:rPr>
              <a:t>/ </a:t>
            </a:r>
            <a:r>
              <a:rPr lang="hi-IN" sz="900" dirty="0">
                <a:solidFill>
                  <a:schemeClr val="accent4">
                    <a:lumMod val="75000"/>
                  </a:schemeClr>
                </a:solidFill>
              </a:rPr>
              <a:t>छात्रावासों में प्रतिनिधियों की आवास की व्यवस्था के लिए </a:t>
            </a:r>
            <a:r>
              <a:rPr lang="hi-IN" sz="900" dirty="0" smtClean="0">
                <a:solidFill>
                  <a:schemeClr val="accent4">
                    <a:lumMod val="75000"/>
                  </a:schemeClr>
                </a:solidFill>
              </a:rPr>
              <a:t>सभी </a:t>
            </a:r>
            <a:r>
              <a:rPr lang="hi-IN" sz="900" dirty="0">
                <a:solidFill>
                  <a:schemeClr val="accent4">
                    <a:lumMod val="75000"/>
                  </a:schemeClr>
                </a:solidFill>
              </a:rPr>
              <a:t>प्रयास किये जाएंगें। प्रतिनिधियों को आवास शुल्क का भुगतान करने की आवश्यकता होगी। जिन लोगों को आरक्षण आवास में सहायता की आवश्यकता है वे जल्द से जल्द सूचित करे। प्रादेशिक सुदूर संवेदन केन्द्र</a:t>
            </a:r>
            <a:r>
              <a:rPr lang="en-IN" sz="900" dirty="0">
                <a:solidFill>
                  <a:schemeClr val="accent4">
                    <a:lumMod val="75000"/>
                  </a:schemeClr>
                </a:solidFill>
              </a:rPr>
              <a:t> (</a:t>
            </a:r>
            <a:r>
              <a:rPr lang="hi-IN" sz="900" dirty="0">
                <a:solidFill>
                  <a:schemeClr val="accent4">
                    <a:lumMod val="75000"/>
                  </a:schemeClr>
                </a:solidFill>
              </a:rPr>
              <a:t>पश्चिम</a:t>
            </a:r>
            <a:r>
              <a:rPr lang="en-IN" sz="900" dirty="0">
                <a:solidFill>
                  <a:schemeClr val="accent4">
                    <a:lumMod val="75000"/>
                  </a:schemeClr>
                </a:solidFill>
              </a:rPr>
              <a:t>), </a:t>
            </a:r>
            <a:r>
              <a:rPr lang="hi-IN" sz="900" dirty="0">
                <a:solidFill>
                  <a:schemeClr val="accent4">
                    <a:lumMod val="75000"/>
                  </a:schemeClr>
                </a:solidFill>
              </a:rPr>
              <a:t>जोधपुर केवल संगोष्ठी अवधि के लिए ही आवास की व्यवस्था करेगा। गेस्ट हाउस आवास - भुगतान पर और पहले आओ पहले पाओं आधार पर उपलब्ध होगा।</a:t>
            </a:r>
            <a:endParaRPr lang="en-IN" sz="900" dirty="0">
              <a:solidFill>
                <a:schemeClr val="accent4">
                  <a:lumMod val="75000"/>
                </a:schemeClr>
              </a:solidFill>
            </a:endParaRPr>
          </a:p>
        </p:txBody>
      </p:sp>
      <p:sp>
        <p:nvSpPr>
          <p:cNvPr id="9" name="Rectangle 8"/>
          <p:cNvSpPr/>
          <p:nvPr/>
        </p:nvSpPr>
        <p:spPr>
          <a:xfrm>
            <a:off x="4577254" y="5666730"/>
            <a:ext cx="4551248" cy="230832"/>
          </a:xfrm>
          <a:prstGeom prst="rect">
            <a:avLst/>
          </a:prstGeom>
        </p:spPr>
        <p:txBody>
          <a:bodyPr wrap="square">
            <a:spAutoFit/>
          </a:bodyPr>
          <a:lstStyle/>
          <a:p>
            <a:r>
              <a:rPr lang="hi-IN" sz="900" b="1" dirty="0">
                <a:solidFill>
                  <a:schemeClr val="accent4">
                    <a:lumMod val="75000"/>
                  </a:schemeClr>
                </a:solidFill>
              </a:rPr>
              <a:t>जोधपुर के बारे में सामान्य जानकारी </a:t>
            </a:r>
            <a:endParaRPr lang="en-US" sz="900" dirty="0">
              <a:solidFill>
                <a:schemeClr val="accent4">
                  <a:lumMod val="75000"/>
                </a:schemeClr>
              </a:solidFill>
            </a:endParaRPr>
          </a:p>
        </p:txBody>
      </p:sp>
      <p:sp>
        <p:nvSpPr>
          <p:cNvPr id="10" name="Rectangle 9"/>
          <p:cNvSpPr/>
          <p:nvPr/>
        </p:nvSpPr>
        <p:spPr>
          <a:xfrm>
            <a:off x="4572000" y="5802997"/>
            <a:ext cx="4572000" cy="1061829"/>
          </a:xfrm>
          <a:prstGeom prst="rect">
            <a:avLst/>
          </a:prstGeom>
        </p:spPr>
        <p:txBody>
          <a:bodyPr>
            <a:spAutoFit/>
          </a:bodyPr>
          <a:lstStyle/>
          <a:p>
            <a:pPr algn="just"/>
            <a:r>
              <a:rPr lang="hi-IN" sz="900" dirty="0">
                <a:solidFill>
                  <a:schemeClr val="accent4">
                    <a:lumMod val="75000"/>
                  </a:schemeClr>
                </a:solidFill>
              </a:rPr>
              <a:t>जोधपुर पारंपरिक रूप से </a:t>
            </a:r>
            <a:r>
              <a:rPr lang="en-IN" sz="900" dirty="0">
                <a:solidFill>
                  <a:schemeClr val="accent4">
                    <a:lumMod val="75000"/>
                  </a:schemeClr>
                </a:solidFill>
              </a:rPr>
              <a:t>"</a:t>
            </a:r>
            <a:r>
              <a:rPr lang="hi-IN" sz="900" dirty="0">
                <a:solidFill>
                  <a:schemeClr val="accent4">
                    <a:lumMod val="75000"/>
                  </a:schemeClr>
                </a:solidFill>
              </a:rPr>
              <a:t>सन सिटी</a:t>
            </a:r>
            <a:r>
              <a:rPr lang="en-IN" sz="900" dirty="0">
                <a:solidFill>
                  <a:schemeClr val="accent4">
                    <a:lumMod val="75000"/>
                  </a:schemeClr>
                </a:solidFill>
              </a:rPr>
              <a:t>" </a:t>
            </a:r>
            <a:r>
              <a:rPr lang="hi-IN" sz="900" dirty="0" smtClean="0">
                <a:solidFill>
                  <a:schemeClr val="accent4">
                    <a:lumMod val="75000"/>
                  </a:schemeClr>
                </a:solidFill>
              </a:rPr>
              <a:t>नाम </a:t>
            </a:r>
            <a:r>
              <a:rPr lang="hi-IN" sz="900" dirty="0">
                <a:solidFill>
                  <a:schemeClr val="accent4">
                    <a:lumMod val="75000"/>
                  </a:schemeClr>
                </a:solidFill>
              </a:rPr>
              <a:t>से जाना जाता है और यह </a:t>
            </a:r>
            <a:r>
              <a:rPr lang="hi-IN" sz="900" b="1" dirty="0">
                <a:solidFill>
                  <a:schemeClr val="accent4">
                    <a:lumMod val="75000"/>
                  </a:schemeClr>
                </a:solidFill>
              </a:rPr>
              <a:t>राव जोधा</a:t>
            </a:r>
            <a:r>
              <a:rPr lang="en-IN" sz="900" dirty="0">
                <a:solidFill>
                  <a:schemeClr val="accent4">
                    <a:lumMod val="75000"/>
                  </a:schemeClr>
                </a:solidFill>
              </a:rPr>
              <a:t>, </a:t>
            </a:r>
            <a:r>
              <a:rPr lang="hi-IN" sz="900" dirty="0">
                <a:solidFill>
                  <a:schemeClr val="accent4">
                    <a:lumMod val="75000"/>
                  </a:schemeClr>
                </a:solidFill>
              </a:rPr>
              <a:t>राठौर कबीले के एक प्रमुख द्वारा</a:t>
            </a:r>
            <a:r>
              <a:rPr lang="en-IN" sz="900" dirty="0">
                <a:solidFill>
                  <a:schemeClr val="accent4">
                    <a:lumMod val="75000"/>
                  </a:schemeClr>
                </a:solidFill>
              </a:rPr>
              <a:t> 1459</a:t>
            </a:r>
            <a:r>
              <a:rPr lang="hi-IN" sz="900" dirty="0">
                <a:solidFill>
                  <a:schemeClr val="accent4">
                    <a:lumMod val="75000"/>
                  </a:schemeClr>
                </a:solidFill>
              </a:rPr>
              <a:t> में स्थापित किया गया था। यह राजस्थान में दूसरा सबसे बड़ा शहर है और एक बहुत लोकप्रिय पर्यटन स्थल भी है| जोधपुर मेहरानगढ़ </a:t>
            </a:r>
            <a:r>
              <a:rPr lang="en-IN" sz="900" dirty="0">
                <a:solidFill>
                  <a:schemeClr val="accent4">
                    <a:lumMod val="75000"/>
                  </a:schemeClr>
                </a:solidFill>
              </a:rPr>
              <a:t>(</a:t>
            </a:r>
            <a:r>
              <a:rPr lang="hi-IN" sz="900" dirty="0">
                <a:solidFill>
                  <a:schemeClr val="accent4">
                    <a:lumMod val="75000"/>
                  </a:schemeClr>
                </a:solidFill>
              </a:rPr>
              <a:t>राजसी किला</a:t>
            </a:r>
            <a:r>
              <a:rPr lang="en-IN" sz="900" dirty="0">
                <a:solidFill>
                  <a:schemeClr val="accent4">
                    <a:lumMod val="75000"/>
                  </a:schemeClr>
                </a:solidFill>
              </a:rPr>
              <a:t>), </a:t>
            </a:r>
            <a:r>
              <a:rPr lang="hi-IN" sz="900" dirty="0">
                <a:solidFill>
                  <a:schemeClr val="accent4">
                    <a:lumMod val="75000"/>
                  </a:schemeClr>
                </a:solidFill>
              </a:rPr>
              <a:t>उम्मेद भवन पैलेस</a:t>
            </a:r>
            <a:r>
              <a:rPr lang="en-IN" sz="900" dirty="0">
                <a:solidFill>
                  <a:schemeClr val="accent4">
                    <a:lumMod val="75000"/>
                  </a:schemeClr>
                </a:solidFill>
              </a:rPr>
              <a:t>, </a:t>
            </a:r>
            <a:r>
              <a:rPr lang="hi-IN" sz="900" dirty="0">
                <a:solidFill>
                  <a:schemeClr val="accent4">
                    <a:lumMod val="75000"/>
                  </a:schemeClr>
                </a:solidFill>
              </a:rPr>
              <a:t>मंडोर गार्डन और क्लॉक टॉवर के लिए जाना जाता है। यहाँ </a:t>
            </a:r>
            <a:r>
              <a:rPr lang="hi-IN" sz="900" dirty="0">
                <a:solidFill>
                  <a:schemeClr val="accent4">
                    <a:lumMod val="75000"/>
                  </a:schemeClr>
                </a:solidFill>
                <a:ea typeface="Calibri"/>
              </a:rPr>
              <a:t>नवम्बर</a:t>
            </a:r>
            <a:r>
              <a:rPr lang="hi-IN" sz="900" dirty="0" smtClean="0">
                <a:solidFill>
                  <a:schemeClr val="accent4">
                    <a:lumMod val="75000"/>
                  </a:schemeClr>
                </a:solidFill>
              </a:rPr>
              <a:t> </a:t>
            </a:r>
            <a:r>
              <a:rPr lang="hi-IN" sz="900" dirty="0">
                <a:solidFill>
                  <a:schemeClr val="accent4">
                    <a:lumMod val="75000"/>
                  </a:schemeClr>
                </a:solidFill>
              </a:rPr>
              <a:t>महीने के</a:t>
            </a:r>
            <a:r>
              <a:rPr lang="en-US" sz="900" dirty="0">
                <a:solidFill>
                  <a:schemeClr val="accent4">
                    <a:lumMod val="75000"/>
                  </a:schemeClr>
                </a:solidFill>
              </a:rPr>
              <a:t> </a:t>
            </a:r>
            <a:r>
              <a:rPr lang="hi-IN" sz="900" dirty="0">
                <a:solidFill>
                  <a:schemeClr val="accent4">
                    <a:lumMod val="75000"/>
                  </a:schemeClr>
                </a:solidFill>
              </a:rPr>
              <a:t>दौरान मौसम का </a:t>
            </a:r>
            <a:r>
              <a:rPr lang="hi-IN" sz="900" dirty="0" smtClean="0">
                <a:solidFill>
                  <a:schemeClr val="accent4">
                    <a:lumMod val="75000"/>
                  </a:schemeClr>
                </a:solidFill>
              </a:rPr>
              <a:t>तापमान </a:t>
            </a:r>
            <a:r>
              <a:rPr lang="en-IN" sz="900" dirty="0" smtClean="0">
                <a:solidFill>
                  <a:schemeClr val="accent4">
                    <a:lumMod val="75000"/>
                  </a:schemeClr>
                </a:solidFill>
              </a:rPr>
              <a:t>15-31</a:t>
            </a:r>
            <a:r>
              <a:rPr lang="en-IN" sz="900" baseline="30000" dirty="0" smtClean="0">
                <a:solidFill>
                  <a:schemeClr val="accent4">
                    <a:lumMod val="75000"/>
                  </a:schemeClr>
                </a:solidFill>
              </a:rPr>
              <a:t>o</a:t>
            </a:r>
            <a:r>
              <a:rPr lang="en-IN" sz="900" dirty="0" smtClean="0">
                <a:solidFill>
                  <a:schemeClr val="accent4">
                    <a:lumMod val="75000"/>
                  </a:schemeClr>
                </a:solidFill>
              </a:rPr>
              <a:t>C </a:t>
            </a:r>
            <a:r>
              <a:rPr lang="hi-IN" sz="900" dirty="0" smtClean="0">
                <a:solidFill>
                  <a:schemeClr val="accent4">
                    <a:lumMod val="75000"/>
                  </a:schemeClr>
                </a:solidFill>
              </a:rPr>
              <a:t>सुखद </a:t>
            </a:r>
            <a:r>
              <a:rPr lang="hi-IN" sz="900" dirty="0">
                <a:solidFill>
                  <a:schemeClr val="accent4">
                    <a:lumMod val="75000"/>
                  </a:schemeClr>
                </a:solidFill>
              </a:rPr>
              <a:t>रहता है। जोधपुर शहर हवाई</a:t>
            </a:r>
            <a:r>
              <a:rPr lang="en-IN" sz="900" dirty="0">
                <a:solidFill>
                  <a:schemeClr val="accent4">
                    <a:lumMod val="75000"/>
                  </a:schemeClr>
                </a:solidFill>
              </a:rPr>
              <a:t>, </a:t>
            </a:r>
            <a:r>
              <a:rPr lang="hi-IN" sz="900" dirty="0">
                <a:solidFill>
                  <a:schemeClr val="accent4">
                    <a:lumMod val="75000"/>
                  </a:schemeClr>
                </a:solidFill>
              </a:rPr>
              <a:t>रेल और सड़क परिवहन के माध्यम से राष्ट्रीय राजधानी और अन्य भारतीय शहरों से अच्छी तरह से जुड़ा हुआ है। संगोष्ठी स्थल हवाई, रेल परिवहन से </a:t>
            </a:r>
            <a:r>
              <a:rPr lang="en-IN" sz="900" dirty="0">
                <a:solidFill>
                  <a:schemeClr val="accent4">
                    <a:lumMod val="75000"/>
                  </a:schemeClr>
                </a:solidFill>
              </a:rPr>
              <a:t>10 </a:t>
            </a:r>
            <a:r>
              <a:rPr lang="hi-IN" sz="900" dirty="0">
                <a:solidFill>
                  <a:schemeClr val="accent4">
                    <a:lumMod val="75000"/>
                  </a:schemeClr>
                </a:solidFill>
              </a:rPr>
              <a:t>किमी के भीतर स्थित है</a:t>
            </a:r>
            <a:r>
              <a:rPr lang="en-US" sz="900" dirty="0">
                <a:solidFill>
                  <a:schemeClr val="accent4">
                    <a:lumMod val="75000"/>
                  </a:schemeClr>
                </a:solidFill>
              </a:rPr>
              <a:t> </a:t>
            </a:r>
            <a:r>
              <a:rPr lang="en-US" sz="900" dirty="0">
                <a:solidFill>
                  <a:srgbClr val="F79646">
                    <a:lumMod val="50000"/>
                  </a:srgbClr>
                </a:solidFill>
              </a:rPr>
              <a:t>।</a:t>
            </a:r>
          </a:p>
        </p:txBody>
      </p:sp>
      <p:cxnSp>
        <p:nvCxnSpPr>
          <p:cNvPr id="19" name="Straight Connector 18"/>
          <p:cNvCxnSpPr>
            <a:stCxn id="17" idx="0"/>
          </p:cNvCxnSpPr>
          <p:nvPr/>
        </p:nvCxnSpPr>
        <p:spPr>
          <a:xfrm>
            <a:off x="4572000" y="0"/>
            <a:ext cx="7749" cy="68648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2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TotalTime>
  <Words>1662</Words>
  <Application>Microsoft Office PowerPoint</Application>
  <PresentationFormat>On-screen Show (4:3)</PresentationFormat>
  <Paragraphs>84</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rrscw</dc:creator>
  <cp:lastModifiedBy>Personal </cp:lastModifiedBy>
  <cp:revision>58</cp:revision>
  <dcterms:created xsi:type="dcterms:W3CDTF">2018-05-28T04:40:55Z</dcterms:created>
  <dcterms:modified xsi:type="dcterms:W3CDTF">2018-07-18T11:43:18Z</dcterms:modified>
</cp:coreProperties>
</file>