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6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8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3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7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9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0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65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3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8094-10C1-4C2C-AD11-E2879C50B3C9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32BA-1E82-46D5-AB74-0A041A8D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2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7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Character Count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rarely used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required </a:t>
            </a:r>
            <a:r>
              <a:rPr lang="en-US" dirty="0"/>
              <a:t>to count total number of characters that are present in frame.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is be done by using field in header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Character </a:t>
            </a:r>
            <a:r>
              <a:rPr lang="en-US" dirty="0"/>
              <a:t>count method ensures data link layer at the receiver or destination about total number of characters that follow, and about where the frame </a:t>
            </a:r>
            <a:r>
              <a:rPr lang="en-US" dirty="0" smtClean="0"/>
              <a:t>end. </a:t>
            </a:r>
          </a:p>
        </p:txBody>
      </p:sp>
    </p:spTree>
    <p:extLst>
      <p:ext uri="{BB962C8B-B14F-4D97-AF65-F5344CB8AC3E}">
        <p14:creationId xmlns:p14="http://schemas.microsoft.com/office/powerpoint/2010/main" val="322787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Character Count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There </a:t>
            </a:r>
            <a:r>
              <a:rPr lang="en-US" dirty="0"/>
              <a:t>is disadvantage also of using this method i.e., if anyhow character count is disturbed or distorted by an error occurring during transmission, then destination or receiver might lose synchronization.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destination or receiver might also be not able to locate or identify beginning of next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01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Character Count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4500"/>
            <a:ext cx="86868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098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Character Stuffing</a:t>
            </a:r>
            <a:r>
              <a:rPr lang="en-US" b="1" dirty="0" smtClean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</a:t>
            </a:r>
            <a:r>
              <a:rPr lang="en-US" dirty="0"/>
              <a:t>known as byte stuffing or character-oriented framing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byte stuffing, special byte that is basically known as ESC (Escape Character) </a:t>
            </a:r>
            <a:r>
              <a:rPr lang="en-US" dirty="0" smtClean="0"/>
              <a:t>added </a:t>
            </a:r>
            <a:r>
              <a:rPr lang="en-US" dirty="0"/>
              <a:t>to data section of the data stream or frame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there is message or character that has same pattern as that of flag byte</a:t>
            </a:r>
            <a:r>
              <a:rPr lang="en-US" dirty="0" smtClean="0"/>
              <a:t>. But </a:t>
            </a:r>
            <a:r>
              <a:rPr lang="en-US" dirty="0"/>
              <a:t>receiver removes this ESC and keeps data part that causes some problems or </a:t>
            </a:r>
            <a:r>
              <a:rPr lang="en-US" dirty="0" smtClean="0"/>
              <a:t>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Character Stuffing</a:t>
            </a:r>
            <a:r>
              <a:rPr lang="en-US" b="1" dirty="0" smtClean="0"/>
              <a:t> 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7924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50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Bit Stuffing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Bit stuffing</a:t>
            </a:r>
            <a:r>
              <a:rPr lang="en-US" dirty="0"/>
              <a:t> is the insertion of non information bits into data. Note that stuffed bits should not be confused with overhead bits. </a:t>
            </a:r>
          </a:p>
          <a:p>
            <a:pPr marL="0" indent="0" fontAlgn="base">
              <a:buNone/>
            </a:pPr>
            <a:r>
              <a:rPr lang="en-US" b="1" dirty="0"/>
              <a:t>Overhead bits</a:t>
            </a:r>
            <a:r>
              <a:rPr lang="en-US" dirty="0"/>
              <a:t> are non-data bits that are necessary for transmission (usually as part of headers, checksums etc</a:t>
            </a:r>
            <a:r>
              <a:rPr lang="en-US" dirty="0" smtClean="0"/>
              <a:t>.).</a:t>
            </a:r>
          </a:p>
          <a:p>
            <a:pPr marL="0" indent="0" fontAlgn="base">
              <a:buNone/>
            </a:pPr>
            <a:r>
              <a:rPr lang="en-US" dirty="0" smtClean="0"/>
              <a:t>Example in upcoming slide</a:t>
            </a: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7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Bit-Oriented Framing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frames as a collection of bits.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data is transmitted as a sequence of bits that can be interpreted as text and multimedia data in the upper layer.</a:t>
            </a:r>
          </a:p>
        </p:txBody>
      </p:sp>
    </p:spTree>
    <p:extLst>
      <p:ext uri="{BB962C8B-B14F-4D97-AF65-F5344CB8AC3E}">
        <p14:creationId xmlns:p14="http://schemas.microsoft.com/office/powerpoint/2010/main" val="2669158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Bit-Oriented Framing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frame to be sent and received by the </a:t>
            </a:r>
            <a:r>
              <a:rPr lang="en-US" dirty="0" smtClean="0"/>
              <a:t>devices.</a:t>
            </a:r>
          </a:p>
          <a:p>
            <a:r>
              <a:rPr lang="en-US" dirty="0"/>
              <a:t>The 8 bits added at the start and end of the frame in this protocol are 01111110</a:t>
            </a:r>
            <a:endParaRPr lang="en-US" dirty="0" smtClean="0"/>
          </a:p>
          <a:p>
            <a:r>
              <a:rPr lang="en-US" dirty="0" smtClean="0"/>
              <a:t> Frame </a:t>
            </a:r>
          </a:p>
          <a:p>
            <a:pPr marL="0" indent="0">
              <a:buNone/>
            </a:pPr>
            <a:r>
              <a:rPr lang="en-US" dirty="0"/>
              <a:t>  </a:t>
            </a:r>
            <a:r>
              <a:rPr lang="en-US" dirty="0" smtClean="0"/>
              <a:t>      </a:t>
            </a:r>
            <a:r>
              <a:rPr lang="en-US" b="1" dirty="0" smtClean="0"/>
              <a:t>01111110</a:t>
            </a:r>
            <a:r>
              <a:rPr lang="en-US" dirty="0" smtClean="0"/>
              <a:t>01010001111110</a:t>
            </a:r>
            <a:r>
              <a:rPr lang="en-US" b="1" dirty="0" smtClean="0"/>
              <a:t>01111110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33583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Bit-Oriented Framing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     01111110</a:t>
            </a:r>
            <a:r>
              <a:rPr lang="en-US" dirty="0" smtClean="0"/>
              <a:t>01010001111110</a:t>
            </a:r>
            <a:r>
              <a:rPr lang="en-US" b="1" dirty="0" smtClean="0"/>
              <a:t>01111110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       01111110</a:t>
            </a:r>
            <a:r>
              <a:rPr lang="en-US" dirty="0" smtClean="0"/>
              <a:t>010100</a:t>
            </a:r>
            <a:r>
              <a:rPr lang="en-US" b="1" dirty="0" smtClean="0">
                <a:solidFill>
                  <a:srgbClr val="FF0000"/>
                </a:solidFill>
              </a:rPr>
              <a:t>01111110</a:t>
            </a:r>
            <a:r>
              <a:rPr lang="en-US" b="1" dirty="0" smtClean="0"/>
              <a:t>01111110</a:t>
            </a:r>
            <a:r>
              <a:rPr lang="en-US" dirty="0" smtClean="0"/>
              <a:t> </a:t>
            </a:r>
          </a:p>
          <a:p>
            <a:pPr marL="0" indent="0">
              <a:buNone/>
            </a:pPr>
            <a:r>
              <a:rPr lang="en-US" dirty="0" smtClean="0"/>
              <a:t>  In </a:t>
            </a:r>
            <a:r>
              <a:rPr lang="en-US" dirty="0"/>
              <a:t>Bit Stuffing, </a:t>
            </a:r>
            <a:r>
              <a:rPr lang="en-US" dirty="0" smtClean="0"/>
              <a:t>stuff </a:t>
            </a:r>
            <a:r>
              <a:rPr lang="en-US" dirty="0"/>
              <a:t>a pattern of bits of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arbitrary </a:t>
            </a:r>
            <a:r>
              <a:rPr lang="en-US" dirty="0"/>
              <a:t>length in the message to </a:t>
            </a:r>
            <a:r>
              <a:rPr lang="en-US" dirty="0" smtClean="0"/>
              <a:t>differentiate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/>
              <a:t>from the delimiter. </a:t>
            </a:r>
            <a:endParaRPr lang="en-US" b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4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Bit-Oriented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whenever the sender device finds </a:t>
            </a:r>
            <a:r>
              <a:rPr lang="en-US" b="1" i="1" u="sng" dirty="0">
                <a:solidFill>
                  <a:srgbClr val="FF0000"/>
                </a:solidFill>
              </a:rPr>
              <a:t>the frame consisting of five consecutive 1’s</a:t>
            </a:r>
            <a:r>
              <a:rPr lang="en-US" dirty="0"/>
              <a:t>, </a:t>
            </a:r>
            <a:r>
              <a:rPr lang="en-US" b="1" dirty="0">
                <a:solidFill>
                  <a:srgbClr val="7030A0"/>
                </a:solidFill>
              </a:rPr>
              <a:t>it will stuff a ‘0’ bit.</a:t>
            </a:r>
            <a:r>
              <a:rPr lang="en-US" dirty="0"/>
              <a:t> </a:t>
            </a:r>
            <a:r>
              <a:rPr lang="en-US" dirty="0" smtClean="0"/>
              <a:t>011111100101000</a:t>
            </a:r>
            <a:r>
              <a:rPr lang="en-US" b="1" dirty="0" smtClean="0">
                <a:solidFill>
                  <a:srgbClr val="7030A0"/>
                </a:solidFill>
              </a:rPr>
              <a:t>11111010</a:t>
            </a:r>
            <a:r>
              <a:rPr lang="en-US" dirty="0" smtClean="0"/>
              <a:t>01111110</a:t>
            </a:r>
            <a:r>
              <a:rPr lang="en-US" dirty="0"/>
              <a:t>. When the receiving device receives this frame and encounters a ‘0’ after five consecutive bits, it will remove it to maintain the original frame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High-Level Data Link Control (HDLC) </a:t>
            </a:r>
            <a:r>
              <a:rPr lang="en-US" dirty="0"/>
              <a:t>is a data link layer protocol.</a:t>
            </a:r>
          </a:p>
        </p:txBody>
      </p:sp>
    </p:spTree>
    <p:extLst>
      <p:ext uri="{BB962C8B-B14F-4D97-AF65-F5344CB8AC3E}">
        <p14:creationId xmlns:p14="http://schemas.microsoft.com/office/powerpoint/2010/main" val="82973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Framing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Framing is a </a:t>
            </a:r>
            <a:r>
              <a:rPr lang="en-US" dirty="0" smtClean="0"/>
              <a:t>function </a:t>
            </a:r>
            <a:r>
              <a:rPr lang="en-US" dirty="0"/>
              <a:t>of the data link </a:t>
            </a:r>
            <a:r>
              <a:rPr lang="en-US" dirty="0" smtClean="0"/>
              <a:t>layer.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286000"/>
            <a:ext cx="3343275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85800" y="4881130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3200" dirty="0" smtClean="0"/>
              <a:t>The advantage of using frames is that data is divided  into recoverable chunks that can easily be checked for corruption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034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Byte-Oriented Approach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frames </a:t>
            </a:r>
            <a:r>
              <a:rPr lang="en-US" dirty="0"/>
              <a:t>as a collection of bytes(8 bits), also known as a character </a:t>
            </a:r>
            <a:r>
              <a:rPr lang="en-US" dirty="0" smtClean="0"/>
              <a:t>(Character </a:t>
            </a:r>
            <a:r>
              <a:rPr lang="en-US" dirty="0"/>
              <a:t>Oriented </a:t>
            </a:r>
            <a:r>
              <a:rPr lang="en-US" dirty="0" smtClean="0"/>
              <a:t>Approach)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There are three Byte-Oriented Protocols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Binary Synchronous Communication Protocol (BISYNC)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Digital Data Communication Message Protocol (DDCMP)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Point-to-Point Protocol(PPP).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86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HDLC</a:t>
            </a:r>
            <a:endParaRPr lang="en-US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1"/>
            <a:ext cx="8077199" cy="3315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6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High-Level Data Link Control (HDLC)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bit - oriented protocol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each </a:t>
            </a:r>
            <a:r>
              <a:rPr lang="en-US" dirty="0"/>
              <a:t>frame contains up to six fields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 The </a:t>
            </a:r>
            <a:r>
              <a:rPr lang="en-US" dirty="0"/>
              <a:t>fields of a HDLC frame are −</a:t>
            </a:r>
          </a:p>
          <a:p>
            <a:r>
              <a:rPr lang="en-US" b="1" dirty="0"/>
              <a:t>Flag</a:t>
            </a:r>
            <a:r>
              <a:rPr lang="en-US" dirty="0"/>
              <a:t> − It is an 8-bit sequence that marks the beginning and the end of the frame. The bit pattern of the flag is 01111110.</a:t>
            </a:r>
          </a:p>
          <a:p>
            <a:r>
              <a:rPr lang="en-US" b="1" dirty="0"/>
              <a:t>Address</a:t>
            </a:r>
            <a:r>
              <a:rPr lang="en-US" dirty="0"/>
              <a:t> − It contains the address of the receiver.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If </a:t>
            </a:r>
            <a:r>
              <a:rPr lang="en-US" dirty="0"/>
              <a:t>the frame is sent by the primary station, it contains the 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address(</a:t>
            </a:r>
            <a:r>
              <a:rPr lang="en-US" dirty="0" err="1" smtClean="0"/>
              <a:t>es</a:t>
            </a:r>
            <a:r>
              <a:rPr lang="en-US" dirty="0"/>
              <a:t>)  </a:t>
            </a:r>
            <a:r>
              <a:rPr lang="en-US" dirty="0" smtClean="0"/>
              <a:t>of </a:t>
            </a:r>
            <a:r>
              <a:rPr lang="en-US" dirty="0"/>
              <a:t>the secondary station(s).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If </a:t>
            </a:r>
            <a:r>
              <a:rPr lang="en-US" dirty="0"/>
              <a:t>it is sent by the secondary station, it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contains </a:t>
            </a:r>
            <a:r>
              <a:rPr lang="en-US" dirty="0"/>
              <a:t>the address of the primary station.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The </a:t>
            </a:r>
            <a:r>
              <a:rPr lang="en-US" dirty="0"/>
              <a:t>address field may be from 1 byte to several bytes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23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High-Level Data Link Control (HDLC)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Control</a:t>
            </a:r>
            <a:r>
              <a:rPr lang="en-US" dirty="0"/>
              <a:t> − It is 1 or 2 bytes containing flow and error control information.</a:t>
            </a:r>
          </a:p>
          <a:p>
            <a:r>
              <a:rPr lang="en-US" b="1" dirty="0"/>
              <a:t>Payload</a:t>
            </a:r>
            <a:r>
              <a:rPr lang="en-US" dirty="0"/>
              <a:t> − This carries the data from the network layer. Its length may vary from one network to another.</a:t>
            </a:r>
          </a:p>
          <a:p>
            <a:r>
              <a:rPr lang="en-US" b="1" dirty="0"/>
              <a:t>FCS</a:t>
            </a:r>
            <a:r>
              <a:rPr lang="en-US" dirty="0"/>
              <a:t> − It is a 2 byte or 4 bytes frame check sequence for error detection. The standard code used is CRC (cyclic redundancy code)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5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Types </a:t>
            </a:r>
            <a:r>
              <a:rPr lang="en-US" dirty="0"/>
              <a:t>of HDLC Frames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three types of HDLC frames. The type of frame is determined by the control field of the </a:t>
            </a:r>
            <a:r>
              <a:rPr lang="en-US" dirty="0" smtClean="0"/>
              <a:t>frame.</a:t>
            </a:r>
          </a:p>
          <a:p>
            <a:pPr marL="400050" lvl="1" indent="0">
              <a:buNone/>
            </a:pPr>
            <a:r>
              <a:rPr lang="en-US" dirty="0" smtClean="0"/>
              <a:t>1.I-Frame</a:t>
            </a:r>
          </a:p>
          <a:p>
            <a:pPr marL="400050" lvl="1" indent="0">
              <a:buNone/>
            </a:pPr>
            <a:r>
              <a:rPr lang="en-US" dirty="0" smtClean="0"/>
              <a:t>2.S-Frame</a:t>
            </a:r>
          </a:p>
          <a:p>
            <a:pPr marL="400050" lvl="1" indent="0">
              <a:buNone/>
            </a:pPr>
            <a:r>
              <a:rPr lang="en-US" dirty="0" smtClean="0"/>
              <a:t>3.U-Frame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40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049963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I-frame</a:t>
            </a:r>
            <a:r>
              <a:rPr lang="en-US" dirty="0"/>
              <a:t> −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Information </a:t>
            </a:r>
            <a:r>
              <a:rPr lang="en-US" dirty="0"/>
              <a:t>frames carry user data from the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network </a:t>
            </a:r>
            <a:r>
              <a:rPr lang="en-US" dirty="0"/>
              <a:t>layer.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include </a:t>
            </a:r>
            <a:r>
              <a:rPr lang="en-US" dirty="0"/>
              <a:t>flow and error control information </a:t>
            </a: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smtClean="0">
                <a:solidFill>
                  <a:srgbClr val="7030A0"/>
                </a:solidFill>
              </a:rPr>
              <a:t>          The </a:t>
            </a:r>
            <a:r>
              <a:rPr lang="en-US" b="1" dirty="0">
                <a:solidFill>
                  <a:srgbClr val="7030A0"/>
                </a:solidFill>
              </a:rPr>
              <a:t>first bit of control field of I-frame is 0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S-frame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−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Supervisory </a:t>
            </a:r>
            <a:r>
              <a:rPr lang="en-US" dirty="0"/>
              <a:t>frames do not contain information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field</a:t>
            </a:r>
            <a:r>
              <a:rPr lang="en-US" dirty="0"/>
              <a:t>. </a:t>
            </a:r>
            <a:r>
              <a:rPr lang="en-US" dirty="0" smtClean="0"/>
              <a:t>   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used </a:t>
            </a:r>
            <a:r>
              <a:rPr lang="en-US" dirty="0"/>
              <a:t>for flow and error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>
                <a:solidFill>
                  <a:srgbClr val="00B0F0"/>
                </a:solidFill>
              </a:rPr>
              <a:t>The </a:t>
            </a:r>
            <a:r>
              <a:rPr lang="en-US" b="1" dirty="0">
                <a:solidFill>
                  <a:srgbClr val="00B0F0"/>
                </a:solidFill>
              </a:rPr>
              <a:t>first two bits of control field of S-frame is 10.</a:t>
            </a:r>
          </a:p>
          <a:p>
            <a:r>
              <a:rPr lang="en-US" b="1" dirty="0">
                <a:solidFill>
                  <a:srgbClr val="FF0000"/>
                </a:solidFill>
              </a:rPr>
              <a:t>U-frame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−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Un-numbered </a:t>
            </a:r>
            <a:r>
              <a:rPr lang="en-US" dirty="0"/>
              <a:t>frames are used for </a:t>
            </a:r>
            <a:r>
              <a:rPr lang="en-US" dirty="0" smtClean="0"/>
              <a:t>miscellaneous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functions</a:t>
            </a:r>
            <a:r>
              <a:rPr lang="en-US" dirty="0"/>
              <a:t>, like link management.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It </a:t>
            </a:r>
            <a:r>
              <a:rPr lang="en-US" dirty="0"/>
              <a:t>may contain an information field, if required.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b="1" dirty="0" smtClean="0">
                <a:solidFill>
                  <a:srgbClr val="00B050"/>
                </a:solidFill>
              </a:rPr>
              <a:t>The </a:t>
            </a:r>
            <a:r>
              <a:rPr lang="en-US" b="1" dirty="0">
                <a:solidFill>
                  <a:srgbClr val="00B050"/>
                </a:solidFill>
              </a:rPr>
              <a:t>first two bits of control field of U-frame is 11.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Binary Synchronous Communication Protocol (BISYNC)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Also known as</a:t>
            </a:r>
            <a:r>
              <a:rPr lang="en-US" dirty="0"/>
              <a:t> Basic Mode </a:t>
            </a:r>
            <a:r>
              <a:rPr lang="en-US" dirty="0" smtClean="0"/>
              <a:t>Protocol</a:t>
            </a:r>
          </a:p>
          <a:p>
            <a:r>
              <a:rPr lang="en-US" dirty="0" smtClean="0"/>
              <a:t>It </a:t>
            </a:r>
            <a:r>
              <a:rPr lang="en-US" dirty="0"/>
              <a:t>is a sentinel </a:t>
            </a:r>
            <a:r>
              <a:rPr lang="en-US" dirty="0" smtClean="0"/>
              <a:t>approach.</a:t>
            </a:r>
          </a:p>
          <a:p>
            <a:r>
              <a:rPr lang="en-US" dirty="0" smtClean="0"/>
              <a:t>frame 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8862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203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Binary Synchronous Communication Protocol (BISYNC)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§"/>
            </a:pPr>
            <a:r>
              <a:rPr lang="en-US" b="1" dirty="0"/>
              <a:t>SYN</a:t>
            </a:r>
            <a:r>
              <a:rPr lang="en-US" dirty="0"/>
              <a:t>: Special starting character, 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SOH</a:t>
            </a:r>
            <a:r>
              <a:rPr lang="en-US" dirty="0"/>
              <a:t>: Start of the Header, 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STX</a:t>
            </a:r>
            <a:r>
              <a:rPr lang="en-US" dirty="0"/>
              <a:t>: Start of the text, 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b="1" dirty="0" smtClean="0"/>
              <a:t>ETX</a:t>
            </a:r>
            <a:r>
              <a:rPr lang="en-US" dirty="0"/>
              <a:t>: End of the text.</a:t>
            </a:r>
          </a:p>
          <a:p>
            <a:pPr marL="0" indent="0">
              <a:buNone/>
            </a:pPr>
            <a:r>
              <a:rPr lang="en-US" dirty="0"/>
              <a:t>The STX and ETX guard the data part of the portion.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avoid the framing error </a:t>
            </a:r>
            <a:r>
              <a:rPr lang="en-US" dirty="0" smtClean="0"/>
              <a:t>problem, Byte Stuffing is used. </a:t>
            </a:r>
            <a:r>
              <a:rPr lang="en-US" dirty="0"/>
              <a:t>This is used when the frames consist of characters.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</a:t>
            </a:r>
            <a:r>
              <a:rPr lang="en-US" dirty="0"/>
              <a:t>  byte is stuffed in the message to differentiate from the delimiter. 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78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Point-to-Point Protocol(PPP)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 wide area network protocol that runs over internet links. </a:t>
            </a:r>
            <a:endParaRPr lang="en-US" dirty="0" smtClean="0"/>
          </a:p>
          <a:p>
            <a:r>
              <a:rPr lang="en-US" dirty="0" smtClean="0"/>
              <a:t>mainly </a:t>
            </a:r>
            <a:r>
              <a:rPr lang="en-US" dirty="0"/>
              <a:t>used in broadband communication that deals with high speed and heavy </a:t>
            </a:r>
            <a:r>
              <a:rPr lang="en-US" dirty="0" smtClean="0"/>
              <a:t>loads.</a:t>
            </a:r>
          </a:p>
          <a:p>
            <a:r>
              <a:rPr lang="en-US" dirty="0" smtClean="0"/>
              <a:t>The </a:t>
            </a:r>
            <a:r>
              <a:rPr lang="en-US" dirty="0"/>
              <a:t>frame </a:t>
            </a:r>
            <a:r>
              <a:rPr lang="en-US" dirty="0" smtClean="0"/>
              <a:t>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4648200"/>
            <a:ext cx="8001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723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Point-to-Point Protocol(PPP)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bit pattern for the flag is 01111110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address field is set to 11111111 in case of broadcast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control value is set to a constant value of 11000000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protocol consists of 1 or 2 bytes that define the type of data in the payload </a:t>
            </a:r>
            <a:r>
              <a:rPr lang="en-US" dirty="0" smtClean="0"/>
              <a:t>section.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maximum length of this field is 1500 </a:t>
            </a:r>
            <a:r>
              <a:rPr lang="en-US" dirty="0" smtClean="0"/>
              <a:t>bytes.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checksum field is used for error detection.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the flag bits appear in the payload part, the situation is overcome using character/byte stuffing.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Problems in </a:t>
            </a:r>
            <a:r>
              <a:rPr lang="en-US" b="1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Detecting start of the </a:t>
            </a:r>
            <a:r>
              <a:rPr lang="en-US" b="1" dirty="0" smtClean="0">
                <a:solidFill>
                  <a:srgbClr val="FF0000"/>
                </a:solidFill>
              </a:rPr>
              <a:t>frame</a:t>
            </a:r>
          </a:p>
          <a:p>
            <a:pPr marL="0" indent="0" algn="just">
              <a:buNone/>
            </a:pPr>
            <a:r>
              <a:rPr lang="en-US" dirty="0" smtClean="0"/>
              <a:t>	Station </a:t>
            </a:r>
            <a:r>
              <a:rPr lang="en-US" dirty="0"/>
              <a:t>detects frames by looking out for </a:t>
            </a:r>
            <a:r>
              <a:rPr lang="en-US" dirty="0" smtClean="0"/>
              <a:t>a</a:t>
            </a:r>
          </a:p>
          <a:p>
            <a:pPr marL="0" indent="0" algn="just">
              <a:buNone/>
            </a:pPr>
            <a:r>
              <a:rPr lang="en-US" dirty="0" smtClean="0"/>
              <a:t>         </a:t>
            </a:r>
            <a:r>
              <a:rPr lang="en-US" dirty="0"/>
              <a:t>special sequence of bits that marks </a:t>
            </a:r>
            <a:r>
              <a:rPr lang="en-US" dirty="0" smtClean="0"/>
              <a:t>the</a:t>
            </a:r>
          </a:p>
          <a:p>
            <a:pPr marL="0" indent="0" algn="just">
              <a:buNone/>
            </a:pPr>
            <a:r>
              <a:rPr lang="en-US" dirty="0" smtClean="0"/>
              <a:t>         </a:t>
            </a:r>
            <a:r>
              <a:rPr lang="en-US" dirty="0"/>
              <a:t>beginning of the frame i.e</a:t>
            </a:r>
            <a:r>
              <a:rPr lang="en-US" b="1" i="1" dirty="0">
                <a:solidFill>
                  <a:srgbClr val="7030A0"/>
                </a:solidFill>
              </a:rPr>
              <a:t>. SFD </a:t>
            </a:r>
            <a:r>
              <a:rPr lang="en-US" dirty="0"/>
              <a:t>(</a:t>
            </a:r>
            <a:r>
              <a:rPr lang="en-US" dirty="0" smtClean="0"/>
              <a:t>Starting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/>
              <a:t>Frame Delimiter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489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Digital Data Communication Message Protocol (DDCMP)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dirty="0"/>
              <a:t>A new count field is introduced in this protocol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frame </a:t>
            </a:r>
            <a:r>
              <a:rPr lang="en-US" dirty="0" smtClean="0"/>
              <a:t>format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191000"/>
            <a:ext cx="81534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924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Digital Data Communication Message Protocol (DDCMP)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transmission error corrupts the count field, then the end of the frame will not be detected by the receiver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5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Clock Based Framing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mainly </a:t>
            </a:r>
            <a:r>
              <a:rPr lang="en-US" dirty="0"/>
              <a:t>used for Optical Networks such as SONET. 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approach, a series of repetitive pulses maintain a constant bit rate and keep the digital bits aligned in the data stream.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Problems in </a:t>
            </a:r>
            <a:r>
              <a:rPr lang="en-US" b="1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How does the station detect a frame?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Every station listens to link for SFD pattern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through a sequential circuit. If SFD is detected,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sequential circuit alerts station. Station checks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destination address to accept or reject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6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Problems in </a:t>
            </a:r>
            <a:r>
              <a:rPr lang="en-US" b="1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Detecting end of </a:t>
            </a:r>
            <a:r>
              <a:rPr lang="en-US" b="1" dirty="0" smtClean="0">
                <a:solidFill>
                  <a:srgbClr val="FF0000"/>
                </a:solidFill>
              </a:rPr>
              <a:t>frame</a:t>
            </a:r>
          </a:p>
          <a:p>
            <a:pPr marL="0" indent="0">
              <a:buNone/>
            </a:pPr>
            <a:r>
              <a:rPr lang="en-US" b="1" dirty="0"/>
              <a:t>	 </a:t>
            </a:r>
            <a:r>
              <a:rPr lang="en-US" dirty="0"/>
              <a:t>When to stop reading the frame.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6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Types of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fontAlgn="base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Fixed </a:t>
            </a:r>
            <a:r>
              <a:rPr lang="en-US" b="1" dirty="0">
                <a:solidFill>
                  <a:srgbClr val="FF0000"/>
                </a:solidFill>
              </a:rPr>
              <a:t>size </a:t>
            </a:r>
            <a:r>
              <a:rPr lang="en-US" b="1" dirty="0"/>
              <a:t>–</a:t>
            </a:r>
            <a:r>
              <a:rPr lang="en-US" dirty="0"/>
              <a:t> The frame is of fixed size </a:t>
            </a:r>
          </a:p>
          <a:p>
            <a:pPr marL="0" indent="0" fontAlgn="base">
              <a:buNone/>
            </a:pPr>
            <a:r>
              <a:rPr lang="en-US" dirty="0" smtClean="0"/>
              <a:t>     no </a:t>
            </a:r>
            <a:r>
              <a:rPr lang="en-US" dirty="0"/>
              <a:t>need to provide boundaries to the </a:t>
            </a:r>
            <a:r>
              <a:rPr lang="en-US" dirty="0" smtClean="0"/>
              <a:t>frame 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(length </a:t>
            </a:r>
            <a:r>
              <a:rPr lang="en-US" dirty="0"/>
              <a:t>of the frame </a:t>
            </a:r>
            <a:r>
              <a:rPr lang="en-US" dirty="0" smtClean="0"/>
              <a:t>:delimiter )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/>
              <a:t>Drawback: 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b="1" dirty="0"/>
              <a:t>	</a:t>
            </a:r>
            <a:r>
              <a:rPr lang="en-US" dirty="0" smtClean="0"/>
              <a:t>It </a:t>
            </a:r>
            <a:r>
              <a:rPr lang="en-US" dirty="0"/>
              <a:t>suffers from </a:t>
            </a:r>
            <a:r>
              <a:rPr lang="en-US" dirty="0">
                <a:solidFill>
                  <a:srgbClr val="7030A0"/>
                </a:solidFill>
              </a:rPr>
              <a:t>internal fragmentation </a:t>
            </a:r>
            <a:r>
              <a:rPr lang="en-US" dirty="0"/>
              <a:t>if </a:t>
            </a:r>
            <a:r>
              <a:rPr lang="en-US" dirty="0" smtClean="0"/>
              <a:t>the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/>
              <a:t>data size is less than the frame size</a:t>
            </a:r>
          </a:p>
          <a:p>
            <a:pPr marL="0" indent="0" fontAlgn="base">
              <a:buNone/>
            </a:pPr>
            <a:r>
              <a:rPr lang="en-US" b="1" dirty="0" smtClean="0"/>
              <a:t>          Solution</a:t>
            </a:r>
            <a:r>
              <a:rPr lang="en-US" b="1" dirty="0"/>
              <a:t>: </a:t>
            </a:r>
            <a:endParaRPr lang="en-US" b="1" dirty="0" smtClean="0"/>
          </a:p>
          <a:p>
            <a:pPr marL="0" indent="0" fontAlgn="base">
              <a:buNone/>
            </a:pPr>
            <a:r>
              <a:rPr lang="en-US" i="1" dirty="0">
                <a:solidFill>
                  <a:srgbClr val="7030A0"/>
                </a:solidFill>
              </a:rPr>
              <a:t> </a:t>
            </a:r>
            <a:r>
              <a:rPr lang="en-US" i="1" dirty="0" smtClean="0">
                <a:solidFill>
                  <a:srgbClr val="7030A0"/>
                </a:solidFill>
              </a:rPr>
              <a:t>                        </a:t>
            </a:r>
            <a:r>
              <a:rPr lang="en-US" b="1" i="1" dirty="0" smtClean="0">
                <a:solidFill>
                  <a:srgbClr val="7030A0"/>
                </a:solidFill>
              </a:rPr>
              <a:t>Padding</a:t>
            </a:r>
            <a:endParaRPr lang="en-US" b="1" i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25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Types of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en-US" b="1" dirty="0">
                <a:solidFill>
                  <a:srgbClr val="FF0000"/>
                </a:solidFill>
              </a:rPr>
              <a:t>2. Variable size </a:t>
            </a:r>
            <a:r>
              <a:rPr lang="en-US" b="1" dirty="0"/>
              <a:t>–</a:t>
            </a:r>
            <a:r>
              <a:rPr lang="en-US" dirty="0"/>
              <a:t> 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need </a:t>
            </a:r>
            <a:r>
              <a:rPr lang="en-US" dirty="0"/>
              <a:t>to define the end of the frame as well as the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beginning </a:t>
            </a:r>
            <a:r>
              <a:rPr lang="en-US" dirty="0"/>
              <a:t>of the next </a:t>
            </a:r>
            <a:r>
              <a:rPr lang="en-US" dirty="0" smtClean="0"/>
              <a:t>frame. 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This </a:t>
            </a:r>
            <a:r>
              <a:rPr lang="en-US" dirty="0"/>
              <a:t>can be done in two ways: 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Length field </a:t>
            </a:r>
            <a:r>
              <a:rPr lang="en-US" b="1" dirty="0"/>
              <a:t>–</a:t>
            </a:r>
            <a:r>
              <a:rPr lang="en-US" dirty="0"/>
              <a:t> </a:t>
            </a:r>
            <a:r>
              <a:rPr lang="en-US" dirty="0" smtClean="0"/>
              <a:t>indicate </a:t>
            </a:r>
            <a:r>
              <a:rPr lang="en-US" dirty="0"/>
              <a:t>the length of the frame.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Used </a:t>
            </a:r>
            <a:r>
              <a:rPr lang="en-US" dirty="0"/>
              <a:t>in </a:t>
            </a:r>
            <a:r>
              <a:rPr lang="en-US" b="1" dirty="0"/>
              <a:t>Ethernet(802.3)</a:t>
            </a:r>
            <a:r>
              <a:rPr lang="en-US" dirty="0"/>
              <a:t>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The </a:t>
            </a:r>
            <a:r>
              <a:rPr lang="en-US" dirty="0"/>
              <a:t>problem with this is that sometimes the length field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might </a:t>
            </a:r>
            <a:r>
              <a:rPr lang="en-US" dirty="0"/>
              <a:t>get corrupted.</a:t>
            </a:r>
          </a:p>
          <a:p>
            <a:pPr fontAlgn="base"/>
            <a:r>
              <a:rPr lang="en-US" b="1" dirty="0">
                <a:solidFill>
                  <a:srgbClr val="FF0000"/>
                </a:solidFill>
              </a:rPr>
              <a:t>End Delimiter (ED) </a:t>
            </a:r>
            <a:r>
              <a:rPr lang="en-US" b="1" dirty="0"/>
              <a:t>–</a:t>
            </a:r>
            <a:r>
              <a:rPr lang="en-US" dirty="0"/>
              <a:t> </a:t>
            </a:r>
            <a:r>
              <a:rPr lang="en-US" dirty="0" smtClean="0"/>
              <a:t>indicate </a:t>
            </a:r>
            <a:r>
              <a:rPr lang="en-US" dirty="0"/>
              <a:t>the end of the frame.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  Used </a:t>
            </a:r>
            <a:r>
              <a:rPr lang="en-US" dirty="0"/>
              <a:t>in </a:t>
            </a:r>
            <a:r>
              <a:rPr lang="en-US" b="1" dirty="0"/>
              <a:t>Token </a:t>
            </a:r>
            <a:r>
              <a:rPr lang="en-US" b="1" dirty="0" smtClean="0"/>
              <a:t>Ring</a:t>
            </a:r>
          </a:p>
          <a:p>
            <a:pPr marL="0" indent="0" fontAlgn="base">
              <a:buNone/>
            </a:pPr>
            <a:r>
              <a:rPr lang="en-US" dirty="0"/>
              <a:t>The problem with this is that ED can occur in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5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Framing </a:t>
            </a:r>
            <a:r>
              <a:rPr lang="en-US" b="1" dirty="0" smtClean="0"/>
              <a:t>Approaches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mainly three types of framing approaches:</a:t>
            </a:r>
          </a:p>
          <a:p>
            <a:r>
              <a:rPr lang="en-US" dirty="0"/>
              <a:t>Bit-Oriented Framing</a:t>
            </a:r>
          </a:p>
          <a:p>
            <a:r>
              <a:rPr lang="en-US" dirty="0"/>
              <a:t>Byte-Oriented Framing</a:t>
            </a:r>
          </a:p>
          <a:p>
            <a:r>
              <a:rPr lang="en-US" dirty="0"/>
              <a:t>Clock Based Framing</a:t>
            </a:r>
            <a:br>
              <a:rPr lang="en-US" dirty="0"/>
            </a:br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92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Methods of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Character Count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Flag Byte with Character Stuffing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Starting and Ending Flags, with Bit Stuffing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Encoding Violations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7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860917339A24CBF48CA72FD87A938" ma:contentTypeVersion="4" ma:contentTypeDescription="Create a new document." ma:contentTypeScope="" ma:versionID="980b02646fa074ec6df36e14e32d67b1">
  <xsd:schema xmlns:xsd="http://www.w3.org/2001/XMLSchema" xmlns:xs="http://www.w3.org/2001/XMLSchema" xmlns:p="http://schemas.microsoft.com/office/2006/metadata/properties" xmlns:ns2="add626ea-3744-4bc4-9968-be3225425790" xmlns:ns3="be0a9719-4ac4-4ca6-8b98-e7dd01bc4f66" targetNamespace="http://schemas.microsoft.com/office/2006/metadata/properties" ma:root="true" ma:fieldsID="8108df76a192e00ecce4cadae88a104d" ns2:_="" ns3:_="">
    <xsd:import namespace="add626ea-3744-4bc4-9968-be3225425790"/>
    <xsd:import namespace="be0a9719-4ac4-4ca6-8b98-e7dd01bc4f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626ea-3744-4bc4-9968-be3225425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a9719-4ac4-4ca6-8b98-e7dd01bc4f6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2001FB7-D0C0-441A-BC6D-04F8E3AAD281}"/>
</file>

<file path=customXml/itemProps2.xml><?xml version="1.0" encoding="utf-8"?>
<ds:datastoreItem xmlns:ds="http://schemas.openxmlformats.org/officeDocument/2006/customXml" ds:itemID="{75287172-1CC5-43AA-BF27-0A00F184A6F0}"/>
</file>

<file path=customXml/itemProps3.xml><?xml version="1.0" encoding="utf-8"?>
<ds:datastoreItem xmlns:ds="http://schemas.openxmlformats.org/officeDocument/2006/customXml" ds:itemID="{896A4CA7-1BCC-460C-9F47-EA38F1497BB3}"/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734</Words>
  <Application>Microsoft Office PowerPoint</Application>
  <PresentationFormat>On-screen Show (4:3)</PresentationFormat>
  <Paragraphs>168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Link Layer</vt:lpstr>
      <vt:lpstr>Framing</vt:lpstr>
      <vt:lpstr>Problems in Framing</vt:lpstr>
      <vt:lpstr>Problems in Framing</vt:lpstr>
      <vt:lpstr>Problems in Framing</vt:lpstr>
      <vt:lpstr>Types of framing</vt:lpstr>
      <vt:lpstr>Types of framing</vt:lpstr>
      <vt:lpstr>Framing Approaches</vt:lpstr>
      <vt:lpstr>Methods of Framing</vt:lpstr>
      <vt:lpstr>Character Count </vt:lpstr>
      <vt:lpstr>Character Count </vt:lpstr>
      <vt:lpstr>Character Count</vt:lpstr>
      <vt:lpstr>Character Stuffing </vt:lpstr>
      <vt:lpstr>Character Stuffing </vt:lpstr>
      <vt:lpstr>Bit Stuffing</vt:lpstr>
      <vt:lpstr> Bit-Oriented Framing </vt:lpstr>
      <vt:lpstr> Bit-Oriented Framing </vt:lpstr>
      <vt:lpstr> Bit-Oriented Framing </vt:lpstr>
      <vt:lpstr>Bit-Oriented Framing</vt:lpstr>
      <vt:lpstr> Byte-Oriented Approach </vt:lpstr>
      <vt:lpstr>HDLC</vt:lpstr>
      <vt:lpstr>High-Level Data Link Control (HDLC)</vt:lpstr>
      <vt:lpstr>High-Level Data Link Control (HDLC)</vt:lpstr>
      <vt:lpstr> Types of HDLC Frames </vt:lpstr>
      <vt:lpstr>PowerPoint Presentation</vt:lpstr>
      <vt:lpstr> Binary Synchronous Communication Protocol (BISYNC) </vt:lpstr>
      <vt:lpstr> Binary Synchronous Communication Protocol (BISYNC) </vt:lpstr>
      <vt:lpstr> Point-to-Point Protocol(PPP) </vt:lpstr>
      <vt:lpstr> Point-to-Point Protocol(PPP) </vt:lpstr>
      <vt:lpstr>Digital Data Communication Message Protocol (DDCMP)</vt:lpstr>
      <vt:lpstr>Digital Data Communication Message Protocol (DDCMP)</vt:lpstr>
      <vt:lpstr> Clock Based Framing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7</cp:revision>
  <dcterms:created xsi:type="dcterms:W3CDTF">2023-01-31T09:19:13Z</dcterms:created>
  <dcterms:modified xsi:type="dcterms:W3CDTF">2023-01-31T10:23:35Z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0x010100821860917339A24CBF48CA72FD87A938</vt:lpwstr>
  </property>
</Properties>
</file>