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3"/>
  </p:notesMasterIdLst>
  <p:sldIdLst>
    <p:sldId id="974" r:id="rId5"/>
    <p:sldId id="1256" r:id="rId6"/>
    <p:sldId id="1257" r:id="rId7"/>
    <p:sldId id="1259" r:id="rId8"/>
    <p:sldId id="1260" r:id="rId9"/>
    <p:sldId id="1261" r:id="rId10"/>
    <p:sldId id="1262" r:id="rId11"/>
    <p:sldId id="1263" r:id="rId12"/>
    <p:sldId id="1221" r:id="rId13"/>
    <p:sldId id="535" r:id="rId14"/>
    <p:sldId id="1064" r:id="rId15"/>
    <p:sldId id="1222" r:id="rId16"/>
    <p:sldId id="1224" r:id="rId17"/>
    <p:sldId id="1225" r:id="rId18"/>
    <p:sldId id="1187" r:id="rId19"/>
    <p:sldId id="1188" r:id="rId20"/>
    <p:sldId id="1226" r:id="rId21"/>
    <p:sldId id="1245" r:id="rId22"/>
    <p:sldId id="1227" r:id="rId23"/>
    <p:sldId id="1228" r:id="rId24"/>
    <p:sldId id="1229" r:id="rId25"/>
    <p:sldId id="1230" r:id="rId26"/>
    <p:sldId id="1231" r:id="rId27"/>
    <p:sldId id="1170" r:id="rId28"/>
    <p:sldId id="1101" r:id="rId29"/>
    <p:sldId id="1191" r:id="rId30"/>
    <p:sldId id="1232" r:id="rId31"/>
    <p:sldId id="1207" r:id="rId32"/>
    <p:sldId id="1246" r:id="rId33"/>
    <p:sldId id="1247" r:id="rId34"/>
    <p:sldId id="1248" r:id="rId35"/>
    <p:sldId id="1249" r:id="rId36"/>
    <p:sldId id="1250" r:id="rId37"/>
    <p:sldId id="1251" r:id="rId38"/>
    <p:sldId id="1252" r:id="rId39"/>
    <p:sldId id="1253" r:id="rId40"/>
    <p:sldId id="1254" r:id="rId41"/>
    <p:sldId id="1255" r:id="rId42"/>
    <p:sldId id="1233" r:id="rId43"/>
    <p:sldId id="1234" r:id="rId44"/>
    <p:sldId id="1235" r:id="rId45"/>
    <p:sldId id="1239" r:id="rId46"/>
    <p:sldId id="1240" r:id="rId47"/>
    <p:sldId id="1241" r:id="rId48"/>
    <p:sldId id="1242" r:id="rId49"/>
    <p:sldId id="1243" r:id="rId50"/>
    <p:sldId id="1210" r:id="rId51"/>
    <p:sldId id="1264" r:id="rId5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3366FF"/>
    <a:srgbClr val="00CC00"/>
    <a:srgbClr val="660066"/>
    <a:srgbClr val="996633"/>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9F9C6-D6C4-4279-9EA8-96A894D4C221}" v="26" dt="2023-05-07T14:49:27.413"/>
    <p1510:client id="{B1FD9134-38F4-47E5-AB0F-15772138E650}" v="4" dt="2023-04-11T02:18:50.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6"/>
    <p:restoredTop sz="97589"/>
  </p:normalViewPr>
  <p:slideViewPr>
    <p:cSldViewPr showGuides="1">
      <p:cViewPr>
        <p:scale>
          <a:sx n="69" d="100"/>
          <a:sy n="69" d="100"/>
        </p:scale>
        <p:origin x="-118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VIK KASLAY" userId="S::rutvik.kaslay215051@tsecedu.org::0b097ad1-85c5-4dc6-bfa9-a0a6a25ad181" providerId="AD" clId="Web-{5C29F9C6-D6C4-4279-9EA8-96A894D4C221}"/>
    <pc:docChg chg="modSld">
      <pc:chgData name="RUTVIK KASLAY" userId="S::rutvik.kaslay215051@tsecedu.org::0b097ad1-85c5-4dc6-bfa9-a0a6a25ad181" providerId="AD" clId="Web-{5C29F9C6-D6C4-4279-9EA8-96A894D4C221}" dt="2023-05-07T14:49:26.882" v="18" actId="20577"/>
      <pc:docMkLst>
        <pc:docMk/>
      </pc:docMkLst>
      <pc:sldChg chg="modSp">
        <pc:chgData name="RUTVIK KASLAY" userId="S::rutvik.kaslay215051@tsecedu.org::0b097ad1-85c5-4dc6-bfa9-a0a6a25ad181" providerId="AD" clId="Web-{5C29F9C6-D6C4-4279-9EA8-96A894D4C221}" dt="2023-05-07T14:44:17.026" v="5" actId="20577"/>
        <pc:sldMkLst>
          <pc:docMk/>
          <pc:sldMk cId="0" sldId="1191"/>
        </pc:sldMkLst>
        <pc:spChg chg="mod">
          <ac:chgData name="RUTVIK KASLAY" userId="S::rutvik.kaslay215051@tsecedu.org::0b097ad1-85c5-4dc6-bfa9-a0a6a25ad181" providerId="AD" clId="Web-{5C29F9C6-D6C4-4279-9EA8-96A894D4C221}" dt="2023-05-07T14:44:17.026" v="5" actId="20577"/>
          <ac:spMkLst>
            <pc:docMk/>
            <pc:sldMk cId="0" sldId="1191"/>
            <ac:spMk id="35843" creationId="{00000000-0000-0000-0000-000000000000}"/>
          </ac:spMkLst>
        </pc:spChg>
      </pc:sldChg>
      <pc:sldChg chg="modSp">
        <pc:chgData name="RUTVIK KASLAY" userId="S::rutvik.kaslay215051@tsecedu.org::0b097ad1-85c5-4dc6-bfa9-a0a6a25ad181" providerId="AD" clId="Web-{5C29F9C6-D6C4-4279-9EA8-96A894D4C221}" dt="2023-05-07T14:49:26.882" v="18" actId="20577"/>
        <pc:sldMkLst>
          <pc:docMk/>
          <pc:sldMk cId="0" sldId="1207"/>
        </pc:sldMkLst>
        <pc:spChg chg="mod">
          <ac:chgData name="RUTVIK KASLAY" userId="S::rutvik.kaslay215051@tsecedu.org::0b097ad1-85c5-4dc6-bfa9-a0a6a25ad181" providerId="AD" clId="Web-{5C29F9C6-D6C4-4279-9EA8-96A894D4C221}" dt="2023-05-07T14:49:26.882" v="18" actId="20577"/>
          <ac:spMkLst>
            <pc:docMk/>
            <pc:sldMk cId="0" sldId="1207"/>
            <ac:spMk id="36868" creationId="{00000000-0000-0000-0000-000000000000}"/>
          </ac:spMkLst>
        </pc:spChg>
      </pc:sldChg>
      <pc:sldChg chg="modSp">
        <pc:chgData name="RUTVIK KASLAY" userId="S::rutvik.kaslay215051@tsecedu.org::0b097ad1-85c5-4dc6-bfa9-a0a6a25ad181" providerId="AD" clId="Web-{5C29F9C6-D6C4-4279-9EA8-96A894D4C221}" dt="2023-05-07T14:47:30.377" v="15" actId="20577"/>
        <pc:sldMkLst>
          <pc:docMk/>
          <pc:sldMk cId="0" sldId="1232"/>
        </pc:sldMkLst>
        <pc:spChg chg="mod">
          <ac:chgData name="RUTVIK KASLAY" userId="S::rutvik.kaslay215051@tsecedu.org::0b097ad1-85c5-4dc6-bfa9-a0a6a25ad181" providerId="AD" clId="Web-{5C29F9C6-D6C4-4279-9EA8-96A894D4C221}" dt="2023-05-07T14:47:30.377" v="15" actId="20577"/>
          <ac:spMkLst>
            <pc:docMk/>
            <pc:sldMk cId="0" sldId="1232"/>
            <ac:spMk id="5" creationId="{00000000-0000-0000-0000-000000000000}"/>
          </ac:spMkLst>
        </pc:spChg>
      </pc:sldChg>
    </pc:docChg>
  </pc:docChgLst>
  <pc:docChgLst>
    <pc:chgData name="NAYAN MISHRA" userId="S::nayan.mishra215066@tsecedu.org::aaba1eb6-8a6d-4f46-92a1-80fdbc002347" providerId="AD" clId="Web-{B1FD9134-38F4-47E5-AB0F-15772138E650}"/>
    <pc:docChg chg="modSld">
      <pc:chgData name="NAYAN MISHRA" userId="S::nayan.mishra215066@tsecedu.org::aaba1eb6-8a6d-4f46-92a1-80fdbc002347" providerId="AD" clId="Web-{B1FD9134-38F4-47E5-AB0F-15772138E650}" dt="2023-04-11T02:18:49.902" v="2" actId="20577"/>
      <pc:docMkLst>
        <pc:docMk/>
      </pc:docMkLst>
      <pc:sldChg chg="modSp">
        <pc:chgData name="NAYAN MISHRA" userId="S::nayan.mishra215066@tsecedu.org::aaba1eb6-8a6d-4f46-92a1-80fdbc002347" providerId="AD" clId="Web-{B1FD9134-38F4-47E5-AB0F-15772138E650}" dt="2023-04-11T02:18:49.902" v="2" actId="20577"/>
        <pc:sldMkLst>
          <pc:docMk/>
          <pc:sldMk cId="0" sldId="1245"/>
        </pc:sldMkLst>
        <pc:spChg chg="mod">
          <ac:chgData name="NAYAN MISHRA" userId="S::nayan.mishra215066@tsecedu.org::aaba1eb6-8a6d-4f46-92a1-80fdbc002347" providerId="AD" clId="Web-{B1FD9134-38F4-47E5-AB0F-15772138E650}" dt="2023-04-11T02:18:49.902" v="2" actId="20577"/>
          <ac:spMkLst>
            <pc:docMk/>
            <pc:sldMk cId="0" sldId="1245"/>
            <ac:spMk id="266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2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2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837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02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902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2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sz="1200" b="0" dirty="0">
                <a:latin typeface="Times New Roman" panose="02020603050405020304" pitchFamily="18" charset="0"/>
              </a:rPr>
              <a:t>‹#›</a:t>
            </a:fld>
            <a:endParaRPr lang="en-US"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a:t>
            </a:fld>
            <a:endParaRPr lang="en-US" sz="1200" b="0" dirty="0">
              <a:latin typeface="Times New Roman" panose="02020603050405020304" pitchFamily="18" charset="0"/>
            </a:endParaRPr>
          </a:p>
        </p:txBody>
      </p:sp>
      <p:sp>
        <p:nvSpPr>
          <p:cNvPr id="59395" name="Rectangle 2"/>
          <p:cNvSpPr>
            <a:spLocks noGrp="1" noRot="1" noChangeAspect="1" noTextEdit="1"/>
          </p:cNvSpPr>
          <p:nvPr>
            <p:ph type="sldImg"/>
          </p:nvPr>
        </p:nvSpPr>
        <p:spPr/>
      </p:sp>
      <p:sp>
        <p:nvSpPr>
          <p:cNvPr id="5939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17</a:t>
            </a:fld>
            <a:endParaRPr lang="en-US" sz="1200" b="0" dirty="0">
              <a:latin typeface="Times New Roman" panose="02020603050405020304" pitchFamily="18" charset="0"/>
            </a:endParaRPr>
          </a:p>
        </p:txBody>
      </p:sp>
      <p:sp>
        <p:nvSpPr>
          <p:cNvPr id="69635" name="Rectangle 2"/>
          <p:cNvSpPr>
            <a:spLocks noGrp="1" noRot="1" noChangeAspect="1" noTextEdit="1"/>
          </p:cNvSpPr>
          <p:nvPr>
            <p:ph type="sldImg"/>
          </p:nvPr>
        </p:nvSpPr>
        <p:spPr/>
      </p:sp>
      <p:sp>
        <p:nvSpPr>
          <p:cNvPr id="6963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19</a:t>
            </a:fld>
            <a:endParaRPr lang="en-US" sz="1200" b="0" dirty="0">
              <a:latin typeface="Times New Roman" panose="02020603050405020304" pitchFamily="18" charset="0"/>
            </a:endParaRPr>
          </a:p>
        </p:txBody>
      </p:sp>
      <p:sp>
        <p:nvSpPr>
          <p:cNvPr id="70659" name="Rectangle 2"/>
          <p:cNvSpPr>
            <a:spLocks noGrp="1" noRot="1" noChangeAspect="1" noTextEdit="1"/>
          </p:cNvSpPr>
          <p:nvPr>
            <p:ph type="sldImg"/>
          </p:nvPr>
        </p:nvSpPr>
        <p:spPr/>
      </p:sp>
      <p:sp>
        <p:nvSpPr>
          <p:cNvPr id="70660"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20</a:t>
            </a:fld>
            <a:endParaRPr lang="en-US" sz="1200" b="0" dirty="0">
              <a:latin typeface="Times New Roman" panose="02020603050405020304" pitchFamily="18" charset="0"/>
            </a:endParaRPr>
          </a:p>
        </p:txBody>
      </p:sp>
      <p:sp>
        <p:nvSpPr>
          <p:cNvPr id="71683" name="Rectangle 2"/>
          <p:cNvSpPr>
            <a:spLocks noGrp="1" noRot="1" noChangeAspect="1" noTextEdit="1"/>
          </p:cNvSpPr>
          <p:nvPr>
            <p:ph type="sldImg"/>
          </p:nvPr>
        </p:nvSpPr>
        <p:spPr/>
      </p:sp>
      <p:sp>
        <p:nvSpPr>
          <p:cNvPr id="7168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21</a:t>
            </a:fld>
            <a:endParaRPr lang="en-US" sz="1200" b="0" dirty="0">
              <a:latin typeface="Times New Roman" panose="02020603050405020304" pitchFamily="18" charset="0"/>
            </a:endParaRPr>
          </a:p>
        </p:txBody>
      </p:sp>
      <p:sp>
        <p:nvSpPr>
          <p:cNvPr id="72707" name="Rectangle 2"/>
          <p:cNvSpPr>
            <a:spLocks noGrp="1" noRot="1" noChangeAspect="1" noTextEdit="1"/>
          </p:cNvSpPr>
          <p:nvPr>
            <p:ph type="sldImg"/>
          </p:nvPr>
        </p:nvSpPr>
        <p:spPr/>
      </p:sp>
      <p:sp>
        <p:nvSpPr>
          <p:cNvPr id="7270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22</a:t>
            </a:fld>
            <a:endParaRPr lang="en-US" sz="1200" b="0" dirty="0">
              <a:latin typeface="Times New Roman" panose="02020603050405020304" pitchFamily="18" charset="0"/>
            </a:endParaRPr>
          </a:p>
        </p:txBody>
      </p:sp>
      <p:sp>
        <p:nvSpPr>
          <p:cNvPr id="73731" name="Rectangle 2"/>
          <p:cNvSpPr>
            <a:spLocks noGrp="1" noRot="1" noChangeAspect="1" noTextEdit="1"/>
          </p:cNvSpPr>
          <p:nvPr>
            <p:ph type="sldImg"/>
          </p:nvPr>
        </p:nvSpPr>
        <p:spPr/>
      </p:sp>
      <p:sp>
        <p:nvSpPr>
          <p:cNvPr id="7373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23</a:t>
            </a:fld>
            <a:endParaRPr lang="en-US" sz="1200" b="0" dirty="0">
              <a:latin typeface="Times New Roman" panose="02020603050405020304" pitchFamily="18" charset="0"/>
            </a:endParaRPr>
          </a:p>
        </p:txBody>
      </p:sp>
      <p:sp>
        <p:nvSpPr>
          <p:cNvPr id="74755" name="Rectangle 2"/>
          <p:cNvSpPr>
            <a:spLocks noGrp="1" noRot="1" noChangeAspect="1" noTextEdit="1"/>
          </p:cNvSpPr>
          <p:nvPr>
            <p:ph type="sldImg"/>
          </p:nvPr>
        </p:nvSpPr>
        <p:spPr/>
      </p:sp>
      <p:sp>
        <p:nvSpPr>
          <p:cNvPr id="7475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24</a:t>
            </a:fld>
            <a:endParaRPr lang="en-US" sz="1200" b="0" dirty="0">
              <a:latin typeface="Times New Roman" panose="02020603050405020304" pitchFamily="18" charset="0"/>
            </a:endParaRPr>
          </a:p>
        </p:txBody>
      </p:sp>
      <p:sp>
        <p:nvSpPr>
          <p:cNvPr id="75779" name="Rectangle 2"/>
          <p:cNvSpPr>
            <a:spLocks noGrp="1" noRot="1" noChangeAspect="1" noTextEdit="1"/>
          </p:cNvSpPr>
          <p:nvPr>
            <p:ph type="sldImg"/>
          </p:nvPr>
        </p:nvSpPr>
        <p:spPr/>
      </p:sp>
      <p:sp>
        <p:nvSpPr>
          <p:cNvPr id="75780"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25</a:t>
            </a:fld>
            <a:endParaRPr lang="en-US" sz="1200" b="0" dirty="0">
              <a:latin typeface="Times New Roman" panose="02020603050405020304" pitchFamily="18"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26</a:t>
            </a:fld>
            <a:endParaRPr lang="en-US" sz="1200" b="0" dirty="0">
              <a:latin typeface="Times New Roman" panose="02020603050405020304" pitchFamily="18" charset="0"/>
            </a:endParaRPr>
          </a:p>
        </p:txBody>
      </p:sp>
      <p:sp>
        <p:nvSpPr>
          <p:cNvPr id="78851" name="Rectangle 2"/>
          <p:cNvSpPr>
            <a:spLocks noGrp="1" noRot="1" noChangeAspect="1" noTextEdit="1"/>
          </p:cNvSpPr>
          <p:nvPr>
            <p:ph type="sldImg"/>
          </p:nvPr>
        </p:nvSpPr>
        <p:spPr/>
      </p:sp>
      <p:sp>
        <p:nvSpPr>
          <p:cNvPr id="7885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27</a:t>
            </a:fld>
            <a:endParaRPr lang="en-US" sz="1200" b="0" dirty="0">
              <a:latin typeface="Times New Roman" panose="02020603050405020304" pitchFamily="18" charset="0"/>
            </a:endParaRPr>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9</a:t>
            </a:fld>
            <a:endParaRPr lang="en-US" sz="1200" b="0" dirty="0">
              <a:latin typeface="Times New Roman" panose="02020603050405020304" pitchFamily="18" charset="0"/>
            </a:endParaRPr>
          </a:p>
        </p:txBody>
      </p:sp>
      <p:sp>
        <p:nvSpPr>
          <p:cNvPr id="61443" name="Rectangle 2"/>
          <p:cNvSpPr>
            <a:spLocks noGrp="1" noRot="1" noChangeAspect="1" noTextEdit="1"/>
          </p:cNvSpPr>
          <p:nvPr>
            <p:ph type="sldImg"/>
          </p:nvPr>
        </p:nvSpPr>
        <p:spPr/>
      </p:sp>
      <p:sp>
        <p:nvSpPr>
          <p:cNvPr id="6144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28</a:t>
            </a:fld>
            <a:endParaRPr lang="en-US" sz="1200" b="0" dirty="0">
              <a:latin typeface="Times New Roman" panose="02020603050405020304" pitchFamily="18" charset="0"/>
            </a:endParaRPr>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39</a:t>
            </a:fld>
            <a:endParaRPr lang="en-US" sz="1200" b="0" dirty="0">
              <a:latin typeface="Times New Roman" panose="02020603050405020304" pitchFamily="18" charset="0"/>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40</a:t>
            </a:fld>
            <a:endParaRPr lang="en-US" sz="1200" b="0" dirty="0">
              <a:latin typeface="Times New Roman" panose="02020603050405020304" pitchFamily="18" charset="0"/>
            </a:endParaRPr>
          </a:p>
        </p:txBody>
      </p:sp>
      <p:sp>
        <p:nvSpPr>
          <p:cNvPr id="81923" name="Rectangle 2"/>
          <p:cNvSpPr>
            <a:spLocks noGrp="1" noRot="1" noChangeAspect="1" noTextEdit="1"/>
          </p:cNvSpPr>
          <p:nvPr>
            <p:ph type="sldImg"/>
          </p:nvPr>
        </p:nvSpPr>
        <p:spPr/>
      </p:sp>
      <p:sp>
        <p:nvSpPr>
          <p:cNvPr id="8192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41</a:t>
            </a:fld>
            <a:endParaRPr lang="en-US" sz="1200" b="0" dirty="0">
              <a:latin typeface="Times New Roman" panose="02020603050405020304" pitchFamily="18" charset="0"/>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42</a:t>
            </a:fld>
            <a:endParaRPr lang="en-US" sz="1200" b="0" dirty="0">
              <a:latin typeface="Times New Roman" panose="02020603050405020304" pitchFamily="18" charset="0"/>
            </a:endParaRPr>
          </a:p>
        </p:txBody>
      </p:sp>
      <p:sp>
        <p:nvSpPr>
          <p:cNvPr id="83971" name="Rectangle 2"/>
          <p:cNvSpPr>
            <a:spLocks noGrp="1" noRot="1" noChangeAspect="1" noTextEdit="1"/>
          </p:cNvSpPr>
          <p:nvPr>
            <p:ph type="sldImg"/>
          </p:nvPr>
        </p:nvSpPr>
        <p:spPr/>
      </p:sp>
      <p:sp>
        <p:nvSpPr>
          <p:cNvPr id="8397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43</a:t>
            </a:fld>
            <a:endParaRPr lang="en-US" sz="1200" b="0" dirty="0">
              <a:latin typeface="Times New Roman" panose="02020603050405020304" pitchFamily="18" charset="0"/>
            </a:endParaRPr>
          </a:p>
        </p:txBody>
      </p:sp>
      <p:sp>
        <p:nvSpPr>
          <p:cNvPr id="84995" name="Rectangle 2"/>
          <p:cNvSpPr>
            <a:spLocks noGrp="1" noRot="1" noChangeAspect="1" noTextEdit="1"/>
          </p:cNvSpPr>
          <p:nvPr>
            <p:ph type="sldImg"/>
          </p:nvPr>
        </p:nvSpPr>
        <p:spPr/>
      </p:sp>
      <p:sp>
        <p:nvSpPr>
          <p:cNvPr id="8499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44</a:t>
            </a:fld>
            <a:endParaRPr lang="en-US" sz="1200" b="0" dirty="0">
              <a:latin typeface="Times New Roman" panose="02020603050405020304" pitchFamily="18" charset="0"/>
            </a:endParaRPr>
          </a:p>
        </p:txBody>
      </p:sp>
      <p:sp>
        <p:nvSpPr>
          <p:cNvPr id="86019" name="Rectangle 2"/>
          <p:cNvSpPr>
            <a:spLocks noGrp="1" noRot="1" noChangeAspect="1" noTextEdit="1"/>
          </p:cNvSpPr>
          <p:nvPr>
            <p:ph type="sldImg"/>
          </p:nvPr>
        </p:nvSpPr>
        <p:spPr/>
      </p:sp>
      <p:sp>
        <p:nvSpPr>
          <p:cNvPr id="86020"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45</a:t>
            </a:fld>
            <a:endParaRPr lang="en-US" sz="1200" b="0" dirty="0">
              <a:latin typeface="Times New Roman" panose="02020603050405020304" pitchFamily="18" charset="0"/>
            </a:endParaRPr>
          </a:p>
        </p:txBody>
      </p:sp>
      <p:sp>
        <p:nvSpPr>
          <p:cNvPr id="87043" name="Rectangle 2"/>
          <p:cNvSpPr>
            <a:spLocks noGrp="1" noRot="1" noChangeAspect="1" noTextEdit="1"/>
          </p:cNvSpPr>
          <p:nvPr>
            <p:ph type="sldImg"/>
          </p:nvPr>
        </p:nvSpPr>
        <p:spPr/>
      </p:sp>
      <p:sp>
        <p:nvSpPr>
          <p:cNvPr id="8704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46</a:t>
            </a:fld>
            <a:endParaRPr lang="en-US" sz="1200" b="0" dirty="0">
              <a:latin typeface="Times New Roman" panose="02020603050405020304" pitchFamily="18" charset="0"/>
            </a:endParaRPr>
          </a:p>
        </p:txBody>
      </p:sp>
      <p:sp>
        <p:nvSpPr>
          <p:cNvPr id="88067" name="Rectangle 2"/>
          <p:cNvSpPr>
            <a:spLocks noGrp="1" noRot="1" noChangeAspect="1" noTextEdit="1"/>
          </p:cNvSpPr>
          <p:nvPr>
            <p:ph type="sldImg"/>
          </p:nvPr>
        </p:nvSpPr>
        <p:spPr/>
      </p:sp>
      <p:sp>
        <p:nvSpPr>
          <p:cNvPr id="8806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47</a:t>
            </a:fld>
            <a:endParaRPr lang="en-US" sz="1200" b="0" dirty="0">
              <a:latin typeface="Times New Roman" panose="02020603050405020304" pitchFamily="18" charset="0"/>
            </a:endParaRPr>
          </a:p>
        </p:txBody>
      </p:sp>
      <p:sp>
        <p:nvSpPr>
          <p:cNvPr id="89091" name="Rectangle 2"/>
          <p:cNvSpPr>
            <a:spLocks noGrp="1" noRot="1" noChangeAspect="1" noTextEdit="1"/>
          </p:cNvSpPr>
          <p:nvPr>
            <p:ph type="sldImg"/>
          </p:nvPr>
        </p:nvSpPr>
        <p:spPr/>
      </p:sp>
      <p:sp>
        <p:nvSpPr>
          <p:cNvPr id="8909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10</a:t>
            </a:fld>
            <a:endParaRPr lang="en-US" sz="1200" b="0" dirty="0">
              <a:latin typeface="Times New Roman" panose="02020603050405020304" pitchFamily="18" charset="0"/>
            </a:endParaRPr>
          </a:p>
        </p:txBody>
      </p:sp>
      <p:sp>
        <p:nvSpPr>
          <p:cNvPr id="62467" name="Rectangle 2"/>
          <p:cNvSpPr>
            <a:spLocks noGrp="1" noRot="1" noChangeAspect="1" noTextEdit="1"/>
          </p:cNvSpPr>
          <p:nvPr>
            <p:ph type="sldImg"/>
          </p:nvPr>
        </p:nvSpPr>
        <p:spPr/>
      </p:sp>
      <p:sp>
        <p:nvSpPr>
          <p:cNvPr id="6246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11</a:t>
            </a:fld>
            <a:endParaRPr lang="en-US" sz="1200" b="0" dirty="0">
              <a:latin typeface="Times New Roman" panose="02020603050405020304" pitchFamily="18" charset="0"/>
            </a:endParaRPr>
          </a:p>
        </p:txBody>
      </p:sp>
      <p:sp>
        <p:nvSpPr>
          <p:cNvPr id="63491" name="Rectangle 2"/>
          <p:cNvSpPr>
            <a:spLocks noGrp="1" noRot="1" noChangeAspect="1" noTextEdit="1"/>
          </p:cNvSpPr>
          <p:nvPr>
            <p:ph type="sldImg"/>
          </p:nvPr>
        </p:nvSpPr>
        <p:spPr/>
      </p:sp>
      <p:sp>
        <p:nvSpPr>
          <p:cNvPr id="6349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12</a:t>
            </a:fld>
            <a:endParaRPr lang="en-US" sz="1200" b="0" dirty="0">
              <a:latin typeface="Times New Roman" panose="02020603050405020304" pitchFamily="18" charset="0"/>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13</a:t>
            </a:fld>
            <a:endParaRPr lang="en-US" sz="1200" b="0" dirty="0">
              <a:latin typeface="Times New Roman" panose="02020603050405020304" pitchFamily="18" charset="0"/>
            </a:endParaRPr>
          </a:p>
        </p:txBody>
      </p:sp>
      <p:sp>
        <p:nvSpPr>
          <p:cNvPr id="65539" name="Rectangle 2"/>
          <p:cNvSpPr>
            <a:spLocks noGrp="1" noRot="1" noChangeAspect="1" noTextEdit="1"/>
          </p:cNvSpPr>
          <p:nvPr>
            <p:ph type="sldImg"/>
          </p:nvPr>
        </p:nvSpPr>
        <p:spPr/>
      </p:sp>
      <p:sp>
        <p:nvSpPr>
          <p:cNvPr id="65540"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14</a:t>
            </a:fld>
            <a:endParaRPr lang="en-US" sz="1200" b="0" dirty="0">
              <a:latin typeface="Times New Roman" panose="02020603050405020304" pitchFamily="18" charset="0"/>
            </a:endParaRPr>
          </a:p>
        </p:txBody>
      </p:sp>
      <p:sp>
        <p:nvSpPr>
          <p:cNvPr id="66563" name="Rectangle 2"/>
          <p:cNvSpPr>
            <a:spLocks noGrp="1" noRot="1" noChangeAspect="1" noTextEdit="1"/>
          </p:cNvSpPr>
          <p:nvPr>
            <p:ph type="sldImg"/>
          </p:nvPr>
        </p:nvSpPr>
        <p:spPr/>
      </p:sp>
      <p:sp>
        <p:nvSpPr>
          <p:cNvPr id="66564"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15</a:t>
            </a:fld>
            <a:endParaRPr lang="en-US" sz="1200" b="0" dirty="0">
              <a:latin typeface="Times New Roman" panose="02020603050405020304" pitchFamily="18" charset="0"/>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latin typeface="Times New Roman" panose="02020603050405020304" pitchFamily="18" charset="0"/>
              </a:rPr>
              <a:t>16</a:t>
            </a:fld>
            <a:endParaRPr lang="en-US" sz="1200" b="0" dirty="0">
              <a:latin typeface="Times New Roman" panose="02020603050405020304" pitchFamily="18" charset="0"/>
            </a:endParaRPr>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p:txBody>
          <a:bodyPr wrap="square" lIns="91440" tIns="45720" rIns="91440" bIns="45720" anchor="t" anchorCtr="0"/>
          <a:lstStyle/>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Rectangle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19" name="Rectangle 18"/>
          <p:cNvSpPr/>
          <p:nvPr/>
        </p:nvSpPr>
        <p:spPr>
          <a:xfrm>
            <a:off x="309563" y="681038"/>
            <a:ext cx="460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0" name="Rectangle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1" name="Rectangle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4" name="Rectangle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5" name="Rectangle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6" name="Rectangle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7" name="Rectangle 26"/>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8" name="Rectangle 27"/>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9" name="Text Box 17"/>
          <p:cNvSpPr txBox="1">
            <a:spLocks noChangeArrowheads="1"/>
          </p:cNvSpPr>
          <p:nvPr/>
        </p:nvSpPr>
        <p:spPr bwMode="auto">
          <a:xfrm>
            <a:off x="0" y="6553200"/>
            <a:ext cx="2209800" cy="3048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 name="Text Box 18"/>
          <p:cNvSpPr txBox="1">
            <a:spLocks noChangeArrowheads="1"/>
          </p:cNvSpPr>
          <p:nvPr/>
        </p:nvSpPr>
        <p:spPr bwMode="auto">
          <a:xfrm>
            <a:off x="4572000" y="6553200"/>
            <a:ext cx="4572000" cy="304800"/>
          </a:xfrm>
          <a:prstGeom prst="rect">
            <a:avLst/>
          </a:prstGeom>
          <a:noFill/>
          <a:ln w="9525">
            <a:noFill/>
            <a:miter lim="800000"/>
          </a:ln>
          <a:effec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Char char="©"/>
              <a:defRPr/>
            </a:pPr>
            <a:r>
              <a:rPr kumimoji="0" lang="en-US" altLang="en-US" sz="1400" b="0" i="0" u="none" strike="noStrike" kern="1200" cap="none" spc="0" normalizeH="0" baseline="0" noProof="0">
                <a:ln>
                  <a:noFill/>
                </a:ln>
                <a:solidFill>
                  <a:schemeClr val="tx1"/>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lang="en-US"/>
              <a:t>Click to edit Master title style</a:t>
            </a:r>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31" name="Date Placeholder 27"/>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2" name="Footer Placeholder 16"/>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3" name="Slide Number Placeholder 28"/>
          <p:cNvSpPr>
            <a:spLocks noGrp="1"/>
          </p:cNvSpPr>
          <p:nvPr>
            <p:ph type="sldNum" sz="quarter" idx="4"/>
          </p:nvPr>
        </p:nvSpPr>
        <p:spPr>
          <a:xfrm>
            <a:off x="8610600" y="6416675"/>
            <a:ext cx="457200" cy="365125"/>
          </a:xfrm>
          <a:prstGeom prst="rect">
            <a:avLst/>
          </a:prstGeom>
        </p:spPr>
        <p:txBody>
          <a:bodyPr vert="horz" anchor="b"/>
          <a:lstStyle/>
          <a:p>
            <a:pPr>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8" name="Freeform 17"/>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Freeform 18"/>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Freeform 19"/>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 name="Freeform 20"/>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Freeform 23"/>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Freeform 24"/>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Freeform 25"/>
          <p:cNvSpPr/>
          <p:nvPr/>
        </p:nvSpPr>
        <p:spPr bwMode="auto">
          <a:xfrm>
            <a:off x="5948363" y="4246563"/>
            <a:ext cx="2090738" cy="261143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 name="Freeform 26"/>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 name="Freeform 27"/>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 name="Freeform 28"/>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 name="Freeform 29"/>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 name="Freeform 30"/>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Freeform 31"/>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Freeform 32"/>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Freeform 33"/>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 name="Rectangle 34"/>
          <p:cNvSpPr/>
          <p:nvPr/>
        </p:nvSpPr>
        <p:spPr>
          <a:xfrm>
            <a:off x="363538" y="401638"/>
            <a:ext cx="8504238"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36" name="Rectangle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37" name="Rectangle 36"/>
          <p:cNvSpPr/>
          <p:nvPr/>
        </p:nvSpPr>
        <p:spPr>
          <a:xfrm flipH="1">
            <a:off x="411163"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38" name="Rectangle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39" name="Rectangle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40" name="Rectangle 39"/>
          <p:cNvSpPr/>
          <p:nvPr/>
        </p:nvSpPr>
        <p:spPr>
          <a:xfrm>
            <a:off x="500063" y="681038"/>
            <a:ext cx="3651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3" name="Text Placeholder 2"/>
          <p:cNvSpPr>
            <a:spLocks noGrp="1"/>
          </p:cNvSpPr>
          <p:nvPr>
            <p:ph type="body" idx="1"/>
          </p:nvPr>
        </p:nvSpPr>
        <p:spPr>
          <a:xfrm>
            <a:off x="706902" y="1351672"/>
            <a:ext cx="5718048" cy="977486"/>
          </a:xfrm>
        </p:spPr>
        <p:txBody>
          <a:bodyPr lIns="82296" bIns="0"/>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lang="en-US"/>
              <a:t>Click to edit Master title style</a:t>
            </a:r>
          </a:p>
        </p:txBody>
      </p:sp>
      <p:sp>
        <p:nvSpPr>
          <p:cNvPr id="41" name="Date Placeholder 3"/>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86D9C65-8902-4403-B6B7-16E3FC82EF6B}"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2" name="Footer Placeholder 4"/>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43" name="Slide Number Placeholder 5"/>
          <p:cNvSpPr>
            <a:spLocks noGrp="1"/>
          </p:cNvSpPr>
          <p:nvPr>
            <p:ph type="sldNum" sz="quarter" idx="4"/>
          </p:nvPr>
        </p:nvSpPr>
        <p:spPr>
          <a:xfrm>
            <a:off x="8610600" y="6416675"/>
            <a:ext cx="457200" cy="365125"/>
          </a:xfrm>
          <a:prstGeom prst="rect">
            <a:avLst/>
          </a:prstGeom>
        </p:spPr>
        <p:txBody>
          <a:bodyPr vert="horz" anchor="b"/>
          <a:lstStyle/>
          <a:p>
            <a:pPr>
              <a:buNone/>
            </a:pPr>
            <a:r>
              <a:rPr dirty="0"/>
              <a:t>15.</a:t>
            </a:r>
            <a:fld id="{9A0DB2DC-4C9A-4742-B13C-FB6460FD350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4"/>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FDC4870-824D-4823-91A4-5DAE81E01252}"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9" name="Footer Placeholder 5"/>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0" name="Slide Number Placeholder 6"/>
          <p:cNvSpPr>
            <a:spLocks noGrp="1"/>
          </p:cNvSpPr>
          <p:nvPr>
            <p:ph type="sldNum" sz="quarter" idx="4"/>
          </p:nvPr>
        </p:nvSpPr>
        <p:spPr>
          <a:xfrm>
            <a:off x="8610600" y="6416675"/>
            <a:ext cx="457200" cy="365125"/>
          </a:xfrm>
          <a:prstGeom prst="rect">
            <a:avLst/>
          </a:prstGeom>
        </p:spPr>
        <p:txBody>
          <a:bodyPr vert="horz" anchor="b"/>
          <a:lstStyle/>
          <a:p>
            <a:pPr>
              <a:buNone/>
            </a:pPr>
            <a:r>
              <a:rPr dirty="0"/>
              <a:t>15.</a:t>
            </a:r>
            <a:fld id="{9A0DB2DC-4C9A-4742-B13C-FB6460FD350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8" name="Rectangle 17"/>
          <p:cNvSpPr/>
          <p:nvPr/>
        </p:nvSpPr>
        <p:spPr>
          <a:xfrm>
            <a:off x="0" y="401638"/>
            <a:ext cx="8867775" cy="887413"/>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19" name="Rectangle 18"/>
          <p:cNvSpPr/>
          <p:nvPr/>
        </p:nvSpPr>
        <p:spPr>
          <a:xfrm>
            <a:off x="87313" y="681038"/>
            <a:ext cx="460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0" name="Rectangle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1" name="Rectangle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4" name="Rectangle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5" name="Rectangle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6" name="Rectangle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7" name="Rectangle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28" name="Rectangle 27"/>
          <p:cNvSpPr/>
          <p:nvPr/>
        </p:nvSpPr>
        <p:spPr>
          <a:xfrm flipH="1">
            <a:off x="255588" y="681038"/>
            <a:ext cx="79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9" name="Rectangle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504824" y="512064"/>
            <a:ext cx="7772400" cy="914400"/>
          </a:xfrm>
        </p:spPr>
        <p:txBody>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Date Placeholder 6"/>
          <p:cNvSpPr>
            <a:spLocks noGrp="1"/>
          </p:cNvSpPr>
          <p:nvPr>
            <p:ph type="dt" sz="half" idx="12"/>
          </p:nvPr>
        </p:nvSpPr>
        <p:spPr>
          <a:xfrm>
            <a:off x="64770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931280-DBDD-4335-8623-04F67EAF64A2}"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1" name="Footer Placeholder 7"/>
          <p:cNvSpPr>
            <a:spLocks noGrp="1"/>
          </p:cNvSpPr>
          <p:nvPr>
            <p:ph type="ftr" sz="quarter" idx="13"/>
          </p:nvPr>
        </p:nvSpPr>
        <p:spPr>
          <a:xfrm>
            <a:off x="914400" y="6416675"/>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2" name="Slide Number Placeholder 8"/>
          <p:cNvSpPr>
            <a:spLocks noGrp="1"/>
          </p:cNvSpPr>
          <p:nvPr>
            <p:ph type="sldNum" sz="quarter" idx="14"/>
          </p:nvPr>
        </p:nvSpPr>
        <p:spPr>
          <a:xfrm>
            <a:off x="8610600" y="6416675"/>
            <a:ext cx="457200" cy="365125"/>
          </a:xfrm>
          <a:prstGeom prst="rect">
            <a:avLst/>
          </a:prstGeom>
        </p:spPr>
        <p:txBody>
          <a:bodyPr vert="horz" anchor="b"/>
          <a:lstStyle/>
          <a:p>
            <a:pPr>
              <a:buNone/>
            </a:pPr>
            <a:r>
              <a:rPr dirty="0"/>
              <a:t>15.</a:t>
            </a:r>
            <a:fld id="{9A0DB2DC-4C9A-4742-B13C-FB6460FD350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8" name="Date Placeholder 1"/>
          <p:cNvSpPr>
            <a:spLocks noGrp="1"/>
          </p:cNvSpPr>
          <p:nvPr>
            <p:ph type="dt" sz="half" idx="2"/>
          </p:nvPr>
        </p:nvSpPr>
        <p:spPr>
          <a:xfrm>
            <a:off x="64770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98BCF5-7B81-45A9-AA36-1A10BABBF2B9}"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19" name="Footer Placeholder 2"/>
          <p:cNvSpPr>
            <a:spLocks noGrp="1"/>
          </p:cNvSpPr>
          <p:nvPr>
            <p:ph type="ftr" sz="quarter" idx="3"/>
          </p:nvPr>
        </p:nvSpPr>
        <p:spPr>
          <a:xfrm>
            <a:off x="914400" y="6416675"/>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0" name="Slide Number Placeholder 3"/>
          <p:cNvSpPr>
            <a:spLocks noGrp="1"/>
          </p:cNvSpPr>
          <p:nvPr>
            <p:ph type="sldNum" sz="quarter" idx="4"/>
          </p:nvPr>
        </p:nvSpPr>
        <p:spPr>
          <a:xfrm>
            <a:off x="8610600" y="6416675"/>
            <a:ext cx="457200" cy="365125"/>
          </a:xfrm>
          <a:prstGeom prst="rect">
            <a:avLst/>
          </a:prstGeom>
        </p:spPr>
        <p:txBody>
          <a:bodyPr vert="horz" anchor="b"/>
          <a:lstStyle/>
          <a:p>
            <a:pPr>
              <a:buNone/>
            </a:pPr>
            <a:r>
              <a:rPr dirty="0"/>
              <a:t>15.</a:t>
            </a:r>
            <a:fld id="{9A0DB2DC-4C9A-4742-B13C-FB6460FD350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cxnSp>
        <p:nvCxnSpPr>
          <p:cNvPr id="19" name="Straight Connector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181" name="Group 19"/>
          <p:cNvGrpSpPr/>
          <p:nvPr/>
        </p:nvGrpSpPr>
        <p:grpSpPr>
          <a:xfrm rot="5400000">
            <a:off x="8515350" y="1219200"/>
            <a:ext cx="131763" cy="128588"/>
            <a:chOff x="6668087" y="1297746"/>
            <a:chExt cx="161840" cy="156602"/>
          </a:xfrm>
        </p:grpSpPr>
        <p:cxnSp>
          <p:nvCxnSpPr>
            <p:cNvPr id="21" name="Straight Connector 20"/>
            <p:cNvCxnSpPr/>
            <p:nvPr/>
          </p:nvCxnSpPr>
          <p:spPr>
            <a:xfrm rot="16200000">
              <a:off x="6663593" y="12867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H="1">
              <a:off x="6744513" y="12857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2" name="Group 25"/>
          <p:cNvGrpSpPr/>
          <p:nvPr/>
        </p:nvGrpSpPr>
        <p:grpSpPr>
          <a:xfrm rot="5400000">
            <a:off x="8667750" y="1371600"/>
            <a:ext cx="131763" cy="128588"/>
            <a:chOff x="6668087" y="1297746"/>
            <a:chExt cx="161840" cy="156602"/>
          </a:xfrm>
        </p:grpSpPr>
        <p:cxnSp>
          <p:nvCxnSpPr>
            <p:cNvPr id="27" name="Straight Connector 26"/>
            <p:cNvCxnSpPr/>
            <p:nvPr/>
          </p:nvCxnSpPr>
          <p:spPr>
            <a:xfrm rot="16200000">
              <a:off x="6663593" y="12867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a:off x="6744513" y="12857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183" name="Group 29"/>
          <p:cNvGrpSpPr/>
          <p:nvPr/>
        </p:nvGrpSpPr>
        <p:grpSpPr>
          <a:xfrm rot="5400000">
            <a:off x="8320088" y="1474788"/>
            <a:ext cx="131762" cy="128587"/>
            <a:chOff x="6668087" y="1297746"/>
            <a:chExt cx="161840" cy="156602"/>
          </a:xfrm>
        </p:grpSpPr>
        <p:cxnSp>
          <p:nvCxnSpPr>
            <p:cNvPr id="31" name="Straight Connector 30"/>
            <p:cNvCxnSpPr/>
            <p:nvPr/>
          </p:nvCxnSpPr>
          <p:spPr>
            <a:xfrm rot="16200000">
              <a:off x="6663592" y="1286774"/>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flipH="1">
              <a:off x="6744512" y="1285799"/>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34" name="Date Placeholder 4"/>
          <p:cNvSpPr>
            <a:spLocks noGrp="1"/>
          </p:cNvSpPr>
          <p:nvPr>
            <p:ph type="dt" sz="half" idx="12"/>
          </p:nvPr>
        </p:nvSpPr>
        <p:spPr>
          <a:xfrm>
            <a:off x="6477000" y="55563"/>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65123A6-8413-4F78-914B-80FADFF7C43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35" name="Footer Placeholder 5"/>
          <p:cNvSpPr>
            <a:spLocks noGrp="1"/>
          </p:cNvSpPr>
          <p:nvPr>
            <p:ph type="ftr" sz="quarter" idx="3"/>
          </p:nvPr>
        </p:nvSpPr>
        <p:spPr>
          <a:xfrm>
            <a:off x="914400" y="55563"/>
            <a:ext cx="5562600"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36" name="Slide Number Placeholder 6"/>
          <p:cNvSpPr>
            <a:spLocks noGrp="1"/>
          </p:cNvSpPr>
          <p:nvPr>
            <p:ph type="sldNum" sz="quarter" idx="4"/>
          </p:nvPr>
        </p:nvSpPr>
        <p:spPr>
          <a:xfrm>
            <a:off x="8610600" y="55563"/>
            <a:ext cx="457200" cy="365125"/>
          </a:xfrm>
          <a:prstGeom prst="rect">
            <a:avLst/>
          </a:prstGeom>
        </p:spPr>
        <p:txBody>
          <a:bodyPr vert="horz" anchor="b"/>
          <a:lstStyle/>
          <a:p>
            <a:pPr>
              <a:buNone/>
            </a:pPr>
            <a:r>
              <a:rPr dirty="0"/>
              <a:t>15.</a:t>
            </a:r>
            <a:fld id="{9A0DB2DC-4C9A-4742-B13C-FB6460FD350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9"/>
          <p:cNvSpPr/>
          <p:nvPr/>
        </p:nvSpPr>
        <p:spPr>
          <a:xfrm>
            <a:off x="255588" y="4637088"/>
            <a:ext cx="73025" cy="13811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255588" y="4541838"/>
            <a:ext cx="73025" cy="74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12" name="Rectangle 11"/>
          <p:cNvSpPr/>
          <p:nvPr/>
        </p:nvSpPr>
        <p:spPr>
          <a:xfrm>
            <a:off x="309563" y="681038"/>
            <a:ext cx="460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p>
        </p:txBody>
      </p:sp>
      <p:sp>
        <p:nvSpPr>
          <p:cNvPr id="1036" name="Text Placeholder 12"/>
          <p:cNvSpPr>
            <a:spLocks noGrp="1"/>
          </p:cNvSpPr>
          <p:nvPr>
            <p:ph type="body" idx="1"/>
          </p:nvPr>
        </p:nvSpPr>
        <p:spPr>
          <a:xfrm>
            <a:off x="914400" y="1784350"/>
            <a:ext cx="7772400" cy="45720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D19B3BD-7FFA-4404-BDD3-0A305F99E344}" type="datetimeFigureOut">
              <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rPr>
              <a:t>5/7/2023</a:t>
            </a:fld>
            <a:endParaRPr kumimoji="0" lang="en-US" sz="1100" b="1" i="0" u="none" strike="noStrike" kern="1200" cap="none" spc="0" normalizeH="0" baseline="0" noProof="0" dirty="0">
              <a:ln>
                <a:noFill/>
              </a:ln>
              <a:solidFill>
                <a:schemeClr val="tx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1" i="0" u="none" strike="noStrike" kern="1200" cap="none" spc="0" normalizeH="0" baseline="0" noProof="0">
              <a:ln>
                <a:noFill/>
              </a:ln>
              <a:solidFill>
                <a:schemeClr val="tx2"/>
              </a:solidFill>
              <a:effectLst/>
              <a:uLnTx/>
              <a:uFillTx/>
              <a:latin typeface="Arial" panose="020B0604020202020204" pitchFamily="34" charset="0"/>
              <a:ea typeface="+mn-ea"/>
              <a:cs typeface="+mn-cs"/>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defRPr sz="1200">
                <a:solidFill>
                  <a:schemeClr val="tx2"/>
                </a:solidFill>
              </a:defRPr>
            </a:lvl1pPr>
          </a:lstStyle>
          <a:p>
            <a:pPr lvl="0" eaLnBrk="1" hangingPunct="1">
              <a:buNone/>
            </a:pPr>
            <a:r>
              <a:rPr dirty="0">
                <a:latin typeface="Arial" panose="020B0604020202020204" pitchFamily="34" charset="0"/>
              </a:rPr>
              <a:t>15.</a:t>
            </a:r>
            <a:fld id="{9A0DB2DC-4C9A-4742-B13C-FB6460FD3503}" type="slidenum">
              <a:rPr lang="en-US" sz="1200" dirty="0">
                <a:solidFill>
                  <a:schemeClr val="tx2"/>
                </a:solidFill>
                <a:latin typeface="Arial" panose="020B0604020202020204" pitchFamily="34" charset="0"/>
              </a:rPr>
              <a:t>‹#›</a:t>
            </a:fld>
            <a:endParaRPr lang="en-US" sz="1200" dirty="0">
              <a:solidFill>
                <a:schemeClr val="tx2"/>
              </a:solidFill>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anose="020B0609020204030204" pitchFamily="49" charset="0"/>
        </a:defRPr>
      </a:lvl2pPr>
      <a:lvl3pPr algn="l" rtl="0" eaLnBrk="0" fontAlgn="base" hangingPunct="0">
        <a:spcBef>
          <a:spcPct val="0"/>
        </a:spcBef>
        <a:spcAft>
          <a:spcPct val="0"/>
        </a:spcAft>
        <a:defRPr sz="4000">
          <a:solidFill>
            <a:srgbClr val="C1EEFF"/>
          </a:solidFill>
          <a:latin typeface="Consolas" panose="020B0609020204030204" pitchFamily="49" charset="0"/>
        </a:defRPr>
      </a:lvl3pPr>
      <a:lvl4pPr algn="l" rtl="0" eaLnBrk="0" fontAlgn="base" hangingPunct="0">
        <a:spcBef>
          <a:spcPct val="0"/>
        </a:spcBef>
        <a:spcAft>
          <a:spcPct val="0"/>
        </a:spcAft>
        <a:defRPr sz="4000">
          <a:solidFill>
            <a:srgbClr val="C1EEFF"/>
          </a:solidFill>
          <a:latin typeface="Consolas" panose="020B0609020204030204" pitchFamily="49" charset="0"/>
        </a:defRPr>
      </a:lvl4pPr>
      <a:lvl5pPr algn="l" rtl="0" eaLnBrk="0" fontAlgn="base" hangingPunct="0">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p:titleStyle>
    <p:bodyStyle>
      <a:lvl1pPr marL="411480"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680"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455"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1373187" name="Text Box 3"/>
          <p:cNvSpPr txBox="1">
            <a:spLocks noChangeArrowheads="1"/>
          </p:cNvSpPr>
          <p:nvPr/>
        </p:nvSpPr>
        <p:spPr bwMode="auto">
          <a:xfrm>
            <a:off x="0" y="1447800"/>
            <a:ext cx="9144000" cy="1816100"/>
          </a:xfrm>
          <a:prstGeom prst="rect">
            <a:avLst/>
          </a:prstGeom>
          <a:solidFill>
            <a:schemeClr val="tx2"/>
          </a:solidFill>
          <a:ln w="9525">
            <a:noFill/>
            <a:miter lim="800000"/>
          </a:ln>
          <a:effectLst/>
        </p:spPr>
        <p:txBody>
          <a:bodyPr wrap="square">
            <a:spAutoFit/>
          </a:bodyPr>
          <a:lstStyle/>
          <a:p>
            <a:pPr marR="0" algn="ctr" defTabSz="914400" eaLnBrk="0" hangingPunct="0">
              <a:buClrTx/>
              <a:buSzTx/>
              <a:buFontTx/>
              <a:buNone/>
              <a:defRPr/>
            </a:pPr>
            <a:r>
              <a:rPr kumimoji="0" lang="en-US" sz="7200" kern="1200" cap="none" spc="0" normalizeH="0" baseline="0" noProof="0" dirty="0">
                <a:solidFill>
                  <a:srgbClr val="FFC000"/>
                </a:solidFill>
                <a:effectLst>
                  <a:outerShdw blurRad="38100" dist="38100" dir="2700000" algn="tl">
                    <a:srgbClr val="000000"/>
                  </a:outerShdw>
                </a:effectLst>
                <a:latin typeface="Franklin Gothic Demi Cond" panose="020B0706030402020204" pitchFamily="34" charset="0"/>
                <a:ea typeface="+mn-ea"/>
                <a:cs typeface="+mn-cs"/>
              </a:rPr>
              <a:t>Data  Compression</a:t>
            </a:r>
          </a:p>
          <a:p>
            <a:pPr marR="0" algn="ctr" defTabSz="914400" eaLnBrk="0" hangingPunct="0">
              <a:buClrTx/>
              <a:buSzTx/>
              <a:buFontTx/>
              <a:buNone/>
              <a:defRPr/>
            </a:pPr>
            <a:endParaRPr kumimoji="0" lang="en-US" sz="4000" kern="1200" cap="none" spc="0" normalizeH="0" baseline="0" noProof="0" dirty="0">
              <a:solidFill>
                <a:srgbClr val="FFC000"/>
              </a:solidFill>
              <a:effectLst>
                <a:outerShdw blurRad="38100" dist="38100" dir="2700000" algn="tl">
                  <a:srgbClr val="000000"/>
                </a:outerShdw>
              </a:effectLst>
              <a:latin typeface="Franklin Gothic Demi Cond" panose="020B07060304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565251" name="Text Box 3"/>
          <p:cNvSpPr txBox="1">
            <a:spLocks noChangeArrowheads="1"/>
          </p:cNvSpPr>
          <p:nvPr/>
        </p:nvSpPr>
        <p:spPr bwMode="auto">
          <a:xfrm>
            <a:off x="228600" y="406400"/>
            <a:ext cx="6045200" cy="646113"/>
          </a:xfrm>
          <a:prstGeom prst="rect">
            <a:avLst/>
          </a:prstGeom>
          <a:noFill/>
          <a:ln w="9525">
            <a:noFill/>
            <a:miter lim="800000"/>
          </a:ln>
          <a:effectLst/>
        </p:spPr>
        <p:txBody>
          <a:bodyPr wrap="none">
            <a:spAutoFit/>
          </a:bodyPr>
          <a:lstStyle/>
          <a:p>
            <a:pPr marR="0" defTabSz="914400" eaLnBrk="0" hangingPunct="0">
              <a:buClrTx/>
              <a:buSzTx/>
              <a:buFontTx/>
              <a:buNone/>
              <a:defRPr/>
            </a:pPr>
            <a:r>
              <a:rPr kumimoji="0" lang="en-US" sz="3600" kern="1200" cap="none" spc="0" normalizeH="0" baseline="0" noProof="0" dirty="0">
                <a:solidFill>
                  <a:srgbClr val="FF0000"/>
                </a:solidFill>
                <a:effectLst>
                  <a:outerShdw blurRad="38100" dist="38100" dir="2700000" algn="tl">
                    <a:srgbClr val="C0C0C0"/>
                  </a:outerShdw>
                </a:effectLst>
                <a:latin typeface="Times" pitchFamily="18" charset="0"/>
                <a:ea typeface="+mn-ea"/>
                <a:cs typeface="+mn-cs"/>
              </a:rPr>
              <a:t>LOSSLESS COMPRESSION</a:t>
            </a:r>
          </a:p>
        </p:txBody>
      </p:sp>
      <p:sp>
        <p:nvSpPr>
          <p:cNvPr id="18436" name="Text Box 4"/>
          <p:cNvSpPr txBox="1"/>
          <p:nvPr/>
        </p:nvSpPr>
        <p:spPr>
          <a:xfrm>
            <a:off x="8229600" y="6400800"/>
            <a:ext cx="184150" cy="366713"/>
          </a:xfrm>
          <a:prstGeom prst="rect">
            <a:avLst/>
          </a:prstGeom>
          <a:noFill/>
          <a:ln w="9525">
            <a:noFill/>
          </a:ln>
        </p:spPr>
        <p:txBody>
          <a:bodyPr wrap="none">
            <a:spAutoFit/>
          </a:bodyPr>
          <a:lstStyle/>
          <a:p>
            <a:pPr eaLnBrk="0" hangingPunct="0"/>
            <a:endParaRPr sz="1800" dirty="0">
              <a:latin typeface="Times New Roman" panose="02020603050405020304" pitchFamily="18" charset="0"/>
            </a:endParaRPr>
          </a:p>
        </p:txBody>
      </p:sp>
      <p:sp>
        <p:nvSpPr>
          <p:cNvPr id="565253" name="Rectangle 5"/>
          <p:cNvSpPr>
            <a:spLocks noChangeArrowheads="1"/>
          </p:cNvSpPr>
          <p:nvPr/>
        </p:nvSpPr>
        <p:spPr bwMode="auto">
          <a:xfrm>
            <a:off x="152400" y="1524000"/>
            <a:ext cx="8686800" cy="5262563"/>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C000"/>
                </a:solidFill>
                <a:effectLst>
                  <a:outerShdw blurRad="38100" dist="38100" dir="2700000" algn="tl">
                    <a:srgbClr val="C0C0C0"/>
                  </a:outerShdw>
                </a:effectLst>
                <a:uLnTx/>
                <a:uFillTx/>
                <a:latin typeface="Times New Roman" panose="02020603050405020304" pitchFamily="18" charset="0"/>
                <a:ea typeface="+mn-ea"/>
                <a:cs typeface="+mn-cs"/>
              </a:rPr>
              <a:t> The integrity of the data is preserved. </a:t>
            </a:r>
          </a:p>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C000"/>
                </a:solidFill>
                <a:effectLst>
                  <a:outerShdw blurRad="38100" dist="38100" dir="2700000" algn="tl">
                    <a:srgbClr val="C0C0C0"/>
                  </a:outerShdw>
                </a:effectLst>
                <a:uLnTx/>
                <a:uFillTx/>
                <a:latin typeface="Times New Roman" panose="02020603050405020304" pitchFamily="18" charset="0"/>
                <a:ea typeface="+mn-ea"/>
                <a:cs typeface="+mn-cs"/>
              </a:rPr>
              <a:t> The original data and the data after compression and decompression are exactly the same because, in these methods, the compression and decompression algorithms are exact inverses of each other: no part of the data is lost in the process. </a:t>
            </a:r>
          </a:p>
          <a:p>
            <a:pPr marL="457200" marR="0" lvl="1" indent="0" algn="just" defTabSz="9144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dirty="0">
              <a:ln>
                <a:noFill/>
              </a:ln>
              <a:solidFill>
                <a:srgbClr val="FFC000"/>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C000"/>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sz="2800" b="0" i="0" u="none" strike="noStrike" kern="1200" cap="none" spc="0" normalizeH="0" baseline="0" noProof="0" dirty="0">
                <a:ln>
                  <a:noFill/>
                </a:ln>
                <a:solidFill>
                  <a:schemeClr val="accent3">
                    <a:lumMod val="20000"/>
                    <a:lumOff val="80000"/>
                  </a:schemeClr>
                </a:solidFill>
                <a:effectLst>
                  <a:outerShdw blurRad="38100" dist="38100" dir="2700000" algn="tl">
                    <a:srgbClr val="C0C0C0"/>
                  </a:outerShdw>
                </a:effectLst>
                <a:uLnTx/>
                <a:uFillTx/>
                <a:latin typeface="Times New Roman" panose="02020603050405020304" pitchFamily="18" charset="0"/>
                <a:ea typeface="+mn-ea"/>
                <a:cs typeface="+mn-cs"/>
              </a:rPr>
              <a:t>Redundant data is removed in compression and added during decompression. </a:t>
            </a: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800" b="0" i="0" u="none" strike="noStrike" kern="1200" cap="none" spc="0" normalizeH="0" baseline="0" noProof="0" dirty="0">
              <a:ln>
                <a:noFill/>
              </a:ln>
              <a:solidFill>
                <a:schemeClr val="accent3">
                  <a:lumMod val="20000"/>
                  <a:lumOff val="80000"/>
                </a:schemeClr>
              </a:solidFill>
              <a:effectLst>
                <a:outerShdw blurRad="38100" dist="38100" dir="2700000" algn="tl">
                  <a:srgbClr val="C0C0C0"/>
                </a:outerShdw>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rgbClr val="FFC000"/>
                </a:solidFill>
                <a:effectLst>
                  <a:outerShdw blurRad="38100" dist="38100" dir="2700000" algn="tl">
                    <a:srgbClr val="C0C0C0"/>
                  </a:outerShdw>
                </a:effectLst>
                <a:uLnTx/>
                <a:uFillTx/>
                <a:latin typeface="Times New Roman" panose="02020603050405020304" pitchFamily="18" charset="0"/>
                <a:ea typeface="+mn-ea"/>
                <a:cs typeface="+mn-cs"/>
              </a:rPr>
              <a:t> This methods are normally used when we cannot afford to lose any data.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gs>
            <a:gs pos="65000">
              <a:schemeClr val="bg1">
                <a:shade val="90000"/>
                <a:satMod val="375000"/>
              </a:schemeClr>
            </a:gs>
            <a:gs pos="100000">
              <a:schemeClr val="bg2">
                <a:tint val="88000"/>
                <a:satMod val="400000"/>
              </a:schemeClr>
            </a:gs>
          </a:gsLst>
          <a:lin ang="5400000" scaled="0"/>
        </a:gradFill>
        <a:effectLst/>
      </p:bgPr>
    </p:bg>
    <p:spTree>
      <p:nvGrpSpPr>
        <p:cNvPr id="1" name=""/>
        <p:cNvGrpSpPr/>
        <p:nvPr/>
      </p:nvGrpSpPr>
      <p:grpSpPr>
        <a:xfrm>
          <a:off x="0" y="0"/>
          <a:ext cx="0" cy="0"/>
          <a:chOff x="0" y="0"/>
          <a:chExt cx="0" cy="0"/>
        </a:xfrm>
      </p:grpSpPr>
      <p:sp>
        <p:nvSpPr>
          <p:cNvPr id="1945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11</a:t>
            </a:fld>
            <a:endParaRPr lang="en-US" sz="1200" dirty="0">
              <a:solidFill>
                <a:schemeClr val="tx2"/>
              </a:solidFill>
            </a:endParaRPr>
          </a:p>
        </p:txBody>
      </p:sp>
      <p:sp>
        <p:nvSpPr>
          <p:cNvPr id="19459" name="Text Box 2"/>
          <p:cNvSpPr txBox="1"/>
          <p:nvPr/>
        </p:nvSpPr>
        <p:spPr>
          <a:xfrm>
            <a:off x="0" y="0"/>
            <a:ext cx="3805238" cy="579438"/>
          </a:xfrm>
          <a:prstGeom prst="rect">
            <a:avLst/>
          </a:prstGeom>
          <a:noFill/>
          <a:ln w="9525">
            <a:noFill/>
          </a:ln>
        </p:spPr>
        <p:txBody>
          <a:bodyPr wrap="none">
            <a:spAutoFit/>
          </a:bodyPr>
          <a:lstStyle/>
          <a:p>
            <a:pPr eaLnBrk="0" hangingPunct="0"/>
            <a:r>
              <a:rPr dirty="0">
                <a:solidFill>
                  <a:schemeClr val="hlink"/>
                </a:solidFill>
                <a:latin typeface="Times New Roman" panose="02020603050405020304" pitchFamily="18" charset="0"/>
              </a:rPr>
              <a:t>Run-length encoding</a:t>
            </a:r>
          </a:p>
        </p:txBody>
      </p:sp>
      <p:sp>
        <p:nvSpPr>
          <p:cNvPr id="19460" name="Rectangle 3"/>
          <p:cNvSpPr/>
          <p:nvPr/>
        </p:nvSpPr>
        <p:spPr>
          <a:xfrm>
            <a:off x="0" y="685800"/>
            <a:ext cx="8915400" cy="2678113"/>
          </a:xfrm>
          <a:prstGeom prst="rect">
            <a:avLst/>
          </a:prstGeom>
          <a:solidFill>
            <a:schemeClr val="bg1"/>
          </a:solidFill>
          <a:ln w="9525">
            <a:noFill/>
          </a:ln>
        </p:spPr>
        <p:txBody>
          <a:bodyPr>
            <a:spAutoFit/>
          </a:bodyPr>
          <a:lstStyle/>
          <a:p>
            <a:pPr algn="just" eaLnBrk="0" hangingPunct="0">
              <a:buFont typeface="Courier New" panose="02070309020205020404" pitchFamily="49" charset="0"/>
              <a:buChar char="o"/>
            </a:pPr>
            <a:r>
              <a:rPr sz="2800" dirty="0">
                <a:solidFill>
                  <a:schemeClr val="folHlink"/>
                </a:solidFill>
                <a:latin typeface="Times New Roman" panose="02020603050405020304" pitchFamily="18" charset="0"/>
              </a:rPr>
              <a:t>  T</a:t>
            </a:r>
            <a:r>
              <a:rPr sz="2800" b="0" dirty="0">
                <a:latin typeface="Times New Roman" panose="02020603050405020304" pitchFamily="18" charset="0"/>
              </a:rPr>
              <a:t>he simplest method of compression. </a:t>
            </a:r>
          </a:p>
          <a:p>
            <a:pPr algn="just" eaLnBrk="0" hangingPunct="0">
              <a:buFont typeface="Courier New" panose="02070309020205020404" pitchFamily="49" charset="0"/>
              <a:buChar char="o"/>
            </a:pPr>
            <a:r>
              <a:rPr sz="2800" b="0" dirty="0">
                <a:latin typeface="Times New Roman" panose="02020603050405020304" pitchFamily="18" charset="0"/>
              </a:rPr>
              <a:t> The general idea behind this method is to replace consecutive repeating occurrences of a symbol by one occurrence of the symbol followed by the number of occurrences.</a:t>
            </a:r>
          </a:p>
          <a:p>
            <a:pPr algn="just" eaLnBrk="0" hangingPunct="0"/>
            <a:endParaRPr sz="2800" b="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48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12</a:t>
            </a:fld>
            <a:endParaRPr lang="en-US" sz="1200" dirty="0">
              <a:solidFill>
                <a:schemeClr val="tx2"/>
              </a:solidFill>
            </a:endParaRPr>
          </a:p>
        </p:txBody>
      </p:sp>
      <p:sp>
        <p:nvSpPr>
          <p:cNvPr id="20483" name="Text Box 2"/>
          <p:cNvSpPr txBox="1"/>
          <p:nvPr/>
        </p:nvSpPr>
        <p:spPr>
          <a:xfrm>
            <a:off x="2209800" y="6019800"/>
            <a:ext cx="3444875" cy="400050"/>
          </a:xfrm>
          <a:prstGeom prst="rect">
            <a:avLst/>
          </a:prstGeom>
          <a:noFill/>
          <a:ln w="9525">
            <a:noFill/>
          </a:ln>
        </p:spPr>
        <p:txBody>
          <a:bodyPr wrap="none">
            <a:spAutoFit/>
          </a:bodyPr>
          <a:lstStyle/>
          <a:p>
            <a:pPr eaLnBrk="0" hangingPunct="0"/>
            <a:r>
              <a:rPr sz="2000" dirty="0">
                <a:latin typeface="Times New Roman" panose="02020603050405020304" pitchFamily="18" charset="0"/>
              </a:rPr>
              <a:t>Run-length encoding example</a:t>
            </a:r>
          </a:p>
        </p:txBody>
      </p:sp>
      <p:pic>
        <p:nvPicPr>
          <p:cNvPr id="20484" name="Picture 4"/>
          <p:cNvPicPr>
            <a:picLocks noChangeAspect="1"/>
          </p:cNvPicPr>
          <p:nvPr/>
        </p:nvPicPr>
        <p:blipFill>
          <a:blip r:embed="rId3"/>
          <a:stretch>
            <a:fillRect/>
          </a:stretch>
        </p:blipFill>
        <p:spPr>
          <a:xfrm>
            <a:off x="381000" y="1600200"/>
            <a:ext cx="8153400" cy="2286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13</a:t>
            </a:fld>
            <a:endParaRPr lang="en-US" sz="1200" dirty="0">
              <a:solidFill>
                <a:schemeClr val="tx2"/>
              </a:solidFill>
            </a:endParaRPr>
          </a:p>
        </p:txBody>
      </p:sp>
      <p:sp>
        <p:nvSpPr>
          <p:cNvPr id="21507" name="Text Box 2"/>
          <p:cNvSpPr txBox="1"/>
          <p:nvPr/>
        </p:nvSpPr>
        <p:spPr>
          <a:xfrm>
            <a:off x="0" y="0"/>
            <a:ext cx="3014663" cy="579438"/>
          </a:xfrm>
          <a:prstGeom prst="rect">
            <a:avLst/>
          </a:prstGeom>
          <a:noFill/>
          <a:ln w="9525">
            <a:noFill/>
          </a:ln>
        </p:spPr>
        <p:txBody>
          <a:bodyPr wrap="none">
            <a:spAutoFit/>
          </a:bodyPr>
          <a:lstStyle/>
          <a:p>
            <a:pPr eaLnBrk="0" hangingPunct="0"/>
            <a:r>
              <a:rPr dirty="0">
                <a:solidFill>
                  <a:schemeClr val="hlink"/>
                </a:solidFill>
                <a:latin typeface="Times New Roman" panose="02020603050405020304" pitchFamily="18" charset="0"/>
              </a:rPr>
              <a:t>Huffman coding</a:t>
            </a:r>
          </a:p>
        </p:txBody>
      </p:sp>
      <p:sp>
        <p:nvSpPr>
          <p:cNvPr id="21508" name="Rectangle 3"/>
          <p:cNvSpPr/>
          <p:nvPr/>
        </p:nvSpPr>
        <p:spPr>
          <a:xfrm>
            <a:off x="0" y="685800"/>
            <a:ext cx="8915400" cy="3540125"/>
          </a:xfrm>
          <a:prstGeom prst="rect">
            <a:avLst/>
          </a:prstGeom>
          <a:solidFill>
            <a:schemeClr val="bg1"/>
          </a:solidFill>
          <a:ln w="9525">
            <a:noFill/>
          </a:ln>
        </p:spPr>
        <p:txBody>
          <a:bodyPr>
            <a:spAutoFit/>
          </a:bodyPr>
          <a:lstStyle/>
          <a:p>
            <a:pPr algn="just" eaLnBrk="0" hangingPunct="0">
              <a:buFont typeface="Arial" panose="020B0604020202020204" pitchFamily="34" charset="0"/>
              <a:buChar char="•"/>
            </a:pPr>
            <a:r>
              <a:rPr sz="2800" dirty="0">
                <a:solidFill>
                  <a:schemeClr val="folHlink"/>
                </a:solidFill>
                <a:latin typeface="Times New Roman" panose="02020603050405020304" pitchFamily="18" charset="0"/>
              </a:rPr>
              <a:t> A</a:t>
            </a:r>
            <a:r>
              <a:rPr sz="2800" b="0" dirty="0">
                <a:latin typeface="Times New Roman" panose="02020603050405020304" pitchFamily="18" charset="0"/>
              </a:rPr>
              <a:t>ssigns shorter codes to symbols that occur more frequently. </a:t>
            </a:r>
          </a:p>
          <a:p>
            <a:pPr lvl="1" algn="just" eaLnBrk="0" hangingPunct="0">
              <a:buFont typeface="Arial" panose="020B0604020202020204" pitchFamily="34" charset="0"/>
              <a:buChar char="•"/>
            </a:pPr>
            <a:r>
              <a:rPr sz="2800" b="0" dirty="0">
                <a:latin typeface="Times New Roman" panose="02020603050405020304" pitchFamily="18" charset="0"/>
              </a:rPr>
              <a:t>For example, we have a text file that uses only five characters (A, B, C, D, E). </a:t>
            </a:r>
          </a:p>
          <a:p>
            <a:pPr lvl="2" algn="just" eaLnBrk="0" hangingPunct="0">
              <a:buFont typeface="Arial" panose="020B0604020202020204" pitchFamily="34" charset="0"/>
              <a:buChar char="•"/>
            </a:pPr>
            <a:r>
              <a:rPr sz="2800" b="0" dirty="0">
                <a:latin typeface="Times New Roman" panose="02020603050405020304" pitchFamily="18" charset="0"/>
              </a:rPr>
              <a:t>Before we can assign bit patterns to each character, we assign each character a weight based on its frequency of use. In this example, assume that the frequency of the characters is as shown in Table 15.1. </a:t>
            </a:r>
          </a:p>
        </p:txBody>
      </p:sp>
      <p:pic>
        <p:nvPicPr>
          <p:cNvPr id="21509" name="Picture 4"/>
          <p:cNvPicPr>
            <a:picLocks noChangeAspect="1"/>
          </p:cNvPicPr>
          <p:nvPr/>
        </p:nvPicPr>
        <p:blipFill>
          <a:blip r:embed="rId3"/>
          <a:stretch>
            <a:fillRect/>
          </a:stretch>
        </p:blipFill>
        <p:spPr>
          <a:xfrm>
            <a:off x="1620838" y="4751388"/>
            <a:ext cx="5237162" cy="16494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14</a:t>
            </a:fld>
            <a:endParaRPr lang="en-US" sz="1200" dirty="0">
              <a:solidFill>
                <a:schemeClr val="tx2"/>
              </a:solidFill>
            </a:endParaRPr>
          </a:p>
        </p:txBody>
      </p:sp>
      <p:sp>
        <p:nvSpPr>
          <p:cNvPr id="22531" name="Text Box 2"/>
          <p:cNvSpPr txBox="1"/>
          <p:nvPr/>
        </p:nvSpPr>
        <p:spPr>
          <a:xfrm>
            <a:off x="2671763" y="6172200"/>
            <a:ext cx="3576637"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15.4  </a:t>
            </a:r>
            <a:r>
              <a:rPr sz="2000" dirty="0">
                <a:latin typeface="Times New Roman" panose="02020603050405020304" pitchFamily="18" charset="0"/>
              </a:rPr>
              <a:t>Huffman coding</a:t>
            </a:r>
          </a:p>
        </p:txBody>
      </p:sp>
      <p:pic>
        <p:nvPicPr>
          <p:cNvPr id="22532" name="Picture 3"/>
          <p:cNvPicPr>
            <a:picLocks noChangeAspect="1"/>
          </p:cNvPicPr>
          <p:nvPr/>
        </p:nvPicPr>
        <p:blipFill>
          <a:blip r:embed="rId3"/>
          <a:stretch>
            <a:fillRect/>
          </a:stretch>
        </p:blipFill>
        <p:spPr>
          <a:xfrm>
            <a:off x="914400" y="1398588"/>
            <a:ext cx="7620000" cy="4011612"/>
          </a:xfrm>
          <a:prstGeom prst="rect">
            <a:avLst/>
          </a:prstGeom>
          <a:solidFill>
            <a:srgbClr val="FF0000"/>
          </a:solidFill>
          <a:ln w="9525" cap="flat" cmpd="sng">
            <a:solidFill>
              <a:srgbClr val="3366FF"/>
            </a:solidFill>
            <a:prstDash val="solid"/>
            <a:miter/>
            <a:headEnd type="none" w="med" len="med"/>
            <a:tailEnd type="none" w="med" len="me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15</a:t>
            </a:fld>
            <a:endParaRPr lang="en-US" sz="1200" dirty="0">
              <a:solidFill>
                <a:schemeClr val="tx2"/>
              </a:solidFill>
            </a:endParaRPr>
          </a:p>
        </p:txBody>
      </p:sp>
      <p:sp>
        <p:nvSpPr>
          <p:cNvPr id="23555" name="Rectangle 3"/>
          <p:cNvSpPr/>
          <p:nvPr/>
        </p:nvSpPr>
        <p:spPr>
          <a:xfrm>
            <a:off x="0" y="76200"/>
            <a:ext cx="8915400" cy="1800225"/>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A character’s code is found by starting at the root and following the branches that lead to that character. The code itself is the bit value of each branch on the path, taken in sequence. </a:t>
            </a:r>
          </a:p>
        </p:txBody>
      </p:sp>
      <p:sp>
        <p:nvSpPr>
          <p:cNvPr id="23556" name="Text Box 12"/>
          <p:cNvSpPr txBox="1"/>
          <p:nvPr/>
        </p:nvSpPr>
        <p:spPr>
          <a:xfrm>
            <a:off x="2514600" y="6172200"/>
            <a:ext cx="3887788"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15.5  </a:t>
            </a:r>
            <a:r>
              <a:rPr sz="2000" dirty="0">
                <a:latin typeface="Times New Roman" panose="02020603050405020304" pitchFamily="18" charset="0"/>
              </a:rPr>
              <a:t>Final tree and code</a:t>
            </a:r>
          </a:p>
        </p:txBody>
      </p:sp>
      <p:pic>
        <p:nvPicPr>
          <p:cNvPr id="23557" name="Picture 13"/>
          <p:cNvPicPr>
            <a:picLocks noChangeAspect="1"/>
          </p:cNvPicPr>
          <p:nvPr/>
        </p:nvPicPr>
        <p:blipFill>
          <a:blip r:embed="rId3"/>
          <a:stretch>
            <a:fillRect/>
          </a:stretch>
        </p:blipFill>
        <p:spPr>
          <a:xfrm>
            <a:off x="1998663" y="2709863"/>
            <a:ext cx="5164137" cy="23955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16</a:t>
            </a:fld>
            <a:endParaRPr lang="en-US" sz="1200" dirty="0">
              <a:solidFill>
                <a:schemeClr val="tx2"/>
              </a:solidFill>
            </a:endParaRPr>
          </a:p>
        </p:txBody>
      </p:sp>
      <p:sp>
        <p:nvSpPr>
          <p:cNvPr id="24579" name="Text Box 4"/>
          <p:cNvSpPr txBox="1"/>
          <p:nvPr/>
        </p:nvSpPr>
        <p:spPr>
          <a:xfrm>
            <a:off x="152400" y="76200"/>
            <a:ext cx="5181600" cy="519113"/>
          </a:xfrm>
          <a:prstGeom prst="rect">
            <a:avLst/>
          </a:prstGeom>
          <a:noFill/>
          <a:ln w="9525">
            <a:noFill/>
          </a:ln>
        </p:spPr>
        <p:txBody>
          <a:bodyPr>
            <a:spAutoFit/>
          </a:bodyPr>
          <a:lstStyle/>
          <a:p>
            <a:pPr eaLnBrk="0" hangingPunct="0"/>
            <a:r>
              <a:rPr sz="2800" dirty="0">
                <a:solidFill>
                  <a:srgbClr val="660066"/>
                </a:solidFill>
                <a:latin typeface="Times New Roman" panose="02020603050405020304" pitchFamily="18" charset="0"/>
              </a:rPr>
              <a:t>Encoding</a:t>
            </a:r>
          </a:p>
        </p:txBody>
      </p:sp>
      <p:sp>
        <p:nvSpPr>
          <p:cNvPr id="24580" name="Rectangle 5"/>
          <p:cNvSpPr/>
          <p:nvPr/>
        </p:nvSpPr>
        <p:spPr>
          <a:xfrm>
            <a:off x="152400" y="641350"/>
            <a:ext cx="8915400" cy="1373188"/>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Let us see how to encode text using the code for our five characters. Figure 15.6 shows the original and the encoded text.</a:t>
            </a:r>
          </a:p>
        </p:txBody>
      </p:sp>
      <p:sp>
        <p:nvSpPr>
          <p:cNvPr id="24581" name="Text Box 10"/>
          <p:cNvSpPr txBox="1"/>
          <p:nvPr/>
        </p:nvSpPr>
        <p:spPr>
          <a:xfrm>
            <a:off x="2514600" y="6172200"/>
            <a:ext cx="3830638"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15.6  </a:t>
            </a:r>
            <a:r>
              <a:rPr sz="2000" dirty="0">
                <a:latin typeface="Times New Roman" panose="02020603050405020304" pitchFamily="18" charset="0"/>
              </a:rPr>
              <a:t>Huffman encoding</a:t>
            </a:r>
          </a:p>
        </p:txBody>
      </p:sp>
      <p:pic>
        <p:nvPicPr>
          <p:cNvPr id="24582" name="Picture 11"/>
          <p:cNvPicPr>
            <a:picLocks noChangeAspect="1"/>
          </p:cNvPicPr>
          <p:nvPr/>
        </p:nvPicPr>
        <p:blipFill>
          <a:blip r:embed="rId3"/>
          <a:stretch>
            <a:fillRect/>
          </a:stretch>
        </p:blipFill>
        <p:spPr>
          <a:xfrm>
            <a:off x="2570163" y="2590800"/>
            <a:ext cx="3830637" cy="32702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17</a:t>
            </a:fld>
            <a:endParaRPr lang="en-US" sz="1200" dirty="0">
              <a:solidFill>
                <a:schemeClr val="tx2"/>
              </a:solidFill>
            </a:endParaRPr>
          </a:p>
        </p:txBody>
      </p:sp>
      <p:sp>
        <p:nvSpPr>
          <p:cNvPr id="25603" name="Text Box 2"/>
          <p:cNvSpPr txBox="1"/>
          <p:nvPr/>
        </p:nvSpPr>
        <p:spPr>
          <a:xfrm>
            <a:off x="152400" y="76200"/>
            <a:ext cx="5181600" cy="519113"/>
          </a:xfrm>
          <a:prstGeom prst="rect">
            <a:avLst/>
          </a:prstGeom>
          <a:noFill/>
          <a:ln w="9525">
            <a:noFill/>
          </a:ln>
        </p:spPr>
        <p:txBody>
          <a:bodyPr>
            <a:spAutoFit/>
          </a:bodyPr>
          <a:lstStyle/>
          <a:p>
            <a:pPr eaLnBrk="0" hangingPunct="0"/>
            <a:r>
              <a:rPr sz="2800" dirty="0">
                <a:solidFill>
                  <a:srgbClr val="660066"/>
                </a:solidFill>
                <a:latin typeface="Times New Roman" panose="02020603050405020304" pitchFamily="18" charset="0"/>
              </a:rPr>
              <a:t>Decoding</a:t>
            </a:r>
          </a:p>
        </p:txBody>
      </p:sp>
      <p:sp>
        <p:nvSpPr>
          <p:cNvPr id="25604" name="Rectangle 3"/>
          <p:cNvSpPr/>
          <p:nvPr/>
        </p:nvSpPr>
        <p:spPr>
          <a:xfrm>
            <a:off x="152400" y="641350"/>
            <a:ext cx="8915400" cy="946150"/>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The recipient has a very easy job in decoding the data it receives. Figure 15.7 shows how decoding takes place. </a:t>
            </a:r>
          </a:p>
        </p:txBody>
      </p:sp>
      <p:sp>
        <p:nvSpPr>
          <p:cNvPr id="25605" name="Text Box 4"/>
          <p:cNvSpPr txBox="1"/>
          <p:nvPr/>
        </p:nvSpPr>
        <p:spPr>
          <a:xfrm>
            <a:off x="2514600" y="6172200"/>
            <a:ext cx="3830638"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15.7  </a:t>
            </a:r>
            <a:r>
              <a:rPr sz="2000" dirty="0">
                <a:latin typeface="Times New Roman" panose="02020603050405020304" pitchFamily="18" charset="0"/>
              </a:rPr>
              <a:t>Huffman decoding</a:t>
            </a:r>
          </a:p>
        </p:txBody>
      </p:sp>
      <p:pic>
        <p:nvPicPr>
          <p:cNvPr id="25606" name="Picture 5"/>
          <p:cNvPicPr>
            <a:picLocks noChangeAspect="1"/>
          </p:cNvPicPr>
          <p:nvPr/>
        </p:nvPicPr>
        <p:blipFill>
          <a:blip r:embed="rId3"/>
          <a:stretch>
            <a:fillRect/>
          </a:stretch>
        </p:blipFill>
        <p:spPr>
          <a:xfrm>
            <a:off x="2895600" y="2286000"/>
            <a:ext cx="3765550" cy="32480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685"/>
            <a:ext cx="7772400" cy="1153795"/>
          </a:xfrm>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dirty="0">
                <a:latin typeface="Times New Roman" panose="02020603050405020304" pitchFamily="18" charset="0"/>
                <a:sym typeface="+mn-ea"/>
              </a:rPr>
              <a:t>Advantages of Huffman Encoding</a:t>
            </a:r>
            <a:r>
              <a:rPr kumimoji="0" lang="en-US" sz="4000" b="0" i="0" u="none" strike="noStrike" kern="1200" cap="none" spc="-100" normalizeH="0" baseline="0" noProof="0" dirty="0">
                <a:ln>
                  <a:noFill/>
                </a:ln>
                <a:solidFill>
                  <a:srgbClr val="C1EEFF"/>
                </a:solidFill>
                <a:effectLst/>
                <a:uLnTx/>
                <a:uFillTx/>
                <a:latin typeface="+mj-lt"/>
                <a:ea typeface="+mj-ea"/>
                <a:cs typeface="+mj-cs"/>
              </a:rPr>
              <a:t>:</a:t>
            </a:r>
          </a:p>
        </p:txBody>
      </p:sp>
      <p:sp>
        <p:nvSpPr>
          <p:cNvPr id="26627" name="Content Placeholder 2"/>
          <p:cNvSpPr>
            <a:spLocks noGrp="1"/>
          </p:cNvSpPr>
          <p:nvPr>
            <p:ph idx="1"/>
          </p:nvPr>
        </p:nvSpPr>
        <p:spPr>
          <a:xfrm>
            <a:off x="914400" y="813435"/>
            <a:ext cx="7772400" cy="3406775"/>
          </a:xfrm>
        </p:spPr>
        <p:txBody>
          <a:bodyPr vert="horz" wrap="square" lIns="91440" tIns="45720" rIns="91440" bIns="45720" anchor="t" anchorCtr="0"/>
          <a:lstStyle/>
          <a:p>
            <a:r>
              <a:rPr sz="3200" dirty="0">
                <a:latin typeface="Times New Roman"/>
                <a:cs typeface="Times New Roman"/>
              </a:rPr>
              <a:t>This encoding scheme results in saving lot of storage space, since the binary codes generated are variable in length</a:t>
            </a:r>
            <a:endParaRPr lang="en-US" sz="3200" dirty="0">
              <a:latin typeface="Times New Roman"/>
              <a:cs typeface="Times New Roman"/>
            </a:endParaRPr>
          </a:p>
          <a:p>
            <a:r>
              <a:rPr sz="3200" dirty="0">
                <a:latin typeface="Times New Roman"/>
                <a:cs typeface="Times New Roman"/>
              </a:rPr>
              <a:t>It generates shorter binary codes for encoding symbols/characters that appear </a:t>
            </a:r>
            <a:r>
              <a:rPr lang="en-US" sz="3200" dirty="0">
                <a:latin typeface="Times New Roman"/>
                <a:cs typeface="Times New Roman"/>
              </a:rPr>
              <a:t>more</a:t>
            </a:r>
            <a:r>
              <a:rPr sz="3200" dirty="0">
                <a:latin typeface="Times New Roman"/>
                <a:cs typeface="Times New Roman"/>
              </a:rPr>
              <a:t> frequently in the input string</a:t>
            </a:r>
            <a:r>
              <a:rPr lang="en-US" sz="3200" dirty="0">
                <a:latin typeface="Times New Roman"/>
                <a:cs typeface="Times New Roman"/>
              </a:rPr>
              <a:t>.</a:t>
            </a:r>
          </a:p>
          <a:p>
            <a:r>
              <a:rPr lang="en-US" sz="3600" dirty="0">
                <a:latin typeface="Times New Roman"/>
                <a:cs typeface="Times New Roman"/>
                <a:sym typeface="+mn-ea"/>
              </a:rPr>
              <a:t>Disa</a:t>
            </a:r>
            <a:r>
              <a:rPr sz="3600" dirty="0">
                <a:latin typeface="Times New Roman"/>
                <a:cs typeface="Times New Roman"/>
                <a:sym typeface="+mn-ea"/>
              </a:rPr>
              <a:t>dvantages of Huffman Encoding</a:t>
            </a:r>
            <a:endParaRPr lang="en-US" sz="3600" spc="-100" noProof="0" dirty="0">
              <a:ln>
                <a:noFill/>
              </a:ln>
              <a:solidFill>
                <a:srgbClr val="C1EEFF"/>
              </a:solidFill>
              <a:effectLst/>
              <a:uLnTx/>
              <a:uFillTx/>
              <a:latin typeface="Times New Roman"/>
              <a:ea typeface="+mj-ea"/>
              <a:cs typeface="Times New Roman"/>
              <a:sym typeface="+mn-ea"/>
            </a:endParaRPr>
          </a:p>
          <a:p>
            <a:r>
              <a:rPr kumimoji="0" lang="en-US" sz="2800" b="0" i="0" u="none" strike="noStrike" kern="1200" cap="none" spc="-100" normalizeH="0" baseline="0" noProof="0" dirty="0">
                <a:ln>
                  <a:noFill/>
                </a:ln>
                <a:solidFill>
                  <a:srgbClr val="C1EEFF"/>
                </a:solidFill>
                <a:effectLst/>
                <a:uLnTx/>
                <a:uFillTx/>
                <a:latin typeface="+mj-lt"/>
                <a:ea typeface="+mj-ea"/>
                <a:cs typeface="+mj-cs"/>
              </a:rPr>
              <a:t>a lower compression ratio compared to lossy encoding techniques.</a:t>
            </a:r>
            <a:endParaRPr kumimoji="0" lang="en-US" sz="2800" b="0" i="0" u="none" strike="noStrike" kern="1200" cap="none" spc="-100" normalizeH="0" baseline="0" noProof="0" dirty="0">
              <a:ln>
                <a:noFill/>
              </a:ln>
              <a:solidFill>
                <a:srgbClr val="C1EEFF"/>
              </a:solidFill>
              <a:effectLst/>
              <a:uLnTx/>
              <a:uFillTx/>
              <a:latin typeface="+mj-lt"/>
              <a:ea typeface="+mj-ea"/>
              <a:cs typeface="+mj-cs"/>
              <a:sym typeface="+mn-ea"/>
            </a:endParaRPr>
          </a:p>
          <a:p>
            <a:r>
              <a:rPr kumimoji="0" lang="en-US" sz="2800" b="0" i="0" u="none" strike="noStrike" kern="1200" cap="none" spc="-100" normalizeH="0" baseline="0" noProof="0" dirty="0">
                <a:ln>
                  <a:noFill/>
                </a:ln>
                <a:solidFill>
                  <a:srgbClr val="C1EEFF"/>
                </a:solidFill>
                <a:effectLst/>
                <a:uLnTx/>
                <a:uFillTx/>
                <a:latin typeface="+mj-lt"/>
                <a:ea typeface="+mj-ea"/>
                <a:cs typeface="+mj-cs"/>
              </a:rPr>
              <a:t>Huffman encoding are considerably slower than others.</a:t>
            </a:r>
          </a:p>
          <a:p>
            <a:endParaRPr sz="2800" dirty="0">
              <a:latin typeface="Times New Roman" panose="02020603050405020304" pitchFamily="18" charset="0"/>
            </a:endParaRPr>
          </a:p>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19</a:t>
            </a:fld>
            <a:endParaRPr lang="en-US" sz="1200" dirty="0">
              <a:solidFill>
                <a:schemeClr val="tx2"/>
              </a:solidFill>
            </a:endParaRPr>
          </a:p>
        </p:txBody>
      </p:sp>
      <p:sp>
        <p:nvSpPr>
          <p:cNvPr id="27651" name="Text Box 2"/>
          <p:cNvSpPr txBox="1"/>
          <p:nvPr/>
        </p:nvSpPr>
        <p:spPr>
          <a:xfrm>
            <a:off x="0" y="0"/>
            <a:ext cx="3841750" cy="579438"/>
          </a:xfrm>
          <a:prstGeom prst="rect">
            <a:avLst/>
          </a:prstGeom>
          <a:noFill/>
          <a:ln w="9525">
            <a:noFill/>
          </a:ln>
        </p:spPr>
        <p:txBody>
          <a:bodyPr wrap="none">
            <a:spAutoFit/>
          </a:bodyPr>
          <a:lstStyle/>
          <a:p>
            <a:pPr eaLnBrk="0" hangingPunct="0"/>
            <a:r>
              <a:rPr dirty="0">
                <a:solidFill>
                  <a:schemeClr val="hlink"/>
                </a:solidFill>
                <a:latin typeface="Times New Roman" panose="02020603050405020304" pitchFamily="18" charset="0"/>
              </a:rPr>
              <a:t>Lempel Ziv encoding</a:t>
            </a:r>
          </a:p>
        </p:txBody>
      </p:sp>
      <p:sp>
        <p:nvSpPr>
          <p:cNvPr id="27652" name="Rectangle 3"/>
          <p:cNvSpPr/>
          <p:nvPr/>
        </p:nvSpPr>
        <p:spPr>
          <a:xfrm>
            <a:off x="0" y="685800"/>
            <a:ext cx="8915400" cy="5015865"/>
          </a:xfrm>
          <a:prstGeom prst="rect">
            <a:avLst/>
          </a:prstGeom>
          <a:solidFill>
            <a:schemeClr val="bg1"/>
          </a:solidFill>
          <a:ln w="9525">
            <a:noFill/>
          </a:ln>
        </p:spPr>
        <p:txBody>
          <a:bodyPr>
            <a:spAutoFit/>
          </a:bodyPr>
          <a:lstStyle/>
          <a:p>
            <a:pPr algn="just" eaLnBrk="0" hangingPunct="0">
              <a:buFont typeface="Arial" panose="020B0604020202020204" pitchFamily="34" charset="0"/>
              <a:buChar char="•"/>
            </a:pPr>
            <a:r>
              <a:rPr lang="en-US" sz="4000" b="0" dirty="0">
                <a:latin typeface="Times New Roman" panose="02020603050405020304" pitchFamily="18" charset="0"/>
              </a:rPr>
              <a:t> </a:t>
            </a:r>
            <a:r>
              <a:rPr sz="4000" b="0" dirty="0">
                <a:latin typeface="Times New Roman" panose="02020603050405020304" pitchFamily="18" charset="0"/>
              </a:rPr>
              <a:t>called </a:t>
            </a:r>
            <a:r>
              <a:rPr sz="4000" b="0" i="1" dirty="0">
                <a:latin typeface="Times New Roman" panose="02020603050405020304" pitchFamily="18" charset="0"/>
              </a:rPr>
              <a:t>dictionary-based</a:t>
            </a:r>
            <a:r>
              <a:rPr sz="4000" b="0" dirty="0">
                <a:latin typeface="Times New Roman" panose="02020603050405020304" pitchFamily="18" charset="0"/>
              </a:rPr>
              <a:t> encoding. </a:t>
            </a:r>
          </a:p>
          <a:p>
            <a:pPr lvl="1" algn="just" eaLnBrk="0" hangingPunct="0">
              <a:buFont typeface="Arial" panose="020B0604020202020204" pitchFamily="34" charset="0"/>
              <a:buChar char="•"/>
            </a:pPr>
            <a:r>
              <a:rPr sz="4000" b="0" dirty="0">
                <a:latin typeface="Times New Roman" panose="02020603050405020304" pitchFamily="18" charset="0"/>
              </a:rPr>
              <a:t> LZW compression works by reading a sequence of symbols, grouping the symbols into strings, and converting the strings into codes. </a:t>
            </a:r>
          </a:p>
          <a:p>
            <a:pPr lvl="1" algn="just" eaLnBrk="0" hangingPunct="0">
              <a:buFont typeface="Arial" panose="020B0604020202020204" pitchFamily="34" charset="0"/>
              <a:buChar char="•"/>
            </a:pPr>
            <a:r>
              <a:rPr sz="4000" b="0" dirty="0">
                <a:latin typeface="Times New Roman" panose="02020603050405020304" pitchFamily="18" charset="0"/>
              </a:rPr>
              <a:t>Because the codes take up less space than the strings they replace, we get compression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100" normalizeH="0" baseline="0" noProof="0" dirty="0">
                <a:ln>
                  <a:noFill/>
                </a:ln>
                <a:solidFill>
                  <a:srgbClr val="C1EEFF"/>
                </a:solidFill>
                <a:effectLst/>
                <a:uLnTx/>
                <a:uFillTx/>
                <a:latin typeface="+mj-lt"/>
                <a:ea typeface="+mj-ea"/>
                <a:cs typeface="+mj-cs"/>
              </a:rPr>
              <a:t>COMPRESSION PRINCIPLES </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0243" name="Content Placeholder 2"/>
          <p:cNvSpPr>
            <a:spLocks noGrp="1"/>
          </p:cNvSpPr>
          <p:nvPr>
            <p:ph idx="1"/>
          </p:nvPr>
        </p:nvSpPr>
        <p:spPr>
          <a:xfrm>
            <a:off x="381000" y="1784350"/>
            <a:ext cx="8305800" cy="4572000"/>
          </a:xfrm>
        </p:spPr>
        <p:txBody>
          <a:bodyPr vert="horz" wrap="square" lIns="91440" tIns="45720" rIns="91440" bIns="45720" anchor="t" anchorCtr="0"/>
          <a:lstStyle/>
          <a:p>
            <a:r>
              <a:rPr lang="en-US" dirty="0"/>
              <a:t>It is </a:t>
            </a:r>
            <a:r>
              <a:rPr dirty="0"/>
              <a:t> desirable to compress digital audio, image, and video so that their bit rates or storage requirements become manageable. </a:t>
            </a:r>
          </a:p>
          <a:p>
            <a:r>
              <a:rPr dirty="0"/>
              <a:t> We achieve data compression by exploiting two major factors: </a:t>
            </a:r>
          </a:p>
          <a:p>
            <a:pPr lvl="1"/>
            <a:r>
              <a:rPr dirty="0"/>
              <a:t>redundancy existing in digital audio, image, and video data</a:t>
            </a:r>
          </a:p>
          <a:p>
            <a:pPr lvl="1"/>
            <a:r>
              <a:rPr dirty="0"/>
              <a:t>the properties of human perception.</a:t>
            </a:r>
          </a:p>
        </p:txBody>
      </p:sp>
      <p:sp>
        <p:nvSpPr>
          <p:cNvPr id="10244"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a:t>
            </a:fld>
            <a:endParaRPr lang="en-US" sz="12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20</a:t>
            </a:fld>
            <a:endParaRPr lang="en-US" sz="1200" dirty="0">
              <a:solidFill>
                <a:schemeClr val="tx2"/>
              </a:solidFill>
            </a:endParaRPr>
          </a:p>
        </p:txBody>
      </p:sp>
      <p:sp>
        <p:nvSpPr>
          <p:cNvPr id="28675" name="Text Box 2"/>
          <p:cNvSpPr txBox="1"/>
          <p:nvPr/>
        </p:nvSpPr>
        <p:spPr>
          <a:xfrm>
            <a:off x="152400" y="76200"/>
            <a:ext cx="5181600" cy="519113"/>
          </a:xfrm>
          <a:prstGeom prst="rect">
            <a:avLst/>
          </a:prstGeom>
          <a:noFill/>
          <a:ln w="9525">
            <a:noFill/>
          </a:ln>
        </p:spPr>
        <p:txBody>
          <a:bodyPr>
            <a:spAutoFit/>
          </a:bodyPr>
          <a:lstStyle/>
          <a:p>
            <a:pPr eaLnBrk="0" hangingPunct="0"/>
            <a:r>
              <a:rPr sz="2800" dirty="0">
                <a:solidFill>
                  <a:srgbClr val="660066"/>
                </a:solidFill>
                <a:latin typeface="Times New Roman" panose="02020603050405020304" pitchFamily="18" charset="0"/>
              </a:rPr>
              <a:t>Compression</a:t>
            </a:r>
          </a:p>
        </p:txBody>
      </p:sp>
      <p:sp>
        <p:nvSpPr>
          <p:cNvPr id="28676" name="Rectangle 3"/>
          <p:cNvSpPr/>
          <p:nvPr/>
        </p:nvSpPr>
        <p:spPr>
          <a:xfrm>
            <a:off x="152400" y="641350"/>
            <a:ext cx="8915400" cy="5262563"/>
          </a:xfrm>
          <a:prstGeom prst="rect">
            <a:avLst/>
          </a:prstGeom>
          <a:solidFill>
            <a:schemeClr val="bg1"/>
          </a:solidFill>
          <a:ln w="9525">
            <a:noFill/>
          </a:ln>
        </p:spPr>
        <p:txBody>
          <a:bodyPr>
            <a:spAutoFit/>
          </a:bodyPr>
          <a:lstStyle/>
          <a:p>
            <a:pPr algn="just" eaLnBrk="0" hangingPunct="0">
              <a:buFont typeface="Arial" panose="020B0604020202020204" pitchFamily="34" charset="0"/>
              <a:buChar char="•"/>
            </a:pPr>
            <a:r>
              <a:rPr sz="2800" b="0" dirty="0">
                <a:latin typeface="Times New Roman" panose="02020603050405020304" pitchFamily="18" charset="0"/>
              </a:rPr>
              <a:t> </a:t>
            </a:r>
            <a:r>
              <a:rPr sz="2800" b="0" dirty="0">
                <a:solidFill>
                  <a:srgbClr val="FFC000"/>
                </a:solidFill>
                <a:latin typeface="Times New Roman" panose="02020603050405020304" pitchFamily="18" charset="0"/>
              </a:rPr>
              <a:t>There are two concurrent events: </a:t>
            </a:r>
          </a:p>
          <a:p>
            <a:pPr lvl="1" algn="just" eaLnBrk="0" hangingPunct="0">
              <a:buFont typeface="Arial" panose="020B0604020202020204" pitchFamily="34" charset="0"/>
              <a:buChar char="•"/>
            </a:pPr>
            <a:r>
              <a:rPr sz="2800" b="0" dirty="0">
                <a:latin typeface="Times New Roman" panose="02020603050405020304" pitchFamily="18" charset="0"/>
              </a:rPr>
              <a:t> Building an indexed dictionary  </a:t>
            </a:r>
          </a:p>
          <a:p>
            <a:pPr lvl="1" algn="just" eaLnBrk="0" hangingPunct="0">
              <a:buFont typeface="Arial" panose="020B0604020202020204" pitchFamily="34" charset="0"/>
              <a:buChar char="•"/>
            </a:pPr>
            <a:r>
              <a:rPr sz="2800" b="0" dirty="0">
                <a:latin typeface="Times New Roman" panose="02020603050405020304" pitchFamily="18" charset="0"/>
              </a:rPr>
              <a:t> Compressing a string of symbols. </a:t>
            </a:r>
          </a:p>
          <a:p>
            <a:pPr algn="just" eaLnBrk="0" hangingPunct="0">
              <a:buFont typeface="Arial" panose="020B0604020202020204" pitchFamily="34" charset="0"/>
              <a:buChar char="•"/>
            </a:pPr>
            <a:r>
              <a:rPr sz="2800" b="0" dirty="0">
                <a:latin typeface="Times New Roman" panose="02020603050405020304" pitchFamily="18" charset="0"/>
              </a:rPr>
              <a:t> The algorithm extracts the smallest substring that cannot be found in the dictionary from the remaining uncompressed string. </a:t>
            </a:r>
          </a:p>
          <a:p>
            <a:pPr algn="just" eaLnBrk="0" hangingPunct="0">
              <a:buFont typeface="Arial" panose="020B0604020202020204" pitchFamily="34" charset="0"/>
              <a:buChar char="•"/>
            </a:pPr>
            <a:r>
              <a:rPr sz="2800" b="0" dirty="0">
                <a:latin typeface="Times New Roman" panose="02020603050405020304" pitchFamily="18" charset="0"/>
              </a:rPr>
              <a:t> It then stores a copy of this substring in the dictionary as a new entry and assigns it an index value. </a:t>
            </a:r>
          </a:p>
          <a:p>
            <a:pPr algn="just" eaLnBrk="0" hangingPunct="0">
              <a:buFont typeface="Arial" panose="020B0604020202020204" pitchFamily="34" charset="0"/>
              <a:buChar char="•"/>
            </a:pPr>
            <a:r>
              <a:rPr sz="2800" b="0" dirty="0">
                <a:latin typeface="Times New Roman" panose="02020603050405020304" pitchFamily="18" charset="0"/>
              </a:rPr>
              <a:t> Compression occurs when the substring, except for the last character, is replaced with the index found in the dictionary.</a:t>
            </a:r>
          </a:p>
          <a:p>
            <a:pPr algn="just" eaLnBrk="0" hangingPunct="0">
              <a:buFont typeface="Arial" panose="020B0604020202020204" pitchFamily="34" charset="0"/>
              <a:buChar char="•"/>
            </a:pPr>
            <a:r>
              <a:rPr sz="2800" b="0" dirty="0">
                <a:latin typeface="Times New Roman" panose="02020603050405020304" pitchFamily="18" charset="0"/>
              </a:rPr>
              <a:t> The process then inserts the index and the last character of the substring into the compressed string.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21</a:t>
            </a:fld>
            <a:endParaRPr lang="en-US" sz="1200" dirty="0">
              <a:solidFill>
                <a:schemeClr val="tx2"/>
              </a:solidFill>
            </a:endParaRPr>
          </a:p>
        </p:txBody>
      </p:sp>
      <p:sp>
        <p:nvSpPr>
          <p:cNvPr id="29699" name="Text Box 4"/>
          <p:cNvSpPr txBox="1"/>
          <p:nvPr/>
        </p:nvSpPr>
        <p:spPr>
          <a:xfrm>
            <a:off x="1524000" y="6172200"/>
            <a:ext cx="5721350"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15.8  </a:t>
            </a:r>
            <a:r>
              <a:rPr sz="2000" dirty="0">
                <a:latin typeface="Times New Roman" panose="02020603050405020304" pitchFamily="18" charset="0"/>
              </a:rPr>
              <a:t>An example of Lempel Ziv encoding</a:t>
            </a:r>
          </a:p>
        </p:txBody>
      </p:sp>
      <p:pic>
        <p:nvPicPr>
          <p:cNvPr id="29700" name="Picture 5"/>
          <p:cNvPicPr>
            <a:picLocks noChangeAspect="1"/>
          </p:cNvPicPr>
          <p:nvPr/>
        </p:nvPicPr>
        <p:blipFill>
          <a:blip r:embed="rId3"/>
          <a:stretch>
            <a:fillRect/>
          </a:stretch>
        </p:blipFill>
        <p:spPr>
          <a:xfrm>
            <a:off x="685800" y="0"/>
            <a:ext cx="7620000" cy="62547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22</a:t>
            </a:fld>
            <a:endParaRPr lang="en-US" sz="1200" dirty="0">
              <a:solidFill>
                <a:schemeClr val="tx2"/>
              </a:solidFill>
            </a:endParaRPr>
          </a:p>
        </p:txBody>
      </p:sp>
      <p:sp>
        <p:nvSpPr>
          <p:cNvPr id="30723" name="Text Box 2"/>
          <p:cNvSpPr txBox="1"/>
          <p:nvPr/>
        </p:nvSpPr>
        <p:spPr>
          <a:xfrm>
            <a:off x="152400" y="76200"/>
            <a:ext cx="5181600" cy="519113"/>
          </a:xfrm>
          <a:prstGeom prst="rect">
            <a:avLst/>
          </a:prstGeom>
          <a:noFill/>
          <a:ln w="9525">
            <a:noFill/>
          </a:ln>
        </p:spPr>
        <p:txBody>
          <a:bodyPr>
            <a:spAutoFit/>
          </a:bodyPr>
          <a:lstStyle/>
          <a:p>
            <a:pPr eaLnBrk="0" hangingPunct="0"/>
            <a:r>
              <a:rPr sz="2800" dirty="0">
                <a:solidFill>
                  <a:srgbClr val="660066"/>
                </a:solidFill>
                <a:latin typeface="Times New Roman" panose="02020603050405020304" pitchFamily="18" charset="0"/>
              </a:rPr>
              <a:t>Decompression</a:t>
            </a:r>
          </a:p>
        </p:txBody>
      </p:sp>
      <p:sp>
        <p:nvSpPr>
          <p:cNvPr id="30724" name="Rectangle 3"/>
          <p:cNvSpPr/>
          <p:nvPr/>
        </p:nvSpPr>
        <p:spPr>
          <a:xfrm>
            <a:off x="152400" y="641350"/>
            <a:ext cx="8915400" cy="3081338"/>
          </a:xfrm>
          <a:prstGeom prst="rect">
            <a:avLst/>
          </a:prstGeom>
          <a:solidFill>
            <a:schemeClr val="bg1"/>
          </a:solidFill>
          <a:ln w="9525">
            <a:noFill/>
          </a:ln>
        </p:spPr>
        <p:txBody>
          <a:bodyPr>
            <a:spAutoFit/>
          </a:bodyPr>
          <a:lstStyle/>
          <a:p>
            <a:pPr algn="just" eaLnBrk="0" hangingPunct="0">
              <a:buFont typeface="Courier New" panose="02070309020205020404" pitchFamily="49" charset="0"/>
              <a:buChar char="o"/>
            </a:pPr>
            <a:r>
              <a:rPr sz="2800" b="0" dirty="0">
                <a:latin typeface="Times New Roman" panose="02020603050405020304" pitchFamily="18" charset="0"/>
              </a:rPr>
              <a:t> Decompression is the inverse of the compression process.</a:t>
            </a:r>
          </a:p>
          <a:p>
            <a:pPr algn="just" eaLnBrk="0" hangingPunct="0">
              <a:buFont typeface="Courier New" panose="02070309020205020404" pitchFamily="49" charset="0"/>
              <a:buChar char="o"/>
            </a:pPr>
            <a:r>
              <a:rPr sz="2800" b="0" dirty="0">
                <a:latin typeface="Times New Roman" panose="02020603050405020304" pitchFamily="18" charset="0"/>
              </a:rPr>
              <a:t> The process extracts the substrings from the compressed string and tries to replace the indexes with the corresponding</a:t>
            </a:r>
          </a:p>
          <a:p>
            <a:pPr algn="just" eaLnBrk="0" hangingPunct="0"/>
            <a:r>
              <a:rPr sz="2800" b="0" dirty="0">
                <a:latin typeface="Times New Roman" panose="02020603050405020304" pitchFamily="18" charset="0"/>
              </a:rPr>
              <a:t>entry in the dictionary, which is empty at first and built up gradually. </a:t>
            </a:r>
          </a:p>
          <a:p>
            <a:pPr algn="just" eaLnBrk="0" hangingPunct="0">
              <a:buFont typeface="Courier New" panose="02070309020205020404" pitchFamily="49" charset="0"/>
              <a:buChar char="o"/>
            </a:pPr>
            <a:r>
              <a:rPr sz="2800" b="0" dirty="0">
                <a:latin typeface="Times New Roman" panose="02020603050405020304" pitchFamily="18" charset="0"/>
              </a:rPr>
              <a:t>The idea is that when an index is received, there is already an entry in the dictionary corresponding to that index.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23</a:t>
            </a:fld>
            <a:endParaRPr lang="en-US" sz="1200" dirty="0">
              <a:solidFill>
                <a:schemeClr val="tx2"/>
              </a:solidFill>
            </a:endParaRPr>
          </a:p>
        </p:txBody>
      </p:sp>
      <p:sp>
        <p:nvSpPr>
          <p:cNvPr id="31747" name="Text Box 2"/>
          <p:cNvSpPr txBox="1"/>
          <p:nvPr/>
        </p:nvSpPr>
        <p:spPr>
          <a:xfrm>
            <a:off x="1524000" y="6172200"/>
            <a:ext cx="5721350"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15.9  </a:t>
            </a:r>
            <a:r>
              <a:rPr sz="2000" dirty="0">
                <a:latin typeface="Times New Roman" panose="02020603050405020304" pitchFamily="18" charset="0"/>
              </a:rPr>
              <a:t>An example of Lempel Ziv decoding</a:t>
            </a:r>
          </a:p>
        </p:txBody>
      </p:sp>
      <p:pic>
        <p:nvPicPr>
          <p:cNvPr id="31748" name="Picture 3"/>
          <p:cNvPicPr>
            <a:picLocks noChangeAspect="1"/>
          </p:cNvPicPr>
          <p:nvPr/>
        </p:nvPicPr>
        <p:blipFill>
          <a:blip r:embed="rId3"/>
          <a:stretch>
            <a:fillRect/>
          </a:stretch>
        </p:blipFill>
        <p:spPr>
          <a:xfrm>
            <a:off x="0" y="304800"/>
            <a:ext cx="9144000" cy="59436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24</a:t>
            </a:fld>
            <a:endParaRPr lang="en-US" sz="1200" dirty="0">
              <a:solidFill>
                <a:schemeClr val="tx2"/>
              </a:solidFill>
            </a:endParaRPr>
          </a:p>
        </p:txBody>
      </p:sp>
      <p:sp>
        <p:nvSpPr>
          <p:cNvPr id="17848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mn-ea"/>
              <a:cs typeface="+mn-cs"/>
            </a:endParaRPr>
          </a:p>
        </p:txBody>
      </p:sp>
      <p:sp>
        <p:nvSpPr>
          <p:cNvPr id="1784835" name="Text Box 3"/>
          <p:cNvSpPr txBox="1">
            <a:spLocks noChangeArrowheads="1"/>
          </p:cNvSpPr>
          <p:nvPr/>
        </p:nvSpPr>
        <p:spPr bwMode="auto">
          <a:xfrm>
            <a:off x="228600" y="406400"/>
            <a:ext cx="7092950" cy="584200"/>
          </a:xfrm>
          <a:prstGeom prst="rect">
            <a:avLst/>
          </a:prstGeom>
          <a:noFill/>
          <a:ln w="9525">
            <a:noFill/>
            <a:miter lim="800000"/>
          </a:ln>
          <a:effectLst/>
        </p:spPr>
        <p:txBody>
          <a:bodyPr wrap="none">
            <a:spAutoFit/>
          </a:bodyPr>
          <a:lstStyle/>
          <a:p>
            <a:pPr marR="0" defTabSz="914400" eaLnBrk="0" hangingPunct="0">
              <a:buClrTx/>
              <a:buSzTx/>
              <a:buFontTx/>
              <a:buNone/>
              <a:defRPr/>
            </a:pPr>
            <a:r>
              <a:rPr kumimoji="0" lang="en-US" kern="1200" cap="none" spc="0" normalizeH="0" baseline="0" noProof="0" dirty="0">
                <a:effectLst>
                  <a:outerShdw blurRad="38100" dist="38100" dir="2700000" algn="tl">
                    <a:srgbClr val="C0C0C0"/>
                  </a:outerShdw>
                </a:effectLst>
                <a:latin typeface="Times" pitchFamily="18" charset="0"/>
                <a:ea typeface="+mn-ea"/>
                <a:cs typeface="+mn-cs"/>
              </a:rPr>
              <a:t>LOSSY COMPRESSION METHODS</a:t>
            </a:r>
          </a:p>
        </p:txBody>
      </p:sp>
      <p:sp>
        <p:nvSpPr>
          <p:cNvPr id="32773" name="Text Box 4"/>
          <p:cNvSpPr txBox="1"/>
          <p:nvPr/>
        </p:nvSpPr>
        <p:spPr>
          <a:xfrm>
            <a:off x="8229600" y="6400800"/>
            <a:ext cx="184150" cy="366713"/>
          </a:xfrm>
          <a:prstGeom prst="rect">
            <a:avLst/>
          </a:prstGeom>
          <a:noFill/>
          <a:ln w="9525">
            <a:noFill/>
          </a:ln>
        </p:spPr>
        <p:txBody>
          <a:bodyPr wrap="none">
            <a:spAutoFit/>
          </a:bodyPr>
          <a:lstStyle/>
          <a:p>
            <a:pPr eaLnBrk="0" hangingPunct="0"/>
            <a:endParaRPr sz="1800" dirty="0">
              <a:latin typeface="Times New Roman" panose="02020603050405020304" pitchFamily="18" charset="0"/>
            </a:endParaRPr>
          </a:p>
        </p:txBody>
      </p:sp>
      <p:sp>
        <p:nvSpPr>
          <p:cNvPr id="1784837" name="Rectangle 5"/>
          <p:cNvSpPr>
            <a:spLocks noChangeArrowheads="1"/>
          </p:cNvSpPr>
          <p:nvPr/>
        </p:nvSpPr>
        <p:spPr bwMode="auto">
          <a:xfrm>
            <a:off x="152400" y="1524000"/>
            <a:ext cx="8839200" cy="5200650"/>
          </a:xfrm>
          <a:prstGeom prst="rect">
            <a:avLst/>
          </a:prstGeom>
          <a:noFill/>
          <a:ln w="9525">
            <a:noFill/>
            <a:miter lim="800000"/>
          </a:ln>
          <a:effectLst/>
        </p:spPr>
        <p:txBody>
          <a:bodyPr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Our eyes and ears cannot distinguish subtle changes. </a:t>
            </a: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In such cases, we can use a </a:t>
            </a:r>
            <a:r>
              <a:rPr kumimoji="0" lang="en-US" sz="2800" b="0" i="0" u="none" strike="noStrike" kern="1200" cap="none" spc="0" normalizeH="0" baseline="0" noProof="0" dirty="0" err="1">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lossy</a:t>
            </a: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 data compression method. </a:t>
            </a:r>
          </a:p>
          <a:p>
            <a:pPr marL="548640" marR="0" lvl="1"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	These methods are cheaper</a:t>
            </a:r>
          </a:p>
          <a:p>
            <a:pPr marL="1005840" marR="0" lvl="2"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they take less time and space when it comes to sending millions of bits per second for images and video. </a:t>
            </a:r>
          </a:p>
          <a:p>
            <a:pPr marL="548640" marR="0" lvl="1"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 Several methods have been developed using </a:t>
            </a:r>
            <a:r>
              <a:rPr kumimoji="0" lang="en-US" sz="2800" b="0" i="0" u="none" strike="noStrike" kern="1200" cap="none" spc="0" normalizeH="0" baseline="0" noProof="0" dirty="0" err="1">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lossy</a:t>
            </a: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 compression techniques. </a:t>
            </a:r>
          </a:p>
          <a:p>
            <a:pPr marL="914400" marR="0" lvl="2"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800" b="0"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JPEG (Joint Photographic Experts Group)</a:t>
            </a: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encoding is used to   </a:t>
            </a: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compress pictures and graphics.</a:t>
            </a:r>
          </a:p>
          <a:p>
            <a:pPr marL="914400" marR="0" lvl="2"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MPEG (Moving Picture Experts Group)</a:t>
            </a: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encoding is used to </a:t>
            </a: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compress video, </a:t>
            </a:r>
          </a:p>
          <a:p>
            <a:pPr marL="914400" marR="0" lvl="2" indent="0" algn="just" defTabSz="914400" rtl="0" eaLnBrk="1" fontAlgn="base" latinLnBrk="0" hangingPunct="1">
              <a:lnSpc>
                <a:spcPct val="100000"/>
              </a:lnSpc>
              <a:spcBef>
                <a:spcPct val="0"/>
              </a:spcBef>
              <a:spcAft>
                <a:spcPct val="0"/>
              </a:spcAft>
              <a:buClrTx/>
              <a:buSzTx/>
              <a:buFont typeface="Courier New" panose="02070309020205020404" pitchFamily="49" charset="0"/>
              <a:buChar char="o"/>
              <a:defRPr/>
            </a:pPr>
            <a:r>
              <a:rPr kumimoji="0" 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MP3 (MPEG audio layer 3)</a:t>
            </a:r>
            <a:r>
              <a:rPr kumimoji="0" lang="en-US"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mn-cs"/>
              </a:rPr>
              <a:t> for audio compression.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25</a:t>
            </a:fld>
            <a:endParaRPr lang="en-US" sz="1200" dirty="0">
              <a:solidFill>
                <a:schemeClr val="tx2"/>
              </a:solidFill>
            </a:endParaRPr>
          </a:p>
        </p:txBody>
      </p:sp>
      <p:sp>
        <p:nvSpPr>
          <p:cNvPr id="33795" name="Text Box 2"/>
          <p:cNvSpPr txBox="1"/>
          <p:nvPr/>
        </p:nvSpPr>
        <p:spPr>
          <a:xfrm>
            <a:off x="0" y="0"/>
            <a:ext cx="6642100" cy="579438"/>
          </a:xfrm>
          <a:prstGeom prst="rect">
            <a:avLst/>
          </a:prstGeom>
          <a:noFill/>
          <a:ln w="9525">
            <a:noFill/>
          </a:ln>
        </p:spPr>
        <p:txBody>
          <a:bodyPr wrap="none">
            <a:spAutoFit/>
          </a:bodyPr>
          <a:lstStyle/>
          <a:p>
            <a:pPr eaLnBrk="0" hangingPunct="0"/>
            <a:r>
              <a:rPr dirty="0">
                <a:solidFill>
                  <a:srgbClr val="FF0000"/>
                </a:solidFill>
                <a:latin typeface="Times New Roman" panose="02020603050405020304" pitchFamily="18" charset="0"/>
              </a:rPr>
              <a:t>Image compression – JPEG encoding</a:t>
            </a:r>
          </a:p>
        </p:txBody>
      </p:sp>
      <p:sp>
        <p:nvSpPr>
          <p:cNvPr id="28676" name="Rectangle 3"/>
          <p:cNvSpPr>
            <a:spLocks noChangeArrowheads="1"/>
          </p:cNvSpPr>
          <p:nvPr/>
        </p:nvSpPr>
        <p:spPr bwMode="auto">
          <a:xfrm>
            <a:off x="0" y="533400"/>
            <a:ext cx="8915400" cy="2678113"/>
          </a:xfrm>
          <a:prstGeom prst="rect">
            <a:avLst/>
          </a:prstGeom>
          <a:solidFill>
            <a:schemeClr val="bg1"/>
          </a:solidFill>
          <a:ln w="9525">
            <a:noFill/>
            <a:miter lim="800000"/>
          </a:ln>
        </p:spPr>
        <p:txBody>
          <a:bodyPr>
            <a:spAutoFit/>
          </a:body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sz="2800" b="0" i="0" u="none" strike="noStrike" kern="1200" cap="none" spc="0" normalizeH="0" baseline="0" noProof="0" dirty="0">
                <a:ln>
                  <a:noFill/>
                </a:ln>
                <a:solidFill>
                  <a:schemeClr val="accent3"/>
                </a:solidFill>
                <a:effectLst/>
                <a:uLnTx/>
                <a:uFillTx/>
                <a:latin typeface="Times New Roman" panose="02020603050405020304" pitchFamily="18" charset="0"/>
                <a:ea typeface="+mn-ea"/>
                <a:cs typeface="+mn-cs"/>
              </a:rPr>
              <a:t>an image can be represented by a two-dimensional array (table) of picture elements (pixels). </a:t>
            </a:r>
          </a:p>
          <a:p>
            <a:pPr marL="457200" marR="0" lvl="1" indent="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 grayscale picture of 307,200 pixels is represented by 2,457,600 bits, and </a:t>
            </a:r>
          </a:p>
          <a:p>
            <a:pPr marL="457200" marR="0" lvl="1" indent="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 color picture is represented by 7,372,800 bits.</a:t>
            </a: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26</a:t>
            </a:fld>
            <a:endParaRPr lang="en-US" sz="1200" dirty="0">
              <a:solidFill>
                <a:schemeClr val="tx2"/>
              </a:solidFill>
            </a:endParaRPr>
          </a:p>
        </p:txBody>
      </p:sp>
      <p:sp>
        <p:nvSpPr>
          <p:cNvPr id="35843" name="Rectangle 3"/>
          <p:cNvSpPr/>
          <p:nvPr/>
        </p:nvSpPr>
        <p:spPr>
          <a:xfrm>
            <a:off x="0" y="76200"/>
            <a:ext cx="8915400" cy="1815882"/>
          </a:xfrm>
          <a:prstGeom prst="rect">
            <a:avLst/>
          </a:prstGeom>
          <a:solidFill>
            <a:schemeClr val="bg1"/>
          </a:solidFill>
          <a:ln w="9525">
            <a:noFill/>
          </a:ln>
        </p:spPr>
        <p:txBody>
          <a:bodyPr lIns="91440" tIns="45720" rIns="91440" bIns="45720" anchor="t">
            <a:spAutoFit/>
          </a:bodyPr>
          <a:lstStyle/>
          <a:p>
            <a:pPr algn="just" eaLnBrk="0" hangingPunct="0">
              <a:buFont typeface="Arial" panose="020B0604020202020204" pitchFamily="34" charset="0"/>
              <a:buChar char="•"/>
            </a:pPr>
            <a:r>
              <a:rPr lang="en-US" sz="2800" b="0" dirty="0">
                <a:latin typeface="Times New Roman"/>
                <a:cs typeface="Times New Roman"/>
              </a:rPr>
              <a:t> J</a:t>
            </a:r>
            <a:r>
              <a:rPr lang="en" sz="2800" b="0" dirty="0">
                <a:latin typeface="Consolas"/>
              </a:rPr>
              <a:t>PEG converts the picture into a set of vectors which creates redundancy.​</a:t>
            </a:r>
            <a:endParaRPr lang="en-US" sz="2800" b="0" dirty="0">
              <a:latin typeface="Times New Roman" panose="02020603050405020304" pitchFamily="18" charset="0"/>
              <a:cs typeface="Times New Roman" panose="02020603050405020304" pitchFamily="18" charset="0"/>
            </a:endParaRPr>
          </a:p>
          <a:p>
            <a:pPr algn="just" eaLnBrk="0" hangingPunct="0">
              <a:buFont typeface="Arial" panose="020B0604020202020204" pitchFamily="34" charset="0"/>
              <a:buChar char="•"/>
            </a:pPr>
            <a:r>
              <a:rPr sz="2800" b="0" dirty="0">
                <a:latin typeface="Times New Roman" panose="02020603050405020304" pitchFamily="18" charset="0"/>
              </a:rPr>
              <a:t> The redundancies can then be removed using one of the lossless compression methods we studied previously. </a:t>
            </a:r>
          </a:p>
        </p:txBody>
      </p:sp>
      <p:sp>
        <p:nvSpPr>
          <p:cNvPr id="35844" name="Text Box 6"/>
          <p:cNvSpPr txBox="1"/>
          <p:nvPr/>
        </p:nvSpPr>
        <p:spPr>
          <a:xfrm>
            <a:off x="1524000" y="6172200"/>
            <a:ext cx="5380038"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15.11  </a:t>
            </a:r>
            <a:r>
              <a:rPr sz="2000" dirty="0">
                <a:latin typeface="Times New Roman" panose="02020603050405020304" pitchFamily="18" charset="0"/>
              </a:rPr>
              <a:t>The JPEG compression process</a:t>
            </a:r>
          </a:p>
        </p:txBody>
      </p:sp>
      <p:pic>
        <p:nvPicPr>
          <p:cNvPr id="35845" name="Picture 7"/>
          <p:cNvPicPr>
            <a:picLocks noChangeAspect="1"/>
          </p:cNvPicPr>
          <p:nvPr/>
        </p:nvPicPr>
        <p:blipFill>
          <a:blip r:embed="rId3"/>
          <a:stretch>
            <a:fillRect/>
          </a:stretch>
        </p:blipFill>
        <p:spPr>
          <a:xfrm>
            <a:off x="392113" y="2514600"/>
            <a:ext cx="8447087" cy="32766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27</a:t>
            </a:fld>
            <a:endParaRPr lang="en-US" sz="1200" dirty="0">
              <a:solidFill>
                <a:schemeClr val="tx2"/>
              </a:solidFill>
            </a:endParaRPr>
          </a:p>
        </p:txBody>
      </p:sp>
      <p:sp>
        <p:nvSpPr>
          <p:cNvPr id="34819" name="Text Box 2"/>
          <p:cNvSpPr txBox="1"/>
          <p:nvPr/>
        </p:nvSpPr>
        <p:spPr>
          <a:xfrm>
            <a:off x="1524000" y="6172200"/>
            <a:ext cx="4841875" cy="461963"/>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 </a:t>
            </a:r>
            <a:r>
              <a:rPr sz="2000" dirty="0">
                <a:latin typeface="Times New Roman" panose="02020603050405020304" pitchFamily="18" charset="0"/>
              </a:rPr>
              <a:t>JPEG grayscale example, 640 × 480 pixels</a:t>
            </a:r>
          </a:p>
        </p:txBody>
      </p:sp>
      <p:pic>
        <p:nvPicPr>
          <p:cNvPr id="34820" name="Picture 3"/>
          <p:cNvPicPr>
            <a:picLocks noChangeAspect="1"/>
          </p:cNvPicPr>
          <p:nvPr/>
        </p:nvPicPr>
        <p:blipFill>
          <a:blip r:embed="rId3"/>
          <a:stretch>
            <a:fillRect/>
          </a:stretch>
        </p:blipFill>
        <p:spPr>
          <a:xfrm>
            <a:off x="3924300" y="1219200"/>
            <a:ext cx="5219700" cy="3914775"/>
          </a:xfrm>
          <a:prstGeom prst="rect">
            <a:avLst/>
          </a:prstGeom>
          <a:noFill/>
          <a:ln w="9525">
            <a:noFill/>
          </a:ln>
        </p:spPr>
      </p:pic>
      <p:sp>
        <p:nvSpPr>
          <p:cNvPr id="5" name="Rectangle 4"/>
          <p:cNvSpPr/>
          <p:nvPr/>
        </p:nvSpPr>
        <p:spPr>
          <a:xfrm>
            <a:off x="304800" y="304800"/>
            <a:ext cx="3581400" cy="4785926"/>
          </a:xfrm>
          <a:prstGeom prst="rect">
            <a:avLst/>
          </a:prstGeom>
        </p:spPr>
        <p:txBody>
          <a:bodyPr lIns="91440" tIns="45720" rIns="91440" bIns="45720" anchor="t">
            <a:spAutoFit/>
          </a:bodyPr>
          <a:lstStyle/>
          <a:p>
            <a:pPr>
              <a:defRPr/>
            </a:pPr>
            <a:r>
              <a:rPr kumimoji="0" lang="en" sz="2100" b="0" i="0" u="none" strike="noStrike" kern="1200" cap="none" spc="0" normalizeH="0" baseline="0" noProof="0" dirty="0">
                <a:ln>
                  <a:noFill/>
                </a:ln>
                <a:solidFill>
                  <a:srgbClr val="E8EAED"/>
                </a:solidFill>
                <a:effectLst/>
                <a:uLnTx/>
                <a:uFillTx/>
                <a:latin typeface="Consolas"/>
                <a:cs typeface="Times New Roman"/>
              </a:rPr>
              <a:t>In JPEG,</a:t>
            </a:r>
            <a:r>
              <a:rPr lang="en" sz="2100" b="0" dirty="0">
                <a:solidFill>
                  <a:srgbClr val="E8EAED"/>
                </a:solidFill>
                <a:latin typeface="Consolas"/>
                <a:cs typeface="Times New Roman"/>
              </a:rPr>
              <a:t> ​
</a:t>
            </a:r>
            <a:r>
              <a:rPr kumimoji="0" lang="en" sz="2100" b="0" i="0" u="none" strike="noStrike" kern="1200" cap="none" spc="0" normalizeH="0" baseline="0" noProof="0" dirty="0">
                <a:ln>
                  <a:noFill/>
                </a:ln>
                <a:solidFill>
                  <a:srgbClr val="E8EAED"/>
                </a:solidFill>
                <a:effectLst/>
                <a:uLnTx/>
                <a:uFillTx/>
                <a:latin typeface="Consolas"/>
                <a:cs typeface="Times New Roman"/>
              </a:rPr>
              <a:t>a grayscale picture </a:t>
            </a:r>
            <a:r>
              <a:rPr lang="en" sz="2100" b="0" dirty="0">
                <a:solidFill>
                  <a:srgbClr val="E8EAED"/>
                </a:solidFill>
                <a:latin typeface="Consolas"/>
                <a:cs typeface="Times New Roman"/>
              </a:rPr>
              <a:t>is divided into blocks with a </a:t>
            </a:r>
            <a:r>
              <a:rPr kumimoji="0" lang="en" sz="2100" b="0" i="0" u="none" strike="noStrike" kern="1200" cap="none" spc="0" normalizeH="0" baseline="0" noProof="0" dirty="0">
                <a:ln>
                  <a:noFill/>
                </a:ln>
                <a:solidFill>
                  <a:srgbClr val="E8EAED"/>
                </a:solidFill>
                <a:effectLst/>
                <a:uLnTx/>
                <a:uFillTx/>
                <a:latin typeface="Consolas"/>
                <a:cs typeface="Times New Roman"/>
              </a:rPr>
              <a:t>block </a:t>
            </a:r>
            <a:r>
              <a:rPr lang="en" sz="2100" b="0" dirty="0">
                <a:solidFill>
                  <a:srgbClr val="E8EAED"/>
                </a:solidFill>
                <a:latin typeface="Consolas"/>
                <a:cs typeface="Times New Roman"/>
              </a:rPr>
              <a:t>size of </a:t>
            </a:r>
            <a:r>
              <a:rPr kumimoji="0" lang="en" sz="2100" b="0" i="0" u="none" strike="noStrike" kern="1200" cap="none" spc="0" normalizeH="0" baseline="0" noProof="0" dirty="0">
                <a:ln>
                  <a:noFill/>
                </a:ln>
                <a:solidFill>
                  <a:srgbClr val="E8EAED"/>
                </a:solidFill>
                <a:effectLst/>
                <a:uLnTx/>
                <a:uFillTx/>
                <a:latin typeface="Consolas"/>
                <a:cs typeface="Times New Roman"/>
              </a:rPr>
              <a:t>8 × 8 </a:t>
            </a:r>
            <a:r>
              <a:rPr lang="en" sz="2100" b="0" dirty="0">
                <a:solidFill>
                  <a:srgbClr val="E8EAED"/>
                </a:solidFill>
                <a:latin typeface="Consolas"/>
                <a:cs typeface="Times New Roman"/>
              </a:rPr>
              <a:t>pixels</a:t>
            </a:r>
            <a:r>
              <a:rPr kumimoji="0" lang="en" sz="2100" b="0" i="0" u="none" strike="noStrike" kern="1200" cap="none" spc="0" normalizeH="0" baseline="0" noProof="0" dirty="0">
                <a:ln>
                  <a:noFill/>
                </a:ln>
                <a:solidFill>
                  <a:srgbClr val="E8EAED"/>
                </a:solidFill>
                <a:effectLst/>
                <a:uLnTx/>
                <a:uFillTx/>
                <a:latin typeface="Consolas"/>
                <a:cs typeface="Times New Roman"/>
              </a:rPr>
              <a:t>, </a:t>
            </a:r>
            <a:r>
              <a:rPr lang="en" sz="2100" b="0" dirty="0">
                <a:solidFill>
                  <a:srgbClr val="E8EAED"/>
                </a:solidFill>
                <a:latin typeface="Consolas"/>
                <a:cs typeface="Times New Roman"/>
              </a:rPr>
              <a:t>to reduce the number of calculations</a:t>
            </a:r>
            <a:r>
              <a:rPr kumimoji="0" lang="en" sz="2100" b="0" i="0" u="none" strike="noStrike" kern="1200" cap="none" spc="0" normalizeH="0" baseline="0" noProof="0" dirty="0">
                <a:ln>
                  <a:noFill/>
                </a:ln>
                <a:solidFill>
                  <a:srgbClr val="E8EAED"/>
                </a:solidFill>
                <a:effectLst/>
                <a:uLnTx/>
                <a:uFillTx/>
                <a:latin typeface="Consolas"/>
                <a:cs typeface="Times New Roman"/>
              </a:rPr>
              <a:t>.</a:t>
            </a:r>
            <a:r>
              <a:rPr lang="en" sz="2100" b="0" dirty="0">
                <a:solidFill>
                  <a:srgbClr val="E8EAED"/>
                </a:solidFill>
                <a:latin typeface="Consolas"/>
                <a:cs typeface="Times New Roman"/>
              </a:rPr>
              <a:t>​
 the number of mathematical operations of each image is </a:t>
            </a:r>
            <a:r>
              <a:rPr kumimoji="0" lang="en" sz="2100" b="0" i="0" u="none" strike="noStrike" kern="1200" cap="none" spc="0" normalizeH="0" baseline="0" noProof="0" dirty="0">
                <a:ln>
                  <a:noFill/>
                </a:ln>
                <a:solidFill>
                  <a:srgbClr val="E8EAED"/>
                </a:solidFill>
                <a:effectLst/>
                <a:uLnTx/>
                <a:uFillTx/>
                <a:latin typeface="Consolas"/>
                <a:cs typeface="Times New Roman"/>
              </a:rPr>
              <a:t>the square of the number of units</a:t>
            </a:r>
            <a:r>
              <a:rPr kumimoji="0" lang="en-US" sz="3200" b="0" i="0" u="none" strike="noStrike" kern="1200" cap="none" spc="0" normalizeH="0" baseline="0" noProof="0" dirty="0">
                <a:ln>
                  <a:noFill/>
                </a:ln>
                <a:solidFill>
                  <a:schemeClr val="accent3"/>
                </a:solidFill>
                <a:effectLst/>
                <a:uLnTx/>
                <a:uFillTx/>
                <a:latin typeface="Times New Roman"/>
                <a:cs typeface="Times New Roman"/>
              </a:rPr>
              <a:t>.</a:t>
            </a:r>
            <a:r>
              <a:rPr lang="en-US" b="0" dirty="0">
                <a:solidFill>
                  <a:schemeClr val="accent3"/>
                </a:solidFill>
                <a:latin typeface="Times New Roman"/>
                <a:cs typeface="Times New Roman"/>
              </a:rPr>
              <a:t> </a:t>
            </a:r>
            <a:endParaRPr lang="en-US" dirty="0">
              <a:solidFill>
                <a:schemeClr val="accent3"/>
              </a:solidFil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28</a:t>
            </a:fld>
            <a:endParaRPr lang="en-US" sz="1200" dirty="0">
              <a:solidFill>
                <a:schemeClr val="tx2"/>
              </a:solidFill>
            </a:endParaRPr>
          </a:p>
        </p:txBody>
      </p:sp>
      <p:sp>
        <p:nvSpPr>
          <p:cNvPr id="36867" name="Text Box 5"/>
          <p:cNvSpPr txBox="1"/>
          <p:nvPr/>
        </p:nvSpPr>
        <p:spPr>
          <a:xfrm>
            <a:off x="76200" y="76200"/>
            <a:ext cx="6626225" cy="646113"/>
          </a:xfrm>
          <a:prstGeom prst="rect">
            <a:avLst/>
          </a:prstGeom>
          <a:noFill/>
          <a:ln w="9525">
            <a:noFill/>
          </a:ln>
        </p:spPr>
        <p:txBody>
          <a:bodyPr wrap="none">
            <a:spAutoFit/>
          </a:bodyPr>
          <a:lstStyle/>
          <a:p>
            <a:pPr eaLnBrk="0" hangingPunct="0"/>
            <a:r>
              <a:rPr sz="3600" dirty="0">
                <a:solidFill>
                  <a:srgbClr val="FF0000"/>
                </a:solidFill>
                <a:latin typeface="Times New Roman" panose="02020603050405020304" pitchFamily="18" charset="0"/>
              </a:rPr>
              <a:t>Discrete cosine transform (DCT)</a:t>
            </a:r>
          </a:p>
        </p:txBody>
      </p:sp>
      <p:sp>
        <p:nvSpPr>
          <p:cNvPr id="36868" name="Rectangle 6"/>
          <p:cNvSpPr/>
          <p:nvPr/>
        </p:nvSpPr>
        <p:spPr>
          <a:xfrm>
            <a:off x="228600" y="1066800"/>
            <a:ext cx="8915400" cy="2569934"/>
          </a:xfrm>
          <a:prstGeom prst="rect">
            <a:avLst/>
          </a:prstGeom>
          <a:solidFill>
            <a:schemeClr val="bg1"/>
          </a:solidFill>
          <a:ln w="9525">
            <a:noFill/>
          </a:ln>
        </p:spPr>
        <p:txBody>
          <a:bodyPr lIns="91440" tIns="45720" rIns="91440" bIns="45720" anchor="t">
            <a:spAutoFit/>
          </a:bodyPr>
          <a:lstStyle/>
          <a:p>
            <a:pPr algn="just" eaLnBrk="0" hangingPunct="0">
              <a:buFont typeface="Arial" panose="020B0604020202020204" pitchFamily="34" charset="0"/>
              <a:buChar char="•"/>
            </a:pPr>
            <a:r>
              <a:rPr lang="en" sz="2800" b="0" dirty="0">
                <a:latin typeface="Times New Roman"/>
                <a:cs typeface="Times New Roman"/>
              </a:rPr>
              <a:t> </a:t>
            </a:r>
            <a:r>
              <a:rPr lang="en" sz="2100" b="0" dirty="0">
                <a:solidFill>
                  <a:srgbClr val="E8EAED"/>
                </a:solidFill>
                <a:latin typeface="Consolas"/>
              </a:rPr>
              <a:t>Each block of 64 pixels is transformed by a discrete cosine transform (DCT).​</a:t>
            </a:r>
            <a:endParaRPr sz="2800" b="0" dirty="0">
              <a:latin typeface="Times New Roman" panose="02020603050405020304" pitchFamily="18" charset="0"/>
            </a:endParaRPr>
          </a:p>
          <a:p>
            <a:pPr algn="just" eaLnBrk="0" hangingPunct="0">
              <a:buFont typeface="Arial" panose="020B0604020202020204" pitchFamily="34" charset="0"/>
              <a:buChar char="•"/>
            </a:pPr>
            <a:r>
              <a:rPr sz="2800" b="0" dirty="0">
                <a:latin typeface="Times New Roman" panose="02020603050405020304" pitchFamily="18" charset="0"/>
              </a:rPr>
              <a:t> The transformation changes the 64 values so that the relative relationships between pixels are kept but the redundancies are revealed. </a:t>
            </a:r>
          </a:p>
          <a:p>
            <a:pPr algn="just" eaLnBrk="0" hangingPunct="0"/>
            <a:endParaRPr sz="2800" b="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29</a:t>
            </a:fld>
            <a:endParaRPr lang="en-US" sz="1200" dirty="0">
              <a:solidFill>
                <a:schemeClr val="tx2"/>
              </a:solidFill>
            </a:endParaRPr>
          </a:p>
        </p:txBody>
      </p:sp>
      <p:sp>
        <p:nvSpPr>
          <p:cNvPr id="37891" name="Rectangle 2"/>
          <p:cNvSpPr/>
          <p:nvPr/>
        </p:nvSpPr>
        <p:spPr>
          <a:xfrm>
            <a:off x="0" y="1066800"/>
            <a:ext cx="8839200" cy="4524375"/>
          </a:xfrm>
          <a:prstGeom prst="rect">
            <a:avLst/>
          </a:prstGeom>
          <a:noFill/>
          <a:ln w="9525">
            <a:noFill/>
          </a:ln>
        </p:spPr>
        <p:txBody>
          <a:bodyPr>
            <a:spAutoFit/>
          </a:bodyPr>
          <a:lstStyle/>
          <a:p>
            <a:pPr eaLnBrk="0" hangingPunct="0"/>
            <a:r>
              <a:rPr sz="2400" dirty="0">
                <a:solidFill>
                  <a:schemeClr val="accent1"/>
                </a:solidFill>
                <a:latin typeface="Arial" panose="020B0604020202020204" pitchFamily="34" charset="0"/>
              </a:rPr>
              <a:t>The transform coding process using DCT. </a:t>
            </a:r>
          </a:p>
          <a:p>
            <a:pPr eaLnBrk="0" hangingPunct="0"/>
            <a:r>
              <a:rPr sz="2400" dirty="0">
                <a:latin typeface="Arial" panose="020B0604020202020204" pitchFamily="34" charset="0"/>
              </a:rPr>
              <a:t>We apply a two-dimensional DCT on an image block of 8-by-8 elements. </a:t>
            </a:r>
          </a:p>
          <a:p>
            <a:pPr eaLnBrk="0" hangingPunct="0"/>
            <a:r>
              <a:rPr sz="2400" dirty="0">
                <a:solidFill>
                  <a:srgbClr val="FFC000"/>
                </a:solidFill>
                <a:latin typeface="Arial" panose="020B0604020202020204" pitchFamily="34" charset="0"/>
              </a:rPr>
              <a:t>For forward transform</a:t>
            </a:r>
            <a:r>
              <a:rPr sz="2400" dirty="0">
                <a:latin typeface="Arial" panose="020B0604020202020204" pitchFamily="34" charset="0"/>
              </a:rPr>
              <a:t>, from definition [6] we have </a:t>
            </a:r>
          </a:p>
          <a:p>
            <a:pPr eaLnBrk="0" hangingPunct="0"/>
            <a:r>
              <a:rPr sz="2400" i="1" dirty="0">
                <a:latin typeface="Arial" panose="020B0604020202020204" pitchFamily="34" charset="0"/>
              </a:rPr>
              <a:t>C = BAB</a:t>
            </a:r>
            <a:r>
              <a:rPr sz="2400" i="1" baseline="30000" dirty="0">
                <a:latin typeface="Arial" panose="020B0604020202020204" pitchFamily="34" charset="0"/>
              </a:rPr>
              <a:t>T</a:t>
            </a:r>
          </a:p>
          <a:p>
            <a:pPr eaLnBrk="0" hangingPunct="0"/>
            <a:r>
              <a:rPr sz="2400" dirty="0">
                <a:latin typeface="Arial" panose="020B0604020202020204" pitchFamily="34" charset="0"/>
              </a:rPr>
              <a:t>               </a:t>
            </a:r>
          </a:p>
          <a:p>
            <a:pPr eaLnBrk="0" hangingPunct="0"/>
            <a:r>
              <a:rPr sz="2400" dirty="0">
                <a:latin typeface="Arial" panose="020B0604020202020204" pitchFamily="34" charset="0"/>
              </a:rPr>
              <a:t>where  : </a:t>
            </a:r>
          </a:p>
          <a:p>
            <a:pPr eaLnBrk="0" hangingPunct="0">
              <a:buFont typeface="Arial" panose="020B0604020202020204" pitchFamily="34" charset="0"/>
              <a:buChar char="•"/>
            </a:pPr>
            <a:r>
              <a:rPr sz="2400" i="1" dirty="0">
                <a:latin typeface="Arial" panose="020B0604020202020204" pitchFamily="34" charset="0"/>
              </a:rPr>
              <a:t>  C is a transformed coefficient matrix of 8-by-8 elements. </a:t>
            </a:r>
          </a:p>
          <a:p>
            <a:pPr eaLnBrk="0" hangingPunct="0">
              <a:buFont typeface="Arial" panose="020B0604020202020204" pitchFamily="34" charset="0"/>
              <a:buChar char="•"/>
            </a:pPr>
            <a:r>
              <a:rPr sz="2400" i="1" dirty="0">
                <a:latin typeface="Arial" panose="020B0604020202020204" pitchFamily="34" charset="0"/>
              </a:rPr>
              <a:t>  B the DCT transform matrix whose entries are defined  </a:t>
            </a:r>
          </a:p>
          <a:p>
            <a:pPr eaLnBrk="0" hangingPunct="0"/>
            <a:r>
              <a:rPr sz="2400" i="1" dirty="0">
                <a:latin typeface="Arial" panose="020B0604020202020204" pitchFamily="34" charset="0"/>
              </a:rPr>
              <a:t>    below.</a:t>
            </a:r>
          </a:p>
          <a:p>
            <a:pPr eaLnBrk="0" hangingPunct="0">
              <a:buFont typeface="Arial" panose="020B0604020202020204" pitchFamily="34" charset="0"/>
              <a:buChar char="•"/>
            </a:pPr>
            <a:r>
              <a:rPr sz="2400" i="1" dirty="0">
                <a:latin typeface="Arial" panose="020B0604020202020204" pitchFamily="34" charset="0"/>
              </a:rPr>
              <a:t>A an image data matrix of 8-by-8 elements </a:t>
            </a:r>
            <a:r>
              <a:rPr sz="2400" dirty="0">
                <a:latin typeface="Arial" panose="020B0604020202020204" pitchFamily="34" charset="0"/>
              </a:rPr>
              <a:t>to be coded. </a:t>
            </a:r>
          </a:p>
          <a:p>
            <a:pPr eaLnBrk="0" hangingPunct="0">
              <a:buFont typeface="Arial" panose="020B0604020202020204" pitchFamily="34" charset="0"/>
              <a:buChar char="•"/>
            </a:pPr>
            <a:r>
              <a:rPr sz="2400" i="1" dirty="0">
                <a:latin typeface="Arial" panose="020B0604020202020204" pitchFamily="34" charset="0"/>
              </a:rPr>
              <a:t>B</a:t>
            </a:r>
            <a:r>
              <a:rPr sz="2400" i="1" baseline="30000" dirty="0">
                <a:latin typeface="Arial" panose="020B0604020202020204" pitchFamily="34" charset="0"/>
              </a:rPr>
              <a:t>T </a:t>
            </a:r>
            <a:r>
              <a:rPr sz="2400" dirty="0">
                <a:latin typeface="Arial" panose="020B0604020202020204" pitchFamily="34" charset="0"/>
              </a:rPr>
              <a:t> denotes the transpose of </a:t>
            </a:r>
            <a:r>
              <a:rPr sz="2400" i="1" dirty="0">
                <a:latin typeface="Arial" panose="020B0604020202020204" pitchFamily="34" charset="0"/>
              </a:rPr>
              <a:t>B.</a:t>
            </a:r>
            <a:endParaRPr sz="2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100" normalizeH="0" baseline="0" noProof="0" dirty="0">
                <a:ln>
                  <a:noFill/>
                </a:ln>
                <a:solidFill>
                  <a:srgbClr val="C1EEFF"/>
                </a:solidFill>
                <a:effectLst/>
                <a:uLnTx/>
                <a:uFillTx/>
                <a:latin typeface="+mj-lt"/>
                <a:ea typeface="+mj-ea"/>
                <a:cs typeface="+mj-cs"/>
              </a:rPr>
              <a:t>Data Redundancy</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1267" name="Content Placeholder 2"/>
          <p:cNvSpPr>
            <a:spLocks noGrp="1"/>
          </p:cNvSpPr>
          <p:nvPr>
            <p:ph idx="1"/>
          </p:nvPr>
        </p:nvSpPr>
        <p:spPr>
          <a:xfrm>
            <a:off x="457200" y="1371600"/>
            <a:ext cx="8534400" cy="4984750"/>
          </a:xfrm>
          <a:solidFill>
            <a:srgbClr val="3366FF">
              <a:alpha val="100000"/>
            </a:srgbClr>
          </a:solidFill>
        </p:spPr>
        <p:txBody>
          <a:bodyPr vert="horz" wrap="square" lIns="91440" tIns="45720" rIns="91440" bIns="45720" anchor="t" anchorCtr="0"/>
          <a:lstStyle/>
          <a:p>
            <a:r>
              <a:rPr dirty="0">
                <a:solidFill>
                  <a:srgbClr val="FF0000"/>
                </a:solidFill>
              </a:rPr>
              <a:t>digital audio </a:t>
            </a:r>
            <a:r>
              <a:rPr dirty="0"/>
              <a:t>is a series sample values.</a:t>
            </a:r>
          </a:p>
          <a:p>
            <a:r>
              <a:rPr dirty="0"/>
              <a:t> </a:t>
            </a:r>
            <a:r>
              <a:rPr dirty="0">
                <a:solidFill>
                  <a:srgbClr val="FF0000"/>
                </a:solidFill>
              </a:rPr>
              <a:t>An image </a:t>
            </a:r>
            <a:r>
              <a:rPr dirty="0"/>
              <a:t>is a rectangular array of sample values (pixel values)</a:t>
            </a:r>
          </a:p>
          <a:p>
            <a:r>
              <a:rPr dirty="0"/>
              <a:t> </a:t>
            </a:r>
            <a:r>
              <a:rPr dirty="0">
                <a:solidFill>
                  <a:srgbClr val="FF0000"/>
                </a:solidFill>
              </a:rPr>
              <a:t>video</a:t>
            </a:r>
            <a:r>
              <a:rPr dirty="0"/>
              <a:t> is a sequence of images played out at a certain rate. </a:t>
            </a:r>
          </a:p>
          <a:p>
            <a:r>
              <a:rPr dirty="0"/>
              <a:t>Redundancy refers to “storing extra information to represent a quantity of information”</a:t>
            </a:r>
          </a:p>
          <a:p>
            <a:r>
              <a:rPr i="1" dirty="0"/>
              <a:t> </a:t>
            </a:r>
            <a:r>
              <a:rPr i="1" dirty="0">
                <a:solidFill>
                  <a:srgbClr val="FF0000"/>
                </a:solidFill>
              </a:rPr>
              <a:t>Removal of redundancy </a:t>
            </a:r>
            <a:r>
              <a:rPr i="1" dirty="0"/>
              <a:t>does not change the meaning of the data. </a:t>
            </a:r>
          </a:p>
          <a:p>
            <a:endParaRPr i="1" dirty="0"/>
          </a:p>
          <a:p>
            <a:endParaRPr i="1" dirty="0"/>
          </a:p>
        </p:txBody>
      </p:sp>
      <p:sp>
        <p:nvSpPr>
          <p:cNvPr id="11268"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a:t>
            </a:fld>
            <a:endParaRPr lang="en-US" sz="1200" dirty="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30</a:t>
            </a:fld>
            <a:endParaRPr lang="en-US" sz="1200" dirty="0">
              <a:solidFill>
                <a:schemeClr val="tx2"/>
              </a:solidFill>
            </a:endParaRPr>
          </a:p>
        </p:txBody>
      </p:sp>
      <p:sp>
        <p:nvSpPr>
          <p:cNvPr id="38915" name="Rectangle 2"/>
          <p:cNvSpPr/>
          <p:nvPr/>
        </p:nvSpPr>
        <p:spPr>
          <a:xfrm>
            <a:off x="1447800" y="2151063"/>
            <a:ext cx="6019800" cy="1570037"/>
          </a:xfrm>
          <a:prstGeom prst="rect">
            <a:avLst/>
          </a:prstGeom>
          <a:noFill/>
          <a:ln w="9525">
            <a:noFill/>
          </a:ln>
        </p:spPr>
        <p:txBody>
          <a:bodyPr>
            <a:spAutoFit/>
          </a:bodyPr>
          <a:lstStyle/>
          <a:p>
            <a:pPr eaLnBrk="0" hangingPunct="0"/>
            <a:r>
              <a:rPr dirty="0">
                <a:latin typeface="Arial" panose="020B0604020202020204" pitchFamily="34" charset="0"/>
              </a:rPr>
              <a:t>For inverse DCT (IDCT), we have</a:t>
            </a:r>
          </a:p>
          <a:p>
            <a:pPr eaLnBrk="0" hangingPunct="0"/>
            <a:r>
              <a:rPr i="1" dirty="0">
                <a:latin typeface="Arial" panose="020B0604020202020204" pitchFamily="34" charset="0"/>
              </a:rPr>
              <a:t>A = B</a:t>
            </a:r>
            <a:r>
              <a:rPr i="1" baseline="30000" dirty="0">
                <a:latin typeface="Arial" panose="020B0604020202020204" pitchFamily="34" charset="0"/>
              </a:rPr>
              <a:t>T </a:t>
            </a:r>
            <a:r>
              <a:rPr i="1" dirty="0">
                <a:latin typeface="Arial" panose="020B0604020202020204" pitchFamily="34" charset="0"/>
              </a:rPr>
              <a:t>CB </a:t>
            </a:r>
            <a:endParaRPr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31</a:t>
            </a:fld>
            <a:endParaRPr lang="en-US" sz="1200" dirty="0">
              <a:solidFill>
                <a:schemeClr val="tx2"/>
              </a:solidFill>
            </a:endParaRPr>
          </a:p>
        </p:txBody>
      </p:sp>
      <p:sp>
        <p:nvSpPr>
          <p:cNvPr id="39939" name="Rectangle 2"/>
          <p:cNvSpPr/>
          <p:nvPr/>
        </p:nvSpPr>
        <p:spPr>
          <a:xfrm>
            <a:off x="0" y="990600"/>
            <a:ext cx="9144000" cy="3046413"/>
          </a:xfrm>
          <a:prstGeom prst="rect">
            <a:avLst/>
          </a:prstGeom>
          <a:noFill/>
          <a:ln w="9525">
            <a:noFill/>
          </a:ln>
        </p:spPr>
        <p:txBody>
          <a:bodyPr>
            <a:spAutoFit/>
          </a:bodyPr>
          <a:lstStyle/>
          <a:p>
            <a:pPr eaLnBrk="0" hangingPunct="0"/>
            <a:r>
              <a:rPr dirty="0">
                <a:latin typeface="Arial" panose="020B0604020202020204" pitchFamily="34" charset="0"/>
              </a:rPr>
              <a:t>For two-dimensional DCT with block size of 8-by-8, we denote the entries of </a:t>
            </a:r>
            <a:r>
              <a:rPr i="1" dirty="0">
                <a:latin typeface="Arial" panose="020B0604020202020204" pitchFamily="34" charset="0"/>
              </a:rPr>
              <a:t>B by B(i, j), where i is the row index from 0 to 7 and j the column index from 0 to 7.</a:t>
            </a:r>
          </a:p>
          <a:p>
            <a:pPr eaLnBrk="0" hangingPunct="0"/>
            <a:r>
              <a:rPr i="1" dirty="0">
                <a:latin typeface="Arial" panose="020B0604020202020204" pitchFamily="34" charset="0"/>
              </a:rPr>
              <a:t>Accord</a:t>
            </a:r>
            <a:r>
              <a:rPr dirty="0">
                <a:latin typeface="Arial" panose="020B0604020202020204" pitchFamily="34" charset="0"/>
              </a:rPr>
              <a:t>ing to the definition, we have</a:t>
            </a:r>
          </a:p>
          <a:p>
            <a:pPr eaLnBrk="0" hangingPunct="0"/>
            <a:r>
              <a:rPr i="1" dirty="0">
                <a:latin typeface="Arial" panose="020B0604020202020204" pitchFamily="34" charset="0"/>
              </a:rPr>
              <a:t> </a:t>
            </a:r>
            <a:endParaRPr dirty="0">
              <a:latin typeface="Arial" panose="020B0604020202020204" pitchFamily="34" charset="0"/>
            </a:endParaRPr>
          </a:p>
        </p:txBody>
      </p:sp>
      <p:pic>
        <p:nvPicPr>
          <p:cNvPr id="39940" name="Picture 2"/>
          <p:cNvPicPr>
            <a:picLocks noChangeAspect="1"/>
          </p:cNvPicPr>
          <p:nvPr/>
        </p:nvPicPr>
        <p:blipFill>
          <a:blip r:embed="rId2"/>
          <a:stretch>
            <a:fillRect/>
          </a:stretch>
        </p:blipFill>
        <p:spPr>
          <a:xfrm>
            <a:off x="1600200" y="4419600"/>
            <a:ext cx="5562600" cy="13144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32</a:t>
            </a:fld>
            <a:endParaRPr lang="en-US" sz="1200" dirty="0">
              <a:solidFill>
                <a:schemeClr val="tx2"/>
              </a:solidFill>
            </a:endParaRPr>
          </a:p>
        </p:txBody>
      </p:sp>
      <p:pic>
        <p:nvPicPr>
          <p:cNvPr id="40963" name="Picture 2"/>
          <p:cNvPicPr>
            <a:picLocks noChangeAspect="1"/>
          </p:cNvPicPr>
          <p:nvPr/>
        </p:nvPicPr>
        <p:blipFill>
          <a:blip r:embed="rId2"/>
          <a:stretch>
            <a:fillRect/>
          </a:stretch>
        </p:blipFill>
        <p:spPr>
          <a:xfrm>
            <a:off x="976313" y="1871663"/>
            <a:ext cx="7191375" cy="31146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33</a:t>
            </a:fld>
            <a:endParaRPr lang="en-US" sz="1200" dirty="0">
              <a:solidFill>
                <a:schemeClr val="tx2"/>
              </a:solidFill>
            </a:endParaRPr>
          </a:p>
        </p:txBody>
      </p:sp>
      <p:pic>
        <p:nvPicPr>
          <p:cNvPr id="41987" name="Picture 2"/>
          <p:cNvPicPr>
            <a:picLocks noChangeAspect="1"/>
          </p:cNvPicPr>
          <p:nvPr/>
        </p:nvPicPr>
        <p:blipFill>
          <a:blip r:embed="rId2"/>
          <a:stretch>
            <a:fillRect/>
          </a:stretch>
        </p:blipFill>
        <p:spPr>
          <a:xfrm>
            <a:off x="0" y="1457325"/>
            <a:ext cx="9324975" cy="394335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34</a:t>
            </a:fld>
            <a:endParaRPr lang="en-US" sz="1200" dirty="0">
              <a:solidFill>
                <a:schemeClr val="tx2"/>
              </a:solidFill>
            </a:endParaRPr>
          </a:p>
        </p:txBody>
      </p:sp>
      <p:pic>
        <p:nvPicPr>
          <p:cNvPr id="43011" name="Picture 2"/>
          <p:cNvPicPr>
            <a:picLocks noChangeAspect="1"/>
          </p:cNvPicPr>
          <p:nvPr/>
        </p:nvPicPr>
        <p:blipFill>
          <a:blip r:embed="rId2"/>
          <a:stretch>
            <a:fillRect/>
          </a:stretch>
        </p:blipFill>
        <p:spPr>
          <a:xfrm>
            <a:off x="219075" y="762000"/>
            <a:ext cx="8924925" cy="3190875"/>
          </a:xfrm>
          <a:prstGeom prst="rect">
            <a:avLst/>
          </a:prstGeom>
          <a:noFill/>
          <a:ln w="9525">
            <a:noFill/>
          </a:ln>
        </p:spPr>
      </p:pic>
      <p:sp>
        <p:nvSpPr>
          <p:cNvPr id="43012" name="Rectangle 3"/>
          <p:cNvSpPr/>
          <p:nvPr/>
        </p:nvSpPr>
        <p:spPr>
          <a:xfrm>
            <a:off x="228600" y="4343400"/>
            <a:ext cx="8915400" cy="2554288"/>
          </a:xfrm>
          <a:prstGeom prst="rect">
            <a:avLst/>
          </a:prstGeom>
          <a:noFill/>
          <a:ln w="9525">
            <a:noFill/>
          </a:ln>
        </p:spPr>
        <p:txBody>
          <a:bodyPr>
            <a:spAutoFit/>
          </a:bodyPr>
          <a:lstStyle/>
          <a:p>
            <a:pPr eaLnBrk="0" hangingPunct="0"/>
            <a:r>
              <a:rPr dirty="0">
                <a:latin typeface="Arial" panose="020B0604020202020204" pitchFamily="34" charset="0"/>
              </a:rPr>
              <a:t>Notice that after the transformation, most energy is packed at the top left corner of </a:t>
            </a:r>
            <a:r>
              <a:rPr i="1" dirty="0">
                <a:latin typeface="Arial" panose="020B0604020202020204" pitchFamily="34" charset="0"/>
              </a:rPr>
              <a:t>C. This means that image data are decorrelated after the transform.</a:t>
            </a:r>
          </a:p>
          <a:p>
            <a:pPr eaLnBrk="0" hangingPunct="0"/>
            <a:endParaRPr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35</a:t>
            </a:fld>
            <a:endParaRPr lang="en-US" sz="1200" dirty="0">
              <a:solidFill>
                <a:schemeClr val="tx2"/>
              </a:solidFill>
            </a:endParaRPr>
          </a:p>
        </p:txBody>
      </p:sp>
      <p:sp>
        <p:nvSpPr>
          <p:cNvPr id="44035" name="Rectangle 2"/>
          <p:cNvSpPr/>
          <p:nvPr/>
        </p:nvSpPr>
        <p:spPr>
          <a:xfrm>
            <a:off x="0" y="381000"/>
            <a:ext cx="9144000" cy="1570038"/>
          </a:xfrm>
          <a:prstGeom prst="rect">
            <a:avLst/>
          </a:prstGeom>
          <a:noFill/>
          <a:ln w="9525">
            <a:noFill/>
          </a:ln>
        </p:spPr>
        <p:txBody>
          <a:bodyPr>
            <a:spAutoFit/>
          </a:bodyPr>
          <a:lstStyle/>
          <a:p>
            <a:pPr eaLnBrk="0" hangingPunct="0"/>
            <a:r>
              <a:rPr dirty="0">
                <a:latin typeface="Arial" panose="020B0604020202020204" pitchFamily="34" charset="0"/>
              </a:rPr>
              <a:t>After quantization of the coefficients (here each entry is divided by 30 and results are rounded off to the nearest integer), we obtain</a:t>
            </a:r>
          </a:p>
        </p:txBody>
      </p:sp>
      <p:pic>
        <p:nvPicPr>
          <p:cNvPr id="44036" name="Picture 2"/>
          <p:cNvPicPr>
            <a:picLocks noChangeAspect="1"/>
          </p:cNvPicPr>
          <p:nvPr/>
        </p:nvPicPr>
        <p:blipFill>
          <a:blip r:embed="rId2"/>
          <a:stretch>
            <a:fillRect/>
          </a:stretch>
        </p:blipFill>
        <p:spPr>
          <a:xfrm>
            <a:off x="2652713" y="1919288"/>
            <a:ext cx="3838575" cy="30194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36</a:t>
            </a:fld>
            <a:endParaRPr lang="en-US" sz="1200" dirty="0">
              <a:solidFill>
                <a:schemeClr val="tx2"/>
              </a:solidFill>
            </a:endParaRPr>
          </a:p>
        </p:txBody>
      </p:sp>
      <p:pic>
        <p:nvPicPr>
          <p:cNvPr id="45059" name="Picture 2"/>
          <p:cNvPicPr>
            <a:picLocks noChangeAspect="1"/>
          </p:cNvPicPr>
          <p:nvPr/>
        </p:nvPicPr>
        <p:blipFill>
          <a:blip r:embed="rId2"/>
          <a:stretch>
            <a:fillRect/>
          </a:stretch>
        </p:blipFill>
        <p:spPr>
          <a:xfrm>
            <a:off x="0" y="1519238"/>
            <a:ext cx="9248775" cy="38195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37</a:t>
            </a:fld>
            <a:endParaRPr lang="en-US" sz="1200" dirty="0">
              <a:solidFill>
                <a:schemeClr val="tx2"/>
              </a:solidFill>
            </a:endParaRPr>
          </a:p>
        </p:txBody>
      </p:sp>
      <p:pic>
        <p:nvPicPr>
          <p:cNvPr id="46083" name="Picture 2"/>
          <p:cNvPicPr>
            <a:picLocks noChangeAspect="1"/>
          </p:cNvPicPr>
          <p:nvPr/>
        </p:nvPicPr>
        <p:blipFill>
          <a:blip r:embed="rId2"/>
          <a:stretch>
            <a:fillRect/>
          </a:stretch>
        </p:blipFill>
        <p:spPr>
          <a:xfrm>
            <a:off x="2928938" y="971550"/>
            <a:ext cx="3286125" cy="49149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38</a:t>
            </a:fld>
            <a:endParaRPr lang="en-US" sz="1200" dirty="0">
              <a:solidFill>
                <a:schemeClr val="tx2"/>
              </a:solidFill>
            </a:endParaRPr>
          </a:p>
        </p:txBody>
      </p:sp>
      <p:pic>
        <p:nvPicPr>
          <p:cNvPr id="47107" name="Picture 2"/>
          <p:cNvPicPr>
            <a:picLocks noChangeAspect="1"/>
          </p:cNvPicPr>
          <p:nvPr/>
        </p:nvPicPr>
        <p:blipFill>
          <a:blip r:embed="rId2"/>
          <a:stretch>
            <a:fillRect/>
          </a:stretch>
        </p:blipFill>
        <p:spPr>
          <a:xfrm>
            <a:off x="228600" y="1600200"/>
            <a:ext cx="8686800" cy="230505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39</a:t>
            </a:fld>
            <a:endParaRPr lang="en-US" sz="1200" dirty="0">
              <a:solidFill>
                <a:schemeClr val="tx2"/>
              </a:solidFill>
            </a:endParaRPr>
          </a:p>
        </p:txBody>
      </p:sp>
      <p:sp>
        <p:nvSpPr>
          <p:cNvPr id="48131" name="Rectangle 3"/>
          <p:cNvSpPr/>
          <p:nvPr/>
        </p:nvSpPr>
        <p:spPr>
          <a:xfrm>
            <a:off x="152400" y="152400"/>
            <a:ext cx="8915400" cy="946150"/>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To understand the nature of this transformation, let us show the result of the transformations for three cases.</a:t>
            </a:r>
          </a:p>
        </p:txBody>
      </p:sp>
      <p:sp>
        <p:nvSpPr>
          <p:cNvPr id="48132" name="Text Box 4"/>
          <p:cNvSpPr txBox="1"/>
          <p:nvPr/>
        </p:nvSpPr>
        <p:spPr>
          <a:xfrm>
            <a:off x="1919288" y="6172200"/>
            <a:ext cx="4786312"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15.12  </a:t>
            </a:r>
            <a:r>
              <a:rPr sz="2000" dirty="0">
                <a:latin typeface="Times New Roman" panose="02020603050405020304" pitchFamily="18" charset="0"/>
              </a:rPr>
              <a:t>Case 1: uniform grayscale</a:t>
            </a:r>
          </a:p>
        </p:txBody>
      </p:sp>
      <p:pic>
        <p:nvPicPr>
          <p:cNvPr id="48133" name="Picture 5"/>
          <p:cNvPicPr>
            <a:picLocks noChangeAspect="1"/>
          </p:cNvPicPr>
          <p:nvPr/>
        </p:nvPicPr>
        <p:blipFill>
          <a:blip r:embed="rId3"/>
          <a:stretch>
            <a:fillRect/>
          </a:stretch>
        </p:blipFill>
        <p:spPr>
          <a:xfrm>
            <a:off x="228600" y="1676400"/>
            <a:ext cx="8686800" cy="39624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914400"/>
          </a:xfrm>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1" u="none" strike="noStrike" kern="1200" cap="none" spc="-100" normalizeH="0" baseline="0" noProof="0" dirty="0">
                <a:ln>
                  <a:noFill/>
                </a:ln>
                <a:solidFill>
                  <a:srgbClr val="C1EEFF"/>
                </a:solidFill>
                <a:effectLst/>
                <a:uLnTx/>
                <a:uFillTx/>
                <a:latin typeface="+mj-lt"/>
                <a:ea typeface="+mj-ea"/>
                <a:cs typeface="+mj-cs"/>
              </a:rPr>
              <a:t>Redundancy in Digital Audio</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2291" name="Content Placeholder 2"/>
          <p:cNvSpPr>
            <a:spLocks noGrp="1"/>
          </p:cNvSpPr>
          <p:nvPr>
            <p:ph idx="1"/>
          </p:nvPr>
        </p:nvSpPr>
        <p:spPr>
          <a:xfrm>
            <a:off x="381000" y="1066800"/>
            <a:ext cx="8763000" cy="5791200"/>
          </a:xfrm>
          <a:solidFill>
            <a:srgbClr val="3366FF">
              <a:alpha val="100000"/>
            </a:srgbClr>
          </a:solidFill>
        </p:spPr>
        <p:txBody>
          <a:bodyPr vert="horz" wrap="square" lIns="91440" tIns="45720" rIns="91440" bIns="45720" anchor="t" anchorCtr="0"/>
          <a:lstStyle/>
          <a:p>
            <a:r>
              <a:rPr i="1" dirty="0">
                <a:solidFill>
                  <a:schemeClr val="tx1"/>
                </a:solidFill>
                <a:effectLst>
                  <a:outerShdw blurRad="38100" dist="19050" dir="2700000" algn="tl" rotWithShape="0">
                    <a:schemeClr val="dk1">
                      <a:alpha val="40000"/>
                    </a:schemeClr>
                  </a:outerShdw>
                </a:effectLst>
              </a:rPr>
              <a:t>In most cases, adjacent audio samples are similar. </a:t>
            </a:r>
          </a:p>
          <a:p>
            <a:r>
              <a:rPr i="1" dirty="0">
                <a:solidFill>
                  <a:schemeClr val="tx1"/>
                </a:solidFill>
                <a:effectLst>
                  <a:outerShdw blurRad="38100" dist="19050" dir="2700000" algn="tl" rotWithShape="0">
                    <a:schemeClr val="dk1">
                      <a:alpha val="40000"/>
                    </a:schemeClr>
                  </a:outerShdw>
                </a:effectLst>
              </a:rPr>
              <a:t>The next sample value can be pre</a:t>
            </a:r>
            <a:r>
              <a:rPr dirty="0">
                <a:solidFill>
                  <a:schemeClr val="tx1"/>
                </a:solidFill>
                <a:effectLst>
                  <a:outerShdw blurRad="38100" dist="19050" dir="2700000" algn="tl" rotWithShape="0">
                    <a:schemeClr val="dk1">
                      <a:alpha val="40000"/>
                    </a:schemeClr>
                  </a:outerShdw>
                </a:effectLst>
              </a:rPr>
              <a:t>dicted to some extent based on the current sample value. </a:t>
            </a:r>
          </a:p>
          <a:p>
            <a:pPr lvl="1"/>
            <a:r>
              <a:rPr dirty="0">
                <a:solidFill>
                  <a:schemeClr val="tx1"/>
                </a:solidFill>
                <a:effectLst>
                  <a:outerShdw blurRad="38100" dist="19050" dir="2700000" algn="tl" rotWithShape="0">
                    <a:schemeClr val="dk1">
                      <a:alpha val="40000"/>
                    </a:schemeClr>
                  </a:outerShdw>
                </a:effectLst>
              </a:rPr>
              <a:t>Compression techniques that use this feature are called </a:t>
            </a:r>
            <a:r>
              <a:rPr i="1" dirty="0"/>
              <a:t>predictive coding</a:t>
            </a:r>
            <a:r>
              <a:rPr i="1" dirty="0">
                <a:solidFill>
                  <a:srgbClr val="FF0000"/>
                </a:solidFill>
              </a:rPr>
              <a:t>. </a:t>
            </a:r>
          </a:p>
          <a:p>
            <a:r>
              <a:rPr dirty="0"/>
              <a:t>During a normal conversation, we talk for only a very small percentage of time. Between talking spurts, there is silence. Samples corresponding to this silence can be removed without affecting the meaning of the speech. </a:t>
            </a:r>
          </a:p>
          <a:p>
            <a:pPr lvl="1"/>
            <a:r>
              <a:rPr dirty="0">
                <a:solidFill>
                  <a:schemeClr val="tx1"/>
                </a:solidFill>
                <a:effectLst>
                  <a:outerShdw blurRad="38100" dist="19050" dir="2700000" algn="tl" rotWithShape="0">
                    <a:schemeClr val="dk1">
                      <a:alpha val="40000"/>
                    </a:schemeClr>
                  </a:outerShdw>
                </a:effectLst>
              </a:rPr>
              <a:t>Compression techniques that use this feature are called </a:t>
            </a:r>
            <a:r>
              <a:rPr i="1" dirty="0"/>
              <a:t>silence removal</a:t>
            </a:r>
            <a:r>
              <a:rPr i="1" dirty="0">
                <a:solidFill>
                  <a:srgbClr val="FF0000"/>
                </a:solidFill>
              </a:rPr>
              <a:t>. </a:t>
            </a:r>
            <a:endParaRPr dirty="0">
              <a:solidFill>
                <a:srgbClr val="FF0000"/>
              </a:solidFill>
            </a:endParaRPr>
          </a:p>
        </p:txBody>
      </p:sp>
      <p:sp>
        <p:nvSpPr>
          <p:cNvPr id="12292"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a:t>
            </a:fld>
            <a:endParaRPr lang="en-US" sz="1200"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40</a:t>
            </a:fld>
            <a:endParaRPr lang="en-US" sz="1200" dirty="0">
              <a:solidFill>
                <a:schemeClr val="tx2"/>
              </a:solidFill>
            </a:endParaRPr>
          </a:p>
        </p:txBody>
      </p:sp>
      <p:sp>
        <p:nvSpPr>
          <p:cNvPr id="49155" name="Text Box 3"/>
          <p:cNvSpPr txBox="1"/>
          <p:nvPr/>
        </p:nvSpPr>
        <p:spPr>
          <a:xfrm>
            <a:off x="1919288" y="6172200"/>
            <a:ext cx="4124325"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15.13  </a:t>
            </a:r>
            <a:r>
              <a:rPr sz="2000" dirty="0">
                <a:latin typeface="Times New Roman" panose="02020603050405020304" pitchFamily="18" charset="0"/>
              </a:rPr>
              <a:t>Case 2: two sections</a:t>
            </a:r>
          </a:p>
        </p:txBody>
      </p:sp>
      <p:pic>
        <p:nvPicPr>
          <p:cNvPr id="49156" name="Picture 4"/>
          <p:cNvPicPr>
            <a:picLocks noChangeAspect="1"/>
          </p:cNvPicPr>
          <p:nvPr/>
        </p:nvPicPr>
        <p:blipFill>
          <a:blip r:embed="rId3"/>
          <a:stretch>
            <a:fillRect/>
          </a:stretch>
        </p:blipFill>
        <p:spPr>
          <a:xfrm>
            <a:off x="398463" y="2144713"/>
            <a:ext cx="7907337" cy="2274887"/>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41</a:t>
            </a:fld>
            <a:endParaRPr lang="en-US" sz="1200" dirty="0">
              <a:solidFill>
                <a:schemeClr val="tx2"/>
              </a:solidFill>
            </a:endParaRPr>
          </a:p>
        </p:txBody>
      </p:sp>
      <p:sp>
        <p:nvSpPr>
          <p:cNvPr id="50179" name="Text Box 3"/>
          <p:cNvSpPr txBox="1"/>
          <p:nvPr/>
        </p:nvSpPr>
        <p:spPr>
          <a:xfrm>
            <a:off x="1919288" y="6172200"/>
            <a:ext cx="4814887"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15.14  </a:t>
            </a:r>
            <a:r>
              <a:rPr sz="2000" dirty="0">
                <a:latin typeface="Times New Roman" panose="02020603050405020304" pitchFamily="18" charset="0"/>
              </a:rPr>
              <a:t>Case 3: gradient grayscale</a:t>
            </a:r>
          </a:p>
        </p:txBody>
      </p:sp>
      <p:pic>
        <p:nvPicPr>
          <p:cNvPr id="50180" name="Picture 4"/>
          <p:cNvPicPr>
            <a:picLocks noChangeAspect="1"/>
          </p:cNvPicPr>
          <p:nvPr/>
        </p:nvPicPr>
        <p:blipFill>
          <a:blip r:embed="rId3"/>
          <a:stretch>
            <a:fillRect/>
          </a:stretch>
        </p:blipFill>
        <p:spPr>
          <a:xfrm>
            <a:off x="533400" y="2465388"/>
            <a:ext cx="7953375" cy="2182812"/>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42</a:t>
            </a:fld>
            <a:endParaRPr lang="en-US" sz="1200" dirty="0">
              <a:solidFill>
                <a:schemeClr val="tx2"/>
              </a:solidFill>
            </a:endParaRPr>
          </a:p>
        </p:txBody>
      </p:sp>
      <p:sp>
        <p:nvSpPr>
          <p:cNvPr id="51203" name="Text Box 2"/>
          <p:cNvSpPr txBox="1"/>
          <p:nvPr/>
        </p:nvSpPr>
        <p:spPr>
          <a:xfrm>
            <a:off x="0" y="0"/>
            <a:ext cx="6754813" cy="579438"/>
          </a:xfrm>
          <a:prstGeom prst="rect">
            <a:avLst/>
          </a:prstGeom>
          <a:noFill/>
          <a:ln w="9525">
            <a:noFill/>
          </a:ln>
        </p:spPr>
        <p:txBody>
          <a:bodyPr wrap="none">
            <a:spAutoFit/>
          </a:bodyPr>
          <a:lstStyle/>
          <a:p>
            <a:pPr eaLnBrk="0" hangingPunct="0"/>
            <a:r>
              <a:rPr dirty="0">
                <a:solidFill>
                  <a:schemeClr val="hlink"/>
                </a:solidFill>
                <a:latin typeface="Times New Roman" panose="02020603050405020304" pitchFamily="18" charset="0"/>
              </a:rPr>
              <a:t>Video compression – MPEG encoding</a:t>
            </a:r>
          </a:p>
        </p:txBody>
      </p:sp>
      <p:sp>
        <p:nvSpPr>
          <p:cNvPr id="51204" name="Rectangle 3"/>
          <p:cNvSpPr/>
          <p:nvPr/>
        </p:nvSpPr>
        <p:spPr>
          <a:xfrm>
            <a:off x="0" y="533400"/>
            <a:ext cx="8915400" cy="3970338"/>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 The </a:t>
            </a:r>
            <a:r>
              <a:rPr sz="2800" dirty="0">
                <a:solidFill>
                  <a:schemeClr val="folHlink"/>
                </a:solidFill>
                <a:latin typeface="Times New Roman" panose="02020603050405020304" pitchFamily="18" charset="0"/>
              </a:rPr>
              <a:t>Moving Picture Experts Group (MPEG)</a:t>
            </a:r>
            <a:r>
              <a:rPr sz="2800" b="0" dirty="0">
                <a:latin typeface="Times New Roman" panose="02020603050405020304" pitchFamily="18" charset="0"/>
              </a:rPr>
              <a:t> method is used to compress video. </a:t>
            </a:r>
          </a:p>
          <a:p>
            <a:pPr algn="just" eaLnBrk="0" hangingPunct="0"/>
            <a:r>
              <a:rPr sz="2800" b="0" dirty="0">
                <a:latin typeface="Times New Roman" panose="02020603050405020304" pitchFamily="18" charset="0"/>
              </a:rPr>
              <a:t>. In principle, a motion picture is a rapid sequence of a set of frames in which each frame is a picture. </a:t>
            </a:r>
          </a:p>
          <a:p>
            <a:pPr algn="just" eaLnBrk="0" hangingPunct="0"/>
            <a:r>
              <a:rPr sz="2800" b="0" dirty="0">
                <a:latin typeface="Times New Roman" panose="02020603050405020304" pitchFamily="18" charset="0"/>
              </a:rPr>
              <a:t>. In other words, a frame is a spatial combination of pixels, and a video is a temporal combination of frames that are sent one after another. </a:t>
            </a:r>
          </a:p>
          <a:p>
            <a:pPr algn="just" eaLnBrk="0" hangingPunct="0"/>
            <a:r>
              <a:rPr sz="2800" b="0" dirty="0">
                <a:latin typeface="Times New Roman" panose="02020603050405020304" pitchFamily="18" charset="0"/>
              </a:rPr>
              <a:t>. Compressing video, then, means spatially compressing each frame and temporally compressing a set of frames.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43</a:t>
            </a:fld>
            <a:endParaRPr lang="en-US" sz="1200" dirty="0">
              <a:solidFill>
                <a:schemeClr val="tx2"/>
              </a:solidFill>
            </a:endParaRPr>
          </a:p>
        </p:txBody>
      </p:sp>
      <p:sp>
        <p:nvSpPr>
          <p:cNvPr id="52227" name="Text Box 2"/>
          <p:cNvSpPr txBox="1"/>
          <p:nvPr/>
        </p:nvSpPr>
        <p:spPr>
          <a:xfrm>
            <a:off x="76200" y="76200"/>
            <a:ext cx="3236913" cy="519113"/>
          </a:xfrm>
          <a:prstGeom prst="rect">
            <a:avLst/>
          </a:prstGeom>
          <a:noFill/>
          <a:ln w="9525">
            <a:noFill/>
          </a:ln>
        </p:spPr>
        <p:txBody>
          <a:bodyPr wrap="none">
            <a:spAutoFit/>
          </a:bodyPr>
          <a:lstStyle/>
          <a:p>
            <a:pPr eaLnBrk="0" hangingPunct="0"/>
            <a:r>
              <a:rPr sz="2800" dirty="0">
                <a:solidFill>
                  <a:srgbClr val="660066"/>
                </a:solidFill>
                <a:latin typeface="Times New Roman" panose="02020603050405020304" pitchFamily="18" charset="0"/>
              </a:rPr>
              <a:t>Spatial compression</a:t>
            </a:r>
          </a:p>
        </p:txBody>
      </p:sp>
      <p:sp>
        <p:nvSpPr>
          <p:cNvPr id="52228" name="Rectangle 3"/>
          <p:cNvSpPr/>
          <p:nvPr/>
        </p:nvSpPr>
        <p:spPr>
          <a:xfrm>
            <a:off x="152400" y="533400"/>
            <a:ext cx="8915400" cy="1373188"/>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The spatial compression of each frame is done with JPEG, or a modification of it. Each frame is a picture that can be independently compressed.</a:t>
            </a:r>
          </a:p>
        </p:txBody>
      </p:sp>
      <p:sp>
        <p:nvSpPr>
          <p:cNvPr id="52229" name="Text Box 4"/>
          <p:cNvSpPr txBox="1"/>
          <p:nvPr/>
        </p:nvSpPr>
        <p:spPr>
          <a:xfrm>
            <a:off x="76200" y="2436813"/>
            <a:ext cx="3668713" cy="519112"/>
          </a:xfrm>
          <a:prstGeom prst="rect">
            <a:avLst/>
          </a:prstGeom>
          <a:noFill/>
          <a:ln w="9525">
            <a:noFill/>
          </a:ln>
        </p:spPr>
        <p:txBody>
          <a:bodyPr wrap="none">
            <a:spAutoFit/>
          </a:bodyPr>
          <a:lstStyle/>
          <a:p>
            <a:pPr eaLnBrk="0" hangingPunct="0"/>
            <a:r>
              <a:rPr sz="2800" dirty="0">
                <a:solidFill>
                  <a:srgbClr val="660066"/>
                </a:solidFill>
                <a:latin typeface="Times New Roman" panose="02020603050405020304" pitchFamily="18" charset="0"/>
              </a:rPr>
              <a:t>Temporal compression</a:t>
            </a:r>
          </a:p>
        </p:txBody>
      </p:sp>
      <p:sp>
        <p:nvSpPr>
          <p:cNvPr id="52230" name="Rectangle 5"/>
          <p:cNvSpPr/>
          <p:nvPr/>
        </p:nvSpPr>
        <p:spPr>
          <a:xfrm>
            <a:off x="152400" y="2894013"/>
            <a:ext cx="8915400" cy="3081337"/>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In temporal compression, redundant frames are removed. When we watch television, for example, we receive 30 frames per second. However, most of the consecutive frames are almost the same. For example, in a static scene in which someone is talking, most frames are the same except for the segment around the speaker’s lips, which changes from one frame to the next.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44</a:t>
            </a:fld>
            <a:endParaRPr lang="en-US" sz="1200" dirty="0">
              <a:solidFill>
                <a:schemeClr val="tx2"/>
              </a:solidFill>
            </a:endParaRPr>
          </a:p>
        </p:txBody>
      </p:sp>
      <p:sp>
        <p:nvSpPr>
          <p:cNvPr id="53251" name="Text Box 2"/>
          <p:cNvSpPr txBox="1"/>
          <p:nvPr/>
        </p:nvSpPr>
        <p:spPr>
          <a:xfrm>
            <a:off x="1919288" y="6172200"/>
            <a:ext cx="3532187" cy="457200"/>
          </a:xfrm>
          <a:prstGeom prst="rect">
            <a:avLst/>
          </a:prstGeom>
          <a:noFill/>
          <a:ln w="9525">
            <a:noFill/>
          </a:ln>
        </p:spPr>
        <p:txBody>
          <a:bodyPr wrap="none">
            <a:spAutoFit/>
          </a:bodyPr>
          <a:lstStyle/>
          <a:p>
            <a:pPr eaLnBrk="0" hangingPunct="0"/>
            <a:r>
              <a:rPr sz="2400" dirty="0">
                <a:solidFill>
                  <a:schemeClr val="folHlink"/>
                </a:solidFill>
                <a:latin typeface="Times New Roman" panose="02020603050405020304" pitchFamily="18" charset="0"/>
              </a:rPr>
              <a:t>Figure 15.16  </a:t>
            </a:r>
            <a:r>
              <a:rPr sz="2000" dirty="0">
                <a:latin typeface="Times New Roman" panose="02020603050405020304" pitchFamily="18" charset="0"/>
              </a:rPr>
              <a:t>MPEG frames</a:t>
            </a:r>
          </a:p>
        </p:txBody>
      </p:sp>
      <p:pic>
        <p:nvPicPr>
          <p:cNvPr id="53252" name="Picture 3"/>
          <p:cNvPicPr>
            <a:picLocks noChangeAspect="1"/>
          </p:cNvPicPr>
          <p:nvPr/>
        </p:nvPicPr>
        <p:blipFill>
          <a:blip r:embed="rId3"/>
          <a:stretch>
            <a:fillRect/>
          </a:stretch>
        </p:blipFill>
        <p:spPr>
          <a:xfrm>
            <a:off x="530225" y="2230438"/>
            <a:ext cx="7851775" cy="2570162"/>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45</a:t>
            </a:fld>
            <a:endParaRPr lang="en-US" sz="1200" dirty="0">
              <a:solidFill>
                <a:schemeClr val="tx2"/>
              </a:solidFill>
            </a:endParaRPr>
          </a:p>
        </p:txBody>
      </p:sp>
      <p:sp>
        <p:nvSpPr>
          <p:cNvPr id="54275" name="Text Box 2"/>
          <p:cNvSpPr txBox="1"/>
          <p:nvPr/>
        </p:nvSpPr>
        <p:spPr>
          <a:xfrm>
            <a:off x="0" y="0"/>
            <a:ext cx="3514725" cy="579438"/>
          </a:xfrm>
          <a:prstGeom prst="rect">
            <a:avLst/>
          </a:prstGeom>
          <a:noFill/>
          <a:ln w="9525">
            <a:noFill/>
          </a:ln>
        </p:spPr>
        <p:txBody>
          <a:bodyPr wrap="none">
            <a:spAutoFit/>
          </a:bodyPr>
          <a:lstStyle/>
          <a:p>
            <a:pPr eaLnBrk="0" hangingPunct="0"/>
            <a:r>
              <a:rPr dirty="0">
                <a:solidFill>
                  <a:schemeClr val="hlink"/>
                </a:solidFill>
                <a:latin typeface="Times New Roman" panose="02020603050405020304" pitchFamily="18" charset="0"/>
              </a:rPr>
              <a:t>Audio compression</a:t>
            </a:r>
          </a:p>
        </p:txBody>
      </p:sp>
      <p:sp>
        <p:nvSpPr>
          <p:cNvPr id="54276" name="Rectangle 3"/>
          <p:cNvSpPr/>
          <p:nvPr/>
        </p:nvSpPr>
        <p:spPr>
          <a:xfrm>
            <a:off x="0" y="533400"/>
            <a:ext cx="8915400" cy="2227263"/>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Audio compression can be used for speech or music. For speech we need to compress a 64 kHz digitized signal, while for music we need to compress a 1.411 MHz signal. Two categories of techniques are used for audio compression: predictive encoding and perceptual encoding.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46</a:t>
            </a:fld>
            <a:endParaRPr lang="en-US" sz="1200" dirty="0">
              <a:solidFill>
                <a:schemeClr val="tx2"/>
              </a:solidFill>
            </a:endParaRPr>
          </a:p>
        </p:txBody>
      </p:sp>
      <p:sp>
        <p:nvSpPr>
          <p:cNvPr id="55299" name="Text Box 2"/>
          <p:cNvSpPr txBox="1"/>
          <p:nvPr/>
        </p:nvSpPr>
        <p:spPr>
          <a:xfrm>
            <a:off x="76200" y="76200"/>
            <a:ext cx="3175000" cy="519113"/>
          </a:xfrm>
          <a:prstGeom prst="rect">
            <a:avLst/>
          </a:prstGeom>
          <a:noFill/>
          <a:ln w="9525">
            <a:noFill/>
          </a:ln>
        </p:spPr>
        <p:txBody>
          <a:bodyPr wrap="none">
            <a:spAutoFit/>
          </a:bodyPr>
          <a:lstStyle/>
          <a:p>
            <a:pPr eaLnBrk="0" hangingPunct="0"/>
            <a:r>
              <a:rPr sz="2800" dirty="0">
                <a:solidFill>
                  <a:srgbClr val="660066"/>
                </a:solidFill>
                <a:latin typeface="Times New Roman" panose="02020603050405020304" pitchFamily="18" charset="0"/>
              </a:rPr>
              <a:t>Predictive encoding</a:t>
            </a:r>
          </a:p>
        </p:txBody>
      </p:sp>
      <p:sp>
        <p:nvSpPr>
          <p:cNvPr id="55300" name="Rectangle 3"/>
          <p:cNvSpPr/>
          <p:nvPr/>
        </p:nvSpPr>
        <p:spPr>
          <a:xfrm>
            <a:off x="152400" y="533400"/>
            <a:ext cx="8915400" cy="2654300"/>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In predictive encoding, the differences between samples are encoded instead of encoding all the sampled values. This type of compression is normally used for speech. Several standards have been defined such as GSM (13 kbps), G.729 (8 kbps), and G.723.3 (6.4 or 5.3 kbps). Detailed discussions of these techniques are beyond the scope of this book.</a:t>
            </a:r>
          </a:p>
        </p:txBody>
      </p:sp>
      <p:sp>
        <p:nvSpPr>
          <p:cNvPr id="55301" name="Text Box 4"/>
          <p:cNvSpPr txBox="1"/>
          <p:nvPr/>
        </p:nvSpPr>
        <p:spPr>
          <a:xfrm>
            <a:off x="76200" y="3471863"/>
            <a:ext cx="4213225" cy="519112"/>
          </a:xfrm>
          <a:prstGeom prst="rect">
            <a:avLst/>
          </a:prstGeom>
          <a:noFill/>
          <a:ln w="9525">
            <a:noFill/>
          </a:ln>
        </p:spPr>
        <p:txBody>
          <a:bodyPr wrap="none">
            <a:spAutoFit/>
          </a:bodyPr>
          <a:lstStyle/>
          <a:p>
            <a:pPr eaLnBrk="0" hangingPunct="0"/>
            <a:r>
              <a:rPr sz="2800" dirty="0">
                <a:solidFill>
                  <a:srgbClr val="660066"/>
                </a:solidFill>
                <a:latin typeface="Times New Roman" panose="02020603050405020304" pitchFamily="18" charset="0"/>
              </a:rPr>
              <a:t>Perceptual encoding: MP3</a:t>
            </a:r>
          </a:p>
        </p:txBody>
      </p:sp>
      <p:sp>
        <p:nvSpPr>
          <p:cNvPr id="55302" name="Rectangle 5"/>
          <p:cNvSpPr/>
          <p:nvPr/>
        </p:nvSpPr>
        <p:spPr>
          <a:xfrm>
            <a:off x="152400" y="3929063"/>
            <a:ext cx="8915400" cy="2227262"/>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The most common compression technique used to create CD-quality audio is based on the perceptual encoding technique. This type of audio needs at least 1.411 Mbps, which cannot be sent over the Internet without compression. MP3 (MPEG audio layer 3) uses this technique.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47</a:t>
            </a:fld>
            <a:endParaRPr lang="en-US" sz="1200" dirty="0">
              <a:solidFill>
                <a:schemeClr val="tx2"/>
              </a:solidFill>
            </a:endParaRPr>
          </a:p>
        </p:txBody>
      </p:sp>
      <p:sp>
        <p:nvSpPr>
          <p:cNvPr id="56323" name="Text Box 4"/>
          <p:cNvSpPr txBox="1"/>
          <p:nvPr/>
        </p:nvSpPr>
        <p:spPr>
          <a:xfrm>
            <a:off x="76200" y="304800"/>
            <a:ext cx="4697413" cy="519113"/>
          </a:xfrm>
          <a:prstGeom prst="rect">
            <a:avLst/>
          </a:prstGeom>
          <a:noFill/>
          <a:ln w="9525">
            <a:noFill/>
          </a:ln>
        </p:spPr>
        <p:txBody>
          <a:bodyPr wrap="none">
            <a:spAutoFit/>
          </a:bodyPr>
          <a:lstStyle/>
          <a:p>
            <a:pPr eaLnBrk="0" hangingPunct="0"/>
            <a:r>
              <a:rPr sz="2800" dirty="0">
                <a:solidFill>
                  <a:srgbClr val="660066"/>
                </a:solidFill>
                <a:latin typeface="Times New Roman" panose="02020603050405020304" pitchFamily="18" charset="0"/>
              </a:rPr>
              <a:t>Relations for relationship sets</a:t>
            </a:r>
          </a:p>
        </p:txBody>
      </p:sp>
      <p:sp>
        <p:nvSpPr>
          <p:cNvPr id="56324" name="Rectangle 5"/>
          <p:cNvSpPr/>
          <p:nvPr/>
        </p:nvSpPr>
        <p:spPr>
          <a:xfrm>
            <a:off x="152400" y="914400"/>
            <a:ext cx="8915400" cy="2227263"/>
          </a:xfrm>
          <a:prstGeom prst="rect">
            <a:avLst/>
          </a:prstGeom>
          <a:solidFill>
            <a:schemeClr val="bg1"/>
          </a:solidFill>
          <a:ln w="9525">
            <a:noFill/>
          </a:ln>
        </p:spPr>
        <p:txBody>
          <a:bodyPr>
            <a:spAutoFit/>
          </a:bodyPr>
          <a:lstStyle/>
          <a:p>
            <a:pPr algn="just" eaLnBrk="0" hangingPunct="0"/>
            <a:r>
              <a:rPr sz="2800" b="0" dirty="0">
                <a:latin typeface="Times New Roman" panose="02020603050405020304" pitchFamily="18" charset="0"/>
              </a:rPr>
              <a:t>For each relationship set in the E-R diagram, we create a relation (table). This relation has one column for the key of each entity set involved in this relationship and also one column for each attribute of the relationship itself if the relationship has attributes (not in our case).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ln>
            <a:noFill/>
            <a:miter lim="800000"/>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100" normalizeH="0" baseline="0" noProof="0">
                <a:ln>
                  <a:noFill/>
                </a:ln>
                <a:solidFill>
                  <a:schemeClr val="tx2">
                    <a:satMod val="200000"/>
                  </a:schemeClr>
                </a:solidFill>
                <a:effectLst/>
                <a:uLnTx/>
                <a:uFillTx/>
                <a:latin typeface="+mj-lt"/>
                <a:ea typeface="+mj-ea"/>
                <a:cs typeface="+mj-cs"/>
              </a:rPr>
              <a:t>TUGAS</a:t>
            </a:r>
          </a:p>
        </p:txBody>
      </p:sp>
      <p:sp>
        <p:nvSpPr>
          <p:cNvPr id="57347" name="Content Placeholder 2"/>
          <p:cNvSpPr>
            <a:spLocks noGrp="1"/>
          </p:cNvSpPr>
          <p:nvPr>
            <p:ph idx="1"/>
          </p:nvPr>
        </p:nvSpPr>
        <p:spPr>
          <a:xfrm>
            <a:off x="0" y="1219200"/>
            <a:ext cx="8991600" cy="5334000"/>
          </a:xfrm>
        </p:spPr>
        <p:txBody>
          <a:bodyPr vert="horz" wrap="square" lIns="91440" tIns="45720" rIns="91440" bIns="45720" anchor="t" anchorCtr="0"/>
          <a:lstStyle/>
          <a:p>
            <a:pPr eaLnBrk="1" hangingPunct="1">
              <a:spcAft>
                <a:spcPct val="100000"/>
              </a:spcAft>
              <a:buFont typeface="Wingdings" panose="05000000000000000000" pitchFamily="2" charset="2"/>
              <a:buChar char="q"/>
            </a:pPr>
            <a:r>
              <a:rPr sz="1800" dirty="0">
                <a:latin typeface="Times New Roman" panose="02020603050405020304" pitchFamily="18" charset="0"/>
              </a:rPr>
              <a:t>Jelaskan perbedaan antara kompresi </a:t>
            </a:r>
            <a:r>
              <a:rPr sz="1800" i="1" dirty="0">
                <a:latin typeface="Times New Roman" panose="02020603050405020304" pitchFamily="18" charset="0"/>
              </a:rPr>
              <a:t>lossless </a:t>
            </a:r>
            <a:r>
              <a:rPr sz="1800" dirty="0">
                <a:latin typeface="Times New Roman" panose="02020603050405020304" pitchFamily="18" charset="0"/>
              </a:rPr>
              <a:t>dan kompresi </a:t>
            </a:r>
            <a:r>
              <a:rPr sz="1800" i="1" dirty="0">
                <a:latin typeface="Times New Roman" panose="02020603050405020304" pitchFamily="18" charset="0"/>
              </a:rPr>
              <a:t>lossy</a:t>
            </a:r>
            <a:r>
              <a:rPr sz="1800" dirty="0">
                <a:latin typeface="Times New Roman" panose="02020603050405020304" pitchFamily="18" charset="0"/>
              </a:rPr>
              <a:t>.</a:t>
            </a:r>
          </a:p>
          <a:p>
            <a:pPr eaLnBrk="1" hangingPunct="1">
              <a:spcAft>
                <a:spcPct val="100000"/>
              </a:spcAft>
              <a:buFont typeface="Wingdings" panose="05000000000000000000" pitchFamily="2" charset="2"/>
              <a:buChar char="q"/>
            </a:pPr>
            <a:r>
              <a:rPr sz="1800" dirty="0">
                <a:latin typeface="Times New Roman" panose="02020603050405020304" pitchFamily="18" charset="0"/>
              </a:rPr>
              <a:t> Jelaskan teknik koding berikut dan bagaimana kompresi dapat dicapai pada teknik berikut:</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teknik run-length encoding</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Huffman coding .</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Lempel Ziv encoding</a:t>
            </a:r>
          </a:p>
          <a:p>
            <a:pPr eaLnBrk="1" hangingPunct="1">
              <a:spcAft>
                <a:spcPct val="100000"/>
              </a:spcAft>
              <a:buFont typeface="Wingdings" panose="05000000000000000000" pitchFamily="2" charset="2"/>
              <a:buChar char="q"/>
            </a:pPr>
            <a:r>
              <a:rPr sz="1800" dirty="0">
                <a:latin typeface="Times New Roman" panose="02020603050405020304" pitchFamily="18" charset="0"/>
              </a:rPr>
              <a:t> Jelaskan idea yang mendasari :</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 standar JPEG untuk kompresi still images.</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Standar MPEG untuk kompresi video.</a:t>
            </a:r>
          </a:p>
          <a:p>
            <a:pPr lvl="1" eaLnBrk="1" hangingPunct="1">
              <a:spcAft>
                <a:spcPct val="100000"/>
              </a:spcAft>
              <a:buFont typeface="Wingdings" panose="05000000000000000000" pitchFamily="2" charset="2"/>
              <a:buChar char="q"/>
            </a:pPr>
            <a:r>
              <a:rPr sz="1800" dirty="0">
                <a:latin typeface="Times New Roman" panose="02020603050405020304" pitchFamily="18" charset="0"/>
              </a:rPr>
              <a:t> Standar MP3 untuk kompresi audio.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1" u="none" strike="noStrike" kern="1200" cap="none" spc="-100" normalizeH="0" baseline="0" noProof="0" dirty="0">
                <a:ln>
                  <a:noFill/>
                </a:ln>
                <a:solidFill>
                  <a:srgbClr val="C1EEFF"/>
                </a:solidFill>
                <a:effectLst/>
                <a:uLnTx/>
                <a:uFillTx/>
                <a:latin typeface="+mj-lt"/>
                <a:ea typeface="+mj-ea"/>
                <a:cs typeface="+mj-cs"/>
              </a:rPr>
              <a:t>Redundancy in Digital Images</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3315" name="Content Placeholder 2"/>
          <p:cNvSpPr>
            <a:spLocks noGrp="1"/>
          </p:cNvSpPr>
          <p:nvPr>
            <p:ph idx="1"/>
          </p:nvPr>
        </p:nvSpPr>
        <p:spPr>
          <a:xfrm>
            <a:off x="381000" y="1447800"/>
            <a:ext cx="8763000" cy="4908550"/>
          </a:xfrm>
          <a:solidFill>
            <a:schemeClr val="accent1">
              <a:alpha val="100000"/>
            </a:schemeClr>
          </a:solidFill>
        </p:spPr>
        <p:txBody>
          <a:bodyPr vert="horz" wrap="square" lIns="91440" tIns="45720" rIns="91440" bIns="45720" anchor="t" anchorCtr="0"/>
          <a:lstStyle/>
          <a:p>
            <a:r>
              <a:rPr sz="3600" i="1" dirty="0"/>
              <a:t>In a digital image, neighboring samples on a scanning line are normally similar. </a:t>
            </a:r>
          </a:p>
          <a:p>
            <a:r>
              <a:rPr sz="3600" i="1" dirty="0"/>
              <a:t>Neigh</a:t>
            </a:r>
            <a:r>
              <a:rPr sz="3600" dirty="0"/>
              <a:t>boring samples on adjacent lines are also similar.  These similarities are called </a:t>
            </a:r>
            <a:r>
              <a:rPr sz="3600" i="1" dirty="0">
                <a:solidFill>
                  <a:srgbClr val="FF0000"/>
                </a:solidFill>
              </a:rPr>
              <a:t>spatial redundancy. </a:t>
            </a:r>
          </a:p>
          <a:p>
            <a:r>
              <a:rPr sz="3600" i="1" dirty="0"/>
              <a:t>Spatial redundancies can be removed using predictive coding techniques and other techniques (such as transform coding).</a:t>
            </a:r>
            <a:endParaRPr sz="3600" dirty="0"/>
          </a:p>
        </p:txBody>
      </p:sp>
      <p:sp>
        <p:nvSpPr>
          <p:cNvPr id="13316"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endParaRPr lang="en-US" sz="12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1" u="none" strike="noStrike" kern="1200" cap="none" spc="-100" normalizeH="0" baseline="0" noProof="0" dirty="0">
                <a:ln>
                  <a:noFill/>
                </a:ln>
                <a:solidFill>
                  <a:srgbClr val="C1EEFF"/>
                </a:solidFill>
                <a:effectLst/>
                <a:uLnTx/>
                <a:uFillTx/>
                <a:latin typeface="+mj-lt"/>
                <a:ea typeface="+mj-ea"/>
                <a:cs typeface="+mj-cs"/>
              </a:rPr>
              <a:t>Redundancy in Digital Video</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4339" name="Content Placeholder 2"/>
          <p:cNvSpPr>
            <a:spLocks noGrp="1"/>
          </p:cNvSpPr>
          <p:nvPr>
            <p:ph idx="1"/>
          </p:nvPr>
        </p:nvSpPr>
        <p:spPr>
          <a:xfrm>
            <a:off x="381000" y="1524000"/>
            <a:ext cx="8763000" cy="4832350"/>
          </a:xfrm>
          <a:solidFill>
            <a:schemeClr val="accent1">
              <a:lumMod val="60000"/>
              <a:lumOff val="40000"/>
            </a:schemeClr>
          </a:solidFill>
        </p:spPr>
        <p:txBody>
          <a:bodyPr vert="horz" wrap="square" lIns="91440" tIns="45720" rIns="91440" bIns="45720" numCol="1" anchor="t" anchorCtr="0" compatLnSpc="1"/>
          <a:lstStyle/>
          <a:p>
            <a:pPr marL="411480" marR="0" lvl="0" indent="-34290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Char char=""/>
              <a:defRPr/>
            </a:pPr>
            <a:r>
              <a:rPr kumimoji="0" lang="en-US" sz="3600" b="0" i="1" u="none" strike="noStrike" kern="1200" cap="none" spc="0" normalizeH="0" baseline="0" noProof="0" dirty="0">
                <a:ln>
                  <a:noFill/>
                </a:ln>
                <a:solidFill>
                  <a:schemeClr val="bg1"/>
                </a:solidFill>
                <a:effectLst/>
                <a:uLnTx/>
                <a:uFillTx/>
                <a:latin typeface="+mn-lt"/>
                <a:ea typeface="+mn-ea"/>
                <a:cs typeface="+mn-cs"/>
              </a:rPr>
              <a:t>Digital video is a sequence of images, thus it also has spatial redundancies.</a:t>
            </a:r>
          </a:p>
          <a:p>
            <a:pPr marL="411480" marR="0" lvl="0" indent="-34290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Char char=""/>
              <a:defRPr/>
            </a:pPr>
            <a:r>
              <a:rPr kumimoji="0" lang="en-US" sz="3600" b="0" i="1" u="none" strike="noStrike" kern="1200" cap="none" spc="0" normalizeH="0" baseline="0" noProof="0" dirty="0">
                <a:ln>
                  <a:noFill/>
                </a:ln>
                <a:solidFill>
                  <a:schemeClr val="bg1"/>
                </a:solidFill>
                <a:effectLst/>
                <a:uLnTx/>
                <a:uFillTx/>
                <a:latin typeface="+mn-lt"/>
                <a:ea typeface="+mn-ea"/>
                <a:cs typeface="+mn-cs"/>
              </a:rPr>
              <a:t> N</a:t>
            </a:r>
            <a:r>
              <a:rPr kumimoji="0" lang="en-US" sz="3600" b="0" i="0" u="none" strike="noStrike" kern="1200" cap="none" spc="0" normalizeH="0" baseline="0" noProof="0" dirty="0">
                <a:ln>
                  <a:noFill/>
                </a:ln>
                <a:solidFill>
                  <a:schemeClr val="bg1"/>
                </a:solidFill>
                <a:effectLst/>
                <a:uLnTx/>
                <a:uFillTx/>
                <a:latin typeface="+mn-lt"/>
                <a:ea typeface="+mn-ea"/>
                <a:cs typeface="+mn-cs"/>
              </a:rPr>
              <a:t>eighboring images in a video sequence are normally similar. </a:t>
            </a:r>
          </a:p>
          <a:p>
            <a:pPr marL="411480" marR="0" lvl="0" indent="-34290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Char char=""/>
              <a:defRPr/>
            </a:pPr>
            <a:r>
              <a:rPr kumimoji="0" lang="en-US" sz="3600" b="0" i="0" u="none" strike="noStrike" kern="1200" cap="none" spc="0" normalizeH="0" baseline="0" noProof="0" dirty="0">
                <a:ln>
                  <a:noFill/>
                </a:ln>
                <a:solidFill>
                  <a:schemeClr val="bg1"/>
                </a:solidFill>
                <a:effectLst/>
                <a:uLnTx/>
                <a:uFillTx/>
                <a:latin typeface="+mn-lt"/>
                <a:ea typeface="+mn-ea"/>
                <a:cs typeface="+mn-cs"/>
              </a:rPr>
              <a:t>This similarity is called </a:t>
            </a:r>
            <a:r>
              <a:rPr kumimoji="0" lang="en-US" sz="3600" b="0" i="1" u="none" strike="noStrike" kern="1200" cap="none" spc="0" normalizeH="0" baseline="0" noProof="0" dirty="0">
                <a:ln>
                  <a:noFill/>
                </a:ln>
                <a:solidFill>
                  <a:schemeClr val="bg1"/>
                </a:solidFill>
                <a:effectLst/>
                <a:uLnTx/>
                <a:uFillTx/>
                <a:latin typeface="+mn-lt"/>
                <a:ea typeface="+mn-ea"/>
                <a:cs typeface="+mn-cs"/>
              </a:rPr>
              <a:t>temporal redundancy and can be removed by applying predictive coding between </a:t>
            </a:r>
            <a:r>
              <a:rPr kumimoji="0" lang="en-US" sz="3600" b="0" i="0" u="none" strike="noStrike" kern="1200" cap="none" spc="0" normalizeH="0" baseline="0" noProof="0" dirty="0">
                <a:ln>
                  <a:noFill/>
                </a:ln>
                <a:solidFill>
                  <a:schemeClr val="bg1"/>
                </a:solidFill>
                <a:effectLst/>
                <a:uLnTx/>
                <a:uFillTx/>
                <a:latin typeface="+mn-lt"/>
                <a:ea typeface="+mn-ea"/>
                <a:cs typeface="+mn-cs"/>
              </a:rPr>
              <a:t>images</a:t>
            </a:r>
            <a:r>
              <a:rPr kumimoji="0" lang="en-US" sz="3600" b="0" i="0" u="none" strike="noStrike" kern="1200" cap="none" spc="0" normalizeH="0" baseline="0" noProof="0" dirty="0">
                <a:ln>
                  <a:noFill/>
                </a:ln>
                <a:solidFill>
                  <a:schemeClr val="tx1"/>
                </a:solidFill>
                <a:effectLst/>
                <a:uLnTx/>
                <a:uFillTx/>
                <a:latin typeface="+mn-lt"/>
                <a:ea typeface="+mn-ea"/>
                <a:cs typeface="+mn-cs"/>
              </a:rPr>
              <a:t>.</a:t>
            </a:r>
          </a:p>
        </p:txBody>
      </p:sp>
      <p:sp>
        <p:nvSpPr>
          <p:cNvPr id="14340"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6</a:t>
            </a:fld>
            <a:endParaRPr lang="en-US" sz="12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1" i="0" u="none" strike="noStrike" kern="1200" cap="none" spc="-100" normalizeH="0" baseline="0" noProof="0" dirty="0">
                <a:ln>
                  <a:noFill/>
                </a:ln>
                <a:solidFill>
                  <a:srgbClr val="C1EEFF"/>
                </a:solidFill>
                <a:effectLst/>
                <a:uLnTx/>
                <a:uFillTx/>
                <a:latin typeface="+mj-lt"/>
                <a:ea typeface="+mj-ea"/>
                <a:cs typeface="+mj-cs"/>
              </a:rPr>
              <a:t>Human Perception Properties</a:t>
            </a:r>
            <a:endParaRPr kumimoji="0" lang="en-US" sz="4000" b="0" i="0" u="none" strike="noStrike" kern="1200" cap="none" spc="-100" normalizeH="0" baseline="0" noProof="0" dirty="0">
              <a:ln>
                <a:noFill/>
              </a:ln>
              <a:solidFill>
                <a:srgbClr val="C1EEFF"/>
              </a:solidFill>
              <a:effectLst/>
              <a:uLnTx/>
              <a:uFillTx/>
              <a:latin typeface="+mj-lt"/>
              <a:ea typeface="+mj-ea"/>
              <a:cs typeface="+mj-cs"/>
            </a:endParaRPr>
          </a:p>
        </p:txBody>
      </p:sp>
      <p:sp>
        <p:nvSpPr>
          <p:cNvPr id="15363" name="Content Placeholder 2"/>
          <p:cNvSpPr>
            <a:spLocks noGrp="1"/>
          </p:cNvSpPr>
          <p:nvPr>
            <p:ph idx="1"/>
          </p:nvPr>
        </p:nvSpPr>
        <p:spPr>
          <a:xfrm>
            <a:off x="381000" y="1295400"/>
            <a:ext cx="8763000" cy="5060950"/>
          </a:xfrm>
          <a:solidFill>
            <a:srgbClr val="3366FF"/>
          </a:solidFill>
          <a:ln>
            <a:solidFill>
              <a:schemeClr val="tx2">
                <a:lumMod val="25000"/>
              </a:schemeClr>
            </a:solidFill>
          </a:ln>
        </p:spPr>
        <p:txBody>
          <a:bodyPr vert="horz" wrap="square" lIns="91440" tIns="45720" rIns="91440" bIns="45720" numCol="1" anchor="t" anchorCtr="0" compatLnSpc="1"/>
          <a:lstStyle/>
          <a:p>
            <a:pPr marL="411480" marR="0" lvl="0" indent="-34290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Char char=""/>
              <a:defRPr/>
            </a:pPr>
            <a:r>
              <a:rPr kumimoji="0" lang="en-US" sz="2600" b="0" i="0" u="none" strike="noStrike" kern="1200" cap="none" spc="0" normalizeH="0" baseline="0" noProof="0" dirty="0">
                <a:ln>
                  <a:noFill/>
                </a:ln>
                <a:solidFill>
                  <a:schemeClr val="bg1"/>
                </a:solidFill>
                <a:effectLst/>
                <a:uLnTx/>
                <a:uFillTx/>
                <a:latin typeface="+mn-lt"/>
                <a:ea typeface="+mn-ea"/>
                <a:cs typeface="+mn-cs"/>
              </a:rPr>
              <a:t>This means that the compressed version does not need to represent the original information samples exactly. </a:t>
            </a:r>
          </a:p>
          <a:p>
            <a:pPr marL="739775" marR="0" lvl="1" indent="-285750" algn="l" defTabSz="914400" rtl="0" eaLnBrk="0" fontAlgn="base" latinLnBrk="0" hangingPunct="0">
              <a:lnSpc>
                <a:spcPct val="100000"/>
              </a:lnSpc>
              <a:spcBef>
                <a:spcPct val="20000"/>
              </a:spcBef>
              <a:spcAft>
                <a:spcPct val="0"/>
              </a:spcAft>
              <a:buClr>
                <a:schemeClr val="accent2"/>
              </a:buClr>
              <a:buSzPct val="90000"/>
              <a:buFont typeface="Wingdings" panose="05000000000000000000" pitchFamily="2" charset="2"/>
              <a:buChar char=""/>
              <a:defRPr/>
            </a:pPr>
            <a:r>
              <a:rPr kumimoji="0" lang="en-US" sz="2600" b="0" i="0" u="none" strike="noStrike" kern="1200" cap="none" spc="0" normalizeH="0" baseline="0" noProof="0" dirty="0">
                <a:ln>
                  <a:noFill/>
                </a:ln>
                <a:solidFill>
                  <a:schemeClr val="bg1"/>
                </a:solidFill>
                <a:effectLst/>
                <a:uLnTx/>
                <a:uFillTx/>
                <a:latin typeface="+mn-lt"/>
                <a:ea typeface="+mn-ea"/>
                <a:cs typeface="+mn-cs"/>
              </a:rPr>
              <a:t>This is in contrast to the conventional alphanumeric data where any data loss or error is normally not allowed, especially for computer programs.</a:t>
            </a:r>
          </a:p>
          <a:p>
            <a:pPr marL="411480" marR="0" lvl="0" indent="-342900" algn="l" defTabSz="914400" rtl="0" eaLnBrk="0" fontAlgn="base" latinLnBrk="0" hangingPunct="0">
              <a:lnSpc>
                <a:spcPct val="100000"/>
              </a:lnSpc>
              <a:spcBef>
                <a:spcPts val="700"/>
              </a:spcBef>
              <a:spcAft>
                <a:spcPct val="0"/>
              </a:spcAft>
              <a:buClr>
                <a:schemeClr val="tx2"/>
              </a:buClr>
              <a:buSzPct val="95000"/>
              <a:buFont typeface="Wingdings" panose="05000000000000000000" pitchFamily="2" charset="2"/>
              <a:buChar char=""/>
              <a:defRPr/>
            </a:pPr>
            <a:r>
              <a:rPr kumimoji="0" lang="en-US" sz="3000" b="0" i="0" u="none" strike="noStrike" kern="1200" cap="none" spc="0" normalizeH="0" baseline="0" noProof="0" dirty="0">
                <a:ln>
                  <a:noFill/>
                </a:ln>
                <a:solidFill>
                  <a:schemeClr val="tx1"/>
                </a:solidFill>
                <a:effectLst/>
                <a:uLnTx/>
                <a:uFillTx/>
                <a:latin typeface="+mn-lt"/>
                <a:ea typeface="+mn-ea"/>
                <a:cs typeface="+mn-cs"/>
              </a:rPr>
              <a:t>The above feature indicates that human perception is generally not sensitive to small</a:t>
            </a:r>
          </a:p>
        </p:txBody>
      </p:sp>
      <p:sp>
        <p:nvSpPr>
          <p:cNvPr id="15364"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7</a:t>
            </a:fld>
            <a:endParaRPr lang="en-US" sz="12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763"/>
            <a:ext cx="8763000" cy="914400"/>
          </a:xfrm>
        </p:spPr>
        <p:txBody>
          <a:bodyPr vert="horz" anchor="t">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100" normalizeH="0" baseline="0" noProof="0" dirty="0">
                <a:ln>
                  <a:noFill/>
                </a:ln>
                <a:solidFill>
                  <a:srgbClr val="C1EEFF"/>
                </a:solidFill>
                <a:effectLst/>
                <a:uLnTx/>
                <a:uFillTx/>
                <a:latin typeface="+mj-lt"/>
                <a:ea typeface="+mj-ea"/>
                <a:cs typeface="+mj-cs"/>
              </a:rPr>
              <a:t>Classifications of Compression Techniques</a:t>
            </a:r>
            <a:endParaRPr kumimoji="0" lang="en-US" sz="3200" b="0" i="0" u="none" strike="noStrike" kern="1200" cap="none" spc="-100" normalizeH="0" baseline="0" noProof="0" dirty="0">
              <a:ln>
                <a:noFill/>
              </a:ln>
              <a:solidFill>
                <a:srgbClr val="C1EEFF"/>
              </a:solidFill>
              <a:effectLst/>
              <a:uLnTx/>
              <a:uFillTx/>
              <a:latin typeface="+mj-lt"/>
              <a:ea typeface="+mj-ea"/>
              <a:cs typeface="+mj-cs"/>
            </a:endParaRPr>
          </a:p>
        </p:txBody>
      </p:sp>
      <p:sp>
        <p:nvSpPr>
          <p:cNvPr id="16387" name="Content Placeholder 2"/>
          <p:cNvSpPr>
            <a:spLocks noGrp="1"/>
          </p:cNvSpPr>
          <p:nvPr>
            <p:ph idx="1"/>
          </p:nvPr>
        </p:nvSpPr>
        <p:spPr>
          <a:xfrm>
            <a:off x="381000" y="1784350"/>
            <a:ext cx="8763000" cy="4572000"/>
          </a:xfrm>
        </p:spPr>
        <p:txBody>
          <a:bodyPr vert="horz" wrap="square" lIns="91440" tIns="45720" rIns="91440" bIns="45720" anchor="t" anchorCtr="0"/>
          <a:lstStyle/>
          <a:p>
            <a:r>
              <a:rPr dirty="0"/>
              <a:t>can be classified in many ways according to different criteria.</a:t>
            </a:r>
          </a:p>
          <a:p>
            <a:r>
              <a:rPr dirty="0"/>
              <a:t>classify them based on the results of the compression techniques. </a:t>
            </a:r>
          </a:p>
          <a:p>
            <a:r>
              <a:rPr dirty="0"/>
              <a:t>Two classifications we will consider are whether the original data can be reconstructed exactly after using a compression technique, and whether the output of a compression system is of constant bit rate.</a:t>
            </a:r>
          </a:p>
        </p:txBody>
      </p:sp>
      <p:sp>
        <p:nvSpPr>
          <p:cNvPr id="16388" name="Slide Number Placeholder 3"/>
          <p:cNvSpPr txBox="1">
            <a:spLocks noGrp="1"/>
          </p:cNvSpPr>
          <p:nvPr>
            <p:ph type="sldNum" sz="quarter" idx="1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32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3200" b="1" i="0" u="none" kern="1200" baseline="0">
                <a:solidFill>
                  <a:schemeClr val="tx1"/>
                </a:solidFill>
                <a:latin typeface="Arial" panose="020B0604020202020204" pitchFamily="34" charset="0"/>
                <a:ea typeface="+mn-ea"/>
                <a:cs typeface="+mn-cs"/>
              </a:defRPr>
            </a:lvl5pPr>
          </a:lstStyle>
          <a:p>
            <a:pPr lvl="0" eaLnBrk="1" hangingPunct="1"/>
            <a:r>
              <a:rPr sz="1200" dirty="0">
                <a:solidFill>
                  <a:schemeClr val="tx2"/>
                </a:solidFill>
              </a:rPr>
              <a:t>15.</a:t>
            </a:r>
            <a:fld id="{9A0DB2DC-4C9A-4742-B13C-FB6460FD3503}" type="slidenum">
              <a:rPr lang="en-US" sz="1200" dirty="0">
                <a:solidFill>
                  <a:schemeClr val="tx2"/>
                </a:solidFill>
              </a:rPr>
              <a:t>8</a:t>
            </a:fld>
            <a:endParaRPr lang="en-US" sz="12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p:nvPr/>
        </p:nvSpPr>
        <p:spPr>
          <a:xfrm>
            <a:off x="0" y="76200"/>
            <a:ext cx="8915400" cy="1384300"/>
          </a:xfrm>
          <a:prstGeom prst="rect">
            <a:avLst/>
          </a:prstGeom>
          <a:solidFill>
            <a:schemeClr val="bg1"/>
          </a:solidFill>
          <a:ln w="9525">
            <a:noFill/>
          </a:ln>
        </p:spPr>
        <p:txBody>
          <a:bodyPr>
            <a:spAutoFit/>
          </a:bodyPr>
          <a:lstStyle/>
          <a:p>
            <a:pPr algn="just" eaLnBrk="0" hangingPunct="0"/>
            <a:r>
              <a:rPr sz="2800" dirty="0">
                <a:solidFill>
                  <a:schemeClr val="folHlink"/>
                </a:solidFill>
                <a:latin typeface="Times New Roman" panose="02020603050405020304" pitchFamily="18" charset="0"/>
              </a:rPr>
              <a:t>Data </a:t>
            </a:r>
            <a:r>
              <a:rPr sz="2800" dirty="0">
                <a:latin typeface="Arial" panose="020B0604020202020204" pitchFamily="34" charset="0"/>
              </a:rPr>
              <a:t>Compression Techniques/methods </a:t>
            </a:r>
            <a:r>
              <a:rPr sz="2800" b="0" dirty="0">
                <a:latin typeface="Times New Roman" panose="02020603050405020304" pitchFamily="18" charset="0"/>
              </a:rPr>
              <a:t>can be divided into two broad categories: </a:t>
            </a:r>
            <a:r>
              <a:rPr sz="2800" dirty="0">
                <a:solidFill>
                  <a:schemeClr val="folHlink"/>
                </a:solidFill>
                <a:latin typeface="Times New Roman" panose="02020603050405020304" pitchFamily="18" charset="0"/>
              </a:rPr>
              <a:t>lossless</a:t>
            </a:r>
            <a:r>
              <a:rPr sz="2800" b="0" dirty="0">
                <a:latin typeface="Times New Roman" panose="02020603050405020304" pitchFamily="18" charset="0"/>
              </a:rPr>
              <a:t> and </a:t>
            </a:r>
            <a:r>
              <a:rPr sz="2800" dirty="0">
                <a:solidFill>
                  <a:schemeClr val="folHlink"/>
                </a:solidFill>
                <a:latin typeface="Times New Roman" panose="02020603050405020304" pitchFamily="18" charset="0"/>
              </a:rPr>
              <a:t>lossy</a:t>
            </a:r>
            <a:r>
              <a:rPr sz="2800" b="0" dirty="0">
                <a:latin typeface="Times New Roman" panose="02020603050405020304" pitchFamily="18" charset="0"/>
              </a:rPr>
              <a:t> methods. </a:t>
            </a:r>
          </a:p>
        </p:txBody>
      </p:sp>
      <p:pic>
        <p:nvPicPr>
          <p:cNvPr id="17411" name="Picture 9"/>
          <p:cNvPicPr>
            <a:picLocks noChangeAspect="1"/>
          </p:cNvPicPr>
          <p:nvPr/>
        </p:nvPicPr>
        <p:blipFill>
          <a:blip r:embed="rId3"/>
          <a:stretch>
            <a:fillRect/>
          </a:stretch>
        </p:blipFill>
        <p:spPr>
          <a:xfrm>
            <a:off x="11113" y="1447800"/>
            <a:ext cx="8980487" cy="541020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1860917339A24CBF48CA72FD87A938" ma:contentTypeVersion="4" ma:contentTypeDescription="Create a new document." ma:contentTypeScope="" ma:versionID="980b02646fa074ec6df36e14e32d67b1">
  <xsd:schema xmlns:xsd="http://www.w3.org/2001/XMLSchema" xmlns:xs="http://www.w3.org/2001/XMLSchema" xmlns:p="http://schemas.microsoft.com/office/2006/metadata/properties" xmlns:ns2="add626ea-3744-4bc4-9968-be3225425790" xmlns:ns3="be0a9719-4ac4-4ca6-8b98-e7dd01bc4f66" targetNamespace="http://schemas.microsoft.com/office/2006/metadata/properties" ma:root="true" ma:fieldsID="8108df76a192e00ecce4cadae88a104d" ns2:_="" ns3:_="">
    <xsd:import namespace="add626ea-3744-4bc4-9968-be3225425790"/>
    <xsd:import namespace="be0a9719-4ac4-4ca6-8b98-e7dd01bc4f6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26ea-3744-4bc4-9968-be32254257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0a9719-4ac4-4ca6-8b98-e7dd01bc4f6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022FA-3587-4CA6-A66F-4720364358F6}">
  <ds:schemaRefs>
    <ds:schemaRef ds:uri="http://schemas.microsoft.com/sharepoint/v3/contenttype/forms"/>
  </ds:schemaRefs>
</ds:datastoreItem>
</file>

<file path=customXml/itemProps2.xml><?xml version="1.0" encoding="utf-8"?>
<ds:datastoreItem xmlns:ds="http://schemas.openxmlformats.org/officeDocument/2006/customXml" ds:itemID="{6C25AEA0-DF79-46ED-AEA8-DE7A0177D1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3F17EF-9E1A-4539-B44C-7A24D3F1A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d626ea-3744-4bc4-9968-be3225425790"/>
    <ds:schemaRef ds:uri="be0a9719-4ac4-4ca6-8b98-e7dd01bc4f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Template>
  <TotalTime>0</TotalTime>
  <Words>11539</Words>
  <Application>Microsoft Office PowerPoint</Application>
  <PresentationFormat>On-screen Show (4:3)</PresentationFormat>
  <Paragraphs>332</Paragraphs>
  <Slides>48</Slides>
  <Notes>29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Metro</vt:lpstr>
      <vt:lpstr>PowerPoint Presentation</vt:lpstr>
      <vt:lpstr>COMPRESSION PRINCIPLES </vt:lpstr>
      <vt:lpstr>Data Redundancy</vt:lpstr>
      <vt:lpstr>Redundancy in Digital Audio</vt:lpstr>
      <vt:lpstr>Redundancy in Digital Images</vt:lpstr>
      <vt:lpstr>Redundancy in Digital Video</vt:lpstr>
      <vt:lpstr>Human Perception Properties</vt:lpstr>
      <vt:lpstr>Classifications of Compression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Huffman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TUGAS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Lenovo</cp:lastModifiedBy>
  <cp:revision>358</cp:revision>
  <dcterms:created xsi:type="dcterms:W3CDTF">2000-01-15T04:50:00Z</dcterms:created>
  <dcterms:modified xsi:type="dcterms:W3CDTF">2023-05-07T14:49:36Z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CD5571AE53024D55A43EFE67DAF8B3CA</vt:lpwstr>
  </property>
  <property fmtid="{D5CDD505-2E9C-101B-9397-08002B2CF9AE}" pid="3" name="KSOProductBuildVer">
    <vt:lpwstr>1033-11.2.0.11513</vt:lpwstr>
  </property>
  <property fmtid="{D5CDD505-2E9C-101B-9397-08002B2CF9AE}" pid="4" name="ContentTypeId">
    <vt:lpwstr>0x010100821860917339A24CBF48CA72FD87A938</vt:lpwstr>
  </property>
</Properties>
</file>