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800E0-3EE7-4F88-BC87-02BC2BE0A140}" v="23" dt="2023-02-19T10:35:43.782"/>
    <p1510:client id="{2B494A9A-1E48-437E-B34E-CBA3F5CE433D}" v="1" dt="2023-05-10T15:01:27.441"/>
    <p1510:client id="{65BB60B1-B022-47EB-BC4F-0B7B53F4EA5C}" v="1" dt="2023-02-21T02:23:07.06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YAN MISHRA" userId="S::nayan.mishra215066@tsecedu.org::aaba1eb6-8a6d-4f46-92a1-80fdbc002347" providerId="AD" clId="Web-{65BB60B1-B022-47EB-BC4F-0B7B53F4EA5C}"/>
    <pc:docChg chg="modSld">
      <pc:chgData name="NAYAN MISHRA" userId="S::nayan.mishra215066@tsecedu.org::aaba1eb6-8a6d-4f46-92a1-80fdbc002347" providerId="AD" clId="Web-{65BB60B1-B022-47EB-BC4F-0B7B53F4EA5C}" dt="2023-02-21T02:23:07.068" v="0" actId="1076"/>
      <pc:docMkLst>
        <pc:docMk/>
      </pc:docMkLst>
      <pc:sldChg chg="modSp">
        <pc:chgData name="NAYAN MISHRA" userId="S::nayan.mishra215066@tsecedu.org::aaba1eb6-8a6d-4f46-92a1-80fdbc002347" providerId="AD" clId="Web-{65BB60B1-B022-47EB-BC4F-0B7B53F4EA5C}" dt="2023-02-21T02:23:07.068" v="0" actId="1076"/>
        <pc:sldMkLst>
          <pc:docMk/>
          <pc:sldMk cId="0" sldId="256"/>
        </pc:sldMkLst>
        <pc:spChg chg="mod">
          <ac:chgData name="NAYAN MISHRA" userId="S::nayan.mishra215066@tsecedu.org::aaba1eb6-8a6d-4f46-92a1-80fdbc002347" providerId="AD" clId="Web-{65BB60B1-B022-47EB-BC4F-0B7B53F4EA5C}" dt="2023-02-21T02:23:07.068" v="0" actId="1076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NAYAN MISHRA" userId="S::nayan.mishra215066@tsecedu.org::aaba1eb6-8a6d-4f46-92a1-80fdbc002347" providerId="AD" clId="Web-{061800E0-3EE7-4F88-BC87-02BC2BE0A140}"/>
    <pc:docChg chg="modSld">
      <pc:chgData name="NAYAN MISHRA" userId="S::nayan.mishra215066@tsecedu.org::aaba1eb6-8a6d-4f46-92a1-80fdbc002347" providerId="AD" clId="Web-{061800E0-3EE7-4F88-BC87-02BC2BE0A140}" dt="2023-02-19T10:35:38.610" v="11" actId="20577"/>
      <pc:docMkLst>
        <pc:docMk/>
      </pc:docMkLst>
      <pc:sldChg chg="modSp">
        <pc:chgData name="NAYAN MISHRA" userId="S::nayan.mishra215066@tsecedu.org::aaba1eb6-8a6d-4f46-92a1-80fdbc002347" providerId="AD" clId="Web-{061800E0-3EE7-4F88-BC87-02BC2BE0A140}" dt="2023-02-19T10:35:38.610" v="11" actId="20577"/>
        <pc:sldMkLst>
          <pc:docMk/>
          <pc:sldMk cId="0" sldId="272"/>
        </pc:sldMkLst>
        <pc:spChg chg="mod">
          <ac:chgData name="NAYAN MISHRA" userId="S::nayan.mishra215066@tsecedu.org::aaba1eb6-8a6d-4f46-92a1-80fdbc002347" providerId="AD" clId="Web-{061800E0-3EE7-4F88-BC87-02BC2BE0A140}" dt="2023-02-19T10:35:38.610" v="11" actId="20577"/>
          <ac:spMkLst>
            <pc:docMk/>
            <pc:sldMk cId="0" sldId="272"/>
            <ac:spMk id="2" creationId="{00000000-0000-0000-0000-000000000000}"/>
          </ac:spMkLst>
        </pc:spChg>
      </pc:sldChg>
    </pc:docChg>
  </pc:docChgLst>
  <pc:docChgLst>
    <pc:chgData name="RUTVIK KASLAY" userId="S::rutvik.kaslay215051@tsecedu.org::0b097ad1-85c5-4dc6-bfa9-a0a6a25ad181" providerId="AD" clId="Web-{2B494A9A-1E48-437E-B34E-CBA3F5CE433D}"/>
    <pc:docChg chg="modSld">
      <pc:chgData name="RUTVIK KASLAY" userId="S::rutvik.kaslay215051@tsecedu.org::0b097ad1-85c5-4dc6-bfa9-a0a6a25ad181" providerId="AD" clId="Web-{2B494A9A-1E48-437E-B34E-CBA3F5CE433D}" dt="2023-05-10T15:01:27.441" v="0" actId="1076"/>
      <pc:docMkLst>
        <pc:docMk/>
      </pc:docMkLst>
      <pc:sldChg chg="modSp">
        <pc:chgData name="RUTVIK KASLAY" userId="S::rutvik.kaslay215051@tsecedu.org::0b097ad1-85c5-4dc6-bfa9-a0a6a25ad181" providerId="AD" clId="Web-{2B494A9A-1E48-437E-B34E-CBA3F5CE433D}" dt="2023-05-10T15:01:27.441" v="0" actId="1076"/>
        <pc:sldMkLst>
          <pc:docMk/>
          <pc:sldMk cId="0" sldId="256"/>
        </pc:sldMkLst>
        <pc:grpChg chg="mod">
          <ac:chgData name="RUTVIK KASLAY" userId="S::rutvik.kaslay215051@tsecedu.org::0b097ad1-85c5-4dc6-bfa9-a0a6a25ad181" providerId="AD" clId="Web-{2B494A9A-1E48-437E-B34E-CBA3F5CE433D}" dt="2023-05-10T15:01:27.441" v="0" actId="1076"/>
          <ac:grpSpMkLst>
            <pc:docMk/>
            <pc:sldMk cId="0" sldId="256"/>
            <ac:grpSpMk id="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/>
              <a:t>31-Mar-2011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/>
              <a:t>31-Mar-2011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/>
              <a:t>31-Mar-2011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/>
              <a:t>31-Mar-2011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/>
              <a:t>31-Mar-2011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3500" y="69850"/>
            <a:ext cx="9013825" cy="6692900"/>
          </a:xfrm>
          <a:custGeom>
            <a:avLst/>
            <a:gdLst/>
            <a:ahLst/>
            <a:cxnLst/>
            <a:rect l="l" t="t" r="r" b="b"/>
            <a:pathLst>
              <a:path w="9013825" h="6692900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8" y="150277"/>
                </a:lnTo>
                <a:lnTo>
                  <a:pt x="80918" y="113468"/>
                </a:lnTo>
                <a:lnTo>
                  <a:pt x="113460" y="80923"/>
                </a:lnTo>
                <a:lnTo>
                  <a:pt x="150264" y="53151"/>
                </a:lnTo>
                <a:lnTo>
                  <a:pt x="190820" y="30662"/>
                </a:lnTo>
                <a:lnTo>
                  <a:pt x="234617" y="13967"/>
                </a:lnTo>
                <a:lnTo>
                  <a:pt x="281146" y="3576"/>
                </a:lnTo>
                <a:lnTo>
                  <a:pt x="329895" y="0"/>
                </a:lnTo>
                <a:lnTo>
                  <a:pt x="8683879" y="0"/>
                </a:lnTo>
                <a:lnTo>
                  <a:pt x="8732640" y="3576"/>
                </a:lnTo>
                <a:lnTo>
                  <a:pt x="8779179" y="13967"/>
                </a:lnTo>
                <a:lnTo>
                  <a:pt x="8822984" y="30662"/>
                </a:lnTo>
                <a:lnTo>
                  <a:pt x="8863547" y="53151"/>
                </a:lnTo>
                <a:lnTo>
                  <a:pt x="8900356" y="80923"/>
                </a:lnTo>
                <a:lnTo>
                  <a:pt x="8932901" y="113468"/>
                </a:lnTo>
                <a:lnTo>
                  <a:pt x="8960673" y="150277"/>
                </a:lnTo>
                <a:lnTo>
                  <a:pt x="8983162" y="190840"/>
                </a:lnTo>
                <a:lnTo>
                  <a:pt x="8999857" y="234645"/>
                </a:lnTo>
                <a:lnTo>
                  <a:pt x="9010248" y="281184"/>
                </a:lnTo>
                <a:lnTo>
                  <a:pt x="9013825" y="329946"/>
                </a:lnTo>
                <a:lnTo>
                  <a:pt x="9013825" y="6363004"/>
                </a:lnTo>
                <a:lnTo>
                  <a:pt x="9010248" y="6411753"/>
                </a:lnTo>
                <a:lnTo>
                  <a:pt x="8999857" y="6458282"/>
                </a:lnTo>
                <a:lnTo>
                  <a:pt x="8983162" y="6502079"/>
                </a:lnTo>
                <a:lnTo>
                  <a:pt x="8960673" y="6542634"/>
                </a:lnTo>
                <a:lnTo>
                  <a:pt x="8932901" y="6579438"/>
                </a:lnTo>
                <a:lnTo>
                  <a:pt x="8900356" y="6611980"/>
                </a:lnTo>
                <a:lnTo>
                  <a:pt x="8863547" y="6639750"/>
                </a:lnTo>
                <a:lnTo>
                  <a:pt x="8822984" y="6662237"/>
                </a:lnTo>
                <a:lnTo>
                  <a:pt x="8779179" y="6678931"/>
                </a:lnTo>
                <a:lnTo>
                  <a:pt x="8732640" y="6689321"/>
                </a:lnTo>
                <a:lnTo>
                  <a:pt x="8683879" y="6692898"/>
                </a:lnTo>
                <a:lnTo>
                  <a:pt x="329895" y="6692898"/>
                </a:lnTo>
                <a:lnTo>
                  <a:pt x="281146" y="6689321"/>
                </a:lnTo>
                <a:lnTo>
                  <a:pt x="234617" y="6678931"/>
                </a:lnTo>
                <a:lnTo>
                  <a:pt x="190820" y="6662237"/>
                </a:lnTo>
                <a:lnTo>
                  <a:pt x="150264" y="6639750"/>
                </a:lnTo>
                <a:lnTo>
                  <a:pt x="113460" y="6611980"/>
                </a:lnTo>
                <a:lnTo>
                  <a:pt x="80918" y="6579438"/>
                </a:lnTo>
                <a:lnTo>
                  <a:pt x="53148" y="6542634"/>
                </a:lnTo>
                <a:lnTo>
                  <a:pt x="30661" y="6502079"/>
                </a:lnTo>
                <a:lnTo>
                  <a:pt x="13967" y="6458282"/>
                </a:lnTo>
                <a:lnTo>
                  <a:pt x="3576" y="6411753"/>
                </a:lnTo>
                <a:lnTo>
                  <a:pt x="0" y="6363004"/>
                </a:lnTo>
                <a:lnTo>
                  <a:pt x="0" y="32994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8471" y="143713"/>
            <a:ext cx="6887057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893" y="1309878"/>
            <a:ext cx="7860665" cy="2604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540243" y="6322389"/>
            <a:ext cx="102997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46464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spc="-15"/>
              <a:t>31-Mar-2011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37743" y="6331838"/>
            <a:ext cx="274320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55" Type="http://schemas.openxmlformats.org/officeDocument/2006/relationships/image" Target="../media/image55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image" Target="../media/image58.png"/><Relationship Id="rId5" Type="http://schemas.openxmlformats.org/officeDocument/2006/relationships/image" Target="../media/image5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57" Type="http://schemas.openxmlformats.org/officeDocument/2006/relationships/image" Target="../media/image57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050"/>
            <a:ext cx="9144000" cy="6858000"/>
            <a:chOff x="0" y="28575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28575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087" y="69850"/>
              <a:ext cx="9014460" cy="6691630"/>
            </a:xfrm>
            <a:custGeom>
              <a:avLst/>
              <a:gdLst/>
              <a:ahLst/>
              <a:cxnLst/>
              <a:rect l="l" t="t" r="r" b="b"/>
              <a:pathLst>
                <a:path w="9014460" h="6691630">
                  <a:moveTo>
                    <a:pt x="0" y="329819"/>
                  </a:moveTo>
                  <a:lnTo>
                    <a:pt x="3576" y="281088"/>
                  </a:lnTo>
                  <a:lnTo>
                    <a:pt x="13964" y="234576"/>
                  </a:lnTo>
                  <a:lnTo>
                    <a:pt x="30653" y="190791"/>
                  </a:lnTo>
                  <a:lnTo>
                    <a:pt x="53135" y="150245"/>
                  </a:lnTo>
                  <a:lnTo>
                    <a:pt x="80898" y="113448"/>
                  </a:lnTo>
                  <a:lnTo>
                    <a:pt x="113432" y="80911"/>
                  </a:lnTo>
                  <a:lnTo>
                    <a:pt x="150228" y="53144"/>
                  </a:lnTo>
                  <a:lnTo>
                    <a:pt x="190774" y="30660"/>
                  </a:lnTo>
                  <a:lnTo>
                    <a:pt x="234562" y="13967"/>
                  </a:lnTo>
                  <a:lnTo>
                    <a:pt x="281080" y="3576"/>
                  </a:lnTo>
                  <a:lnTo>
                    <a:pt x="329819" y="0"/>
                  </a:lnTo>
                  <a:lnTo>
                    <a:pt x="8684069" y="0"/>
                  </a:lnTo>
                  <a:lnTo>
                    <a:pt x="8732796" y="3576"/>
                  </a:lnTo>
                  <a:lnTo>
                    <a:pt x="8779301" y="13967"/>
                  </a:lnTo>
                  <a:lnTo>
                    <a:pt x="8823074" y="30660"/>
                  </a:lnTo>
                  <a:lnTo>
                    <a:pt x="8863605" y="53144"/>
                  </a:lnTo>
                  <a:lnTo>
                    <a:pt x="8900385" y="80911"/>
                  </a:lnTo>
                  <a:lnTo>
                    <a:pt x="8932905" y="113448"/>
                  </a:lnTo>
                  <a:lnTo>
                    <a:pt x="8960654" y="150245"/>
                  </a:lnTo>
                  <a:lnTo>
                    <a:pt x="8983124" y="190791"/>
                  </a:lnTo>
                  <a:lnTo>
                    <a:pt x="8999805" y="234576"/>
                  </a:lnTo>
                  <a:lnTo>
                    <a:pt x="9010187" y="281088"/>
                  </a:lnTo>
                  <a:lnTo>
                    <a:pt x="9013761" y="329819"/>
                  </a:lnTo>
                  <a:lnTo>
                    <a:pt x="9013888" y="6361493"/>
                  </a:lnTo>
                  <a:lnTo>
                    <a:pt x="9010187" y="6410232"/>
                  </a:lnTo>
                  <a:lnTo>
                    <a:pt x="8999805" y="6456750"/>
                  </a:lnTo>
                  <a:lnTo>
                    <a:pt x="8983124" y="6500537"/>
                  </a:lnTo>
                  <a:lnTo>
                    <a:pt x="8960654" y="6541083"/>
                  </a:lnTo>
                  <a:lnTo>
                    <a:pt x="8932905" y="6577879"/>
                  </a:lnTo>
                  <a:lnTo>
                    <a:pt x="8900385" y="6610413"/>
                  </a:lnTo>
                  <a:lnTo>
                    <a:pt x="8863605" y="6638176"/>
                  </a:lnTo>
                  <a:lnTo>
                    <a:pt x="8823074" y="6660657"/>
                  </a:lnTo>
                  <a:lnTo>
                    <a:pt x="8779301" y="6677347"/>
                  </a:lnTo>
                  <a:lnTo>
                    <a:pt x="8732796" y="6687735"/>
                  </a:lnTo>
                  <a:lnTo>
                    <a:pt x="8684069" y="6691311"/>
                  </a:lnTo>
                  <a:lnTo>
                    <a:pt x="329819" y="6691312"/>
                  </a:lnTo>
                  <a:lnTo>
                    <a:pt x="281080" y="6687735"/>
                  </a:lnTo>
                  <a:lnTo>
                    <a:pt x="234562" y="6677347"/>
                  </a:lnTo>
                  <a:lnTo>
                    <a:pt x="190774" y="6660657"/>
                  </a:lnTo>
                  <a:lnTo>
                    <a:pt x="150228" y="6638176"/>
                  </a:lnTo>
                  <a:lnTo>
                    <a:pt x="113432" y="6610413"/>
                  </a:lnTo>
                  <a:lnTo>
                    <a:pt x="80898" y="6577879"/>
                  </a:lnTo>
                  <a:lnTo>
                    <a:pt x="53135" y="6541083"/>
                  </a:lnTo>
                  <a:lnTo>
                    <a:pt x="30654" y="6500537"/>
                  </a:lnTo>
                  <a:lnTo>
                    <a:pt x="13964" y="6456750"/>
                  </a:lnTo>
                  <a:lnTo>
                    <a:pt x="3576" y="6410232"/>
                  </a:lnTo>
                  <a:lnTo>
                    <a:pt x="1" y="6361493"/>
                  </a:lnTo>
                  <a:lnTo>
                    <a:pt x="0" y="32981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500" y="1397000"/>
              <a:ext cx="9020175" cy="120650"/>
            </a:xfrm>
            <a:custGeom>
              <a:avLst/>
              <a:gdLst/>
              <a:ahLst/>
              <a:cxnLst/>
              <a:rect l="l" t="t" r="r" b="b"/>
              <a:pathLst>
                <a:path w="9020175" h="120650">
                  <a:moveTo>
                    <a:pt x="9020175" y="0"/>
                  </a:moveTo>
                  <a:lnTo>
                    <a:pt x="0" y="0"/>
                  </a:lnTo>
                  <a:lnTo>
                    <a:pt x="0" y="120650"/>
                  </a:lnTo>
                  <a:lnTo>
                    <a:pt x="9020175" y="120650"/>
                  </a:lnTo>
                  <a:lnTo>
                    <a:pt x="9020175" y="0"/>
                  </a:lnTo>
                  <a:close/>
                </a:path>
              </a:pathLst>
            </a:custGeom>
            <a:solidFill>
              <a:srgbClr val="ACCE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500" y="2976499"/>
              <a:ext cx="9020175" cy="111125"/>
            </a:xfrm>
            <a:custGeom>
              <a:avLst/>
              <a:gdLst/>
              <a:ahLst/>
              <a:cxnLst/>
              <a:rect l="l" t="t" r="r" b="b"/>
              <a:pathLst>
                <a:path w="9020175" h="111125">
                  <a:moveTo>
                    <a:pt x="9020175" y="0"/>
                  </a:moveTo>
                  <a:lnTo>
                    <a:pt x="0" y="0"/>
                  </a:lnTo>
                  <a:lnTo>
                    <a:pt x="0" y="111125"/>
                  </a:lnTo>
                  <a:lnTo>
                    <a:pt x="9020175" y="111125"/>
                  </a:lnTo>
                  <a:lnTo>
                    <a:pt x="9020175" y="0"/>
                  </a:lnTo>
                  <a:close/>
                </a:path>
              </a:pathLst>
            </a:custGeom>
            <a:solidFill>
              <a:srgbClr val="464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3500" y="1517650"/>
            <a:ext cx="9020175" cy="1459230"/>
          </a:xfrm>
          <a:prstGeom prst="rect">
            <a:avLst/>
          </a:prstGeom>
          <a:solidFill>
            <a:srgbClr val="2CA1BE"/>
          </a:solidFill>
        </p:spPr>
        <p:txBody>
          <a:bodyPr vert="horz" wrap="square" lIns="0" tIns="77470" rIns="0" bIns="0" rtlCol="0">
            <a:spAutoFit/>
          </a:bodyPr>
          <a:lstStyle/>
          <a:p>
            <a:pPr marL="3436620" marR="1617980" indent="-1811020">
              <a:lnSpc>
                <a:spcPct val="100000"/>
              </a:lnSpc>
              <a:spcBef>
                <a:spcPts val="610"/>
              </a:spcBef>
            </a:pPr>
            <a:r>
              <a:rPr sz="4000" spc="-5">
                <a:solidFill>
                  <a:srgbClr val="FFFFFF"/>
                </a:solidFill>
              </a:rPr>
              <a:t>Medium Access</a:t>
            </a:r>
            <a:r>
              <a:rPr sz="4000" spc="-155">
                <a:solidFill>
                  <a:srgbClr val="FFFFFF"/>
                </a:solidFill>
              </a:rPr>
              <a:t> </a:t>
            </a:r>
            <a:r>
              <a:rPr sz="4000" spc="-5">
                <a:solidFill>
                  <a:srgbClr val="FFFFFF"/>
                </a:solidFill>
              </a:rPr>
              <a:t>Control  Sublayer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833" y="487172"/>
            <a:ext cx="6436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Random Access</a:t>
            </a:r>
            <a:r>
              <a:rPr sz="4000" spc="-145"/>
              <a:t> </a:t>
            </a:r>
            <a:r>
              <a:rPr sz="4000" spc="-5"/>
              <a:t>Protocols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32306"/>
            <a:ext cx="7762875" cy="42659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5115" marR="227965" indent="-273050">
              <a:lnSpc>
                <a:spcPts val="2810"/>
              </a:lnSpc>
              <a:spcBef>
                <a:spcPts val="45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There is no rule that decides which station </a:t>
            </a:r>
            <a:r>
              <a:rPr sz="2600" spc="-70">
                <a:latin typeface="Arial"/>
                <a:cs typeface="Arial"/>
              </a:rPr>
              <a:t>should  </a:t>
            </a:r>
            <a:r>
              <a:rPr sz="2600">
                <a:latin typeface="Arial"/>
                <a:cs typeface="Arial"/>
              </a:rPr>
              <a:t>send</a:t>
            </a:r>
            <a:r>
              <a:rPr sz="2600" spc="-3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next.</a:t>
            </a:r>
          </a:p>
          <a:p>
            <a:pPr marL="285115" marR="377190" indent="-273050">
              <a:lnSpc>
                <a:spcPts val="281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If </a:t>
            </a:r>
            <a:r>
              <a:rPr sz="2600" spc="-5">
                <a:latin typeface="Arial"/>
                <a:cs typeface="Arial"/>
              </a:rPr>
              <a:t>two </a:t>
            </a:r>
            <a:r>
              <a:rPr sz="2600">
                <a:latin typeface="Arial"/>
                <a:cs typeface="Arial"/>
              </a:rPr>
              <a:t>stations transmit at the same time, </a:t>
            </a:r>
            <a:r>
              <a:rPr sz="2600" spc="-5">
                <a:latin typeface="Arial"/>
                <a:cs typeface="Arial"/>
              </a:rPr>
              <a:t>there </a:t>
            </a:r>
            <a:r>
              <a:rPr sz="2600" spc="-204">
                <a:latin typeface="Arial"/>
                <a:cs typeface="Arial"/>
              </a:rPr>
              <a:t>is  </a:t>
            </a:r>
            <a:r>
              <a:rPr sz="2600">
                <a:latin typeface="Arial"/>
                <a:cs typeface="Arial"/>
              </a:rPr>
              <a:t>collision and the frames are</a:t>
            </a:r>
            <a:r>
              <a:rPr sz="2600" spc="-4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lost.</a:t>
            </a:r>
          </a:p>
          <a:p>
            <a:pPr marL="285115" indent="-273050">
              <a:lnSpc>
                <a:spcPct val="100000"/>
              </a:lnSpc>
              <a:spcBef>
                <a:spcPts val="144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 various random access methods</a:t>
            </a:r>
            <a:r>
              <a:rPr sz="2600" spc="-9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are:</a:t>
            </a:r>
          </a:p>
          <a:p>
            <a:pPr marL="561340" lvl="1" indent="-228600">
              <a:lnSpc>
                <a:spcPct val="100000"/>
              </a:lnSpc>
              <a:spcBef>
                <a:spcPts val="1585"/>
              </a:spcBef>
              <a:buClr>
                <a:srgbClr val="DA1F28"/>
              </a:buClr>
              <a:buSzPct val="84210"/>
              <a:buChar char=""/>
              <a:tabLst>
                <a:tab pos="561340" algn="l"/>
              </a:tabLst>
            </a:pPr>
            <a:r>
              <a:rPr sz="1900" spc="-5">
                <a:latin typeface="Arial"/>
                <a:cs typeface="Arial"/>
              </a:rPr>
              <a:t>ALOHA</a:t>
            </a:r>
            <a:endParaRPr sz="19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580"/>
              </a:spcBef>
              <a:buClr>
                <a:srgbClr val="DA1F28"/>
              </a:buClr>
              <a:buSzPct val="84210"/>
              <a:buChar char=""/>
              <a:tabLst>
                <a:tab pos="561340" algn="l"/>
              </a:tabLst>
            </a:pPr>
            <a:r>
              <a:rPr sz="1900" spc="-5">
                <a:latin typeface="Arial"/>
                <a:cs typeface="Arial"/>
              </a:rPr>
              <a:t>CSMA (Carrier Sense Multiple</a:t>
            </a:r>
            <a:r>
              <a:rPr sz="1900" spc="-135">
                <a:latin typeface="Arial"/>
                <a:cs typeface="Arial"/>
              </a:rPr>
              <a:t> </a:t>
            </a:r>
            <a:r>
              <a:rPr sz="1900" spc="-5">
                <a:latin typeface="Arial"/>
                <a:cs typeface="Arial"/>
              </a:rPr>
              <a:t>Access)</a:t>
            </a:r>
            <a:endParaRPr sz="19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570"/>
              </a:spcBef>
              <a:buClr>
                <a:srgbClr val="DA1F28"/>
              </a:buClr>
              <a:buSzPct val="84210"/>
              <a:buChar char=""/>
              <a:tabLst>
                <a:tab pos="561340" algn="l"/>
              </a:tabLst>
            </a:pPr>
            <a:r>
              <a:rPr sz="1900" spc="-5">
                <a:latin typeface="Arial"/>
                <a:cs typeface="Arial"/>
              </a:rPr>
              <a:t>CSMA/CD (Carrier Sense Multiple Access </a:t>
            </a:r>
            <a:r>
              <a:rPr sz="1900" spc="-10">
                <a:latin typeface="Arial"/>
                <a:cs typeface="Arial"/>
              </a:rPr>
              <a:t>with </a:t>
            </a:r>
            <a:r>
              <a:rPr sz="1900" spc="-5">
                <a:latin typeface="Arial"/>
                <a:cs typeface="Arial"/>
              </a:rPr>
              <a:t>Collision</a:t>
            </a:r>
            <a:r>
              <a:rPr sz="1900" spc="140">
                <a:latin typeface="Arial"/>
                <a:cs typeface="Arial"/>
              </a:rPr>
              <a:t> </a:t>
            </a:r>
            <a:r>
              <a:rPr sz="1900" spc="-5">
                <a:latin typeface="Arial"/>
                <a:cs typeface="Arial"/>
              </a:rPr>
              <a:t>Detection)</a:t>
            </a:r>
            <a:endParaRPr sz="19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570"/>
              </a:spcBef>
              <a:buClr>
                <a:srgbClr val="DA1F28"/>
              </a:buClr>
              <a:buSzPct val="84210"/>
              <a:buChar char=""/>
              <a:tabLst>
                <a:tab pos="561340" algn="l"/>
              </a:tabLst>
            </a:pPr>
            <a:r>
              <a:rPr sz="1900" spc="-5">
                <a:latin typeface="Arial"/>
                <a:cs typeface="Arial"/>
              </a:rPr>
              <a:t>CSMA/CA (Carrier Sense Multiple Access </a:t>
            </a:r>
            <a:r>
              <a:rPr sz="1900" spc="-10">
                <a:latin typeface="Arial"/>
                <a:cs typeface="Arial"/>
              </a:rPr>
              <a:t>with </a:t>
            </a:r>
            <a:r>
              <a:rPr sz="1900" spc="-5">
                <a:latin typeface="Arial"/>
                <a:cs typeface="Arial"/>
              </a:rPr>
              <a:t>Collision</a:t>
            </a:r>
            <a:r>
              <a:rPr sz="1900" spc="-30">
                <a:latin typeface="Arial"/>
                <a:cs typeface="Arial"/>
              </a:rPr>
              <a:t> </a:t>
            </a:r>
            <a:r>
              <a:rPr sz="1900" spc="-35">
                <a:latin typeface="Arial"/>
                <a:cs typeface="Arial"/>
              </a:rPr>
              <a:t>Avoidance)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5153" y="487172"/>
            <a:ext cx="1827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ALO</a:t>
            </a:r>
            <a:r>
              <a:rPr sz="4000" spc="-25"/>
              <a:t>H</a:t>
            </a:r>
            <a:r>
              <a:rPr sz="4000" spc="-5"/>
              <a:t>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36878"/>
            <a:ext cx="7602220" cy="43421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5080" indent="-273050">
              <a:lnSpc>
                <a:spcPts val="2590"/>
              </a:lnSpc>
              <a:spcBef>
                <a:spcPts val="425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>
                <a:latin typeface="Arial"/>
                <a:cs typeface="Arial"/>
              </a:rPr>
              <a:t>ALOHA </a:t>
            </a:r>
            <a:r>
              <a:rPr sz="2400" spc="-10">
                <a:latin typeface="Arial"/>
                <a:cs typeface="Arial"/>
              </a:rPr>
              <a:t>was </a:t>
            </a:r>
            <a:r>
              <a:rPr sz="2400" spc="-5">
                <a:latin typeface="Arial"/>
                <a:cs typeface="Arial"/>
              </a:rPr>
              <a:t>developed </a:t>
            </a:r>
            <a:r>
              <a:rPr sz="2400">
                <a:latin typeface="Arial"/>
                <a:cs typeface="Arial"/>
              </a:rPr>
              <a:t>at </a:t>
            </a:r>
            <a:r>
              <a:rPr sz="2400" spc="-5">
                <a:latin typeface="Arial"/>
                <a:cs typeface="Arial"/>
              </a:rPr>
              <a:t>University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5">
                <a:latin typeface="Arial"/>
                <a:cs typeface="Arial"/>
              </a:rPr>
              <a:t>Hawaii in early  1970s </a:t>
            </a:r>
            <a:r>
              <a:rPr sz="2400">
                <a:latin typeface="Arial"/>
                <a:cs typeface="Arial"/>
              </a:rPr>
              <a:t>by </a:t>
            </a:r>
            <a:r>
              <a:rPr sz="2400" spc="-5">
                <a:latin typeface="Arial"/>
                <a:cs typeface="Arial"/>
              </a:rPr>
              <a:t>Norman</a:t>
            </a:r>
            <a:r>
              <a:rPr sz="2400" spc="-13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Abramson.</a:t>
            </a:r>
          </a:p>
          <a:p>
            <a:pPr marL="285115" indent="-273050">
              <a:lnSpc>
                <a:spcPct val="100000"/>
              </a:lnSpc>
              <a:spcBef>
                <a:spcPts val="1480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It </a:t>
            </a:r>
            <a:r>
              <a:rPr sz="2400" spc="-5">
                <a:latin typeface="Arial"/>
                <a:cs typeface="Arial"/>
              </a:rPr>
              <a:t>was used </a:t>
            </a:r>
            <a:r>
              <a:rPr sz="2400">
                <a:latin typeface="Arial"/>
                <a:cs typeface="Arial"/>
              </a:rPr>
              <a:t>for </a:t>
            </a:r>
            <a:r>
              <a:rPr sz="2400" spc="-5">
                <a:latin typeface="Arial"/>
                <a:cs typeface="Arial"/>
              </a:rPr>
              <a:t>ground based radio</a:t>
            </a:r>
            <a:r>
              <a:rPr sz="2400" spc="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broadcasting.</a:t>
            </a:r>
            <a:endParaRPr sz="24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515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In this </a:t>
            </a:r>
            <a:r>
              <a:rPr sz="2400" spc="-5">
                <a:latin typeface="Arial"/>
                <a:cs typeface="Arial"/>
              </a:rPr>
              <a:t>method, stations share </a:t>
            </a:r>
            <a:r>
              <a:rPr sz="2400">
                <a:latin typeface="Arial"/>
                <a:cs typeface="Arial"/>
              </a:rPr>
              <a:t>a common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channel.</a:t>
            </a:r>
            <a:endParaRPr sz="2400">
              <a:latin typeface="Arial"/>
              <a:cs typeface="Arial"/>
            </a:endParaRPr>
          </a:p>
          <a:p>
            <a:pPr marL="285115" marR="321310" indent="-273050">
              <a:lnSpc>
                <a:spcPts val="2590"/>
              </a:lnSpc>
              <a:spcBef>
                <a:spcPts val="1839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>
                <a:latin typeface="Arial"/>
                <a:cs typeface="Arial"/>
              </a:rPr>
              <a:t>When </a:t>
            </a:r>
            <a:r>
              <a:rPr sz="2400">
                <a:latin typeface="Arial"/>
                <a:cs typeface="Arial"/>
              </a:rPr>
              <a:t>two </a:t>
            </a:r>
            <a:r>
              <a:rPr sz="2400" spc="-5">
                <a:latin typeface="Arial"/>
                <a:cs typeface="Arial"/>
              </a:rPr>
              <a:t>stations </a:t>
            </a:r>
            <a:r>
              <a:rPr sz="2400">
                <a:latin typeface="Arial"/>
                <a:cs typeface="Arial"/>
              </a:rPr>
              <a:t>transmit </a:t>
            </a:r>
            <a:r>
              <a:rPr sz="2400" spc="-15">
                <a:latin typeface="Arial"/>
                <a:cs typeface="Arial"/>
              </a:rPr>
              <a:t>simultaneously, </a:t>
            </a:r>
            <a:r>
              <a:rPr sz="2400" spc="-5">
                <a:latin typeface="Arial"/>
                <a:cs typeface="Arial"/>
              </a:rPr>
              <a:t>collision  occurs and </a:t>
            </a:r>
            <a:r>
              <a:rPr sz="2400">
                <a:latin typeface="Arial"/>
                <a:cs typeface="Arial"/>
              </a:rPr>
              <a:t>frames </a:t>
            </a:r>
            <a:r>
              <a:rPr sz="2400" spc="-5">
                <a:latin typeface="Arial"/>
                <a:cs typeface="Arial"/>
              </a:rPr>
              <a:t>are</a:t>
            </a:r>
            <a:r>
              <a:rPr sz="2400">
                <a:latin typeface="Arial"/>
                <a:cs typeface="Arial"/>
              </a:rPr>
              <a:t> lost.</a:t>
            </a:r>
          </a:p>
          <a:p>
            <a:pPr marL="285115" indent="-273050">
              <a:lnSpc>
                <a:spcPct val="100000"/>
              </a:lnSpc>
              <a:spcBef>
                <a:spcPts val="1480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>
                <a:latin typeface="Arial"/>
                <a:cs typeface="Arial"/>
              </a:rPr>
              <a:t>There </a:t>
            </a:r>
            <a:r>
              <a:rPr sz="2400">
                <a:latin typeface="Arial"/>
                <a:cs typeface="Arial"/>
              </a:rPr>
              <a:t>are two </a:t>
            </a:r>
            <a:r>
              <a:rPr sz="2400" spc="-10">
                <a:latin typeface="Arial"/>
                <a:cs typeface="Arial"/>
              </a:rPr>
              <a:t>different </a:t>
            </a:r>
            <a:r>
              <a:rPr sz="2400" spc="-5">
                <a:latin typeface="Arial"/>
                <a:cs typeface="Arial"/>
              </a:rPr>
              <a:t>versions </a:t>
            </a:r>
            <a:r>
              <a:rPr sz="2400">
                <a:latin typeface="Arial"/>
                <a:cs typeface="Arial"/>
              </a:rPr>
              <a:t>of</a:t>
            </a:r>
            <a:r>
              <a:rPr sz="2400" spc="-1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ALOHA: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530"/>
              </a:spcBef>
              <a:buClr>
                <a:srgbClr val="DA1F28"/>
              </a:buClr>
              <a:buSzPct val="84090"/>
              <a:buChar char=""/>
              <a:tabLst>
                <a:tab pos="561340" algn="l"/>
              </a:tabLst>
            </a:pPr>
            <a:r>
              <a:rPr sz="2200" spc="-5">
                <a:latin typeface="Arial"/>
                <a:cs typeface="Arial"/>
              </a:rPr>
              <a:t>Pure</a:t>
            </a:r>
            <a:r>
              <a:rPr sz="2200" spc="-13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ALOHA</a:t>
            </a:r>
            <a:endParaRPr sz="22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535"/>
              </a:spcBef>
              <a:buClr>
                <a:srgbClr val="DA1F28"/>
              </a:buClr>
              <a:buSzPct val="84090"/>
              <a:buChar char=""/>
              <a:tabLst>
                <a:tab pos="561340" algn="l"/>
              </a:tabLst>
            </a:pPr>
            <a:r>
              <a:rPr sz="2200" spc="-5">
                <a:latin typeface="Arial"/>
                <a:cs typeface="Arial"/>
              </a:rPr>
              <a:t>Slotted</a:t>
            </a:r>
            <a:r>
              <a:rPr sz="2200" spc="-13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ALOHA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060" y="487172"/>
            <a:ext cx="3077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Pure</a:t>
            </a:r>
            <a:r>
              <a:rPr sz="4000" spc="-229"/>
              <a:t> </a:t>
            </a:r>
            <a:r>
              <a:rPr sz="4000" spc="-10"/>
              <a:t>ALOHA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32306"/>
            <a:ext cx="7794625" cy="43186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5115" marR="57785" indent="-273050">
              <a:lnSpc>
                <a:spcPts val="2810"/>
              </a:lnSpc>
              <a:spcBef>
                <a:spcPts val="45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pure ALOHA, stations transmit frames </a:t>
            </a:r>
            <a:r>
              <a:rPr sz="2600" spc="-55">
                <a:latin typeface="Arial"/>
                <a:cs typeface="Arial"/>
              </a:rPr>
              <a:t>whenever  </a:t>
            </a:r>
            <a:r>
              <a:rPr sz="2600">
                <a:latin typeface="Arial"/>
                <a:cs typeface="Arial"/>
              </a:rPr>
              <a:t>they have data to</a:t>
            </a:r>
            <a:r>
              <a:rPr sz="2600" spc="-30">
                <a:latin typeface="Arial"/>
                <a:cs typeface="Arial"/>
              </a:rPr>
              <a:t> </a:t>
            </a:r>
            <a:r>
              <a:rPr sz="2600" spc="5">
                <a:latin typeface="Arial"/>
                <a:cs typeface="Arial"/>
              </a:rPr>
              <a:t>send.</a:t>
            </a:r>
            <a:endParaRPr sz="2600">
              <a:latin typeface="Arial"/>
              <a:cs typeface="Arial"/>
            </a:endParaRPr>
          </a:p>
          <a:p>
            <a:pPr marL="285115" marR="13335" indent="-273050">
              <a:lnSpc>
                <a:spcPts val="281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When two stations transmit </a:t>
            </a:r>
            <a:r>
              <a:rPr sz="2600" spc="-10">
                <a:latin typeface="Arial"/>
                <a:cs typeface="Arial"/>
              </a:rPr>
              <a:t>simultaneously, </a:t>
            </a:r>
            <a:r>
              <a:rPr sz="2600">
                <a:latin typeface="Arial"/>
                <a:cs typeface="Arial"/>
              </a:rPr>
              <a:t>there </a:t>
            </a:r>
            <a:r>
              <a:rPr sz="2600" spc="-210">
                <a:latin typeface="Arial"/>
                <a:cs typeface="Arial"/>
              </a:rPr>
              <a:t>is  </a:t>
            </a:r>
            <a:r>
              <a:rPr sz="2600">
                <a:latin typeface="Arial"/>
                <a:cs typeface="Arial"/>
              </a:rPr>
              <a:t>collision and frames are</a:t>
            </a:r>
            <a:r>
              <a:rPr sz="2600" spc="-5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lost.</a:t>
            </a:r>
          </a:p>
          <a:p>
            <a:pPr marL="285115" marR="261620" indent="-273050">
              <a:lnSpc>
                <a:spcPts val="2810"/>
              </a:lnSpc>
              <a:spcBef>
                <a:spcPts val="179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pure ALOHA, whenever any station transmits </a:t>
            </a:r>
            <a:r>
              <a:rPr sz="2600" spc="-415">
                <a:latin typeface="Arial"/>
                <a:cs typeface="Arial"/>
              </a:rPr>
              <a:t>a  </a:t>
            </a:r>
            <a:r>
              <a:rPr sz="2600">
                <a:latin typeface="Arial"/>
                <a:cs typeface="Arial"/>
              </a:rPr>
              <a:t>frame, it expects an acknowledgement from the  </a:t>
            </a:r>
            <a:r>
              <a:rPr sz="2600" spc="-15">
                <a:latin typeface="Arial"/>
                <a:cs typeface="Arial"/>
              </a:rPr>
              <a:t>receiver.</a:t>
            </a:r>
            <a:endParaRPr sz="2600">
              <a:latin typeface="Arial"/>
              <a:cs typeface="Arial"/>
            </a:endParaRPr>
          </a:p>
          <a:p>
            <a:pPr marL="285115" marR="5080" indent="-273050">
              <a:lnSpc>
                <a:spcPts val="281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If acknowledgement is not received within </a:t>
            </a:r>
            <a:r>
              <a:rPr sz="2600" spc="-50">
                <a:latin typeface="Arial"/>
                <a:cs typeface="Arial"/>
              </a:rPr>
              <a:t>specified  </a:t>
            </a:r>
            <a:r>
              <a:rPr sz="2600">
                <a:latin typeface="Arial"/>
                <a:cs typeface="Arial"/>
              </a:rPr>
              <a:t>time, the station assumes that the frame has been  lost.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060" y="487172"/>
            <a:ext cx="3077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Pure</a:t>
            </a:r>
            <a:r>
              <a:rPr sz="4000" spc="-229"/>
              <a:t> </a:t>
            </a:r>
            <a:r>
              <a:rPr sz="4000" spc="-10"/>
              <a:t>ALOHA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32306"/>
            <a:ext cx="8088630" cy="431863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5115" marR="22225" indent="-273050">
              <a:lnSpc>
                <a:spcPts val="2810"/>
              </a:lnSpc>
              <a:spcBef>
                <a:spcPts val="45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If </a:t>
            </a:r>
            <a:r>
              <a:rPr sz="2600" spc="-5">
                <a:latin typeface="Arial"/>
                <a:cs typeface="Arial"/>
              </a:rPr>
              <a:t>the </a:t>
            </a:r>
            <a:r>
              <a:rPr sz="2600">
                <a:latin typeface="Arial"/>
                <a:cs typeface="Arial"/>
              </a:rPr>
              <a:t>frame is lost, station waits </a:t>
            </a:r>
            <a:r>
              <a:rPr sz="2600" spc="-5">
                <a:latin typeface="Arial"/>
                <a:cs typeface="Arial"/>
              </a:rPr>
              <a:t>for </a:t>
            </a:r>
            <a:r>
              <a:rPr sz="2600">
                <a:latin typeface="Arial"/>
                <a:cs typeface="Arial"/>
              </a:rPr>
              <a:t>a random </a:t>
            </a:r>
            <a:r>
              <a:rPr sz="2600" spc="-70">
                <a:latin typeface="Arial"/>
                <a:cs typeface="Arial"/>
              </a:rPr>
              <a:t>amount  </a:t>
            </a:r>
            <a:r>
              <a:rPr sz="2600">
                <a:latin typeface="Arial"/>
                <a:cs typeface="Arial"/>
              </a:rPr>
              <a:t>of </a:t>
            </a:r>
            <a:r>
              <a:rPr sz="2600" spc="-5">
                <a:latin typeface="Arial"/>
                <a:cs typeface="Arial"/>
              </a:rPr>
              <a:t>time </a:t>
            </a:r>
            <a:r>
              <a:rPr sz="2600">
                <a:latin typeface="Arial"/>
                <a:cs typeface="Arial"/>
              </a:rPr>
              <a:t>and sends it</a:t>
            </a:r>
            <a:r>
              <a:rPr sz="2600" spc="-2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again.</a:t>
            </a:r>
          </a:p>
          <a:p>
            <a:pPr marL="285115" marR="263525" indent="-273050">
              <a:lnSpc>
                <a:spcPts val="281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This waiting time must be random, otherwise, </a:t>
            </a:r>
            <a:r>
              <a:rPr sz="2600" spc="-105">
                <a:latin typeface="Arial"/>
                <a:cs typeface="Arial"/>
              </a:rPr>
              <a:t>same  </a:t>
            </a:r>
            <a:r>
              <a:rPr sz="2600">
                <a:latin typeface="Arial"/>
                <a:cs typeface="Arial"/>
              </a:rPr>
              <a:t>frames will collide again and</a:t>
            </a:r>
            <a:r>
              <a:rPr sz="2600" spc="-6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again.</a:t>
            </a:r>
          </a:p>
          <a:p>
            <a:pPr marL="285115" marR="447040" indent="-273050">
              <a:lnSpc>
                <a:spcPts val="2810"/>
              </a:lnSpc>
              <a:spcBef>
                <a:spcPts val="179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Whenever two frames try </a:t>
            </a:r>
            <a:r>
              <a:rPr sz="2600" spc="-5">
                <a:latin typeface="Arial"/>
                <a:cs typeface="Arial"/>
              </a:rPr>
              <a:t>to </a:t>
            </a:r>
            <a:r>
              <a:rPr sz="2600">
                <a:latin typeface="Arial"/>
                <a:cs typeface="Arial"/>
              </a:rPr>
              <a:t>occupy the channel </a:t>
            </a:r>
            <a:r>
              <a:rPr sz="2600" spc="-204">
                <a:latin typeface="Arial"/>
                <a:cs typeface="Arial"/>
              </a:rPr>
              <a:t>at  </a:t>
            </a:r>
            <a:r>
              <a:rPr sz="2600">
                <a:latin typeface="Arial"/>
                <a:cs typeface="Arial"/>
              </a:rPr>
              <a:t>the same time, </a:t>
            </a:r>
            <a:r>
              <a:rPr sz="2600" spc="-5">
                <a:latin typeface="Arial"/>
                <a:cs typeface="Arial"/>
              </a:rPr>
              <a:t>there </a:t>
            </a:r>
            <a:r>
              <a:rPr sz="2600">
                <a:latin typeface="Arial"/>
                <a:cs typeface="Arial"/>
              </a:rPr>
              <a:t>will be collision and both the  frames will be</a:t>
            </a:r>
            <a:r>
              <a:rPr sz="2600" spc="-4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lost.</a:t>
            </a:r>
          </a:p>
          <a:p>
            <a:pPr marL="285115" marR="5080" indent="-273050">
              <a:lnSpc>
                <a:spcPts val="281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If </a:t>
            </a:r>
            <a:r>
              <a:rPr sz="2600" spc="-5">
                <a:latin typeface="Arial"/>
                <a:cs typeface="Arial"/>
              </a:rPr>
              <a:t>first </a:t>
            </a:r>
            <a:r>
              <a:rPr sz="2600">
                <a:latin typeface="Arial"/>
                <a:cs typeface="Arial"/>
              </a:rPr>
              <a:t>bit of a new frame overlaps with the last bit of </a:t>
            </a:r>
            <a:r>
              <a:rPr sz="2600" spc="-405">
                <a:latin typeface="Arial"/>
                <a:cs typeface="Arial"/>
              </a:rPr>
              <a:t>a  </a:t>
            </a:r>
            <a:r>
              <a:rPr sz="2600">
                <a:latin typeface="Arial"/>
                <a:cs typeface="Arial"/>
              </a:rPr>
              <a:t>frame almost finished, both frames will be lost and  both will have to be</a:t>
            </a:r>
            <a:r>
              <a:rPr sz="2600" spc="-3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retransmitted.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060" y="487172"/>
            <a:ext cx="3077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Pure</a:t>
            </a:r>
            <a:r>
              <a:rPr sz="4000" spc="-229"/>
              <a:t> </a:t>
            </a:r>
            <a:r>
              <a:rPr sz="4000" spc="-10"/>
              <a:t>ALOHA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03274" y="1928748"/>
            <a:ext cx="6997700" cy="342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2879" y="487172"/>
            <a:ext cx="3670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Slotted</a:t>
            </a:r>
            <a:r>
              <a:rPr sz="4000" spc="-204"/>
              <a:t> </a:t>
            </a:r>
            <a:r>
              <a:rPr sz="4000" spc="-10"/>
              <a:t>ALOHA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00302"/>
            <a:ext cx="8040370" cy="42329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5115" marR="147320" indent="-273050">
              <a:lnSpc>
                <a:spcPts val="2310"/>
              </a:lnSpc>
              <a:spcBef>
                <a:spcPts val="650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>
                <a:latin typeface="Arial"/>
                <a:cs typeface="Arial"/>
              </a:rPr>
              <a:t>Slotted ALOHA was invented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5">
                <a:latin typeface="Arial"/>
                <a:cs typeface="Arial"/>
              </a:rPr>
              <a:t>improve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10">
                <a:latin typeface="Arial"/>
                <a:cs typeface="Arial"/>
              </a:rPr>
              <a:t>efficiency</a:t>
            </a:r>
            <a:r>
              <a:rPr sz="2400" spc="-19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of  </a:t>
            </a:r>
            <a:r>
              <a:rPr sz="2400" spc="-5">
                <a:latin typeface="Arial"/>
                <a:cs typeface="Arial"/>
              </a:rPr>
              <a:t>pure</a:t>
            </a:r>
            <a:r>
              <a:rPr sz="2400" spc="-14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ALOHA.</a:t>
            </a:r>
            <a:endParaRPr sz="2400">
              <a:latin typeface="Arial"/>
              <a:cs typeface="Arial"/>
            </a:endParaRPr>
          </a:p>
          <a:p>
            <a:pPr marL="285115" marR="734695" indent="-273050">
              <a:lnSpc>
                <a:spcPts val="2300"/>
              </a:lnSpc>
              <a:spcBef>
                <a:spcPts val="1800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In </a:t>
            </a:r>
            <a:r>
              <a:rPr sz="2400" spc="-5">
                <a:latin typeface="Arial"/>
                <a:cs typeface="Arial"/>
              </a:rPr>
              <a:t>slotted ALOHA, time of the channel is divided into  intervals called</a:t>
            </a:r>
            <a:r>
              <a:rPr sz="2400" spc="2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slots.</a:t>
            </a:r>
            <a:endParaRPr sz="2400">
              <a:latin typeface="Arial"/>
              <a:cs typeface="Arial"/>
            </a:endParaRPr>
          </a:p>
          <a:p>
            <a:pPr marL="285115" indent="-273050">
              <a:lnSpc>
                <a:spcPts val="2590"/>
              </a:lnSpc>
              <a:spcBef>
                <a:spcPts val="1250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>
                <a:latin typeface="Arial"/>
                <a:cs typeface="Arial"/>
              </a:rPr>
              <a:t>The </a:t>
            </a:r>
            <a:r>
              <a:rPr sz="2400">
                <a:latin typeface="Arial"/>
                <a:cs typeface="Arial"/>
              </a:rPr>
              <a:t>station can </a:t>
            </a:r>
            <a:r>
              <a:rPr sz="2400" spc="-5">
                <a:latin typeface="Arial"/>
                <a:cs typeface="Arial"/>
              </a:rPr>
              <a:t>send </a:t>
            </a:r>
            <a:r>
              <a:rPr sz="2400">
                <a:latin typeface="Arial"/>
                <a:cs typeface="Arial"/>
              </a:rPr>
              <a:t>a frame </a:t>
            </a:r>
            <a:r>
              <a:rPr sz="2400" spc="-5">
                <a:latin typeface="Arial"/>
                <a:cs typeface="Arial"/>
              </a:rPr>
              <a:t>only </a:t>
            </a:r>
            <a:r>
              <a:rPr sz="2400">
                <a:latin typeface="Arial"/>
                <a:cs typeface="Arial"/>
              </a:rPr>
              <a:t>at the </a:t>
            </a:r>
            <a:r>
              <a:rPr sz="2400" spc="-5">
                <a:latin typeface="Arial"/>
                <a:cs typeface="Arial"/>
              </a:rPr>
              <a:t>beginning </a:t>
            </a:r>
            <a:r>
              <a:rPr sz="2400">
                <a:latin typeface="Arial"/>
                <a:cs typeface="Arial"/>
              </a:rPr>
              <a:t>of</a:t>
            </a:r>
            <a:r>
              <a:rPr sz="2400" spc="-3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the</a:t>
            </a:r>
          </a:p>
          <a:p>
            <a:pPr marL="285115">
              <a:lnSpc>
                <a:spcPts val="2590"/>
              </a:lnSpc>
            </a:pPr>
            <a:r>
              <a:rPr sz="2400" spc="-5">
                <a:latin typeface="Arial"/>
                <a:cs typeface="Arial"/>
              </a:rPr>
              <a:t>slot and only one </a:t>
            </a:r>
            <a:r>
              <a:rPr sz="2400">
                <a:latin typeface="Arial"/>
                <a:cs typeface="Arial"/>
              </a:rPr>
              <a:t>frame </a:t>
            </a:r>
            <a:r>
              <a:rPr sz="2400" spc="-5">
                <a:latin typeface="Arial"/>
                <a:cs typeface="Arial"/>
              </a:rPr>
              <a:t>is </a:t>
            </a:r>
            <a:r>
              <a:rPr sz="2400">
                <a:latin typeface="Arial"/>
                <a:cs typeface="Arial"/>
              </a:rPr>
              <a:t>sent </a:t>
            </a:r>
            <a:r>
              <a:rPr sz="2400" spc="-5">
                <a:latin typeface="Arial"/>
                <a:cs typeface="Arial"/>
              </a:rPr>
              <a:t>in each</a:t>
            </a:r>
            <a:r>
              <a:rPr sz="2400" spc="3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slot.</a:t>
            </a:r>
            <a:endParaRPr sz="2400">
              <a:latin typeface="Arial"/>
              <a:cs typeface="Arial"/>
            </a:endParaRPr>
          </a:p>
          <a:p>
            <a:pPr marL="285115" marR="5080" indent="-273050">
              <a:lnSpc>
                <a:spcPct val="80100"/>
              </a:lnSpc>
              <a:spcBef>
                <a:spcPts val="1795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If </a:t>
            </a:r>
            <a:r>
              <a:rPr sz="2400" spc="-5">
                <a:latin typeface="Arial"/>
                <a:cs typeface="Arial"/>
              </a:rPr>
              <a:t>any station is </a:t>
            </a:r>
            <a:r>
              <a:rPr sz="2400">
                <a:latin typeface="Arial"/>
                <a:cs typeface="Arial"/>
              </a:rPr>
              <a:t>not </a:t>
            </a:r>
            <a:r>
              <a:rPr sz="2400" spc="-5">
                <a:latin typeface="Arial"/>
                <a:cs typeface="Arial"/>
              </a:rPr>
              <a:t>able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5">
                <a:latin typeface="Arial"/>
                <a:cs typeface="Arial"/>
              </a:rPr>
              <a:t>place </a:t>
            </a:r>
            <a:r>
              <a:rPr sz="2400">
                <a:latin typeface="Arial"/>
                <a:cs typeface="Arial"/>
              </a:rPr>
              <a:t>the frame </a:t>
            </a:r>
            <a:r>
              <a:rPr sz="2400" spc="-5">
                <a:latin typeface="Arial"/>
                <a:cs typeface="Arial"/>
              </a:rPr>
              <a:t>onto </a:t>
            </a:r>
            <a:r>
              <a:rPr sz="2400">
                <a:latin typeface="Arial"/>
                <a:cs typeface="Arial"/>
              </a:rPr>
              <a:t>the  </a:t>
            </a:r>
            <a:r>
              <a:rPr sz="2400" spc="-5">
                <a:latin typeface="Arial"/>
                <a:cs typeface="Arial"/>
              </a:rPr>
              <a:t>channel </a:t>
            </a:r>
            <a:r>
              <a:rPr sz="2400">
                <a:latin typeface="Arial"/>
                <a:cs typeface="Arial"/>
              </a:rPr>
              <a:t>at the </a:t>
            </a:r>
            <a:r>
              <a:rPr sz="2400" spc="-5">
                <a:latin typeface="Arial"/>
                <a:cs typeface="Arial"/>
              </a:rPr>
              <a:t>beginning </a:t>
            </a:r>
            <a:r>
              <a:rPr sz="2400">
                <a:latin typeface="Arial"/>
                <a:cs typeface="Arial"/>
              </a:rPr>
              <a:t>of the </a:t>
            </a:r>
            <a:r>
              <a:rPr sz="2400" spc="-5">
                <a:latin typeface="Arial"/>
                <a:cs typeface="Arial"/>
              </a:rPr>
              <a:t>slot, </a:t>
            </a:r>
            <a:r>
              <a:rPr sz="2400">
                <a:latin typeface="Arial"/>
                <a:cs typeface="Arial"/>
              </a:rPr>
              <a:t>it </a:t>
            </a:r>
            <a:r>
              <a:rPr sz="2400" spc="-5">
                <a:latin typeface="Arial"/>
                <a:cs typeface="Arial"/>
              </a:rPr>
              <a:t>has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10">
                <a:latin typeface="Arial"/>
                <a:cs typeface="Arial"/>
              </a:rPr>
              <a:t>wait </a:t>
            </a:r>
            <a:r>
              <a:rPr sz="2400" spc="-5">
                <a:latin typeface="Arial"/>
                <a:cs typeface="Arial"/>
              </a:rPr>
              <a:t>until </a:t>
            </a:r>
            <a:r>
              <a:rPr sz="2400">
                <a:latin typeface="Arial"/>
                <a:cs typeface="Arial"/>
              </a:rPr>
              <a:t>the  </a:t>
            </a:r>
            <a:r>
              <a:rPr sz="2400" spc="-10">
                <a:latin typeface="Arial"/>
                <a:cs typeface="Arial"/>
              </a:rPr>
              <a:t>next </a:t>
            </a:r>
            <a:r>
              <a:rPr sz="2400">
                <a:latin typeface="Arial"/>
                <a:cs typeface="Arial"/>
              </a:rPr>
              <a:t>time</a:t>
            </a:r>
            <a:r>
              <a:rPr sz="2400" spc="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slot.</a:t>
            </a:r>
          </a:p>
          <a:p>
            <a:pPr marL="285115" marR="260350" indent="-273050">
              <a:lnSpc>
                <a:spcPts val="2300"/>
              </a:lnSpc>
              <a:spcBef>
                <a:spcPts val="1785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>
                <a:latin typeface="Arial"/>
                <a:cs typeface="Arial"/>
              </a:rPr>
              <a:t>There </a:t>
            </a:r>
            <a:r>
              <a:rPr sz="2400" spc="-10">
                <a:latin typeface="Arial"/>
                <a:cs typeface="Arial"/>
              </a:rPr>
              <a:t>is </a:t>
            </a:r>
            <a:r>
              <a:rPr sz="2400" spc="-5">
                <a:latin typeface="Arial"/>
                <a:cs typeface="Arial"/>
              </a:rPr>
              <a:t>still a possibility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5">
                <a:latin typeface="Arial"/>
                <a:cs typeface="Arial"/>
              </a:rPr>
              <a:t>collision </a:t>
            </a:r>
            <a:r>
              <a:rPr sz="2400">
                <a:latin typeface="Arial"/>
                <a:cs typeface="Arial"/>
              </a:rPr>
              <a:t>if two </a:t>
            </a:r>
            <a:r>
              <a:rPr sz="2400" spc="-5">
                <a:latin typeface="Arial"/>
                <a:cs typeface="Arial"/>
              </a:rPr>
              <a:t>stations </a:t>
            </a:r>
            <a:r>
              <a:rPr sz="2400">
                <a:latin typeface="Arial"/>
                <a:cs typeface="Arial"/>
              </a:rPr>
              <a:t>try to  </a:t>
            </a:r>
            <a:r>
              <a:rPr sz="2400" spc="-5">
                <a:latin typeface="Arial"/>
                <a:cs typeface="Arial"/>
              </a:rPr>
              <a:t>send </a:t>
            </a:r>
            <a:r>
              <a:rPr sz="2400">
                <a:latin typeface="Arial"/>
                <a:cs typeface="Arial"/>
              </a:rPr>
              <a:t>at the </a:t>
            </a:r>
            <a:r>
              <a:rPr sz="2400" spc="-5">
                <a:latin typeface="Arial"/>
                <a:cs typeface="Arial"/>
              </a:rPr>
              <a:t>beginning </a:t>
            </a:r>
            <a:r>
              <a:rPr sz="2400">
                <a:latin typeface="Arial"/>
                <a:cs typeface="Arial"/>
              </a:rPr>
              <a:t>of the </a:t>
            </a:r>
            <a:r>
              <a:rPr sz="2400" spc="-5">
                <a:latin typeface="Arial"/>
                <a:cs typeface="Arial"/>
              </a:rPr>
              <a:t>same </a:t>
            </a:r>
            <a:r>
              <a:rPr sz="2400">
                <a:latin typeface="Arial"/>
                <a:cs typeface="Arial"/>
              </a:rPr>
              <a:t>time</a:t>
            </a:r>
            <a:r>
              <a:rPr sz="2400" spc="-5">
                <a:latin typeface="Arial"/>
                <a:cs typeface="Arial"/>
              </a:rPr>
              <a:t> slot.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2879" y="487172"/>
            <a:ext cx="3670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Slotted</a:t>
            </a:r>
            <a:r>
              <a:rPr sz="4000" spc="-204"/>
              <a:t> </a:t>
            </a:r>
            <a:r>
              <a:rPr sz="4000" spc="-10"/>
              <a:t>ALOHA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165745" y="2071623"/>
            <a:ext cx="6851904" cy="3357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455" y="581660"/>
            <a:ext cx="7874000" cy="535403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3400" spc="-5"/>
              <a:t>Carrier Sense</a:t>
            </a:r>
            <a:r>
              <a:rPr sz="3400" spc="-5"/>
              <a:t> Multiple </a:t>
            </a:r>
            <a:r>
              <a:rPr sz="3400" spc="-10"/>
              <a:t>Access</a:t>
            </a:r>
            <a:r>
              <a:rPr sz="3400" spc="-100"/>
              <a:t> </a:t>
            </a:r>
            <a:r>
              <a:rPr sz="3400" spc="-5"/>
              <a:t>(CSMA)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7833995" cy="450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7305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  <a:tab pos="2472055" algn="l"/>
              </a:tabLst>
            </a:pPr>
            <a:r>
              <a:rPr sz="2600">
                <a:latin typeface="Arial"/>
                <a:cs typeface="Arial"/>
              </a:rPr>
              <a:t>CSMA was developed to overcome the problems </a:t>
            </a:r>
            <a:r>
              <a:rPr sz="2600" spc="-204">
                <a:latin typeface="Arial"/>
                <a:cs typeface="Arial"/>
              </a:rPr>
              <a:t>of  </a:t>
            </a:r>
            <a:r>
              <a:rPr sz="2600">
                <a:latin typeface="Arial"/>
                <a:cs typeface="Arial"/>
              </a:rPr>
              <a:t>ALOHA</a:t>
            </a:r>
            <a:r>
              <a:rPr sz="2600" spc="-16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i.e.</a:t>
            </a:r>
            <a:r>
              <a:rPr sz="2600" spc="1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to	minimize the chances of</a:t>
            </a:r>
            <a:r>
              <a:rPr sz="2600" spc="-5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collision.</a:t>
            </a:r>
          </a:p>
          <a:p>
            <a:pPr marL="28511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CSMA </a:t>
            </a:r>
            <a:r>
              <a:rPr sz="2600" spc="-5">
                <a:latin typeface="Arial"/>
                <a:cs typeface="Arial"/>
              </a:rPr>
              <a:t>is </a:t>
            </a:r>
            <a:r>
              <a:rPr sz="2600">
                <a:latin typeface="Arial"/>
                <a:cs typeface="Arial"/>
              </a:rPr>
              <a:t>based </a:t>
            </a:r>
            <a:r>
              <a:rPr sz="2600" spc="-5">
                <a:latin typeface="Arial"/>
                <a:cs typeface="Arial"/>
              </a:rPr>
              <a:t>on the principle of </a:t>
            </a:r>
            <a:r>
              <a:rPr sz="2600">
                <a:latin typeface="Arial"/>
                <a:cs typeface="Arial"/>
              </a:rPr>
              <a:t>“carrier</a:t>
            </a:r>
            <a:r>
              <a:rPr sz="2600" spc="-19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sense”.</a:t>
            </a:r>
          </a:p>
          <a:p>
            <a:pPr marL="285115" marR="68516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 station </a:t>
            </a:r>
            <a:r>
              <a:rPr sz="2600" spc="5">
                <a:latin typeface="Arial"/>
                <a:cs typeface="Arial"/>
              </a:rPr>
              <a:t>sense </a:t>
            </a:r>
            <a:r>
              <a:rPr sz="2600">
                <a:latin typeface="Arial"/>
                <a:cs typeface="Arial"/>
              </a:rPr>
              <a:t>the carrier or channel </a:t>
            </a:r>
            <a:r>
              <a:rPr sz="2600" spc="-75">
                <a:latin typeface="Arial"/>
                <a:cs typeface="Arial"/>
              </a:rPr>
              <a:t>before  </a:t>
            </a:r>
            <a:r>
              <a:rPr sz="2600">
                <a:latin typeface="Arial"/>
                <a:cs typeface="Arial"/>
              </a:rPr>
              <a:t>transmitting a</a:t>
            </a:r>
            <a:r>
              <a:rPr sz="2600" spc="-1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frame.</a:t>
            </a:r>
          </a:p>
          <a:p>
            <a:pPr marL="285115" marR="132080" indent="-273050">
              <a:lnSpc>
                <a:spcPct val="100000"/>
              </a:lnSpc>
              <a:spcBef>
                <a:spcPts val="18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It means the station checks whether the channel </a:t>
            </a:r>
            <a:r>
              <a:rPr sz="2600" spc="-210">
                <a:latin typeface="Arial"/>
                <a:cs typeface="Arial"/>
              </a:rPr>
              <a:t>is  </a:t>
            </a:r>
            <a:r>
              <a:rPr sz="2600">
                <a:latin typeface="Arial"/>
                <a:cs typeface="Arial"/>
              </a:rPr>
              <a:t>idle or</a:t>
            </a:r>
            <a:r>
              <a:rPr sz="2600" spc="-20">
                <a:latin typeface="Arial"/>
                <a:cs typeface="Arial"/>
              </a:rPr>
              <a:t> </a:t>
            </a:r>
            <a:r>
              <a:rPr sz="2600" spc="-35">
                <a:latin typeface="Arial"/>
                <a:cs typeface="Arial"/>
              </a:rPr>
              <a:t>busy.</a:t>
            </a:r>
            <a:endParaRPr sz="26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 chances of collision reduces to a great extent </a:t>
            </a:r>
            <a:r>
              <a:rPr sz="2600" spc="-204">
                <a:latin typeface="Arial"/>
                <a:cs typeface="Arial"/>
              </a:rPr>
              <a:t>if  </a:t>
            </a:r>
            <a:r>
              <a:rPr sz="2600">
                <a:latin typeface="Arial"/>
                <a:cs typeface="Arial"/>
              </a:rPr>
              <a:t>a station checks the channel before trying </a:t>
            </a:r>
            <a:r>
              <a:rPr sz="2600" spc="-5">
                <a:latin typeface="Arial"/>
                <a:cs typeface="Arial"/>
              </a:rPr>
              <a:t>to </a:t>
            </a:r>
            <a:r>
              <a:rPr sz="2600">
                <a:latin typeface="Arial"/>
                <a:cs typeface="Arial"/>
              </a:rPr>
              <a:t>use</a:t>
            </a:r>
            <a:r>
              <a:rPr sz="2600" spc="-25">
                <a:latin typeface="Arial"/>
                <a:cs typeface="Arial"/>
              </a:rPr>
              <a:t> </a:t>
            </a:r>
            <a:r>
              <a:rPr sz="2600" spc="-5">
                <a:latin typeface="Arial"/>
                <a:cs typeface="Arial"/>
              </a:rPr>
              <a:t>it.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7500" y="1349908"/>
            <a:ext cx="3357062" cy="4795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9455" y="581660"/>
            <a:ext cx="7874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/>
              <a:t>Carrier Sense Multiple </a:t>
            </a:r>
            <a:r>
              <a:rPr sz="3400" spc="-10"/>
              <a:t>Access</a:t>
            </a:r>
            <a:r>
              <a:rPr sz="3400" spc="-100"/>
              <a:t> </a:t>
            </a:r>
            <a:r>
              <a:rPr sz="3400" spc="-5"/>
              <a:t>(CSMA)</a:t>
            </a:r>
            <a:endParaRPr sz="34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455" y="581660"/>
            <a:ext cx="7874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/>
              <a:t>Carrier Sense Multiple </a:t>
            </a:r>
            <a:r>
              <a:rPr sz="3400" spc="-10"/>
              <a:t>Access</a:t>
            </a:r>
            <a:r>
              <a:rPr sz="3400" spc="-100"/>
              <a:t> </a:t>
            </a:r>
            <a:r>
              <a:rPr sz="3400" spc="-5"/>
              <a:t>(CSMA)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7465695" cy="3486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31165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 chances of collision still exists because </a:t>
            </a:r>
            <a:r>
              <a:rPr sz="2600" spc="-204">
                <a:latin typeface="Arial"/>
                <a:cs typeface="Arial"/>
              </a:rPr>
              <a:t>of  </a:t>
            </a:r>
            <a:r>
              <a:rPr sz="2600">
                <a:latin typeface="Arial"/>
                <a:cs typeface="Arial"/>
              </a:rPr>
              <a:t>propagation</a:t>
            </a:r>
            <a:r>
              <a:rPr sz="2600" spc="-25">
                <a:latin typeface="Arial"/>
                <a:cs typeface="Arial"/>
              </a:rPr>
              <a:t> </a:t>
            </a:r>
            <a:r>
              <a:rPr sz="2600" spc="-30">
                <a:latin typeface="Arial"/>
                <a:cs typeface="Arial"/>
              </a:rPr>
              <a:t>delay.</a:t>
            </a:r>
            <a:endParaRPr sz="2600">
              <a:latin typeface="Arial"/>
              <a:cs typeface="Arial"/>
            </a:endParaRPr>
          </a:p>
          <a:p>
            <a:pPr marL="285115" marR="508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 frame transmitted by one station takes </a:t>
            </a:r>
            <a:r>
              <a:rPr sz="2600" spc="-105">
                <a:latin typeface="Arial"/>
                <a:cs typeface="Arial"/>
              </a:rPr>
              <a:t>some  </a:t>
            </a:r>
            <a:r>
              <a:rPr sz="2600">
                <a:latin typeface="Arial"/>
                <a:cs typeface="Arial"/>
              </a:rPr>
              <a:t>time to reach the other</a:t>
            </a:r>
            <a:r>
              <a:rPr sz="2600" spc="-4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station.</a:t>
            </a:r>
          </a:p>
          <a:p>
            <a:pPr marL="285115" marR="55562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the meantime, other station may sense </a:t>
            </a:r>
            <a:r>
              <a:rPr sz="2600" spc="-140">
                <a:latin typeface="Arial"/>
                <a:cs typeface="Arial"/>
              </a:rPr>
              <a:t>the  </a:t>
            </a:r>
            <a:r>
              <a:rPr sz="2600">
                <a:latin typeface="Arial"/>
                <a:cs typeface="Arial"/>
              </a:rPr>
              <a:t>channel to be idle and transmit its</a:t>
            </a:r>
            <a:r>
              <a:rPr sz="2600" spc="-5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frames.</a:t>
            </a:r>
          </a:p>
          <a:p>
            <a:pPr marL="285115" indent="-273050">
              <a:lnSpc>
                <a:spcPct val="100000"/>
              </a:lnSpc>
              <a:spcBef>
                <a:spcPts val="18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This results in the</a:t>
            </a:r>
            <a:r>
              <a:rPr sz="2600" spc="-4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collision.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779" y="487172"/>
            <a:ext cx="2983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Introdu</a:t>
            </a:r>
            <a:r>
              <a:rPr sz="4000" spc="-20"/>
              <a:t>c</a:t>
            </a:r>
            <a:r>
              <a:rPr sz="4000" spc="-5"/>
              <a:t>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7955915" cy="450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7543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broadcast networks, several stations share </a:t>
            </a:r>
            <a:r>
              <a:rPr sz="2600" spc="-415">
                <a:latin typeface="Arial"/>
                <a:cs typeface="Arial"/>
              </a:rPr>
              <a:t>a  </a:t>
            </a:r>
            <a:r>
              <a:rPr sz="2600">
                <a:latin typeface="Arial"/>
                <a:cs typeface="Arial"/>
              </a:rPr>
              <a:t>single communication</a:t>
            </a:r>
            <a:r>
              <a:rPr sz="2600" spc="-6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channel.</a:t>
            </a:r>
          </a:p>
          <a:p>
            <a:pPr marL="285115" marR="224154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 major issue in these networks is, which </a:t>
            </a:r>
            <a:r>
              <a:rPr sz="2600" spc="-60">
                <a:latin typeface="Arial"/>
                <a:cs typeface="Arial"/>
              </a:rPr>
              <a:t>station  </a:t>
            </a:r>
            <a:r>
              <a:rPr sz="2600">
                <a:latin typeface="Arial"/>
                <a:cs typeface="Arial"/>
              </a:rPr>
              <a:t>should transmit data at a given</a:t>
            </a:r>
            <a:r>
              <a:rPr sz="2600" spc="-5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time.</a:t>
            </a:r>
          </a:p>
          <a:p>
            <a:pPr marL="285115" marR="508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This process of deciding the turn of </a:t>
            </a:r>
            <a:r>
              <a:rPr sz="2600" spc="-5">
                <a:latin typeface="Arial"/>
                <a:cs typeface="Arial"/>
              </a:rPr>
              <a:t>different </a:t>
            </a:r>
            <a:r>
              <a:rPr sz="2600" spc="-55">
                <a:latin typeface="Arial"/>
                <a:cs typeface="Arial"/>
              </a:rPr>
              <a:t>stations  </a:t>
            </a:r>
            <a:r>
              <a:rPr sz="2600">
                <a:latin typeface="Arial"/>
                <a:cs typeface="Arial"/>
              </a:rPr>
              <a:t>is known as </a:t>
            </a:r>
            <a:r>
              <a:rPr sz="2600" b="1">
                <a:latin typeface="Arial"/>
                <a:cs typeface="Arial"/>
              </a:rPr>
              <a:t>Channel</a:t>
            </a:r>
            <a:r>
              <a:rPr sz="2600" b="1" spc="-170">
                <a:latin typeface="Arial"/>
                <a:cs typeface="Arial"/>
              </a:rPr>
              <a:t> </a:t>
            </a:r>
            <a:r>
              <a:rPr sz="2600" b="1">
                <a:latin typeface="Arial"/>
                <a:cs typeface="Arial"/>
              </a:rPr>
              <a:t>Allocation</a:t>
            </a:r>
            <a:r>
              <a:rPr sz="2600">
                <a:latin typeface="Arial"/>
                <a:cs typeface="Arial"/>
              </a:rPr>
              <a:t>.</a:t>
            </a:r>
          </a:p>
          <a:p>
            <a:pPr marL="285115" marR="379730" indent="-273050">
              <a:lnSpc>
                <a:spcPct val="100000"/>
              </a:lnSpc>
              <a:spcBef>
                <a:spcPts val="18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 spc="-145">
                <a:latin typeface="Arial"/>
                <a:cs typeface="Arial"/>
              </a:rPr>
              <a:t>To </a:t>
            </a:r>
            <a:r>
              <a:rPr sz="2600">
                <a:latin typeface="Arial"/>
                <a:cs typeface="Arial"/>
              </a:rPr>
              <a:t>coordinate the access to the channel, </a:t>
            </a:r>
            <a:r>
              <a:rPr sz="2600" b="1" spc="-55">
                <a:latin typeface="Arial"/>
                <a:cs typeface="Arial"/>
              </a:rPr>
              <a:t>multiple  </a:t>
            </a:r>
            <a:r>
              <a:rPr sz="2600" b="1">
                <a:latin typeface="Arial"/>
                <a:cs typeface="Arial"/>
              </a:rPr>
              <a:t>access </a:t>
            </a:r>
            <a:r>
              <a:rPr sz="2600">
                <a:latin typeface="Arial"/>
                <a:cs typeface="Arial"/>
              </a:rPr>
              <a:t>protocols are</a:t>
            </a:r>
            <a:r>
              <a:rPr sz="2600" spc="-4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required.</a:t>
            </a:r>
          </a:p>
          <a:p>
            <a:pPr marL="28511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All these protocols belong to the MAC</a:t>
            </a:r>
            <a:r>
              <a:rPr sz="2600" spc="-45">
                <a:latin typeface="Arial"/>
                <a:cs typeface="Arial"/>
              </a:rPr>
              <a:t> </a:t>
            </a:r>
            <a:r>
              <a:rPr sz="2600" spc="-15">
                <a:latin typeface="Arial"/>
                <a:cs typeface="Arial"/>
              </a:rPr>
              <a:t>sublayer.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9455" y="581660"/>
            <a:ext cx="787400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5"/>
              <a:t>Carrier Sense Multiple </a:t>
            </a:r>
            <a:r>
              <a:rPr sz="3400" spc="-10"/>
              <a:t>Access</a:t>
            </a:r>
            <a:r>
              <a:rPr sz="3400" spc="-100"/>
              <a:t> </a:t>
            </a:r>
            <a:r>
              <a:rPr sz="3400" spc="-5"/>
              <a:t>(CSMA)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7661909" cy="2832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There are three </a:t>
            </a:r>
            <a:r>
              <a:rPr sz="2600" spc="-5">
                <a:latin typeface="Arial"/>
                <a:cs typeface="Arial"/>
              </a:rPr>
              <a:t>different </a:t>
            </a:r>
            <a:r>
              <a:rPr sz="2600">
                <a:latin typeface="Arial"/>
                <a:cs typeface="Arial"/>
              </a:rPr>
              <a:t>types of CSMA</a:t>
            </a:r>
            <a:r>
              <a:rPr sz="2600" spc="-175">
                <a:latin typeface="Arial"/>
                <a:cs typeface="Arial"/>
              </a:rPr>
              <a:t> </a:t>
            </a:r>
            <a:r>
              <a:rPr sz="2600" spc="-35">
                <a:latin typeface="Arial"/>
                <a:cs typeface="Arial"/>
              </a:rPr>
              <a:t>protocols: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Arial"/>
              <a:buChar char=""/>
            </a:pPr>
            <a:endParaRPr sz="290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2CA1BE"/>
              </a:buClr>
              <a:buFont typeface="Arial"/>
              <a:buChar char=""/>
            </a:pPr>
            <a:endParaRPr sz="295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1-Persistent CSMA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805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Non-Persistent</a:t>
            </a:r>
            <a:r>
              <a:rPr sz="240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CSMA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80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P-Persistent CSMA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4823" y="487172"/>
            <a:ext cx="4568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1-Persistent</a:t>
            </a:r>
            <a:r>
              <a:rPr sz="4000" spc="-40"/>
              <a:t> </a:t>
            </a:r>
            <a:r>
              <a:rPr sz="4000" spc="-5"/>
              <a:t>CSMA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32306"/>
            <a:ext cx="8034655" cy="431863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5115" marR="368300" indent="-273050" algn="just">
              <a:lnSpc>
                <a:spcPct val="90000"/>
              </a:lnSpc>
              <a:spcBef>
                <a:spcPts val="41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this method, station that wants to transmit data,  continuously senses the channel to </a:t>
            </a:r>
            <a:r>
              <a:rPr sz="2600" spc="5">
                <a:latin typeface="Arial"/>
                <a:cs typeface="Arial"/>
              </a:rPr>
              <a:t>check</a:t>
            </a:r>
            <a:r>
              <a:rPr sz="2600" spc="-7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whether  he channel is idle or</a:t>
            </a:r>
            <a:r>
              <a:rPr sz="2600" spc="-40">
                <a:latin typeface="Arial"/>
                <a:cs typeface="Arial"/>
              </a:rPr>
              <a:t> </a:t>
            </a:r>
            <a:r>
              <a:rPr sz="2600" spc="-35">
                <a:latin typeface="Arial"/>
                <a:cs typeface="Arial"/>
              </a:rPr>
              <a:t>busy.</a:t>
            </a:r>
            <a:endParaRPr sz="2600">
              <a:latin typeface="Arial"/>
              <a:cs typeface="Arial"/>
            </a:endParaRPr>
          </a:p>
          <a:p>
            <a:pPr marL="285115" marR="267970" indent="-273050">
              <a:lnSpc>
                <a:spcPts val="2810"/>
              </a:lnSpc>
              <a:spcBef>
                <a:spcPts val="1839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If </a:t>
            </a:r>
            <a:r>
              <a:rPr sz="2600" spc="-5">
                <a:latin typeface="Arial"/>
                <a:cs typeface="Arial"/>
              </a:rPr>
              <a:t>the </a:t>
            </a:r>
            <a:r>
              <a:rPr sz="2600">
                <a:latin typeface="Arial"/>
                <a:cs typeface="Arial"/>
              </a:rPr>
              <a:t>channel is </a:t>
            </a:r>
            <a:r>
              <a:rPr sz="2600" spc="-35">
                <a:latin typeface="Arial"/>
                <a:cs typeface="Arial"/>
              </a:rPr>
              <a:t>busy, </a:t>
            </a:r>
            <a:r>
              <a:rPr sz="2600">
                <a:latin typeface="Arial"/>
                <a:cs typeface="Arial"/>
              </a:rPr>
              <a:t>station waits until it </a:t>
            </a:r>
            <a:r>
              <a:rPr sz="2600" spc="-60">
                <a:latin typeface="Arial"/>
                <a:cs typeface="Arial"/>
              </a:rPr>
              <a:t>becomes  </a:t>
            </a:r>
            <a:r>
              <a:rPr sz="2600">
                <a:latin typeface="Arial"/>
                <a:cs typeface="Arial"/>
              </a:rPr>
              <a:t>idle.</a:t>
            </a:r>
          </a:p>
          <a:p>
            <a:pPr marL="285115" marR="1436370" indent="-273050">
              <a:lnSpc>
                <a:spcPts val="2810"/>
              </a:lnSpc>
              <a:spcBef>
                <a:spcPts val="179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When the station detects an idle channel, </a:t>
            </a:r>
            <a:r>
              <a:rPr sz="2600" spc="-210">
                <a:latin typeface="Arial"/>
                <a:cs typeface="Arial"/>
              </a:rPr>
              <a:t>it  </a:t>
            </a:r>
            <a:r>
              <a:rPr sz="2600">
                <a:latin typeface="Arial"/>
                <a:cs typeface="Arial"/>
              </a:rPr>
              <a:t>immediately transmits the</a:t>
            </a:r>
            <a:r>
              <a:rPr sz="2600" spc="-6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frame.</a:t>
            </a:r>
          </a:p>
          <a:p>
            <a:pPr marL="285115" marR="5080" indent="-273050">
              <a:lnSpc>
                <a:spcPts val="281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This method has the highest chance of collision  because two or more stations may find channel to</a:t>
            </a:r>
            <a:r>
              <a:rPr sz="2600" spc="-6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be  idle at the same time and transmit their</a:t>
            </a:r>
            <a:r>
              <a:rPr sz="2600" spc="-5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frames.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2779" y="487172"/>
            <a:ext cx="5272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Non-Persistent</a:t>
            </a:r>
            <a:r>
              <a:rPr sz="4000" spc="-40"/>
              <a:t> </a:t>
            </a:r>
            <a:r>
              <a:rPr sz="4000" spc="-5"/>
              <a:t>CSMA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32306"/>
            <a:ext cx="7974965" cy="45478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5115" marR="972819" indent="-273050">
              <a:lnSpc>
                <a:spcPts val="2810"/>
              </a:lnSpc>
              <a:spcBef>
                <a:spcPts val="45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A station that has a </a:t>
            </a:r>
            <a:r>
              <a:rPr sz="2600" spc="-5">
                <a:latin typeface="Arial"/>
                <a:cs typeface="Arial"/>
              </a:rPr>
              <a:t>frame </a:t>
            </a:r>
            <a:r>
              <a:rPr sz="2600">
                <a:latin typeface="Arial"/>
                <a:cs typeface="Arial"/>
              </a:rPr>
              <a:t>to send, senses </a:t>
            </a:r>
            <a:r>
              <a:rPr sz="2600" spc="-135">
                <a:latin typeface="Arial"/>
                <a:cs typeface="Arial"/>
              </a:rPr>
              <a:t>the  </a:t>
            </a:r>
            <a:r>
              <a:rPr sz="2600">
                <a:latin typeface="Arial"/>
                <a:cs typeface="Arial"/>
              </a:rPr>
              <a:t>channel.</a:t>
            </a:r>
          </a:p>
          <a:p>
            <a:pPr marL="285115" indent="-273050">
              <a:lnSpc>
                <a:spcPct val="100000"/>
              </a:lnSpc>
              <a:spcBef>
                <a:spcPts val="144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If </a:t>
            </a:r>
            <a:r>
              <a:rPr sz="2600" spc="-5">
                <a:latin typeface="Arial"/>
                <a:cs typeface="Arial"/>
              </a:rPr>
              <a:t>the </a:t>
            </a:r>
            <a:r>
              <a:rPr sz="2600">
                <a:latin typeface="Arial"/>
                <a:cs typeface="Arial"/>
              </a:rPr>
              <a:t>channel is idle, it sends</a:t>
            </a:r>
            <a:r>
              <a:rPr sz="2600" spc="-50">
                <a:latin typeface="Arial"/>
                <a:cs typeface="Arial"/>
              </a:rPr>
              <a:t> </a:t>
            </a:r>
            <a:r>
              <a:rPr sz="2600" spc="-15">
                <a:latin typeface="Arial"/>
                <a:cs typeface="Arial"/>
              </a:rPr>
              <a:t>immediately.</a:t>
            </a:r>
            <a:endParaRPr sz="2600">
              <a:latin typeface="Arial"/>
              <a:cs typeface="Arial"/>
            </a:endParaRPr>
          </a:p>
          <a:p>
            <a:pPr marL="285115" marR="354330" indent="-273050">
              <a:lnSpc>
                <a:spcPts val="2810"/>
              </a:lnSpc>
              <a:spcBef>
                <a:spcPts val="184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If </a:t>
            </a:r>
            <a:r>
              <a:rPr sz="2600" spc="-5">
                <a:latin typeface="Arial"/>
                <a:cs typeface="Arial"/>
              </a:rPr>
              <a:t>the </a:t>
            </a:r>
            <a:r>
              <a:rPr sz="2600">
                <a:latin typeface="Arial"/>
                <a:cs typeface="Arial"/>
              </a:rPr>
              <a:t>channel is </a:t>
            </a:r>
            <a:r>
              <a:rPr sz="2600" spc="-35">
                <a:latin typeface="Arial"/>
                <a:cs typeface="Arial"/>
              </a:rPr>
              <a:t>busy, </a:t>
            </a:r>
            <a:r>
              <a:rPr sz="2600">
                <a:latin typeface="Arial"/>
                <a:cs typeface="Arial"/>
              </a:rPr>
              <a:t>it waits a random amount </a:t>
            </a:r>
            <a:r>
              <a:rPr sz="2600" spc="-204">
                <a:latin typeface="Arial"/>
                <a:cs typeface="Arial"/>
              </a:rPr>
              <a:t>of  </a:t>
            </a:r>
            <a:r>
              <a:rPr sz="2600">
                <a:latin typeface="Arial"/>
                <a:cs typeface="Arial"/>
              </a:rPr>
              <a:t>time and then senses the channel</a:t>
            </a:r>
            <a:r>
              <a:rPr sz="2600" spc="-5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again.</a:t>
            </a:r>
          </a:p>
          <a:p>
            <a:pPr marL="285115" marR="992505" indent="-273050">
              <a:lnSpc>
                <a:spcPts val="2810"/>
              </a:lnSpc>
              <a:spcBef>
                <a:spcPts val="179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It reduces the chance of collision because </a:t>
            </a:r>
            <a:r>
              <a:rPr sz="2600" spc="-140">
                <a:latin typeface="Arial"/>
                <a:cs typeface="Arial"/>
              </a:rPr>
              <a:t>the  </a:t>
            </a:r>
            <a:r>
              <a:rPr sz="2600">
                <a:latin typeface="Arial"/>
                <a:cs typeface="Arial"/>
              </a:rPr>
              <a:t>stations wait </a:t>
            </a:r>
            <a:r>
              <a:rPr sz="2600" spc="-5">
                <a:latin typeface="Arial"/>
                <a:cs typeface="Arial"/>
              </a:rPr>
              <a:t>for </a:t>
            </a:r>
            <a:r>
              <a:rPr sz="2600">
                <a:latin typeface="Arial"/>
                <a:cs typeface="Arial"/>
              </a:rPr>
              <a:t>a random amount of time</a:t>
            </a:r>
            <a:r>
              <a:rPr sz="2600" spc="-4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.</a:t>
            </a:r>
          </a:p>
          <a:p>
            <a:pPr marL="285115" marR="5080" indent="-273050" algn="just">
              <a:lnSpc>
                <a:spcPct val="90000"/>
              </a:lnSpc>
              <a:spcBef>
                <a:spcPts val="176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It is unlikely that two or more stations will wait for </a:t>
            </a:r>
            <a:r>
              <a:rPr sz="2600" spc="-140">
                <a:latin typeface="Arial"/>
                <a:cs typeface="Arial"/>
              </a:rPr>
              <a:t>the  </a:t>
            </a:r>
            <a:r>
              <a:rPr sz="2600">
                <a:latin typeface="Arial"/>
                <a:cs typeface="Arial"/>
              </a:rPr>
              <a:t>same amount of time and will retransmit at the same  time.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867" y="487172"/>
            <a:ext cx="4624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P-Persistent</a:t>
            </a:r>
            <a:r>
              <a:rPr sz="4000" spc="-40"/>
              <a:t> </a:t>
            </a:r>
            <a:r>
              <a:rPr sz="4000" spc="-5"/>
              <a:t>CSMA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7814945" cy="4508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 algn="just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this method, the channel has time slots such </a:t>
            </a:r>
            <a:r>
              <a:rPr sz="2600" spc="-105">
                <a:latin typeface="Arial"/>
                <a:cs typeface="Arial"/>
              </a:rPr>
              <a:t>that  </a:t>
            </a:r>
            <a:r>
              <a:rPr sz="2600">
                <a:latin typeface="Arial"/>
                <a:cs typeface="Arial"/>
              </a:rPr>
              <a:t>the time slot duration is equal to or greater than </a:t>
            </a:r>
            <a:r>
              <a:rPr sz="2600" spc="-5">
                <a:latin typeface="Arial"/>
                <a:cs typeface="Arial"/>
              </a:rPr>
              <a:t>the  </a:t>
            </a:r>
            <a:r>
              <a:rPr sz="2600">
                <a:latin typeface="Arial"/>
                <a:cs typeface="Arial"/>
              </a:rPr>
              <a:t>maximum propagation delay</a:t>
            </a:r>
            <a:r>
              <a:rPr sz="2600" spc="-7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time.</a:t>
            </a:r>
          </a:p>
          <a:p>
            <a:pPr marL="285115" marR="85026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When a station is ready to </a:t>
            </a:r>
            <a:r>
              <a:rPr sz="2600" spc="5">
                <a:latin typeface="Arial"/>
                <a:cs typeface="Arial"/>
              </a:rPr>
              <a:t>send, </a:t>
            </a:r>
            <a:r>
              <a:rPr sz="2600">
                <a:latin typeface="Arial"/>
                <a:cs typeface="Arial"/>
              </a:rPr>
              <a:t>it senses </a:t>
            </a:r>
            <a:r>
              <a:rPr sz="2600" spc="-135">
                <a:latin typeface="Arial"/>
                <a:cs typeface="Arial"/>
              </a:rPr>
              <a:t>the  </a:t>
            </a:r>
            <a:r>
              <a:rPr sz="2600">
                <a:latin typeface="Arial"/>
                <a:cs typeface="Arial"/>
              </a:rPr>
              <a:t>channel.</a:t>
            </a:r>
          </a:p>
          <a:p>
            <a:pPr marL="285115" indent="-273050">
              <a:lnSpc>
                <a:spcPct val="100000"/>
              </a:lnSpc>
              <a:spcBef>
                <a:spcPts val="18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If </a:t>
            </a:r>
            <a:r>
              <a:rPr sz="2600" spc="-5">
                <a:latin typeface="Arial"/>
                <a:cs typeface="Arial"/>
              </a:rPr>
              <a:t>the </a:t>
            </a:r>
            <a:r>
              <a:rPr sz="2600">
                <a:latin typeface="Arial"/>
                <a:cs typeface="Arial"/>
              </a:rPr>
              <a:t>channel is </a:t>
            </a:r>
            <a:r>
              <a:rPr sz="2600" spc="-35">
                <a:latin typeface="Arial"/>
                <a:cs typeface="Arial"/>
              </a:rPr>
              <a:t>busy, </a:t>
            </a:r>
            <a:r>
              <a:rPr sz="2600">
                <a:latin typeface="Arial"/>
                <a:cs typeface="Arial"/>
              </a:rPr>
              <a:t>station waits until next</a:t>
            </a:r>
            <a:r>
              <a:rPr sz="2600" spc="-3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slot.</a:t>
            </a:r>
          </a:p>
          <a:p>
            <a:pPr marL="28511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If </a:t>
            </a:r>
            <a:r>
              <a:rPr sz="2600" spc="-5">
                <a:latin typeface="Arial"/>
                <a:cs typeface="Arial"/>
              </a:rPr>
              <a:t>the </a:t>
            </a:r>
            <a:r>
              <a:rPr sz="2600">
                <a:latin typeface="Arial"/>
                <a:cs typeface="Arial"/>
              </a:rPr>
              <a:t>channel is idle, it transmits the</a:t>
            </a:r>
            <a:r>
              <a:rPr sz="2600" spc="-5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frame.</a:t>
            </a:r>
          </a:p>
          <a:p>
            <a:pPr marL="285115" marR="9906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It reduces the chance of collision and improves </a:t>
            </a:r>
            <a:r>
              <a:rPr sz="2600" spc="-140">
                <a:latin typeface="Arial"/>
                <a:cs typeface="Arial"/>
              </a:rPr>
              <a:t>the  </a:t>
            </a:r>
            <a:r>
              <a:rPr sz="2600" spc="-5">
                <a:latin typeface="Arial"/>
                <a:cs typeface="Arial"/>
              </a:rPr>
              <a:t>efficiency </a:t>
            </a:r>
            <a:r>
              <a:rPr sz="2600">
                <a:latin typeface="Arial"/>
                <a:cs typeface="Arial"/>
              </a:rPr>
              <a:t>of </a:t>
            </a:r>
            <a:r>
              <a:rPr sz="2600" spc="-5">
                <a:latin typeface="Arial"/>
                <a:cs typeface="Arial"/>
              </a:rPr>
              <a:t>the</a:t>
            </a:r>
            <a:r>
              <a:rPr sz="2600" spc="-1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network.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8530" marR="5080" indent="-2099310">
              <a:lnSpc>
                <a:spcPct val="100000"/>
              </a:lnSpc>
              <a:spcBef>
                <a:spcPts val="100"/>
              </a:spcBef>
            </a:pPr>
            <a:r>
              <a:t>CSMA </a:t>
            </a:r>
            <a:r>
              <a:rPr spc="-5"/>
              <a:t>with Collision</a:t>
            </a:r>
            <a:r>
              <a:rPr spc="-190"/>
              <a:t> </a:t>
            </a:r>
            <a:r>
              <a:t>Detection  (CSMA/CD)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1432306"/>
            <a:ext cx="8033384" cy="45478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5115" marR="153035" indent="-273050">
              <a:lnSpc>
                <a:spcPct val="90000"/>
              </a:lnSpc>
              <a:spcBef>
                <a:spcPts val="41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this protocol, the station senses the channel  before transmitting the frame. If the </a:t>
            </a:r>
            <a:r>
              <a:rPr sz="2600" spc="5">
                <a:latin typeface="Arial"/>
                <a:cs typeface="Arial"/>
              </a:rPr>
              <a:t>channel </a:t>
            </a:r>
            <a:r>
              <a:rPr sz="2600">
                <a:latin typeface="Arial"/>
                <a:cs typeface="Arial"/>
              </a:rPr>
              <a:t>is</a:t>
            </a:r>
            <a:r>
              <a:rPr sz="2600" spc="-100">
                <a:latin typeface="Arial"/>
                <a:cs typeface="Arial"/>
              </a:rPr>
              <a:t> </a:t>
            </a:r>
            <a:r>
              <a:rPr sz="2600" spc="-35">
                <a:latin typeface="Arial"/>
                <a:cs typeface="Arial"/>
              </a:rPr>
              <a:t>busy,  </a:t>
            </a:r>
            <a:r>
              <a:rPr sz="2600">
                <a:latin typeface="Arial"/>
                <a:cs typeface="Arial"/>
              </a:rPr>
              <a:t>the station</a:t>
            </a:r>
            <a:r>
              <a:rPr sz="2600" spc="-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waits.</a:t>
            </a:r>
          </a:p>
          <a:p>
            <a:pPr marL="285115" marR="443865" indent="-273050">
              <a:lnSpc>
                <a:spcPts val="2810"/>
              </a:lnSpc>
              <a:spcBef>
                <a:spcPts val="1839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Additional feature in CSMA/CD is that the </a:t>
            </a:r>
            <a:r>
              <a:rPr sz="2600" spc="-55">
                <a:latin typeface="Arial"/>
                <a:cs typeface="Arial"/>
              </a:rPr>
              <a:t>stations  </a:t>
            </a:r>
            <a:r>
              <a:rPr sz="2600">
                <a:latin typeface="Arial"/>
                <a:cs typeface="Arial"/>
              </a:rPr>
              <a:t>can detect</a:t>
            </a:r>
            <a:r>
              <a:rPr sz="2600" spc="-2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collisions.</a:t>
            </a:r>
          </a:p>
          <a:p>
            <a:pPr marL="285115" marR="5080" indent="-273050">
              <a:lnSpc>
                <a:spcPts val="2810"/>
              </a:lnSpc>
              <a:spcBef>
                <a:spcPts val="179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 stations abort </a:t>
            </a:r>
            <a:r>
              <a:rPr sz="2600" spc="-5">
                <a:latin typeface="Arial"/>
                <a:cs typeface="Arial"/>
              </a:rPr>
              <a:t>their </a:t>
            </a:r>
            <a:r>
              <a:rPr sz="2600">
                <a:latin typeface="Arial"/>
                <a:cs typeface="Arial"/>
              </a:rPr>
              <a:t>transmission as soon as </a:t>
            </a:r>
            <a:r>
              <a:rPr sz="2600" spc="-100">
                <a:latin typeface="Arial"/>
                <a:cs typeface="Arial"/>
              </a:rPr>
              <a:t>they  </a:t>
            </a:r>
            <a:r>
              <a:rPr sz="2600">
                <a:latin typeface="Arial"/>
                <a:cs typeface="Arial"/>
              </a:rPr>
              <a:t>detect</a:t>
            </a:r>
            <a:r>
              <a:rPr sz="2600" spc="-2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collision.</a:t>
            </a:r>
          </a:p>
          <a:p>
            <a:pPr marL="285115" indent="-273050">
              <a:lnSpc>
                <a:spcPct val="100000"/>
              </a:lnSpc>
              <a:spcBef>
                <a:spcPts val="145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This feature is not present in</a:t>
            </a:r>
            <a:r>
              <a:rPr sz="2600" spc="-5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CSMA.</a:t>
            </a:r>
          </a:p>
          <a:p>
            <a:pPr marL="285115" marR="332740" indent="-273050">
              <a:lnSpc>
                <a:spcPts val="2810"/>
              </a:lnSpc>
              <a:spcBef>
                <a:spcPts val="1839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 stations continue to transmit even though </a:t>
            </a:r>
            <a:r>
              <a:rPr sz="2600" spc="-105">
                <a:latin typeface="Arial"/>
                <a:cs typeface="Arial"/>
              </a:rPr>
              <a:t>they  </a:t>
            </a:r>
            <a:r>
              <a:rPr sz="2600">
                <a:latin typeface="Arial"/>
                <a:cs typeface="Arial"/>
              </a:rPr>
              <a:t>find that collision has</a:t>
            </a:r>
            <a:r>
              <a:rPr sz="2600" spc="-5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occurred.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8530" marR="5080" indent="-2099310">
              <a:lnSpc>
                <a:spcPct val="100000"/>
              </a:lnSpc>
              <a:spcBef>
                <a:spcPts val="100"/>
              </a:spcBef>
            </a:pPr>
            <a:r>
              <a:t>CSMA </a:t>
            </a:r>
            <a:r>
              <a:rPr spc="-5"/>
              <a:t>with Collision</a:t>
            </a:r>
            <a:r>
              <a:rPr spc="-190"/>
              <a:t> </a:t>
            </a:r>
            <a:r>
              <a:t>Detection  (CSMA/CD)</a:t>
            </a:r>
          </a:p>
        </p:txBody>
      </p:sp>
      <p:sp>
        <p:nvSpPr>
          <p:cNvPr id="3" name="object 3"/>
          <p:cNvSpPr/>
          <p:nvPr/>
        </p:nvSpPr>
        <p:spPr>
          <a:xfrm>
            <a:off x="2927985" y="1447850"/>
            <a:ext cx="3349437" cy="47109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8530" marR="5080" indent="-2099310">
              <a:lnSpc>
                <a:spcPct val="100000"/>
              </a:lnSpc>
              <a:spcBef>
                <a:spcPts val="100"/>
              </a:spcBef>
            </a:pPr>
            <a:r>
              <a:t>CSMA </a:t>
            </a:r>
            <a:r>
              <a:rPr spc="-5"/>
              <a:t>with Collision</a:t>
            </a:r>
            <a:r>
              <a:rPr spc="-190"/>
              <a:t> </a:t>
            </a:r>
            <a:r>
              <a:t>Detection  (CSMA/CD)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1436878"/>
            <a:ext cx="8022590" cy="43700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5115" marR="172085" indent="-273050">
              <a:lnSpc>
                <a:spcPct val="90100"/>
              </a:lnSpc>
              <a:spcBef>
                <a:spcPts val="385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In </a:t>
            </a:r>
            <a:r>
              <a:rPr sz="2400" spc="-5">
                <a:latin typeface="Arial"/>
                <a:cs typeface="Arial"/>
              </a:rPr>
              <a:t>CSMA/CD,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station </a:t>
            </a:r>
            <a:r>
              <a:rPr sz="2400">
                <a:latin typeface="Arial"/>
                <a:cs typeface="Arial"/>
              </a:rPr>
              <a:t>that </a:t>
            </a:r>
            <a:r>
              <a:rPr sz="2400" spc="-5">
                <a:latin typeface="Arial"/>
                <a:cs typeface="Arial"/>
              </a:rPr>
              <a:t>sends </a:t>
            </a:r>
            <a:r>
              <a:rPr sz="2400">
                <a:latin typeface="Arial"/>
                <a:cs typeface="Arial"/>
              </a:rPr>
              <a:t>its </a:t>
            </a:r>
            <a:r>
              <a:rPr sz="2400" spc="-5">
                <a:latin typeface="Arial"/>
                <a:cs typeface="Arial"/>
              </a:rPr>
              <a:t>data on </a:t>
            </a:r>
            <a:r>
              <a:rPr sz="2400">
                <a:latin typeface="Arial"/>
                <a:cs typeface="Arial"/>
              </a:rPr>
              <a:t>the  </a:t>
            </a:r>
            <a:r>
              <a:rPr sz="2400" spc="-5">
                <a:latin typeface="Arial"/>
                <a:cs typeface="Arial"/>
              </a:rPr>
              <a:t>channel, continues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5">
                <a:latin typeface="Arial"/>
                <a:cs typeface="Arial"/>
              </a:rPr>
              <a:t>sense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channel even </a:t>
            </a:r>
            <a:r>
              <a:rPr sz="2400">
                <a:latin typeface="Arial"/>
                <a:cs typeface="Arial"/>
              </a:rPr>
              <a:t>after </a:t>
            </a:r>
            <a:r>
              <a:rPr sz="2400" spc="-5">
                <a:latin typeface="Arial"/>
                <a:cs typeface="Arial"/>
              </a:rPr>
              <a:t>data  transmission.</a:t>
            </a:r>
            <a:endParaRPr sz="2400">
              <a:latin typeface="Arial"/>
              <a:cs typeface="Arial"/>
            </a:endParaRPr>
          </a:p>
          <a:p>
            <a:pPr marL="285115" marR="142240" indent="-273050">
              <a:lnSpc>
                <a:spcPct val="90000"/>
              </a:lnSpc>
              <a:spcBef>
                <a:spcPts val="1800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If </a:t>
            </a:r>
            <a:r>
              <a:rPr sz="2400" spc="-5">
                <a:latin typeface="Arial"/>
                <a:cs typeface="Arial"/>
              </a:rPr>
              <a:t>collision is </a:t>
            </a:r>
            <a:r>
              <a:rPr sz="2400">
                <a:latin typeface="Arial"/>
                <a:cs typeface="Arial"/>
              </a:rPr>
              <a:t>detected, the station </a:t>
            </a:r>
            <a:r>
              <a:rPr sz="2400" spc="-5">
                <a:latin typeface="Arial"/>
                <a:cs typeface="Arial"/>
              </a:rPr>
              <a:t>aborts its transmission  and waits </a:t>
            </a:r>
            <a:r>
              <a:rPr sz="2400">
                <a:latin typeface="Arial"/>
                <a:cs typeface="Arial"/>
              </a:rPr>
              <a:t>for a </a:t>
            </a:r>
            <a:r>
              <a:rPr sz="2400" spc="-5">
                <a:latin typeface="Arial"/>
                <a:cs typeface="Arial"/>
              </a:rPr>
              <a:t>random amount </a:t>
            </a:r>
            <a:r>
              <a:rPr sz="2400">
                <a:latin typeface="Arial"/>
                <a:cs typeface="Arial"/>
              </a:rPr>
              <a:t>of time &amp; </a:t>
            </a:r>
            <a:r>
              <a:rPr sz="2400" spc="-5">
                <a:latin typeface="Arial"/>
                <a:cs typeface="Arial"/>
              </a:rPr>
              <a:t>sends </a:t>
            </a:r>
            <a:r>
              <a:rPr sz="2400">
                <a:latin typeface="Arial"/>
                <a:cs typeface="Arial"/>
              </a:rPr>
              <a:t>its </a:t>
            </a:r>
            <a:r>
              <a:rPr sz="2400" spc="-5">
                <a:latin typeface="Arial"/>
                <a:cs typeface="Arial"/>
              </a:rPr>
              <a:t>data  again.</a:t>
            </a:r>
            <a:endParaRPr sz="2400">
              <a:latin typeface="Arial"/>
              <a:cs typeface="Arial"/>
            </a:endParaRPr>
          </a:p>
          <a:p>
            <a:pPr marL="285115" marR="5080" indent="-273050">
              <a:lnSpc>
                <a:spcPts val="2590"/>
              </a:lnSpc>
              <a:spcBef>
                <a:spcPts val="1839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As </a:t>
            </a:r>
            <a:r>
              <a:rPr sz="2400" spc="-5">
                <a:latin typeface="Arial"/>
                <a:cs typeface="Arial"/>
              </a:rPr>
              <a:t>soon as a collision is </a:t>
            </a:r>
            <a:r>
              <a:rPr sz="2400">
                <a:latin typeface="Arial"/>
                <a:cs typeface="Arial"/>
              </a:rPr>
              <a:t>detected, the transmitting station  </a:t>
            </a:r>
            <a:r>
              <a:rPr sz="2400" spc="-5">
                <a:latin typeface="Arial"/>
                <a:cs typeface="Arial"/>
              </a:rPr>
              <a:t>release </a:t>
            </a:r>
            <a:r>
              <a:rPr sz="2400">
                <a:latin typeface="Arial"/>
                <a:cs typeface="Arial"/>
              </a:rPr>
              <a:t>a </a:t>
            </a:r>
            <a:r>
              <a:rPr sz="2400" b="1" i="1">
                <a:latin typeface="Arial"/>
                <a:cs typeface="Arial"/>
              </a:rPr>
              <a:t>jam</a:t>
            </a:r>
            <a:r>
              <a:rPr sz="2400" b="1" i="1" spc="-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signal.</a:t>
            </a:r>
            <a:endParaRPr sz="2400">
              <a:latin typeface="Arial"/>
              <a:cs typeface="Arial"/>
            </a:endParaRPr>
          </a:p>
          <a:p>
            <a:pPr marL="285115" marR="239395" indent="-273050">
              <a:lnSpc>
                <a:spcPts val="2590"/>
              </a:lnSpc>
              <a:spcBef>
                <a:spcPts val="1805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Jam </a:t>
            </a:r>
            <a:r>
              <a:rPr sz="2400" spc="-5">
                <a:latin typeface="Arial"/>
                <a:cs typeface="Arial"/>
              </a:rPr>
              <a:t>signal alerts other stations. Stations are </a:t>
            </a:r>
            <a:r>
              <a:rPr sz="2400">
                <a:latin typeface="Arial"/>
                <a:cs typeface="Arial"/>
              </a:rPr>
              <a:t>not  </a:t>
            </a:r>
            <a:r>
              <a:rPr sz="2400" spc="-5">
                <a:latin typeface="Arial"/>
                <a:cs typeface="Arial"/>
              </a:rPr>
              <a:t>supposed </a:t>
            </a:r>
            <a:r>
              <a:rPr sz="2400">
                <a:latin typeface="Arial"/>
                <a:cs typeface="Arial"/>
              </a:rPr>
              <a:t>to transmit </a:t>
            </a:r>
            <a:r>
              <a:rPr sz="2400" spc="-5">
                <a:latin typeface="Arial"/>
                <a:cs typeface="Arial"/>
              </a:rPr>
              <a:t>immediately </a:t>
            </a:r>
            <a:r>
              <a:rPr sz="2400">
                <a:latin typeface="Arial"/>
                <a:cs typeface="Arial"/>
              </a:rPr>
              <a:t>after the </a:t>
            </a:r>
            <a:r>
              <a:rPr sz="2400" spc="-5">
                <a:latin typeface="Arial"/>
                <a:cs typeface="Arial"/>
              </a:rPr>
              <a:t>collision has  occurred.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8530" marR="5080" indent="-2196465">
              <a:lnSpc>
                <a:spcPct val="100000"/>
              </a:lnSpc>
              <a:spcBef>
                <a:spcPts val="100"/>
              </a:spcBef>
            </a:pPr>
            <a:r>
              <a:t>CSMA </a:t>
            </a:r>
            <a:r>
              <a:rPr spc="-5"/>
              <a:t>with Collision</a:t>
            </a:r>
            <a:r>
              <a:rPr spc="-285"/>
              <a:t> </a:t>
            </a:r>
            <a:r>
              <a:rPr spc="-20"/>
              <a:t>Avoidance  </a:t>
            </a:r>
            <a:r>
              <a:t>(CSMA/CA)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7719695" cy="4249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This protocol is used in wireless networks </a:t>
            </a:r>
            <a:r>
              <a:rPr sz="2600" spc="-60">
                <a:latin typeface="Arial"/>
                <a:cs typeface="Arial"/>
              </a:rPr>
              <a:t>because  </a:t>
            </a:r>
            <a:r>
              <a:rPr sz="2600">
                <a:latin typeface="Arial"/>
                <a:cs typeface="Arial"/>
              </a:rPr>
              <a:t>they cannot detect the</a:t>
            </a:r>
            <a:r>
              <a:rPr sz="2600" spc="-2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collision.</a:t>
            </a:r>
          </a:p>
          <a:p>
            <a:pPr marL="28511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So, the only solution is collision</a:t>
            </a:r>
            <a:r>
              <a:rPr sz="2600" spc="-4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avoidance.</a:t>
            </a:r>
          </a:p>
          <a:p>
            <a:pPr marL="285115" marR="134239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It avoids the collision by using three </a:t>
            </a:r>
            <a:r>
              <a:rPr sz="2600" spc="-85">
                <a:latin typeface="Arial"/>
                <a:cs typeface="Arial"/>
              </a:rPr>
              <a:t>basic  </a:t>
            </a:r>
            <a:r>
              <a:rPr sz="2600">
                <a:latin typeface="Arial"/>
                <a:cs typeface="Arial"/>
              </a:rPr>
              <a:t>techniques:</a:t>
            </a:r>
          </a:p>
          <a:p>
            <a:pPr marL="561340" lvl="1" indent="-228600">
              <a:lnSpc>
                <a:spcPct val="100000"/>
              </a:lnSpc>
              <a:spcBef>
                <a:spcPts val="181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>
                <a:latin typeface="Arial"/>
                <a:cs typeface="Arial"/>
              </a:rPr>
              <a:t>Interframe</a:t>
            </a:r>
            <a:r>
              <a:rPr sz="2400" spc="-4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Space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805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Contention</a:t>
            </a:r>
            <a:r>
              <a:rPr sz="2400" spc="-4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Window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80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Acknowledgements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8530" marR="5080" indent="-2196465">
              <a:lnSpc>
                <a:spcPct val="100000"/>
              </a:lnSpc>
              <a:spcBef>
                <a:spcPts val="100"/>
              </a:spcBef>
            </a:pPr>
            <a:r>
              <a:t>CSMA </a:t>
            </a:r>
            <a:r>
              <a:rPr spc="-5"/>
              <a:t>with Collision</a:t>
            </a:r>
            <a:r>
              <a:rPr spc="-285"/>
              <a:t> </a:t>
            </a:r>
            <a:r>
              <a:rPr spc="-20"/>
              <a:t>Avoidance  </a:t>
            </a:r>
            <a:r>
              <a:t>(CSMA/CA)</a:t>
            </a:r>
          </a:p>
        </p:txBody>
      </p:sp>
      <p:sp>
        <p:nvSpPr>
          <p:cNvPr id="3" name="object 3"/>
          <p:cNvSpPr/>
          <p:nvPr/>
        </p:nvSpPr>
        <p:spPr>
          <a:xfrm>
            <a:off x="3647059" y="1447825"/>
            <a:ext cx="1905219" cy="48324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5135" y="487172"/>
            <a:ext cx="41484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Interframe</a:t>
            </a:r>
            <a:r>
              <a:rPr sz="4000" spc="-30"/>
              <a:t> </a:t>
            </a:r>
            <a:r>
              <a:rPr sz="4000" spc="-5"/>
              <a:t>Space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36878"/>
            <a:ext cx="8022590" cy="42697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137795" indent="-273050">
              <a:lnSpc>
                <a:spcPts val="2590"/>
              </a:lnSpc>
              <a:spcBef>
                <a:spcPts val="425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>
                <a:latin typeface="Arial"/>
                <a:cs typeface="Arial"/>
              </a:rPr>
              <a:t>Whenever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channel is found idle, </a:t>
            </a:r>
            <a:r>
              <a:rPr sz="2400">
                <a:latin typeface="Arial"/>
                <a:cs typeface="Arial"/>
              </a:rPr>
              <a:t>the station </a:t>
            </a:r>
            <a:r>
              <a:rPr sz="2400" spc="-5">
                <a:latin typeface="Arial"/>
                <a:cs typeface="Arial"/>
              </a:rPr>
              <a:t>does </a:t>
            </a:r>
            <a:r>
              <a:rPr sz="2400">
                <a:latin typeface="Arial"/>
                <a:cs typeface="Arial"/>
              </a:rPr>
              <a:t>not  </a:t>
            </a:r>
            <a:r>
              <a:rPr sz="2400" spc="-5">
                <a:latin typeface="Arial"/>
                <a:cs typeface="Arial"/>
              </a:rPr>
              <a:t>transmit</a:t>
            </a:r>
            <a:r>
              <a:rPr sz="2400" spc="-25">
                <a:latin typeface="Arial"/>
                <a:cs typeface="Arial"/>
              </a:rPr>
              <a:t> </a:t>
            </a:r>
            <a:r>
              <a:rPr sz="2400" spc="-20">
                <a:latin typeface="Arial"/>
                <a:cs typeface="Arial"/>
              </a:rPr>
              <a:t>immediately.</a:t>
            </a:r>
            <a:endParaRPr sz="24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480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It </a:t>
            </a:r>
            <a:r>
              <a:rPr sz="2400" spc="-5">
                <a:latin typeface="Arial"/>
                <a:cs typeface="Arial"/>
              </a:rPr>
              <a:t>waits </a:t>
            </a:r>
            <a:r>
              <a:rPr sz="2400">
                <a:latin typeface="Arial"/>
                <a:cs typeface="Arial"/>
              </a:rPr>
              <a:t>for </a:t>
            </a:r>
            <a:r>
              <a:rPr sz="2400" spc="-5">
                <a:latin typeface="Arial"/>
                <a:cs typeface="Arial"/>
              </a:rPr>
              <a:t>a period </a:t>
            </a:r>
            <a:r>
              <a:rPr sz="2400">
                <a:latin typeface="Arial"/>
                <a:cs typeface="Arial"/>
              </a:rPr>
              <a:t>of time </a:t>
            </a:r>
            <a:r>
              <a:rPr sz="2400" spc="-5">
                <a:latin typeface="Arial"/>
                <a:cs typeface="Arial"/>
              </a:rPr>
              <a:t>called </a:t>
            </a:r>
            <a:r>
              <a:rPr sz="2400">
                <a:latin typeface="Arial"/>
                <a:cs typeface="Arial"/>
              </a:rPr>
              <a:t>Interframe </a:t>
            </a:r>
            <a:r>
              <a:rPr sz="2400" spc="-5">
                <a:latin typeface="Arial"/>
                <a:cs typeface="Arial"/>
              </a:rPr>
              <a:t>Space</a:t>
            </a:r>
            <a:r>
              <a:rPr sz="2400" spc="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(IFS).</a:t>
            </a:r>
            <a:endParaRPr sz="2400">
              <a:latin typeface="Arial"/>
              <a:cs typeface="Arial"/>
            </a:endParaRPr>
          </a:p>
          <a:p>
            <a:pPr marL="285115" marR="643890" indent="-273050">
              <a:lnSpc>
                <a:spcPts val="2590"/>
              </a:lnSpc>
              <a:spcBef>
                <a:spcPts val="1839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>
                <a:latin typeface="Arial"/>
                <a:cs typeface="Arial"/>
              </a:rPr>
              <a:t>When channel </a:t>
            </a:r>
            <a:r>
              <a:rPr sz="2400">
                <a:latin typeface="Arial"/>
                <a:cs typeface="Arial"/>
              </a:rPr>
              <a:t>is </a:t>
            </a:r>
            <a:r>
              <a:rPr sz="2400" spc="-5">
                <a:latin typeface="Arial"/>
                <a:cs typeface="Arial"/>
              </a:rPr>
              <a:t>sensed idle, </a:t>
            </a:r>
            <a:r>
              <a:rPr sz="2400">
                <a:latin typeface="Arial"/>
                <a:cs typeface="Arial"/>
              </a:rPr>
              <a:t>it may </a:t>
            </a:r>
            <a:r>
              <a:rPr sz="2400" spc="-5">
                <a:latin typeface="Arial"/>
                <a:cs typeface="Arial"/>
              </a:rPr>
              <a:t>be possible </a:t>
            </a:r>
            <a:r>
              <a:rPr sz="2400">
                <a:latin typeface="Arial"/>
                <a:cs typeface="Arial"/>
              </a:rPr>
              <a:t>that  </a:t>
            </a:r>
            <a:r>
              <a:rPr sz="2400" spc="-5">
                <a:latin typeface="Arial"/>
                <a:cs typeface="Arial"/>
              </a:rPr>
              <a:t>some </a:t>
            </a:r>
            <a:r>
              <a:rPr sz="2400">
                <a:latin typeface="Arial"/>
                <a:cs typeface="Arial"/>
              </a:rPr>
              <a:t>distant </a:t>
            </a:r>
            <a:r>
              <a:rPr sz="2400" spc="-5">
                <a:latin typeface="Arial"/>
                <a:cs typeface="Arial"/>
              </a:rPr>
              <a:t>station </a:t>
            </a:r>
            <a:r>
              <a:rPr sz="2400">
                <a:latin typeface="Arial"/>
                <a:cs typeface="Arial"/>
              </a:rPr>
              <a:t>may </a:t>
            </a:r>
            <a:r>
              <a:rPr sz="2400" spc="-5">
                <a:latin typeface="Arial"/>
                <a:cs typeface="Arial"/>
              </a:rPr>
              <a:t>have already </a:t>
            </a:r>
            <a:r>
              <a:rPr sz="2400">
                <a:latin typeface="Arial"/>
                <a:cs typeface="Arial"/>
              </a:rPr>
              <a:t>started  transmitting.</a:t>
            </a:r>
          </a:p>
          <a:p>
            <a:pPr marL="285115" marR="1091565" indent="-273050">
              <a:lnSpc>
                <a:spcPts val="2590"/>
              </a:lnSpc>
              <a:spcBef>
                <a:spcPts val="1810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>
                <a:latin typeface="Arial"/>
                <a:cs typeface="Arial"/>
              </a:rPr>
              <a:t>Therefore,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purpose </a:t>
            </a:r>
            <a:r>
              <a:rPr sz="2400">
                <a:latin typeface="Arial"/>
                <a:cs typeface="Arial"/>
              </a:rPr>
              <a:t>of IFS time </a:t>
            </a:r>
            <a:r>
              <a:rPr sz="2400" spc="-10">
                <a:latin typeface="Arial"/>
                <a:cs typeface="Arial"/>
              </a:rPr>
              <a:t>is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5">
                <a:latin typeface="Arial"/>
                <a:cs typeface="Arial"/>
              </a:rPr>
              <a:t>allow </a:t>
            </a:r>
            <a:r>
              <a:rPr sz="2400">
                <a:latin typeface="Arial"/>
                <a:cs typeface="Arial"/>
              </a:rPr>
              <a:t>this  transmitted </a:t>
            </a:r>
            <a:r>
              <a:rPr sz="2400" spc="-5">
                <a:latin typeface="Arial"/>
                <a:cs typeface="Arial"/>
              </a:rPr>
              <a:t>signal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5">
                <a:latin typeface="Arial"/>
                <a:cs typeface="Arial"/>
              </a:rPr>
              <a:t>reach </a:t>
            </a:r>
            <a:r>
              <a:rPr sz="2400">
                <a:latin typeface="Arial"/>
                <a:cs typeface="Arial"/>
              </a:rPr>
              <a:t>its</a:t>
            </a:r>
            <a:r>
              <a:rPr sz="2400" spc="-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destination.</a:t>
            </a:r>
            <a:endParaRPr sz="2400">
              <a:latin typeface="Arial"/>
              <a:cs typeface="Arial"/>
            </a:endParaRPr>
          </a:p>
          <a:p>
            <a:pPr marL="285115" marR="314960" indent="-273050">
              <a:lnSpc>
                <a:spcPts val="2590"/>
              </a:lnSpc>
              <a:spcBef>
                <a:spcPts val="1805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If after this IFS time, </a:t>
            </a:r>
            <a:r>
              <a:rPr sz="2400" spc="-5">
                <a:latin typeface="Arial"/>
                <a:cs typeface="Arial"/>
              </a:rPr>
              <a:t>channel is still idle, </a:t>
            </a:r>
            <a:r>
              <a:rPr sz="2400">
                <a:latin typeface="Arial"/>
                <a:cs typeface="Arial"/>
              </a:rPr>
              <a:t>the station</a:t>
            </a:r>
            <a:r>
              <a:rPr sz="2400" spc="-5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can  send </a:t>
            </a:r>
            <a:r>
              <a:rPr sz="2400">
                <a:latin typeface="Arial"/>
                <a:cs typeface="Arial"/>
              </a:rPr>
              <a:t>the</a:t>
            </a:r>
            <a:r>
              <a:rPr sz="2400" spc="-25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frames.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5779" y="487172"/>
            <a:ext cx="2983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Introdu</a:t>
            </a:r>
            <a:r>
              <a:rPr sz="4000" spc="-20"/>
              <a:t>c</a:t>
            </a:r>
            <a:r>
              <a:rPr sz="4000" spc="-5"/>
              <a:t>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2979250"/>
            <a:ext cx="7774305" cy="2918460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75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Data Link layer is divided into two</a:t>
            </a:r>
            <a:r>
              <a:rPr sz="2600" spc="-2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sublayers:</a:t>
            </a:r>
          </a:p>
          <a:p>
            <a:pPr marL="561340" lvl="1" indent="-228600">
              <a:lnSpc>
                <a:spcPct val="100000"/>
              </a:lnSpc>
              <a:spcBef>
                <a:spcPts val="152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Logical Link Control</a:t>
            </a:r>
            <a:r>
              <a:rPr sz="2400" spc="4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(LLC)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515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Medium Access Control</a:t>
            </a:r>
            <a:r>
              <a:rPr sz="2400" spc="-13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(MAC)</a:t>
            </a:r>
          </a:p>
          <a:p>
            <a:pPr marL="285115" indent="-273050">
              <a:lnSpc>
                <a:spcPct val="100000"/>
              </a:lnSpc>
              <a:spcBef>
                <a:spcPts val="1480"/>
              </a:spcBef>
              <a:buClr>
                <a:srgbClr val="2CA1BE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b="1">
                <a:latin typeface="Arial"/>
                <a:cs typeface="Arial"/>
              </a:rPr>
              <a:t>LCC </a:t>
            </a:r>
            <a:r>
              <a:rPr sz="2600">
                <a:latin typeface="Arial"/>
                <a:cs typeface="Arial"/>
              </a:rPr>
              <a:t>is responsible for </a:t>
            </a:r>
            <a:r>
              <a:rPr sz="2600" spc="-5">
                <a:latin typeface="Arial"/>
                <a:cs typeface="Arial"/>
              </a:rPr>
              <a:t>error </a:t>
            </a:r>
            <a:r>
              <a:rPr sz="2600">
                <a:latin typeface="Arial"/>
                <a:cs typeface="Arial"/>
              </a:rPr>
              <a:t>control &amp; flow</a:t>
            </a:r>
            <a:r>
              <a:rPr sz="2600" spc="-7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control.</a:t>
            </a:r>
          </a:p>
          <a:p>
            <a:pPr marL="285115" indent="-273050">
              <a:lnSpc>
                <a:spcPct val="100000"/>
              </a:lnSpc>
              <a:spcBef>
                <a:spcPts val="1490"/>
              </a:spcBef>
              <a:buClr>
                <a:srgbClr val="2CA1BE"/>
              </a:buClr>
              <a:buSzPct val="84615"/>
              <a:buFont typeface="Arial"/>
              <a:buChar char=""/>
              <a:tabLst>
                <a:tab pos="285750" algn="l"/>
              </a:tabLst>
            </a:pPr>
            <a:r>
              <a:rPr sz="2600" b="1">
                <a:latin typeface="Arial"/>
                <a:cs typeface="Arial"/>
              </a:rPr>
              <a:t>MAC </a:t>
            </a:r>
            <a:r>
              <a:rPr sz="2600">
                <a:latin typeface="Arial"/>
                <a:cs typeface="Arial"/>
              </a:rPr>
              <a:t>is responsible for multiple access</a:t>
            </a:r>
            <a:r>
              <a:rPr sz="2600" spc="-50">
                <a:latin typeface="Arial"/>
                <a:cs typeface="Arial"/>
              </a:rPr>
              <a:t> </a:t>
            </a:r>
            <a:r>
              <a:rPr sz="2600" spc="-30">
                <a:latin typeface="Arial"/>
                <a:cs typeface="Arial"/>
              </a:rPr>
              <a:t>resolutions.</a:t>
            </a:r>
            <a:endParaRPr sz="2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94026" y="1397000"/>
          <a:ext cx="4643120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4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10">
                          <a:latin typeface="Arial"/>
                          <a:cs typeface="Arial"/>
                        </a:rPr>
                        <a:t>Network</a:t>
                      </a:r>
                      <a:r>
                        <a:rPr sz="1800" spc="3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>
                          <a:latin typeface="Arial"/>
                          <a:cs typeface="Arial"/>
                        </a:rPr>
                        <a:t>Layer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5">
                          <a:latin typeface="Arial"/>
                          <a:cs typeface="Arial"/>
                        </a:rPr>
                        <a:t>Logical </a:t>
                      </a:r>
                      <a:r>
                        <a:rPr sz="1800" b="1">
                          <a:latin typeface="Arial"/>
                          <a:cs typeface="Arial"/>
                        </a:rPr>
                        <a:t>Link Control</a:t>
                      </a:r>
                      <a:r>
                        <a:rPr sz="1800" b="1" spc="-4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>
                          <a:latin typeface="Arial"/>
                          <a:cs typeface="Arial"/>
                        </a:rPr>
                        <a:t>(LLC)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>
                          <a:latin typeface="Arial"/>
                          <a:cs typeface="Arial"/>
                        </a:rPr>
                        <a:t>Medium </a:t>
                      </a:r>
                      <a:r>
                        <a:rPr sz="1800" b="1" spc="-10">
                          <a:latin typeface="Arial"/>
                          <a:cs typeface="Arial"/>
                        </a:rPr>
                        <a:t>Access </a:t>
                      </a:r>
                      <a:r>
                        <a:rPr sz="1800" b="1">
                          <a:latin typeface="Arial"/>
                          <a:cs typeface="Arial"/>
                        </a:rPr>
                        <a:t>Control</a:t>
                      </a:r>
                      <a:r>
                        <a:rPr sz="1800" b="1" spc="-6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5">
                          <a:latin typeface="Arial"/>
                          <a:cs typeface="Arial"/>
                        </a:rPr>
                        <a:t>(MAC)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10">
                          <a:latin typeface="Arial"/>
                          <a:cs typeface="Arial"/>
                        </a:rPr>
                        <a:t>Physical</a:t>
                      </a:r>
                      <a:r>
                        <a:rPr sz="1800" spc="15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>
                          <a:latin typeface="Arial"/>
                          <a:cs typeface="Arial"/>
                        </a:rPr>
                        <a:t>Layer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09535" y="1956308"/>
            <a:ext cx="1619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Data Link</a:t>
            </a:r>
            <a:r>
              <a:rPr sz="1800" spc="-65">
                <a:latin typeface="Arial"/>
                <a:cs typeface="Arial"/>
              </a:rPr>
              <a:t> </a:t>
            </a:r>
            <a:r>
              <a:rPr sz="1800" spc="-10">
                <a:latin typeface="Arial"/>
                <a:cs typeface="Arial"/>
              </a:rPr>
              <a:t>Layer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6620" y="487172"/>
            <a:ext cx="47834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Contention</a:t>
            </a:r>
            <a:r>
              <a:rPr sz="4000" spc="-85"/>
              <a:t> </a:t>
            </a:r>
            <a:r>
              <a:rPr sz="4000" spc="-10"/>
              <a:t>Window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36878"/>
            <a:ext cx="7837805" cy="42697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426720" indent="-273050">
              <a:lnSpc>
                <a:spcPts val="2590"/>
              </a:lnSpc>
              <a:spcBef>
                <a:spcPts val="425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 spc="-5">
                <a:latin typeface="Arial"/>
                <a:cs typeface="Arial"/>
              </a:rPr>
              <a:t>Contention window is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amount </a:t>
            </a:r>
            <a:r>
              <a:rPr sz="2400">
                <a:latin typeface="Arial"/>
                <a:cs typeface="Arial"/>
              </a:rPr>
              <a:t>of time </a:t>
            </a:r>
            <a:r>
              <a:rPr sz="2400" spc="-5">
                <a:latin typeface="Arial"/>
                <a:cs typeface="Arial"/>
              </a:rPr>
              <a:t>divided into  slots.</a:t>
            </a:r>
            <a:endParaRPr sz="2400">
              <a:latin typeface="Arial"/>
              <a:cs typeface="Arial"/>
            </a:endParaRPr>
          </a:p>
          <a:p>
            <a:pPr marL="285115" marR="57785" indent="-273050">
              <a:lnSpc>
                <a:spcPts val="2590"/>
              </a:lnSpc>
              <a:spcBef>
                <a:spcPts val="1810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Station that </a:t>
            </a:r>
            <a:r>
              <a:rPr sz="2400" spc="-10">
                <a:latin typeface="Arial"/>
                <a:cs typeface="Arial"/>
              </a:rPr>
              <a:t>is </a:t>
            </a:r>
            <a:r>
              <a:rPr sz="2400" spc="-5">
                <a:latin typeface="Arial"/>
                <a:cs typeface="Arial"/>
              </a:rPr>
              <a:t>ready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5">
                <a:latin typeface="Arial"/>
                <a:cs typeface="Arial"/>
              </a:rPr>
              <a:t>send chooses a random number 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5">
                <a:latin typeface="Arial"/>
                <a:cs typeface="Arial"/>
              </a:rPr>
              <a:t>slots as </a:t>
            </a:r>
            <a:r>
              <a:rPr sz="2400">
                <a:latin typeface="Arial"/>
                <a:cs typeface="Arial"/>
              </a:rPr>
              <a:t>its </a:t>
            </a:r>
            <a:r>
              <a:rPr sz="2400" spc="-5">
                <a:latin typeface="Arial"/>
                <a:cs typeface="Arial"/>
              </a:rPr>
              <a:t>waiting</a:t>
            </a:r>
            <a:r>
              <a:rPr sz="2400">
                <a:latin typeface="Arial"/>
                <a:cs typeface="Arial"/>
              </a:rPr>
              <a:t> time.</a:t>
            </a:r>
          </a:p>
          <a:p>
            <a:pPr marL="285115" indent="-273050">
              <a:lnSpc>
                <a:spcPct val="100000"/>
              </a:lnSpc>
              <a:spcBef>
                <a:spcPts val="1475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number </a:t>
            </a:r>
            <a:r>
              <a:rPr sz="2400">
                <a:latin typeface="Arial"/>
                <a:cs typeface="Arial"/>
              </a:rPr>
              <a:t>of </a:t>
            </a:r>
            <a:r>
              <a:rPr sz="2400" spc="-5">
                <a:latin typeface="Arial"/>
                <a:cs typeface="Arial"/>
              </a:rPr>
              <a:t>slots in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window changes with</a:t>
            </a:r>
            <a:r>
              <a:rPr sz="2400" spc="6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time.</a:t>
            </a:r>
          </a:p>
          <a:p>
            <a:pPr marL="285115" marR="5080" indent="-273050">
              <a:lnSpc>
                <a:spcPct val="90100"/>
              </a:lnSpc>
              <a:spcBef>
                <a:spcPts val="1800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It </a:t>
            </a:r>
            <a:r>
              <a:rPr sz="2400" spc="-5">
                <a:latin typeface="Arial"/>
                <a:cs typeface="Arial"/>
              </a:rPr>
              <a:t>means </a:t>
            </a:r>
            <a:r>
              <a:rPr sz="2400">
                <a:latin typeface="Arial"/>
                <a:cs typeface="Arial"/>
              </a:rPr>
              <a:t>that it </a:t>
            </a:r>
            <a:r>
              <a:rPr sz="2400" spc="-5">
                <a:latin typeface="Arial"/>
                <a:cs typeface="Arial"/>
              </a:rPr>
              <a:t>is </a:t>
            </a:r>
            <a:r>
              <a:rPr sz="2400">
                <a:latin typeface="Arial"/>
                <a:cs typeface="Arial"/>
              </a:rPr>
              <a:t>set </a:t>
            </a:r>
            <a:r>
              <a:rPr sz="2400" spc="-5">
                <a:latin typeface="Arial"/>
                <a:cs typeface="Arial"/>
              </a:rPr>
              <a:t>of one slot </a:t>
            </a:r>
            <a:r>
              <a:rPr sz="2400">
                <a:latin typeface="Arial"/>
                <a:cs typeface="Arial"/>
              </a:rPr>
              <a:t>for the first time, </a:t>
            </a:r>
            <a:r>
              <a:rPr sz="2400" spc="-5">
                <a:latin typeface="Arial"/>
                <a:cs typeface="Arial"/>
              </a:rPr>
              <a:t>and  then doubles each </a:t>
            </a:r>
            <a:r>
              <a:rPr sz="2400">
                <a:latin typeface="Arial"/>
                <a:cs typeface="Arial"/>
              </a:rPr>
              <a:t>time the station </a:t>
            </a:r>
            <a:r>
              <a:rPr sz="2400" spc="-5">
                <a:latin typeface="Arial"/>
                <a:cs typeface="Arial"/>
              </a:rPr>
              <a:t>cannot </a:t>
            </a:r>
            <a:r>
              <a:rPr sz="2400">
                <a:latin typeface="Arial"/>
                <a:cs typeface="Arial"/>
              </a:rPr>
              <a:t>detect </a:t>
            </a:r>
            <a:r>
              <a:rPr sz="2400" spc="-5">
                <a:latin typeface="Arial"/>
                <a:cs typeface="Arial"/>
              </a:rPr>
              <a:t>an idle  channel </a:t>
            </a:r>
            <a:r>
              <a:rPr sz="2400">
                <a:latin typeface="Arial"/>
                <a:cs typeface="Arial"/>
              </a:rPr>
              <a:t>after the IFS</a:t>
            </a:r>
            <a:r>
              <a:rPr sz="2400" spc="-4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time.</a:t>
            </a:r>
          </a:p>
          <a:p>
            <a:pPr marL="285115" marR="478790" indent="-273050">
              <a:lnSpc>
                <a:spcPts val="2590"/>
              </a:lnSpc>
              <a:spcBef>
                <a:spcPts val="1839"/>
              </a:spcBef>
              <a:buClr>
                <a:srgbClr val="2CA1BE"/>
              </a:buClr>
              <a:buSzPct val="85416"/>
              <a:buChar char=""/>
              <a:tabLst>
                <a:tab pos="285115" algn="l"/>
                <a:tab pos="285750" algn="l"/>
              </a:tabLst>
            </a:pPr>
            <a:r>
              <a:rPr sz="2400">
                <a:latin typeface="Arial"/>
                <a:cs typeface="Arial"/>
              </a:rPr>
              <a:t>In </a:t>
            </a:r>
            <a:r>
              <a:rPr sz="2400" spc="-5">
                <a:latin typeface="Arial"/>
                <a:cs typeface="Arial"/>
              </a:rPr>
              <a:t>contention </a:t>
            </a:r>
            <a:r>
              <a:rPr sz="2400" spc="-25">
                <a:latin typeface="Arial"/>
                <a:cs typeface="Arial"/>
              </a:rPr>
              <a:t>window, </a:t>
            </a:r>
            <a:r>
              <a:rPr sz="2400">
                <a:latin typeface="Arial"/>
                <a:cs typeface="Arial"/>
              </a:rPr>
              <a:t>the station </a:t>
            </a:r>
            <a:r>
              <a:rPr sz="2400" spc="-5">
                <a:latin typeface="Arial"/>
                <a:cs typeface="Arial"/>
              </a:rPr>
              <a:t>needs </a:t>
            </a:r>
            <a:r>
              <a:rPr sz="2400">
                <a:latin typeface="Arial"/>
                <a:cs typeface="Arial"/>
              </a:rPr>
              <a:t>to </a:t>
            </a:r>
            <a:r>
              <a:rPr sz="2400" spc="-5">
                <a:latin typeface="Arial"/>
                <a:cs typeface="Arial"/>
              </a:rPr>
              <a:t>sense </a:t>
            </a:r>
            <a:r>
              <a:rPr sz="2400">
                <a:latin typeface="Arial"/>
                <a:cs typeface="Arial"/>
              </a:rPr>
              <a:t>the  </a:t>
            </a:r>
            <a:r>
              <a:rPr sz="2400" spc="-5">
                <a:latin typeface="Arial"/>
                <a:cs typeface="Arial"/>
              </a:rPr>
              <a:t>channel </a:t>
            </a:r>
            <a:r>
              <a:rPr sz="2400">
                <a:latin typeface="Arial"/>
                <a:cs typeface="Arial"/>
              </a:rPr>
              <a:t>after </a:t>
            </a:r>
            <a:r>
              <a:rPr sz="2400" spc="-5">
                <a:latin typeface="Arial"/>
                <a:cs typeface="Arial"/>
              </a:rPr>
              <a:t>each </a:t>
            </a:r>
            <a:r>
              <a:rPr sz="2400">
                <a:latin typeface="Arial"/>
                <a:cs typeface="Arial"/>
              </a:rPr>
              <a:t>time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slot.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37743" y="6331838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7035" y="487172"/>
            <a:ext cx="4222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Acknowledgment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7974965" cy="2236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Despite all </a:t>
            </a:r>
            <a:r>
              <a:rPr sz="2600" spc="-5">
                <a:latin typeface="Arial"/>
                <a:cs typeface="Arial"/>
              </a:rPr>
              <a:t>the </a:t>
            </a:r>
            <a:r>
              <a:rPr sz="2600">
                <a:latin typeface="Arial"/>
                <a:cs typeface="Arial"/>
              </a:rPr>
              <a:t>precautions, collisions may occur </a:t>
            </a:r>
            <a:r>
              <a:rPr sz="2600" spc="-140">
                <a:latin typeface="Arial"/>
                <a:cs typeface="Arial"/>
              </a:rPr>
              <a:t>and  </a:t>
            </a:r>
            <a:r>
              <a:rPr sz="2600">
                <a:latin typeface="Arial"/>
                <a:cs typeface="Arial"/>
              </a:rPr>
              <a:t>destroy the</a:t>
            </a:r>
            <a:r>
              <a:rPr sz="2600" spc="-2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data.</a:t>
            </a:r>
          </a:p>
          <a:p>
            <a:pPr marL="285115" marR="32893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Positive acknowledgement and the </a:t>
            </a:r>
            <a:r>
              <a:rPr sz="2600" spc="5">
                <a:latin typeface="Arial"/>
                <a:cs typeface="Arial"/>
              </a:rPr>
              <a:t>time-out </a:t>
            </a:r>
            <a:r>
              <a:rPr sz="2600">
                <a:latin typeface="Arial"/>
                <a:cs typeface="Arial"/>
              </a:rPr>
              <a:t>timer  helps guarantee that the receiver has received</a:t>
            </a:r>
            <a:r>
              <a:rPr sz="2600" spc="-4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the  frame.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007" y="487172"/>
            <a:ext cx="666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Controlled </a:t>
            </a:r>
            <a:r>
              <a:rPr sz="4000" spc="-10"/>
              <a:t>Access</a:t>
            </a:r>
            <a:r>
              <a:rPr sz="4000" spc="-170"/>
              <a:t> </a:t>
            </a:r>
            <a:r>
              <a:rPr sz="4000" spc="-5"/>
              <a:t>Protocol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8037195" cy="4249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this method, the stations consult each other to </a:t>
            </a:r>
            <a:r>
              <a:rPr sz="2600" spc="-105">
                <a:latin typeface="Arial"/>
                <a:cs typeface="Arial"/>
              </a:rPr>
              <a:t>find  </a:t>
            </a:r>
            <a:r>
              <a:rPr sz="2600">
                <a:latin typeface="Arial"/>
                <a:cs typeface="Arial"/>
              </a:rPr>
              <a:t>which station has a right to</a:t>
            </a:r>
            <a:r>
              <a:rPr sz="2600" spc="-3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send.</a:t>
            </a:r>
          </a:p>
          <a:p>
            <a:pPr marL="285115" marR="18796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A station cannot send unless it has been </a:t>
            </a:r>
            <a:r>
              <a:rPr sz="2600" spc="-45">
                <a:latin typeface="Arial"/>
                <a:cs typeface="Arial"/>
              </a:rPr>
              <a:t>authorized  </a:t>
            </a:r>
            <a:r>
              <a:rPr sz="2600">
                <a:latin typeface="Arial"/>
                <a:cs typeface="Arial"/>
              </a:rPr>
              <a:t>by other</a:t>
            </a:r>
            <a:r>
              <a:rPr sz="2600" spc="-1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station.</a:t>
            </a:r>
          </a:p>
          <a:p>
            <a:pPr marL="28511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 </a:t>
            </a:r>
            <a:r>
              <a:rPr sz="2600" spc="-5">
                <a:latin typeface="Arial"/>
                <a:cs typeface="Arial"/>
              </a:rPr>
              <a:t>different </a:t>
            </a:r>
            <a:r>
              <a:rPr sz="2600">
                <a:latin typeface="Arial"/>
                <a:cs typeface="Arial"/>
              </a:rPr>
              <a:t>controlled access methods</a:t>
            </a:r>
            <a:r>
              <a:rPr sz="2600" spc="-7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are:</a:t>
            </a:r>
          </a:p>
          <a:p>
            <a:pPr marL="561340" lvl="1" indent="-228600">
              <a:lnSpc>
                <a:spcPct val="100000"/>
              </a:lnSpc>
              <a:spcBef>
                <a:spcPts val="181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Reservation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805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Polling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80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5">
                <a:latin typeface="Arial"/>
                <a:cs typeface="Arial"/>
              </a:rPr>
              <a:t>Token</a:t>
            </a:r>
            <a:r>
              <a:rPr sz="2400" spc="-1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Passing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3211" y="487172"/>
            <a:ext cx="2930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Reservation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06398"/>
            <a:ext cx="7910195" cy="445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ts val="2375"/>
              </a:lnSpc>
              <a:spcBef>
                <a:spcPts val="9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In this method, a station needs to make a reservation</a:t>
            </a:r>
            <a:r>
              <a:rPr sz="2200" spc="14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before</a:t>
            </a:r>
            <a:endParaRPr sz="2200">
              <a:latin typeface="Arial"/>
              <a:cs typeface="Arial"/>
            </a:endParaRPr>
          </a:p>
          <a:p>
            <a:pPr marL="285115">
              <a:lnSpc>
                <a:spcPts val="2375"/>
              </a:lnSpc>
            </a:pPr>
            <a:r>
              <a:rPr sz="2200" spc="-5">
                <a:latin typeface="Arial"/>
                <a:cs typeface="Arial"/>
              </a:rPr>
              <a:t>sending</a:t>
            </a:r>
            <a:r>
              <a:rPr sz="2200" spc="-1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285115" marR="748665" indent="-273050">
              <a:lnSpc>
                <a:spcPct val="80000"/>
              </a:lnSpc>
              <a:spcBef>
                <a:spcPts val="180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The time is divided into intervals. In </a:t>
            </a:r>
            <a:r>
              <a:rPr sz="2200">
                <a:latin typeface="Arial"/>
                <a:cs typeface="Arial"/>
              </a:rPr>
              <a:t>each </a:t>
            </a:r>
            <a:r>
              <a:rPr sz="2200" spc="-5">
                <a:latin typeface="Arial"/>
                <a:cs typeface="Arial"/>
              </a:rPr>
              <a:t>interval, a  reservation frame precedes the data frames sent in that  interval.</a:t>
            </a:r>
            <a:endParaRPr sz="2200">
              <a:latin typeface="Arial"/>
              <a:cs typeface="Arial"/>
            </a:endParaRPr>
          </a:p>
          <a:p>
            <a:pPr marL="285115" marR="363220" indent="-273050">
              <a:lnSpc>
                <a:spcPct val="80000"/>
              </a:lnSpc>
              <a:spcBef>
                <a:spcPts val="180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If there are N stations, then there are exactly N reservation  slots in the reservation</a:t>
            </a:r>
            <a:r>
              <a:rPr sz="2200" spc="2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frame.</a:t>
            </a:r>
            <a:endParaRPr sz="22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27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Each slot belongs to a</a:t>
            </a:r>
            <a:r>
              <a:rPr sz="220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station.</a:t>
            </a:r>
            <a:endParaRPr sz="2200">
              <a:latin typeface="Arial"/>
              <a:cs typeface="Arial"/>
            </a:endParaRPr>
          </a:p>
          <a:p>
            <a:pPr marL="285115" marR="5080" indent="-273050">
              <a:lnSpc>
                <a:spcPct val="80000"/>
              </a:lnSpc>
              <a:spcBef>
                <a:spcPts val="180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When a station needs to send a frame, it makes a reservation  in its own</a:t>
            </a:r>
            <a:r>
              <a:rPr sz="220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slot.</a:t>
            </a:r>
            <a:endParaRPr sz="2200">
              <a:latin typeface="Arial"/>
              <a:cs typeface="Arial"/>
            </a:endParaRPr>
          </a:p>
          <a:p>
            <a:pPr marL="285115" indent="-273050">
              <a:lnSpc>
                <a:spcPts val="2375"/>
              </a:lnSpc>
              <a:spcBef>
                <a:spcPts val="127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The stations that have made reservations can send</a:t>
            </a:r>
            <a:r>
              <a:rPr sz="2200" spc="10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their</a:t>
            </a:r>
            <a:endParaRPr sz="2200">
              <a:latin typeface="Arial"/>
              <a:cs typeface="Arial"/>
            </a:endParaRPr>
          </a:p>
          <a:p>
            <a:pPr marL="285115">
              <a:lnSpc>
                <a:spcPts val="2375"/>
              </a:lnSpc>
            </a:pPr>
            <a:r>
              <a:rPr sz="2200" spc="-5">
                <a:latin typeface="Arial"/>
                <a:cs typeface="Arial"/>
              </a:rPr>
              <a:t>frames after the reservation</a:t>
            </a:r>
            <a:r>
              <a:rPr sz="2200" spc="4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frame.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0017" y="487172"/>
            <a:ext cx="171703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Polling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8034655" cy="3258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9448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Polling method works in those networks </a:t>
            </a:r>
            <a:r>
              <a:rPr sz="2600" spc="-85">
                <a:latin typeface="Arial"/>
                <a:cs typeface="Arial"/>
              </a:rPr>
              <a:t>where  </a:t>
            </a:r>
            <a:r>
              <a:rPr sz="2600">
                <a:latin typeface="Arial"/>
                <a:cs typeface="Arial"/>
              </a:rPr>
              <a:t>primary and secondary stations</a:t>
            </a:r>
            <a:r>
              <a:rPr sz="2600" spc="-7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exist.</a:t>
            </a:r>
          </a:p>
          <a:p>
            <a:pPr marL="285115" marR="508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All data exchanges are made through primary </a:t>
            </a:r>
            <a:r>
              <a:rPr sz="2600" spc="-75">
                <a:latin typeface="Arial"/>
                <a:cs typeface="Arial"/>
              </a:rPr>
              <a:t>device  </a:t>
            </a:r>
            <a:r>
              <a:rPr sz="2600">
                <a:latin typeface="Arial"/>
                <a:cs typeface="Arial"/>
              </a:rPr>
              <a:t>even when the final destination is a secondary  device.</a:t>
            </a:r>
          </a:p>
          <a:p>
            <a:pPr marL="285115" marR="906144" indent="-273050">
              <a:lnSpc>
                <a:spcPct val="100000"/>
              </a:lnSpc>
              <a:spcBef>
                <a:spcPts val="18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Primary device controls the link and </a:t>
            </a:r>
            <a:r>
              <a:rPr sz="2600" spc="-50">
                <a:latin typeface="Arial"/>
                <a:cs typeface="Arial"/>
              </a:rPr>
              <a:t>secondary  </a:t>
            </a:r>
            <a:r>
              <a:rPr sz="2600">
                <a:latin typeface="Arial"/>
                <a:cs typeface="Arial"/>
              </a:rPr>
              <a:t>device follow </a:t>
            </a:r>
            <a:r>
              <a:rPr sz="2600" spc="-5">
                <a:latin typeface="Arial"/>
                <a:cs typeface="Arial"/>
              </a:rPr>
              <a:t>the</a:t>
            </a:r>
            <a:r>
              <a:rPr sz="2600" spc="-3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instructions.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695" y="487172"/>
            <a:ext cx="3566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/>
              <a:t>Token</a:t>
            </a:r>
            <a:r>
              <a:rPr sz="4000" spc="-90"/>
              <a:t> </a:t>
            </a:r>
            <a:r>
              <a:rPr sz="4000" spc="-5"/>
              <a:t>Passing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244599"/>
            <a:ext cx="7849870" cy="472313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85115" marR="239395" indent="-273050">
              <a:lnSpc>
                <a:spcPct val="80000"/>
              </a:lnSpc>
              <a:spcBef>
                <a:spcPts val="62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0">
                <a:latin typeface="Arial"/>
                <a:cs typeface="Arial"/>
              </a:rPr>
              <a:t>Token </a:t>
            </a:r>
            <a:r>
              <a:rPr sz="2200" spc="-5">
                <a:latin typeface="Arial"/>
                <a:cs typeface="Arial"/>
              </a:rPr>
              <a:t>passing method is used in those networks where the  stations are organized </a:t>
            </a:r>
            <a:r>
              <a:rPr sz="2200">
                <a:latin typeface="Arial"/>
                <a:cs typeface="Arial"/>
              </a:rPr>
              <a:t>in </a:t>
            </a:r>
            <a:r>
              <a:rPr sz="2200" spc="-5">
                <a:latin typeface="Arial"/>
                <a:cs typeface="Arial"/>
              </a:rPr>
              <a:t>a logical</a:t>
            </a:r>
            <a:r>
              <a:rPr sz="220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ring.</a:t>
            </a:r>
            <a:endParaRPr sz="2200">
              <a:latin typeface="Arial"/>
              <a:cs typeface="Arial"/>
            </a:endParaRPr>
          </a:p>
          <a:p>
            <a:pPr marL="285115" indent="-273050">
              <a:lnSpc>
                <a:spcPts val="2375"/>
              </a:lnSpc>
              <a:spcBef>
                <a:spcPts val="127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In </a:t>
            </a:r>
            <a:r>
              <a:rPr sz="2200">
                <a:latin typeface="Arial"/>
                <a:cs typeface="Arial"/>
              </a:rPr>
              <a:t>such </a:t>
            </a:r>
            <a:r>
              <a:rPr sz="2200" spc="-5">
                <a:latin typeface="Arial"/>
                <a:cs typeface="Arial"/>
              </a:rPr>
              <a:t>networks, a </a:t>
            </a:r>
            <a:r>
              <a:rPr sz="2200">
                <a:latin typeface="Arial"/>
                <a:cs typeface="Arial"/>
              </a:rPr>
              <a:t>special </a:t>
            </a:r>
            <a:r>
              <a:rPr sz="2200" spc="-5">
                <a:latin typeface="Arial"/>
                <a:cs typeface="Arial"/>
              </a:rPr>
              <a:t>packet called token </a:t>
            </a:r>
            <a:r>
              <a:rPr sz="2200">
                <a:latin typeface="Arial"/>
                <a:cs typeface="Arial"/>
              </a:rPr>
              <a:t>is</a:t>
            </a:r>
            <a:r>
              <a:rPr sz="2200" spc="4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circulated</a:t>
            </a:r>
            <a:endParaRPr sz="2200">
              <a:latin typeface="Arial"/>
              <a:cs typeface="Arial"/>
            </a:endParaRPr>
          </a:p>
          <a:p>
            <a:pPr marL="285115">
              <a:lnSpc>
                <a:spcPts val="2375"/>
              </a:lnSpc>
            </a:pPr>
            <a:r>
              <a:rPr sz="2200" spc="-5">
                <a:latin typeface="Arial"/>
                <a:cs typeface="Arial"/>
              </a:rPr>
              <a:t>through the</a:t>
            </a:r>
            <a:r>
              <a:rPr sz="2200" spc="1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ring.</a:t>
            </a:r>
            <a:endParaRPr sz="2200">
              <a:latin typeface="Arial"/>
              <a:cs typeface="Arial"/>
            </a:endParaRPr>
          </a:p>
          <a:p>
            <a:pPr marL="285115" marR="179070" indent="-273050">
              <a:lnSpc>
                <a:spcPct val="80000"/>
              </a:lnSpc>
              <a:spcBef>
                <a:spcPts val="180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Station that </a:t>
            </a:r>
            <a:r>
              <a:rPr sz="2200">
                <a:latin typeface="Arial"/>
                <a:cs typeface="Arial"/>
              </a:rPr>
              <a:t>possesses </a:t>
            </a:r>
            <a:r>
              <a:rPr sz="2200" spc="-5">
                <a:latin typeface="Arial"/>
                <a:cs typeface="Arial"/>
              </a:rPr>
              <a:t>the token has the right to </a:t>
            </a:r>
            <a:r>
              <a:rPr sz="2200">
                <a:latin typeface="Arial"/>
                <a:cs typeface="Arial"/>
              </a:rPr>
              <a:t>access </a:t>
            </a:r>
            <a:r>
              <a:rPr sz="2200" spc="-5">
                <a:latin typeface="Arial"/>
                <a:cs typeface="Arial"/>
              </a:rPr>
              <a:t>the  channel.</a:t>
            </a:r>
            <a:endParaRPr sz="2200">
              <a:latin typeface="Arial"/>
              <a:cs typeface="Arial"/>
            </a:endParaRPr>
          </a:p>
          <a:p>
            <a:pPr marL="285115" marR="69850" indent="-273050">
              <a:lnSpc>
                <a:spcPts val="2110"/>
              </a:lnSpc>
              <a:spcBef>
                <a:spcPts val="1789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Whenever any station has some data to send, it waits for the  token. It transmits data only after it gets the possession of  token.</a:t>
            </a:r>
            <a:endParaRPr sz="2200">
              <a:latin typeface="Arial"/>
              <a:cs typeface="Arial"/>
            </a:endParaRPr>
          </a:p>
          <a:p>
            <a:pPr marL="285115" indent="-273050">
              <a:lnSpc>
                <a:spcPts val="2375"/>
              </a:lnSpc>
              <a:spcBef>
                <a:spcPts val="129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After transmitting the data, the station </a:t>
            </a:r>
            <a:r>
              <a:rPr sz="2200">
                <a:latin typeface="Arial"/>
                <a:cs typeface="Arial"/>
              </a:rPr>
              <a:t>releases </a:t>
            </a:r>
            <a:r>
              <a:rPr sz="2200" spc="-5">
                <a:latin typeface="Arial"/>
                <a:cs typeface="Arial"/>
              </a:rPr>
              <a:t>the token</a:t>
            </a:r>
            <a:r>
              <a:rPr sz="2200" spc="114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  <a:p>
            <a:pPr marL="285115">
              <a:lnSpc>
                <a:spcPts val="2375"/>
              </a:lnSpc>
            </a:pPr>
            <a:r>
              <a:rPr sz="2200" spc="-5">
                <a:latin typeface="Arial"/>
                <a:cs typeface="Arial"/>
              </a:rPr>
              <a:t>passes it to the next station in th</a:t>
            </a:r>
            <a:r>
              <a:rPr sz="2200" spc="6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ring.</a:t>
            </a:r>
            <a:endParaRPr sz="2200">
              <a:latin typeface="Arial"/>
              <a:cs typeface="Arial"/>
            </a:endParaRPr>
          </a:p>
          <a:p>
            <a:pPr marL="285115" marR="255270" indent="-273050">
              <a:lnSpc>
                <a:spcPts val="2110"/>
              </a:lnSpc>
              <a:spcBef>
                <a:spcPts val="178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If any station that receives the token has no data to send, it  simply passes the token to the next station in the</a:t>
            </a:r>
            <a:r>
              <a:rPr sz="2200" spc="7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ring.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2110" y="487172"/>
            <a:ext cx="5829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Channelization</a:t>
            </a:r>
            <a:r>
              <a:rPr sz="4000" spc="-80"/>
              <a:t> </a:t>
            </a:r>
            <a:r>
              <a:rPr sz="4000" spc="-5"/>
              <a:t>Protocol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7922895" cy="3624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Channelization is a multiple access method in </a:t>
            </a:r>
            <a:r>
              <a:rPr sz="2600" spc="-85">
                <a:latin typeface="Arial"/>
                <a:cs typeface="Arial"/>
              </a:rPr>
              <a:t>which  </a:t>
            </a:r>
            <a:r>
              <a:rPr sz="2600">
                <a:latin typeface="Arial"/>
                <a:cs typeface="Arial"/>
              </a:rPr>
              <a:t>the available bandwidth of a link is shared in </a:t>
            </a:r>
            <a:r>
              <a:rPr sz="2600" b="1" i="1">
                <a:latin typeface="Arial"/>
                <a:cs typeface="Arial"/>
              </a:rPr>
              <a:t>time</a:t>
            </a:r>
            <a:r>
              <a:rPr sz="2600">
                <a:latin typeface="Arial"/>
                <a:cs typeface="Arial"/>
              </a:rPr>
              <a:t>,  </a:t>
            </a:r>
            <a:r>
              <a:rPr sz="2600" b="1" i="1">
                <a:latin typeface="Arial"/>
                <a:cs typeface="Arial"/>
              </a:rPr>
              <a:t>frequency </a:t>
            </a:r>
            <a:r>
              <a:rPr sz="2600">
                <a:latin typeface="Arial"/>
                <a:cs typeface="Arial"/>
              </a:rPr>
              <a:t>or </a:t>
            </a:r>
            <a:r>
              <a:rPr sz="2600" b="1" i="1">
                <a:latin typeface="Arial"/>
                <a:cs typeface="Arial"/>
              </a:rPr>
              <a:t>code </a:t>
            </a:r>
            <a:r>
              <a:rPr sz="2600">
                <a:latin typeface="Arial"/>
                <a:cs typeface="Arial"/>
              </a:rPr>
              <a:t>between </a:t>
            </a:r>
            <a:r>
              <a:rPr sz="2600" spc="-5">
                <a:latin typeface="Arial"/>
                <a:cs typeface="Arial"/>
              </a:rPr>
              <a:t>different</a:t>
            </a:r>
            <a:r>
              <a:rPr sz="2600" spc="-6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stations.</a:t>
            </a:r>
          </a:p>
          <a:p>
            <a:pPr marL="28511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There are three basic channelization</a:t>
            </a:r>
            <a:r>
              <a:rPr sz="2600" spc="-6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protocols:</a:t>
            </a:r>
          </a:p>
          <a:p>
            <a:pPr marL="561340" lvl="1" indent="-228600">
              <a:lnSpc>
                <a:spcPct val="100000"/>
              </a:lnSpc>
              <a:spcBef>
                <a:spcPts val="181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Frequency Division Multiple Access</a:t>
            </a:r>
            <a:r>
              <a:rPr sz="2400" spc="-6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(FDMA)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80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25">
                <a:latin typeface="Arial"/>
                <a:cs typeface="Arial"/>
              </a:rPr>
              <a:t>Time </a:t>
            </a:r>
            <a:r>
              <a:rPr sz="2400" spc="-5">
                <a:latin typeface="Arial"/>
                <a:cs typeface="Arial"/>
              </a:rPr>
              <a:t>Division Multiple Access</a:t>
            </a:r>
            <a:r>
              <a:rPr sz="2400" spc="-5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(TDMA)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805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Code Division Multiple Access</a:t>
            </a:r>
            <a:r>
              <a:rPr sz="2400" spc="-6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(CDMA)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4317" y="487172"/>
            <a:ext cx="1488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/>
              <a:t>FDMA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06398"/>
            <a:ext cx="8027034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ts val="2375"/>
              </a:lnSpc>
              <a:spcBef>
                <a:spcPts val="9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In </a:t>
            </a:r>
            <a:r>
              <a:rPr sz="2200" spc="-10">
                <a:latin typeface="Arial"/>
                <a:cs typeface="Arial"/>
              </a:rPr>
              <a:t>FDMA, </a:t>
            </a:r>
            <a:r>
              <a:rPr sz="2200" spc="-5">
                <a:latin typeface="Arial"/>
                <a:cs typeface="Arial"/>
              </a:rPr>
              <a:t>the available bandwidth is divided into</a:t>
            </a:r>
            <a:r>
              <a:rPr sz="2200" spc="9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frequency</a:t>
            </a:r>
            <a:endParaRPr sz="2200">
              <a:latin typeface="Arial"/>
              <a:cs typeface="Arial"/>
            </a:endParaRPr>
          </a:p>
          <a:p>
            <a:pPr marL="285115">
              <a:lnSpc>
                <a:spcPts val="2375"/>
              </a:lnSpc>
            </a:pPr>
            <a:r>
              <a:rPr sz="2200" spc="-5">
                <a:latin typeface="Arial"/>
                <a:cs typeface="Arial"/>
              </a:rPr>
              <a:t>bands.</a:t>
            </a:r>
            <a:endParaRPr sz="22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27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Each station is allocated a band to send its</a:t>
            </a:r>
            <a:r>
              <a:rPr sz="2200" spc="3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27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This band is reserved for that station for all the</a:t>
            </a:r>
            <a:r>
              <a:rPr sz="2200" spc="8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  <a:p>
            <a:pPr marL="285115" marR="498475" indent="-273050">
              <a:lnSpc>
                <a:spcPct val="80000"/>
              </a:lnSpc>
              <a:spcBef>
                <a:spcPts val="180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The frequency bands of </a:t>
            </a:r>
            <a:r>
              <a:rPr sz="2200" spc="-10">
                <a:latin typeface="Arial"/>
                <a:cs typeface="Arial"/>
              </a:rPr>
              <a:t>different </a:t>
            </a:r>
            <a:r>
              <a:rPr sz="2200" spc="-5">
                <a:latin typeface="Arial"/>
                <a:cs typeface="Arial"/>
              </a:rPr>
              <a:t>stations are separated by  small bands of unused</a:t>
            </a:r>
            <a:r>
              <a:rPr sz="2200" spc="25">
                <a:latin typeface="Arial"/>
                <a:cs typeface="Arial"/>
              </a:rPr>
              <a:t> </a:t>
            </a:r>
            <a:r>
              <a:rPr sz="2200" spc="-20">
                <a:latin typeface="Arial"/>
                <a:cs typeface="Arial"/>
              </a:rPr>
              <a:t>frequency.</a:t>
            </a:r>
            <a:endParaRPr sz="2200">
              <a:latin typeface="Arial"/>
              <a:cs typeface="Arial"/>
            </a:endParaRPr>
          </a:p>
          <a:p>
            <a:pPr marL="285115" indent="-273050">
              <a:lnSpc>
                <a:spcPts val="2375"/>
              </a:lnSpc>
              <a:spcBef>
                <a:spcPts val="127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These unused bands are called </a:t>
            </a:r>
            <a:r>
              <a:rPr sz="2200" b="1" i="1" spc="-5">
                <a:latin typeface="Arial"/>
                <a:cs typeface="Arial"/>
              </a:rPr>
              <a:t>guard bands </a:t>
            </a:r>
            <a:r>
              <a:rPr sz="2200" spc="-5">
                <a:latin typeface="Arial"/>
                <a:cs typeface="Arial"/>
              </a:rPr>
              <a:t>that</a:t>
            </a:r>
            <a:r>
              <a:rPr sz="2200" spc="15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prevent</a:t>
            </a:r>
            <a:endParaRPr sz="2200">
              <a:latin typeface="Arial"/>
              <a:cs typeface="Arial"/>
            </a:endParaRPr>
          </a:p>
          <a:p>
            <a:pPr marL="285115">
              <a:lnSpc>
                <a:spcPts val="2375"/>
              </a:lnSpc>
            </a:pPr>
            <a:r>
              <a:rPr sz="2200" spc="-5">
                <a:latin typeface="Arial"/>
                <a:cs typeface="Arial"/>
              </a:rPr>
              <a:t>station interferences.</a:t>
            </a:r>
            <a:endParaRPr sz="22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27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FDMA is </a:t>
            </a:r>
            <a:r>
              <a:rPr sz="2200" spc="-10">
                <a:latin typeface="Arial"/>
                <a:cs typeface="Arial"/>
              </a:rPr>
              <a:t>different </a:t>
            </a:r>
            <a:r>
              <a:rPr sz="2200" spc="-5">
                <a:latin typeface="Arial"/>
                <a:cs typeface="Arial"/>
              </a:rPr>
              <a:t>from FDM (Frequency Division</a:t>
            </a:r>
            <a:r>
              <a:rPr sz="2200" spc="3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Multiplexing).</a:t>
            </a:r>
            <a:endParaRPr sz="2200">
              <a:latin typeface="Arial"/>
              <a:cs typeface="Arial"/>
            </a:endParaRPr>
          </a:p>
          <a:p>
            <a:pPr marL="285115" indent="-273050">
              <a:lnSpc>
                <a:spcPts val="2375"/>
              </a:lnSpc>
              <a:spcBef>
                <a:spcPts val="127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FDM is a physical layer technique, whereas, FDMA is</a:t>
            </a:r>
            <a:r>
              <a:rPr sz="2200" spc="-4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an</a:t>
            </a:r>
            <a:endParaRPr sz="2200">
              <a:latin typeface="Arial"/>
              <a:cs typeface="Arial"/>
            </a:endParaRPr>
          </a:p>
          <a:p>
            <a:pPr marL="285115">
              <a:lnSpc>
                <a:spcPts val="2375"/>
              </a:lnSpc>
            </a:pPr>
            <a:r>
              <a:rPr sz="2200" spc="-5">
                <a:latin typeface="Arial"/>
                <a:cs typeface="Arial"/>
              </a:rPr>
              <a:t>access method in the data </a:t>
            </a:r>
            <a:r>
              <a:rPr sz="2200">
                <a:latin typeface="Arial"/>
                <a:cs typeface="Arial"/>
              </a:rPr>
              <a:t>link</a:t>
            </a:r>
            <a:r>
              <a:rPr sz="2200" spc="10">
                <a:latin typeface="Arial"/>
                <a:cs typeface="Arial"/>
              </a:rPr>
              <a:t> </a:t>
            </a:r>
            <a:r>
              <a:rPr sz="2200" spc="-25">
                <a:latin typeface="Arial"/>
                <a:cs typeface="Arial"/>
              </a:rPr>
              <a:t>layer.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8425" y="1681226"/>
            <a:ext cx="3505200" cy="281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4317" y="487172"/>
            <a:ext cx="14884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/>
              <a:t>TDMA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39925"/>
            <a:ext cx="7811134" cy="4522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ts val="2510"/>
              </a:lnSpc>
              <a:spcBef>
                <a:spcPts val="9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In TDMA, the bandwidth of channel is divided among</a:t>
            </a:r>
            <a:r>
              <a:rPr sz="2200" spc="10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various</a:t>
            </a:r>
            <a:endParaRPr sz="2200">
              <a:latin typeface="Arial"/>
              <a:cs typeface="Arial"/>
            </a:endParaRPr>
          </a:p>
          <a:p>
            <a:pPr marL="285115">
              <a:lnSpc>
                <a:spcPts val="2510"/>
              </a:lnSpc>
            </a:pPr>
            <a:r>
              <a:rPr sz="2200" spc="-5">
                <a:latin typeface="Arial"/>
                <a:cs typeface="Arial"/>
              </a:rPr>
              <a:t>stations on the </a:t>
            </a:r>
            <a:r>
              <a:rPr sz="2200">
                <a:latin typeface="Arial"/>
                <a:cs typeface="Arial"/>
              </a:rPr>
              <a:t>basis </a:t>
            </a:r>
            <a:r>
              <a:rPr sz="2200" spc="-5">
                <a:latin typeface="Arial"/>
                <a:cs typeface="Arial"/>
              </a:rPr>
              <a:t>of</a:t>
            </a:r>
            <a:r>
              <a:rPr sz="2200" spc="-1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time.</a:t>
            </a:r>
            <a:endParaRPr sz="2200">
              <a:latin typeface="Arial"/>
              <a:cs typeface="Arial"/>
            </a:endParaRPr>
          </a:p>
          <a:p>
            <a:pPr marL="285115" marR="79375" indent="-273050">
              <a:lnSpc>
                <a:spcPts val="2380"/>
              </a:lnSpc>
              <a:spcBef>
                <a:spcPts val="183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Each station is allocated a time slot during which </a:t>
            </a:r>
            <a:r>
              <a:rPr sz="2200">
                <a:latin typeface="Arial"/>
                <a:cs typeface="Arial"/>
              </a:rPr>
              <a:t>it </a:t>
            </a:r>
            <a:r>
              <a:rPr sz="2200" spc="-5">
                <a:latin typeface="Arial"/>
                <a:cs typeface="Arial"/>
              </a:rPr>
              <a:t>can send  its</a:t>
            </a:r>
            <a:r>
              <a:rPr sz="2200" spc="-2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data.</a:t>
            </a:r>
            <a:endParaRPr sz="22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50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Each station must know the beginning of </a:t>
            </a:r>
            <a:r>
              <a:rPr sz="2200">
                <a:latin typeface="Arial"/>
                <a:cs typeface="Arial"/>
              </a:rPr>
              <a:t>its </a:t>
            </a:r>
            <a:r>
              <a:rPr sz="2200" spc="-5">
                <a:latin typeface="Arial"/>
                <a:cs typeface="Arial"/>
              </a:rPr>
              <a:t>time</a:t>
            </a:r>
            <a:r>
              <a:rPr sz="2200" spc="5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slot.</a:t>
            </a:r>
            <a:endParaRPr sz="22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53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TDMA requires synchronization between </a:t>
            </a:r>
            <a:r>
              <a:rPr sz="2200" spc="-10">
                <a:latin typeface="Arial"/>
                <a:cs typeface="Arial"/>
              </a:rPr>
              <a:t>different</a:t>
            </a:r>
            <a:r>
              <a:rPr sz="2200" spc="-65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stations.</a:t>
            </a:r>
          </a:p>
          <a:p>
            <a:pPr marL="285115" indent="-273050">
              <a:lnSpc>
                <a:spcPts val="2510"/>
              </a:lnSpc>
              <a:spcBef>
                <a:spcPts val="1535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Synchronization is achieved by </a:t>
            </a:r>
            <a:r>
              <a:rPr sz="2200">
                <a:latin typeface="Arial"/>
                <a:cs typeface="Arial"/>
              </a:rPr>
              <a:t>using </a:t>
            </a:r>
            <a:r>
              <a:rPr sz="2200" spc="-5">
                <a:latin typeface="Arial"/>
                <a:cs typeface="Arial"/>
              </a:rPr>
              <a:t>some</a:t>
            </a:r>
            <a:r>
              <a:rPr sz="2200" spc="7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synchronization</a:t>
            </a:r>
            <a:endParaRPr sz="2200">
              <a:latin typeface="Arial"/>
              <a:cs typeface="Arial"/>
            </a:endParaRPr>
          </a:p>
          <a:p>
            <a:pPr marL="285115">
              <a:lnSpc>
                <a:spcPts val="2510"/>
              </a:lnSpc>
            </a:pPr>
            <a:r>
              <a:rPr sz="2200" spc="-5">
                <a:latin typeface="Arial"/>
                <a:cs typeface="Arial"/>
              </a:rPr>
              <a:t>bits at the beginning of </a:t>
            </a:r>
            <a:r>
              <a:rPr sz="2200">
                <a:latin typeface="Arial"/>
                <a:cs typeface="Arial"/>
              </a:rPr>
              <a:t>each </a:t>
            </a:r>
            <a:r>
              <a:rPr sz="2200" spc="-5">
                <a:latin typeface="Arial"/>
                <a:cs typeface="Arial"/>
              </a:rPr>
              <a:t>slot.</a:t>
            </a:r>
            <a:endParaRPr sz="2200">
              <a:latin typeface="Arial"/>
              <a:cs typeface="Arial"/>
            </a:endParaRPr>
          </a:p>
          <a:p>
            <a:pPr marL="285115" marR="128905" indent="-273050">
              <a:lnSpc>
                <a:spcPct val="90000"/>
              </a:lnSpc>
              <a:spcBef>
                <a:spcPts val="1800"/>
              </a:spcBef>
              <a:buClr>
                <a:srgbClr val="2CA1BE"/>
              </a:buClr>
              <a:buSzPct val="84090"/>
              <a:buChar char=""/>
              <a:tabLst>
                <a:tab pos="285115" algn="l"/>
                <a:tab pos="285750" algn="l"/>
              </a:tabLst>
            </a:pPr>
            <a:r>
              <a:rPr sz="2200" spc="-5">
                <a:latin typeface="Arial"/>
                <a:cs typeface="Arial"/>
              </a:rPr>
              <a:t>TDMA is also different from TDM. TDM is a physical layer  technique, whereas, TDMA is an access method in data link  </a:t>
            </a:r>
            <a:r>
              <a:rPr sz="2200" spc="-25">
                <a:latin typeface="Arial"/>
                <a:cs typeface="Arial"/>
              </a:rPr>
              <a:t>layer.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1143" y="487172"/>
            <a:ext cx="6774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Channel </a:t>
            </a:r>
            <a:r>
              <a:rPr sz="4000" spc="-5"/>
              <a:t>Allocation</a:t>
            </a:r>
            <a:r>
              <a:rPr sz="4000" spc="-160"/>
              <a:t> </a:t>
            </a:r>
            <a:r>
              <a:rPr sz="4000" spc="-5"/>
              <a:t>Problem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7701915" cy="4051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broadcast networks, single channel is shared </a:t>
            </a:r>
            <a:r>
              <a:rPr sz="2600" spc="-210">
                <a:latin typeface="Arial"/>
                <a:cs typeface="Arial"/>
              </a:rPr>
              <a:t>by  </a:t>
            </a:r>
            <a:r>
              <a:rPr sz="2600">
                <a:latin typeface="Arial"/>
                <a:cs typeface="Arial"/>
              </a:rPr>
              <a:t>several</a:t>
            </a:r>
            <a:r>
              <a:rPr sz="2600" spc="-5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stations.</a:t>
            </a:r>
          </a:p>
          <a:p>
            <a:pPr marL="285115" marR="132524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This channel can be allocated to only </a:t>
            </a:r>
            <a:r>
              <a:rPr sz="2600" spc="-140">
                <a:latin typeface="Arial"/>
                <a:cs typeface="Arial"/>
              </a:rPr>
              <a:t>one  </a:t>
            </a:r>
            <a:r>
              <a:rPr sz="2600">
                <a:latin typeface="Arial"/>
                <a:cs typeface="Arial"/>
              </a:rPr>
              <a:t>transmitting user at a</a:t>
            </a:r>
            <a:r>
              <a:rPr sz="2600" spc="-5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time.</a:t>
            </a:r>
          </a:p>
          <a:p>
            <a:pPr marL="285115" marR="110871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There are two </a:t>
            </a:r>
            <a:r>
              <a:rPr sz="2600" spc="-5">
                <a:latin typeface="Arial"/>
                <a:cs typeface="Arial"/>
              </a:rPr>
              <a:t>different </a:t>
            </a:r>
            <a:r>
              <a:rPr sz="2600">
                <a:latin typeface="Arial"/>
                <a:cs typeface="Arial"/>
              </a:rPr>
              <a:t>methods of </a:t>
            </a:r>
            <a:r>
              <a:rPr sz="2600" spc="-60">
                <a:latin typeface="Arial"/>
                <a:cs typeface="Arial"/>
              </a:rPr>
              <a:t>channel  </a:t>
            </a:r>
            <a:r>
              <a:rPr sz="2600">
                <a:latin typeface="Arial"/>
                <a:cs typeface="Arial"/>
              </a:rPr>
              <a:t>allocations:</a:t>
            </a:r>
          </a:p>
          <a:p>
            <a:pPr marL="561340" lvl="1" indent="-228600">
              <a:lnSpc>
                <a:spcPct val="100000"/>
              </a:lnSpc>
              <a:spcBef>
                <a:spcPts val="1814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>
                <a:latin typeface="Arial"/>
                <a:cs typeface="Arial"/>
              </a:rPr>
              <a:t>Static </a:t>
            </a:r>
            <a:r>
              <a:rPr sz="2400" spc="-5">
                <a:latin typeface="Arial"/>
                <a:cs typeface="Arial"/>
              </a:rPr>
              <a:t>Channel</a:t>
            </a:r>
            <a:r>
              <a:rPr sz="2400" spc="-13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Allocation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80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Dynamic Channel</a:t>
            </a:r>
            <a:r>
              <a:rPr sz="2400" spc="-10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Allocation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71748" y="1567268"/>
            <a:ext cx="3071876" cy="34243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361" y="487172"/>
            <a:ext cx="15449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/>
              <a:t>CDMA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8002905" cy="3883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Unlike TDMA, in CDMA all stations can transmit </a:t>
            </a:r>
            <a:r>
              <a:rPr sz="2600" spc="-110">
                <a:latin typeface="Arial"/>
                <a:cs typeface="Arial"/>
              </a:rPr>
              <a:t>data  </a:t>
            </a:r>
            <a:r>
              <a:rPr sz="2600" spc="-15">
                <a:latin typeface="Arial"/>
                <a:cs typeface="Arial"/>
              </a:rPr>
              <a:t>simultaneously.</a:t>
            </a:r>
            <a:endParaRPr sz="2600">
              <a:latin typeface="Arial"/>
              <a:cs typeface="Arial"/>
            </a:endParaRPr>
          </a:p>
          <a:p>
            <a:pPr marL="285115" marR="3302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CDMA allows each station to transmit over the </a:t>
            </a:r>
            <a:r>
              <a:rPr sz="2600" spc="-75">
                <a:latin typeface="Arial"/>
                <a:cs typeface="Arial"/>
              </a:rPr>
              <a:t>entire  </a:t>
            </a:r>
            <a:r>
              <a:rPr sz="2600">
                <a:latin typeface="Arial"/>
                <a:cs typeface="Arial"/>
              </a:rPr>
              <a:t>frequency spectrum all </a:t>
            </a:r>
            <a:r>
              <a:rPr sz="2600" spc="-5">
                <a:latin typeface="Arial"/>
                <a:cs typeface="Arial"/>
              </a:rPr>
              <a:t>the</a:t>
            </a:r>
            <a:r>
              <a:rPr sz="2600" spc="-6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time.</a:t>
            </a:r>
          </a:p>
          <a:p>
            <a:pPr marL="285115" marR="28892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Multiple simultaneous transmissions are </a:t>
            </a:r>
            <a:r>
              <a:rPr sz="2600" spc="-50">
                <a:latin typeface="Arial"/>
                <a:cs typeface="Arial"/>
              </a:rPr>
              <a:t>separated  </a:t>
            </a:r>
            <a:r>
              <a:rPr sz="2600">
                <a:latin typeface="Arial"/>
                <a:cs typeface="Arial"/>
              </a:rPr>
              <a:t>using coding</a:t>
            </a:r>
            <a:r>
              <a:rPr sz="2600" spc="-35">
                <a:latin typeface="Arial"/>
                <a:cs typeface="Arial"/>
              </a:rPr>
              <a:t> </a:t>
            </a:r>
            <a:r>
              <a:rPr sz="2600" spc="-30">
                <a:latin typeface="Arial"/>
                <a:cs typeface="Arial"/>
              </a:rPr>
              <a:t>theory.</a:t>
            </a:r>
            <a:endParaRPr sz="2600">
              <a:latin typeface="Arial"/>
              <a:cs typeface="Arial"/>
            </a:endParaRPr>
          </a:p>
          <a:p>
            <a:pPr marL="285115" marR="1351915" indent="-273050">
              <a:lnSpc>
                <a:spcPct val="100000"/>
              </a:lnSpc>
              <a:spcBef>
                <a:spcPts val="18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CDMA, each user is given a unique </a:t>
            </a:r>
            <a:r>
              <a:rPr sz="2600" spc="-105">
                <a:latin typeface="Arial"/>
                <a:cs typeface="Arial"/>
              </a:rPr>
              <a:t>code  </a:t>
            </a:r>
            <a:r>
              <a:rPr sz="2600">
                <a:latin typeface="Arial"/>
                <a:cs typeface="Arial"/>
              </a:rPr>
              <a:t>sequence.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5220" y="487172"/>
            <a:ext cx="4328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/>
              <a:t>Working </a:t>
            </a:r>
            <a:r>
              <a:rPr sz="4000" spc="-5"/>
              <a:t>of</a:t>
            </a:r>
            <a:r>
              <a:rPr sz="4000" spc="-60"/>
              <a:t> </a:t>
            </a:r>
            <a:r>
              <a:rPr sz="4000" spc="-10"/>
              <a:t>CDMA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4893" y="1473453"/>
            <a:ext cx="8105140" cy="440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398780" indent="-273050">
              <a:lnSpc>
                <a:spcPct val="100000"/>
              </a:lnSpc>
              <a:spcBef>
                <a:spcPts val="100"/>
              </a:spcBef>
              <a:buClr>
                <a:srgbClr val="2CA1BE"/>
              </a:buClr>
              <a:buSzPct val="85416"/>
              <a:buChar char=""/>
              <a:tabLst>
                <a:tab pos="297815" algn="l"/>
                <a:tab pos="298450" algn="l"/>
              </a:tabLst>
            </a:pPr>
            <a:r>
              <a:rPr sz="2400">
                <a:latin typeface="Arial"/>
                <a:cs typeface="Arial"/>
              </a:rPr>
              <a:t>Let </a:t>
            </a:r>
            <a:r>
              <a:rPr sz="2400" spc="-5">
                <a:latin typeface="Arial"/>
                <a:cs typeface="Arial"/>
              </a:rPr>
              <a:t>us assume </a:t>
            </a:r>
            <a:r>
              <a:rPr sz="2400">
                <a:latin typeface="Arial"/>
                <a:cs typeface="Arial"/>
              </a:rPr>
              <a:t>that </a:t>
            </a:r>
            <a:r>
              <a:rPr sz="2400" spc="-5">
                <a:latin typeface="Arial"/>
                <a:cs typeface="Arial"/>
              </a:rPr>
              <a:t>we have </a:t>
            </a:r>
            <a:r>
              <a:rPr sz="2400">
                <a:latin typeface="Arial"/>
                <a:cs typeface="Arial"/>
              </a:rPr>
              <a:t>four stations: </a:t>
            </a:r>
            <a:r>
              <a:rPr sz="2400" spc="-5">
                <a:latin typeface="Arial"/>
                <a:cs typeface="Arial"/>
              </a:rPr>
              <a:t>1, </a:t>
            </a:r>
            <a:r>
              <a:rPr sz="2400">
                <a:latin typeface="Arial"/>
                <a:cs typeface="Arial"/>
              </a:rPr>
              <a:t>2, </a:t>
            </a:r>
            <a:r>
              <a:rPr sz="2400" spc="-5">
                <a:latin typeface="Arial"/>
                <a:cs typeface="Arial"/>
              </a:rPr>
              <a:t>3 and 4  </a:t>
            </a:r>
            <a:r>
              <a:rPr sz="2400">
                <a:latin typeface="Arial"/>
                <a:cs typeface="Arial"/>
              </a:rPr>
              <a:t>that are </a:t>
            </a:r>
            <a:r>
              <a:rPr sz="2400" spc="-5">
                <a:latin typeface="Arial"/>
                <a:cs typeface="Arial"/>
              </a:rPr>
              <a:t>connected </a:t>
            </a:r>
            <a:r>
              <a:rPr sz="2400">
                <a:latin typeface="Arial"/>
                <a:cs typeface="Arial"/>
              </a:rPr>
              <a:t>to the same</a:t>
            </a:r>
            <a:r>
              <a:rPr sz="2400" spc="-4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channel.</a:t>
            </a:r>
            <a:endParaRPr sz="2400">
              <a:latin typeface="Arial"/>
              <a:cs typeface="Arial"/>
            </a:endParaRPr>
          </a:p>
          <a:p>
            <a:pPr marL="297815" marR="30861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5416"/>
              <a:buChar char=""/>
              <a:tabLst>
                <a:tab pos="297815" algn="l"/>
                <a:tab pos="298450" algn="l"/>
              </a:tabLst>
            </a:pP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data </a:t>
            </a:r>
            <a:r>
              <a:rPr sz="2400">
                <a:latin typeface="Arial"/>
                <a:cs typeface="Arial"/>
              </a:rPr>
              <a:t>from station </a:t>
            </a:r>
            <a:r>
              <a:rPr sz="2400" spc="-5">
                <a:latin typeface="Arial"/>
                <a:cs typeface="Arial"/>
              </a:rPr>
              <a:t>1 is </a:t>
            </a:r>
            <a:r>
              <a:rPr sz="2400">
                <a:latin typeface="Arial"/>
                <a:cs typeface="Arial"/>
              </a:rPr>
              <a:t>d</a:t>
            </a:r>
            <a:r>
              <a:rPr sz="2400" baseline="-20833">
                <a:latin typeface="Arial"/>
                <a:cs typeface="Arial"/>
              </a:rPr>
              <a:t>1</a:t>
            </a:r>
            <a:r>
              <a:rPr sz="2400">
                <a:latin typeface="Arial"/>
                <a:cs typeface="Arial"/>
              </a:rPr>
              <a:t>, from </a:t>
            </a:r>
            <a:r>
              <a:rPr sz="2400" spc="-5">
                <a:latin typeface="Arial"/>
                <a:cs typeface="Arial"/>
              </a:rPr>
              <a:t>station 2 is </a:t>
            </a:r>
            <a:r>
              <a:rPr sz="2400">
                <a:latin typeface="Arial"/>
                <a:cs typeface="Arial"/>
              </a:rPr>
              <a:t>d</a:t>
            </a:r>
            <a:r>
              <a:rPr sz="2400" baseline="-20833">
                <a:latin typeface="Arial"/>
                <a:cs typeface="Arial"/>
              </a:rPr>
              <a:t>2 </a:t>
            </a:r>
            <a:r>
              <a:rPr sz="2400" spc="-5">
                <a:latin typeface="Arial"/>
                <a:cs typeface="Arial"/>
              </a:rPr>
              <a:t>and so  </a:t>
            </a:r>
            <a:r>
              <a:rPr sz="2400" spc="-10">
                <a:latin typeface="Arial"/>
                <a:cs typeface="Arial"/>
              </a:rPr>
              <a:t>on.</a:t>
            </a:r>
            <a:endParaRPr sz="2400">
              <a:latin typeface="Arial"/>
              <a:cs typeface="Arial"/>
            </a:endParaRPr>
          </a:p>
          <a:p>
            <a:pPr marL="297815" marR="17780" indent="-273050">
              <a:lnSpc>
                <a:spcPct val="100000"/>
              </a:lnSpc>
              <a:spcBef>
                <a:spcPts val="1805"/>
              </a:spcBef>
              <a:buClr>
                <a:srgbClr val="2CA1BE"/>
              </a:buClr>
              <a:buSzPct val="85416"/>
              <a:buChar char=""/>
              <a:tabLst>
                <a:tab pos="297815" algn="l"/>
                <a:tab pos="298450" algn="l"/>
              </a:tabLst>
            </a:pP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code assigned </a:t>
            </a:r>
            <a:r>
              <a:rPr sz="2400">
                <a:latin typeface="Arial"/>
                <a:cs typeface="Arial"/>
              </a:rPr>
              <a:t>to station </a:t>
            </a:r>
            <a:r>
              <a:rPr sz="2400" spc="-5">
                <a:latin typeface="Arial"/>
                <a:cs typeface="Arial"/>
              </a:rPr>
              <a:t>1 </a:t>
            </a:r>
            <a:r>
              <a:rPr sz="2400" spc="-10">
                <a:latin typeface="Arial"/>
                <a:cs typeface="Arial"/>
              </a:rPr>
              <a:t>is </a:t>
            </a:r>
            <a:r>
              <a:rPr sz="2400">
                <a:latin typeface="Arial"/>
                <a:cs typeface="Arial"/>
              </a:rPr>
              <a:t>c</a:t>
            </a:r>
            <a:r>
              <a:rPr sz="2400" baseline="-20833">
                <a:latin typeface="Arial"/>
                <a:cs typeface="Arial"/>
              </a:rPr>
              <a:t>1</a:t>
            </a:r>
            <a:r>
              <a:rPr sz="2400">
                <a:latin typeface="Arial"/>
                <a:cs typeface="Arial"/>
              </a:rPr>
              <a:t>, station </a:t>
            </a:r>
            <a:r>
              <a:rPr sz="2400" spc="-5">
                <a:latin typeface="Arial"/>
                <a:cs typeface="Arial"/>
              </a:rPr>
              <a:t>2 is c</a:t>
            </a:r>
            <a:r>
              <a:rPr sz="2400" spc="-7" baseline="-20833">
                <a:latin typeface="Arial"/>
                <a:cs typeface="Arial"/>
              </a:rPr>
              <a:t>2 </a:t>
            </a:r>
            <a:r>
              <a:rPr sz="2400" spc="-5">
                <a:latin typeface="Arial"/>
                <a:cs typeface="Arial"/>
              </a:rPr>
              <a:t>and so  </a:t>
            </a:r>
            <a:r>
              <a:rPr sz="2400" spc="-10">
                <a:latin typeface="Arial"/>
                <a:cs typeface="Arial"/>
              </a:rPr>
              <a:t>on.</a:t>
            </a:r>
            <a:endParaRPr sz="2400">
              <a:latin typeface="Arial"/>
              <a:cs typeface="Arial"/>
            </a:endParaRPr>
          </a:p>
          <a:p>
            <a:pPr marL="272415" marR="1917700" indent="-272415" algn="r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5416"/>
              <a:buChar char=""/>
              <a:tabLst>
                <a:tab pos="272415" algn="l"/>
                <a:tab pos="273050" algn="l"/>
              </a:tabLst>
            </a:pPr>
            <a:r>
              <a:rPr sz="2400" spc="-5">
                <a:latin typeface="Arial"/>
                <a:cs typeface="Arial"/>
              </a:rPr>
              <a:t>These assigned codes have </a:t>
            </a:r>
            <a:r>
              <a:rPr sz="2400">
                <a:latin typeface="Arial"/>
                <a:cs typeface="Arial"/>
              </a:rPr>
              <a:t>two</a:t>
            </a:r>
            <a:r>
              <a:rPr sz="2400" spc="2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properties:</a:t>
            </a:r>
          </a:p>
          <a:p>
            <a:pPr marL="228600" marR="1868170" lvl="1" indent="-228600" algn="r">
              <a:lnSpc>
                <a:spcPct val="100000"/>
              </a:lnSpc>
              <a:spcBef>
                <a:spcPts val="1800"/>
              </a:spcBef>
              <a:buClr>
                <a:srgbClr val="DA1F28"/>
              </a:buClr>
              <a:buSzPct val="84090"/>
              <a:buChar char=""/>
              <a:tabLst>
                <a:tab pos="228600" algn="l"/>
              </a:tabLst>
            </a:pPr>
            <a:r>
              <a:rPr sz="2200" spc="-5">
                <a:latin typeface="Arial"/>
                <a:cs typeface="Arial"/>
              </a:rPr>
              <a:t>If we multiply each code by </a:t>
            </a:r>
            <a:r>
              <a:rPr sz="2200" spc="-20">
                <a:latin typeface="Arial"/>
                <a:cs typeface="Arial"/>
              </a:rPr>
              <a:t>another, </a:t>
            </a:r>
            <a:r>
              <a:rPr sz="2200" spc="-5">
                <a:latin typeface="Arial"/>
                <a:cs typeface="Arial"/>
              </a:rPr>
              <a:t>we get</a:t>
            </a:r>
            <a:r>
              <a:rPr sz="2200" spc="95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0.</a:t>
            </a:r>
            <a:endParaRPr sz="2200">
              <a:latin typeface="Arial"/>
              <a:cs typeface="Arial"/>
            </a:endParaRPr>
          </a:p>
          <a:p>
            <a:pPr marL="574040" lvl="1" indent="-228600">
              <a:lnSpc>
                <a:spcPct val="100000"/>
              </a:lnSpc>
              <a:spcBef>
                <a:spcPts val="1800"/>
              </a:spcBef>
              <a:buClr>
                <a:srgbClr val="DA1F28"/>
              </a:buClr>
              <a:buSzPct val="84090"/>
              <a:buChar char=""/>
              <a:tabLst>
                <a:tab pos="574040" algn="l"/>
              </a:tabLst>
            </a:pPr>
            <a:r>
              <a:rPr sz="2200" spc="-5">
                <a:latin typeface="Arial"/>
                <a:cs typeface="Arial"/>
              </a:rPr>
              <a:t>If we multiply each code by </a:t>
            </a:r>
            <a:r>
              <a:rPr sz="2200">
                <a:latin typeface="Arial"/>
                <a:cs typeface="Arial"/>
              </a:rPr>
              <a:t>itself, </a:t>
            </a:r>
            <a:r>
              <a:rPr sz="2200" spc="-5">
                <a:latin typeface="Arial"/>
                <a:cs typeface="Arial"/>
              </a:rPr>
              <a:t>we get 4, (no. of</a:t>
            </a:r>
            <a:r>
              <a:rPr sz="2200" spc="60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stations).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5220" y="487172"/>
            <a:ext cx="4328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/>
              <a:t>Working </a:t>
            </a:r>
            <a:r>
              <a:rPr sz="4000" spc="-5"/>
              <a:t>of</a:t>
            </a:r>
            <a:r>
              <a:rPr sz="4000" spc="-60"/>
              <a:t> </a:t>
            </a:r>
            <a:r>
              <a:rPr sz="4000" spc="-10"/>
              <a:t>CDMA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94893" y="1432306"/>
            <a:ext cx="7952740" cy="42913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97815" marR="17780" indent="-273050">
              <a:lnSpc>
                <a:spcPts val="2810"/>
              </a:lnSpc>
              <a:spcBef>
                <a:spcPts val="455"/>
              </a:spcBef>
            </a:pPr>
            <a:r>
              <a:rPr sz="2200" spc="-570">
                <a:solidFill>
                  <a:srgbClr val="2CA1BE"/>
                </a:solidFill>
                <a:latin typeface="Arial"/>
                <a:cs typeface="Arial"/>
              </a:rPr>
              <a:t></a:t>
            </a:r>
            <a:r>
              <a:rPr sz="2200" spc="-530">
                <a:solidFill>
                  <a:srgbClr val="2CA1BE"/>
                </a:solidFill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When these four stations send data on </a:t>
            </a:r>
            <a:r>
              <a:rPr sz="2600" spc="-5">
                <a:latin typeface="Arial"/>
                <a:cs typeface="Arial"/>
              </a:rPr>
              <a:t>the </a:t>
            </a:r>
            <a:r>
              <a:rPr sz="2600">
                <a:latin typeface="Arial"/>
                <a:cs typeface="Arial"/>
              </a:rPr>
              <a:t>same  channel, then station 1 multiplies its data by its</a:t>
            </a:r>
            <a:r>
              <a:rPr sz="2600" spc="-3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code</a:t>
            </a:r>
          </a:p>
          <a:p>
            <a:pPr marL="297815" marR="161290">
              <a:lnSpc>
                <a:spcPts val="2810"/>
              </a:lnSpc>
            </a:pPr>
            <a:r>
              <a:rPr sz="2600">
                <a:latin typeface="Arial"/>
                <a:cs typeface="Arial"/>
              </a:rPr>
              <a:t>i.e. </a:t>
            </a:r>
            <a:r>
              <a:rPr sz="2600" spc="5">
                <a:latin typeface="Arial"/>
                <a:cs typeface="Arial"/>
              </a:rPr>
              <a:t>d</a:t>
            </a:r>
            <a:r>
              <a:rPr sz="2550" spc="7" baseline="-21241">
                <a:latin typeface="Arial"/>
                <a:cs typeface="Arial"/>
              </a:rPr>
              <a:t>1</a:t>
            </a:r>
            <a:r>
              <a:rPr sz="2600" spc="5">
                <a:latin typeface="Arial"/>
                <a:cs typeface="Arial"/>
              </a:rPr>
              <a:t>.c</a:t>
            </a:r>
            <a:r>
              <a:rPr sz="2550" spc="7" baseline="-21241">
                <a:latin typeface="Arial"/>
                <a:cs typeface="Arial"/>
              </a:rPr>
              <a:t>1</a:t>
            </a:r>
            <a:r>
              <a:rPr sz="2600" spc="5">
                <a:latin typeface="Arial"/>
                <a:cs typeface="Arial"/>
              </a:rPr>
              <a:t>, </a:t>
            </a:r>
            <a:r>
              <a:rPr sz="2600">
                <a:latin typeface="Arial"/>
                <a:cs typeface="Arial"/>
              </a:rPr>
              <a:t>station 2 multiplies its data by </a:t>
            </a:r>
            <a:r>
              <a:rPr sz="2600" spc="-5">
                <a:latin typeface="Arial"/>
                <a:cs typeface="Arial"/>
              </a:rPr>
              <a:t>its </a:t>
            </a:r>
            <a:r>
              <a:rPr sz="2600">
                <a:latin typeface="Arial"/>
                <a:cs typeface="Arial"/>
              </a:rPr>
              <a:t>code i.e.  </a:t>
            </a:r>
            <a:r>
              <a:rPr sz="2600" spc="5">
                <a:latin typeface="Arial"/>
                <a:cs typeface="Arial"/>
              </a:rPr>
              <a:t>d</a:t>
            </a:r>
            <a:r>
              <a:rPr sz="2550" spc="7" baseline="-21241">
                <a:latin typeface="Arial"/>
                <a:cs typeface="Arial"/>
              </a:rPr>
              <a:t>2</a:t>
            </a:r>
            <a:r>
              <a:rPr sz="2600" spc="5">
                <a:latin typeface="Arial"/>
                <a:cs typeface="Arial"/>
              </a:rPr>
              <a:t>.c</a:t>
            </a:r>
            <a:r>
              <a:rPr sz="2550" spc="7" baseline="-21241">
                <a:latin typeface="Arial"/>
                <a:cs typeface="Arial"/>
              </a:rPr>
              <a:t>2 </a:t>
            </a:r>
            <a:r>
              <a:rPr sz="2600">
                <a:latin typeface="Arial"/>
                <a:cs typeface="Arial"/>
              </a:rPr>
              <a:t>and so</a:t>
            </a:r>
            <a:r>
              <a:rPr sz="2600" spc="-254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on.</a:t>
            </a:r>
          </a:p>
          <a:p>
            <a:pPr marL="297815" marR="234315" indent="-273050">
              <a:lnSpc>
                <a:spcPts val="2810"/>
              </a:lnSpc>
              <a:spcBef>
                <a:spcPts val="1795"/>
              </a:spcBef>
              <a:buClr>
                <a:srgbClr val="2CA1BE"/>
              </a:buClr>
              <a:buSzPct val="84615"/>
              <a:buChar char=""/>
              <a:tabLst>
                <a:tab pos="298450" algn="l"/>
              </a:tabLst>
            </a:pPr>
            <a:r>
              <a:rPr sz="2600">
                <a:latin typeface="Arial"/>
                <a:cs typeface="Arial"/>
              </a:rPr>
              <a:t>The data that goes on the channel is the sum of </a:t>
            </a:r>
            <a:r>
              <a:rPr sz="2600" spc="-140">
                <a:latin typeface="Arial"/>
                <a:cs typeface="Arial"/>
              </a:rPr>
              <a:t>all  </a:t>
            </a:r>
            <a:r>
              <a:rPr sz="2600">
                <a:latin typeface="Arial"/>
                <a:cs typeface="Arial"/>
              </a:rPr>
              <a:t>these</a:t>
            </a:r>
            <a:r>
              <a:rPr sz="2600" spc="-2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terms:</a:t>
            </a:r>
          </a:p>
          <a:p>
            <a:pPr marL="492125" algn="ctr">
              <a:lnSpc>
                <a:spcPct val="100000"/>
              </a:lnSpc>
              <a:spcBef>
                <a:spcPts val="1475"/>
              </a:spcBef>
            </a:pPr>
            <a:r>
              <a:rPr sz="2400" b="1" spc="-5">
                <a:latin typeface="Arial"/>
                <a:cs typeface="Arial"/>
              </a:rPr>
              <a:t>d</a:t>
            </a:r>
            <a:r>
              <a:rPr sz="2400" b="1" spc="-7" baseline="-20833">
                <a:latin typeface="Arial"/>
                <a:cs typeface="Arial"/>
              </a:rPr>
              <a:t>1</a:t>
            </a:r>
            <a:r>
              <a:rPr sz="2400" b="1" spc="-5">
                <a:latin typeface="Arial"/>
                <a:cs typeface="Arial"/>
              </a:rPr>
              <a:t>.c</a:t>
            </a:r>
            <a:r>
              <a:rPr sz="2400" b="1" spc="-7" baseline="-20833">
                <a:latin typeface="Arial"/>
                <a:cs typeface="Arial"/>
              </a:rPr>
              <a:t>1 </a:t>
            </a:r>
            <a:r>
              <a:rPr sz="2400" b="1">
                <a:latin typeface="Arial"/>
                <a:cs typeface="Arial"/>
              </a:rPr>
              <a:t>+ </a:t>
            </a:r>
            <a:r>
              <a:rPr sz="2400" b="1" spc="-5">
                <a:latin typeface="Arial"/>
                <a:cs typeface="Arial"/>
              </a:rPr>
              <a:t>d</a:t>
            </a:r>
            <a:r>
              <a:rPr sz="2400" b="1" spc="-7" baseline="-20833">
                <a:latin typeface="Arial"/>
                <a:cs typeface="Arial"/>
              </a:rPr>
              <a:t>2</a:t>
            </a:r>
            <a:r>
              <a:rPr sz="2400" b="1" spc="-5">
                <a:latin typeface="Arial"/>
                <a:cs typeface="Arial"/>
              </a:rPr>
              <a:t>.c</a:t>
            </a:r>
            <a:r>
              <a:rPr sz="2400" b="1" spc="-7" baseline="-20833">
                <a:latin typeface="Arial"/>
                <a:cs typeface="Arial"/>
              </a:rPr>
              <a:t>2 </a:t>
            </a:r>
            <a:r>
              <a:rPr sz="2400" b="1">
                <a:latin typeface="Arial"/>
                <a:cs typeface="Arial"/>
              </a:rPr>
              <a:t>+ </a:t>
            </a:r>
            <a:r>
              <a:rPr sz="2400" b="1" spc="-5">
                <a:latin typeface="Arial"/>
                <a:cs typeface="Arial"/>
              </a:rPr>
              <a:t>d</a:t>
            </a:r>
            <a:r>
              <a:rPr sz="2400" b="1" spc="-7" baseline="-20833">
                <a:latin typeface="Arial"/>
                <a:cs typeface="Arial"/>
              </a:rPr>
              <a:t>3</a:t>
            </a:r>
            <a:r>
              <a:rPr sz="2400" b="1" spc="-5">
                <a:latin typeface="Arial"/>
                <a:cs typeface="Arial"/>
              </a:rPr>
              <a:t>.c</a:t>
            </a:r>
            <a:r>
              <a:rPr sz="2400" b="1" spc="-7" baseline="-20833">
                <a:latin typeface="Arial"/>
                <a:cs typeface="Arial"/>
              </a:rPr>
              <a:t>3 </a:t>
            </a:r>
            <a:r>
              <a:rPr sz="2400" b="1">
                <a:latin typeface="Arial"/>
                <a:cs typeface="Arial"/>
              </a:rPr>
              <a:t>+</a:t>
            </a:r>
            <a:r>
              <a:rPr sz="2400" b="1" spc="175">
                <a:latin typeface="Arial"/>
                <a:cs typeface="Arial"/>
              </a:rPr>
              <a:t> </a:t>
            </a:r>
            <a:r>
              <a:rPr sz="2400" b="1" spc="-5">
                <a:latin typeface="Arial"/>
                <a:cs typeface="Arial"/>
              </a:rPr>
              <a:t>d</a:t>
            </a:r>
            <a:r>
              <a:rPr sz="2400" b="1" spc="-7" baseline="-20833">
                <a:latin typeface="Arial"/>
                <a:cs typeface="Arial"/>
              </a:rPr>
              <a:t>4</a:t>
            </a:r>
            <a:r>
              <a:rPr sz="2400" b="1" spc="-5">
                <a:latin typeface="Arial"/>
                <a:cs typeface="Arial"/>
              </a:rPr>
              <a:t>.c</a:t>
            </a:r>
            <a:r>
              <a:rPr sz="2400" b="1" spc="-7" baseline="-20833">
                <a:latin typeface="Arial"/>
                <a:cs typeface="Arial"/>
              </a:rPr>
              <a:t>4</a:t>
            </a:r>
            <a:endParaRPr sz="2400" baseline="-20833">
              <a:latin typeface="Arial"/>
              <a:cs typeface="Arial"/>
            </a:endParaRPr>
          </a:p>
          <a:p>
            <a:pPr marL="297815" marR="478790" indent="-273050">
              <a:lnSpc>
                <a:spcPts val="2810"/>
              </a:lnSpc>
              <a:spcBef>
                <a:spcPts val="1835"/>
              </a:spcBef>
              <a:buClr>
                <a:srgbClr val="2CA1BE"/>
              </a:buClr>
              <a:buSzPct val="84615"/>
              <a:buChar char=""/>
              <a:tabLst>
                <a:tab pos="298450" algn="l"/>
              </a:tabLst>
            </a:pPr>
            <a:r>
              <a:rPr sz="2600">
                <a:latin typeface="Arial"/>
                <a:cs typeface="Arial"/>
              </a:rPr>
              <a:t>Any station that wants to receive data from </a:t>
            </a:r>
            <a:r>
              <a:rPr sz="2600" spc="-5">
                <a:latin typeface="Arial"/>
                <a:cs typeface="Arial"/>
              </a:rPr>
              <a:t>the  </a:t>
            </a:r>
            <a:r>
              <a:rPr sz="2600">
                <a:latin typeface="Arial"/>
                <a:cs typeface="Arial"/>
              </a:rPr>
              <a:t>channel multiplies the data on the channel by</a:t>
            </a:r>
            <a:r>
              <a:rPr sz="2600" spc="-6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the  code of the</a:t>
            </a:r>
            <a:r>
              <a:rPr sz="2600" spc="-25">
                <a:latin typeface="Arial"/>
                <a:cs typeface="Arial"/>
              </a:rPr>
              <a:t> </a:t>
            </a:r>
            <a:r>
              <a:rPr sz="2600" spc="-20">
                <a:latin typeface="Arial"/>
                <a:cs typeface="Arial"/>
              </a:rPr>
              <a:t>sender.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5220" y="487172"/>
            <a:ext cx="4328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/>
              <a:t>Working </a:t>
            </a:r>
            <a:r>
              <a:rPr sz="4000" spc="-5"/>
              <a:t>of</a:t>
            </a:r>
            <a:r>
              <a:rPr sz="4000" spc="-60"/>
              <a:t> </a:t>
            </a:r>
            <a:r>
              <a:rPr sz="4000" spc="-10"/>
              <a:t>CDMA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97815" marR="288290" indent="-273050">
              <a:lnSpc>
                <a:spcPts val="2310"/>
              </a:lnSpc>
              <a:spcBef>
                <a:spcPts val="650"/>
              </a:spcBef>
              <a:buClr>
                <a:srgbClr val="2CA1BE"/>
              </a:buClr>
              <a:buSzPct val="85416"/>
              <a:buChar char=""/>
              <a:tabLst>
                <a:tab pos="297815" algn="l"/>
                <a:tab pos="298450" algn="l"/>
              </a:tabLst>
            </a:pPr>
            <a:r>
              <a:t>For e.g.: </a:t>
            </a:r>
            <a:r>
              <a:rPr spc="-5"/>
              <a:t>suppose </a:t>
            </a:r>
            <a:r>
              <a:t>station </a:t>
            </a:r>
            <a:r>
              <a:rPr spc="-5"/>
              <a:t>2 wants </a:t>
            </a:r>
            <a:r>
              <a:t>to </a:t>
            </a:r>
            <a:r>
              <a:rPr spc="-5"/>
              <a:t>receive data </a:t>
            </a:r>
            <a:r>
              <a:t>from  </a:t>
            </a:r>
            <a:r>
              <a:rPr spc="-5"/>
              <a:t>station1.</a:t>
            </a:r>
          </a:p>
          <a:p>
            <a:pPr marL="297815" marR="732155" indent="-273050">
              <a:lnSpc>
                <a:spcPts val="2300"/>
              </a:lnSpc>
              <a:spcBef>
                <a:spcPts val="1800"/>
              </a:spcBef>
              <a:buClr>
                <a:srgbClr val="2CA1BE"/>
              </a:buClr>
              <a:buSzPct val="85416"/>
              <a:buChar char=""/>
              <a:tabLst>
                <a:tab pos="297815" algn="l"/>
                <a:tab pos="298450" algn="l"/>
              </a:tabLst>
            </a:pPr>
            <a:r>
              <a:t>It </a:t>
            </a:r>
            <a:r>
              <a:rPr spc="-5"/>
              <a:t>multiplies </a:t>
            </a:r>
            <a:r>
              <a:t>the </a:t>
            </a:r>
            <a:r>
              <a:rPr spc="-5"/>
              <a:t>data on </a:t>
            </a:r>
            <a:r>
              <a:t>the </a:t>
            </a:r>
            <a:r>
              <a:rPr spc="-5"/>
              <a:t>channel by </a:t>
            </a:r>
            <a:r>
              <a:t>c</a:t>
            </a:r>
            <a:r>
              <a:rPr sz="2400" baseline="-20833"/>
              <a:t>1</a:t>
            </a:r>
            <a:r>
              <a:rPr sz="2400"/>
              <a:t>, </a:t>
            </a:r>
            <a:r>
              <a:rPr sz="2400" spc="-5"/>
              <a:t>(code </a:t>
            </a:r>
            <a:r>
              <a:rPr sz="2400"/>
              <a:t>of  station</a:t>
            </a:r>
            <a:r>
              <a:rPr sz="2400" spc="-15"/>
              <a:t> </a:t>
            </a:r>
            <a:r>
              <a:rPr sz="2400"/>
              <a:t>1).</a:t>
            </a:r>
          </a:p>
          <a:p>
            <a:pPr marL="297815" marR="17780" indent="-273050">
              <a:lnSpc>
                <a:spcPts val="2300"/>
              </a:lnSpc>
              <a:spcBef>
                <a:spcPts val="1810"/>
              </a:spcBef>
              <a:buClr>
                <a:srgbClr val="2CA1BE"/>
              </a:buClr>
              <a:buSzPct val="85416"/>
              <a:buChar char=""/>
              <a:tabLst>
                <a:tab pos="297815" algn="l"/>
                <a:tab pos="298450" algn="l"/>
              </a:tabLst>
            </a:pPr>
            <a:r>
              <a:rPr spc="-5"/>
              <a:t>Because (c</a:t>
            </a:r>
            <a:r>
              <a:rPr sz="2400" spc="-7" baseline="-20833"/>
              <a:t>1</a:t>
            </a:r>
            <a:r>
              <a:rPr sz="2400" spc="-5"/>
              <a:t>.c</a:t>
            </a:r>
            <a:r>
              <a:rPr sz="2400" spc="-7" baseline="-20833"/>
              <a:t>1</a:t>
            </a:r>
            <a:r>
              <a:rPr sz="2400" spc="-5"/>
              <a:t>) </a:t>
            </a:r>
            <a:r>
              <a:rPr sz="2400"/>
              <a:t>is 4, </a:t>
            </a:r>
            <a:r>
              <a:rPr sz="2400" spc="-5"/>
              <a:t>but (c</a:t>
            </a:r>
            <a:r>
              <a:rPr sz="2400" spc="-7" baseline="-20833"/>
              <a:t>2</a:t>
            </a:r>
            <a:r>
              <a:rPr sz="2400" spc="-5"/>
              <a:t>.c</a:t>
            </a:r>
            <a:r>
              <a:rPr sz="2400" spc="-7" baseline="-20833"/>
              <a:t>1</a:t>
            </a:r>
            <a:r>
              <a:rPr sz="2400" spc="-5"/>
              <a:t>), (c</a:t>
            </a:r>
            <a:r>
              <a:rPr sz="2400" spc="-7" baseline="-20833"/>
              <a:t>3</a:t>
            </a:r>
            <a:r>
              <a:rPr sz="2400" spc="-5"/>
              <a:t>.c</a:t>
            </a:r>
            <a:r>
              <a:rPr sz="2400" spc="-7" baseline="-20833"/>
              <a:t>1</a:t>
            </a:r>
            <a:r>
              <a:rPr sz="2400" spc="-5"/>
              <a:t>) and (c</a:t>
            </a:r>
            <a:r>
              <a:rPr sz="2400" spc="-7" baseline="-20833"/>
              <a:t>4</a:t>
            </a:r>
            <a:r>
              <a:rPr sz="2400" spc="-5"/>
              <a:t>.c</a:t>
            </a:r>
            <a:r>
              <a:rPr sz="2400" spc="-7" baseline="-20833"/>
              <a:t>1</a:t>
            </a:r>
            <a:r>
              <a:rPr sz="2400" spc="-5"/>
              <a:t>) </a:t>
            </a:r>
            <a:r>
              <a:rPr sz="2400"/>
              <a:t>are </a:t>
            </a:r>
            <a:r>
              <a:rPr sz="2400" spc="-5"/>
              <a:t>all  </a:t>
            </a:r>
            <a:r>
              <a:rPr sz="2400"/>
              <a:t>0s, </a:t>
            </a:r>
            <a:r>
              <a:rPr sz="2400" spc="-5"/>
              <a:t>station 2 divides </a:t>
            </a:r>
            <a:r>
              <a:rPr sz="2400"/>
              <a:t>the </a:t>
            </a:r>
            <a:r>
              <a:rPr sz="2400" spc="-5"/>
              <a:t>result by 4 </a:t>
            </a:r>
            <a:r>
              <a:rPr sz="2400"/>
              <a:t>to get the </a:t>
            </a:r>
            <a:r>
              <a:rPr sz="2400" spc="-5"/>
              <a:t>data </a:t>
            </a:r>
            <a:r>
              <a:rPr sz="2400"/>
              <a:t>from  station</a:t>
            </a:r>
            <a:r>
              <a:rPr sz="2400" spc="-15"/>
              <a:t> </a:t>
            </a:r>
            <a:r>
              <a:rPr sz="2400"/>
              <a:t>1.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22019" y="4050233"/>
            <a:ext cx="5695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>
                <a:latin typeface="Arial"/>
                <a:cs typeface="Arial"/>
              </a:rPr>
              <a:t>data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273" y="3887581"/>
            <a:ext cx="4720590" cy="201422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80"/>
              </a:spcBef>
            </a:pPr>
            <a:r>
              <a:rPr sz="2200" spc="-5">
                <a:latin typeface="Arial"/>
                <a:cs typeface="Arial"/>
              </a:rPr>
              <a:t>= </a:t>
            </a:r>
            <a:r>
              <a:rPr sz="2200">
                <a:latin typeface="Arial"/>
                <a:cs typeface="Arial"/>
              </a:rPr>
              <a:t>(d</a:t>
            </a:r>
            <a:r>
              <a:rPr sz="2175" baseline="-21072">
                <a:latin typeface="Arial"/>
                <a:cs typeface="Arial"/>
              </a:rPr>
              <a:t>1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1 </a:t>
            </a:r>
            <a:r>
              <a:rPr sz="2200" spc="-5">
                <a:latin typeface="Arial"/>
                <a:cs typeface="Arial"/>
              </a:rPr>
              <a:t>+ </a:t>
            </a:r>
            <a:r>
              <a:rPr sz="2200">
                <a:latin typeface="Arial"/>
                <a:cs typeface="Arial"/>
              </a:rPr>
              <a:t>d</a:t>
            </a:r>
            <a:r>
              <a:rPr sz="2175" baseline="-21072">
                <a:latin typeface="Arial"/>
                <a:cs typeface="Arial"/>
              </a:rPr>
              <a:t>2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2 </a:t>
            </a:r>
            <a:r>
              <a:rPr sz="2200" spc="-5">
                <a:latin typeface="Arial"/>
                <a:cs typeface="Arial"/>
              </a:rPr>
              <a:t>+ </a:t>
            </a:r>
            <a:r>
              <a:rPr sz="2200">
                <a:latin typeface="Arial"/>
                <a:cs typeface="Arial"/>
              </a:rPr>
              <a:t>d</a:t>
            </a:r>
            <a:r>
              <a:rPr sz="2175" baseline="-21072">
                <a:latin typeface="Arial"/>
                <a:cs typeface="Arial"/>
              </a:rPr>
              <a:t>3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3 </a:t>
            </a:r>
            <a:r>
              <a:rPr sz="2200" spc="-5">
                <a:latin typeface="Arial"/>
                <a:cs typeface="Arial"/>
              </a:rPr>
              <a:t>+</a:t>
            </a:r>
            <a:r>
              <a:rPr sz="2200" spc="-204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d</a:t>
            </a:r>
            <a:r>
              <a:rPr sz="2175" baseline="-21072">
                <a:latin typeface="Arial"/>
                <a:cs typeface="Arial"/>
              </a:rPr>
              <a:t>4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4</a:t>
            </a:r>
            <a:r>
              <a:rPr sz="2200">
                <a:latin typeface="Arial"/>
                <a:cs typeface="Arial"/>
              </a:rPr>
              <a:t>).c1</a:t>
            </a:r>
          </a:p>
          <a:p>
            <a:pPr marL="38100">
              <a:lnSpc>
                <a:spcPct val="100000"/>
              </a:lnSpc>
              <a:spcBef>
                <a:spcPts val="1275"/>
              </a:spcBef>
            </a:pPr>
            <a:r>
              <a:rPr sz="2200" spc="-5">
                <a:latin typeface="Arial"/>
                <a:cs typeface="Arial"/>
              </a:rPr>
              <a:t>= </a:t>
            </a:r>
            <a:r>
              <a:rPr sz="2200">
                <a:latin typeface="Arial"/>
                <a:cs typeface="Arial"/>
              </a:rPr>
              <a:t>d</a:t>
            </a:r>
            <a:r>
              <a:rPr sz="2175" baseline="-21072">
                <a:latin typeface="Arial"/>
                <a:cs typeface="Arial"/>
              </a:rPr>
              <a:t>1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1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1 </a:t>
            </a:r>
            <a:r>
              <a:rPr sz="2200" spc="-5">
                <a:latin typeface="Arial"/>
                <a:cs typeface="Arial"/>
              </a:rPr>
              <a:t>+ </a:t>
            </a:r>
            <a:r>
              <a:rPr sz="2200">
                <a:latin typeface="Arial"/>
                <a:cs typeface="Arial"/>
              </a:rPr>
              <a:t>d</a:t>
            </a:r>
            <a:r>
              <a:rPr sz="2175" baseline="-21072">
                <a:latin typeface="Arial"/>
                <a:cs typeface="Arial"/>
              </a:rPr>
              <a:t>2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2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1</a:t>
            </a:r>
            <a:r>
              <a:rPr sz="2200">
                <a:latin typeface="Arial"/>
                <a:cs typeface="Arial"/>
              </a:rPr>
              <a:t>+ d</a:t>
            </a:r>
            <a:r>
              <a:rPr sz="2175" baseline="-21072">
                <a:latin typeface="Arial"/>
                <a:cs typeface="Arial"/>
              </a:rPr>
              <a:t>3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3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1</a:t>
            </a:r>
            <a:r>
              <a:rPr sz="2200">
                <a:latin typeface="Arial"/>
                <a:cs typeface="Arial"/>
              </a:rPr>
              <a:t>+</a:t>
            </a:r>
            <a:r>
              <a:rPr sz="2200" spc="-225">
                <a:latin typeface="Arial"/>
                <a:cs typeface="Arial"/>
              </a:rPr>
              <a:t> </a:t>
            </a:r>
            <a:r>
              <a:rPr sz="2200">
                <a:latin typeface="Arial"/>
                <a:cs typeface="Arial"/>
              </a:rPr>
              <a:t>d</a:t>
            </a:r>
            <a:r>
              <a:rPr sz="2175" baseline="-21072">
                <a:latin typeface="Arial"/>
                <a:cs typeface="Arial"/>
              </a:rPr>
              <a:t>4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4</a:t>
            </a:r>
            <a:r>
              <a:rPr sz="2200">
                <a:latin typeface="Arial"/>
                <a:cs typeface="Arial"/>
              </a:rPr>
              <a:t>.c</a:t>
            </a:r>
            <a:r>
              <a:rPr sz="2175" baseline="-21072">
                <a:latin typeface="Arial"/>
                <a:cs typeface="Arial"/>
              </a:rPr>
              <a:t>1</a:t>
            </a:r>
          </a:p>
          <a:p>
            <a:pPr marL="38100">
              <a:lnSpc>
                <a:spcPct val="100000"/>
              </a:lnSpc>
              <a:spcBef>
                <a:spcPts val="1270"/>
              </a:spcBef>
            </a:pPr>
            <a:r>
              <a:rPr sz="2200" spc="-5">
                <a:latin typeface="Arial"/>
                <a:cs typeface="Arial"/>
              </a:rPr>
              <a:t>= </a:t>
            </a:r>
            <a:r>
              <a:rPr sz="2200">
                <a:latin typeface="Arial"/>
                <a:cs typeface="Arial"/>
              </a:rPr>
              <a:t>d</a:t>
            </a:r>
            <a:r>
              <a:rPr sz="2175" baseline="-21072">
                <a:latin typeface="Arial"/>
                <a:cs typeface="Arial"/>
              </a:rPr>
              <a:t>1</a:t>
            </a:r>
            <a:r>
              <a:rPr sz="2200">
                <a:latin typeface="Arial"/>
                <a:cs typeface="Arial"/>
              </a:rPr>
              <a:t>.4 </a:t>
            </a:r>
            <a:r>
              <a:rPr sz="2200" spc="-5">
                <a:latin typeface="Arial"/>
                <a:cs typeface="Arial"/>
              </a:rPr>
              <a:t>+ 0 + 0 +</a:t>
            </a:r>
            <a:r>
              <a:rPr sz="2200" spc="10">
                <a:latin typeface="Arial"/>
                <a:cs typeface="Arial"/>
              </a:rPr>
              <a:t> </a:t>
            </a:r>
            <a:r>
              <a:rPr sz="2200" spc="-5"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75"/>
              </a:spcBef>
            </a:pPr>
            <a:r>
              <a:rPr sz="2200" spc="-5">
                <a:latin typeface="Arial"/>
                <a:cs typeface="Arial"/>
              </a:rPr>
              <a:t>= (d</a:t>
            </a:r>
            <a:r>
              <a:rPr sz="2175" spc="-7" baseline="-21072">
                <a:latin typeface="Arial"/>
                <a:cs typeface="Arial"/>
              </a:rPr>
              <a:t>1</a:t>
            </a:r>
            <a:r>
              <a:rPr sz="2200" spc="-5">
                <a:latin typeface="Arial"/>
                <a:cs typeface="Arial"/>
              </a:rPr>
              <a:t>.4) / 4 =</a:t>
            </a:r>
            <a:r>
              <a:rPr sz="2200" spc="20">
                <a:latin typeface="Arial"/>
                <a:cs typeface="Arial"/>
              </a:rPr>
              <a:t> </a:t>
            </a:r>
            <a:r>
              <a:rPr sz="2200" spc="5">
                <a:latin typeface="Arial"/>
                <a:cs typeface="Arial"/>
              </a:rPr>
              <a:t>d</a:t>
            </a:r>
            <a:r>
              <a:rPr sz="2175" spc="7" baseline="-21072">
                <a:latin typeface="Arial"/>
                <a:cs typeface="Arial"/>
              </a:rPr>
              <a:t>1</a:t>
            </a:r>
            <a:endParaRPr sz="2175" baseline="-21072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5220" y="487172"/>
            <a:ext cx="4328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/>
              <a:t>Working </a:t>
            </a:r>
            <a:r>
              <a:rPr sz="4000" spc="-5"/>
              <a:t>of</a:t>
            </a:r>
            <a:r>
              <a:rPr sz="4000" spc="-60"/>
              <a:t> </a:t>
            </a:r>
            <a:r>
              <a:rPr sz="4000" spc="-10"/>
              <a:t>CDMA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381506"/>
            <a:ext cx="783526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 code assigned to each station is a sequence </a:t>
            </a:r>
            <a:r>
              <a:rPr sz="2600" spc="-204">
                <a:latin typeface="Arial"/>
                <a:cs typeface="Arial"/>
              </a:rPr>
              <a:t>of  </a:t>
            </a:r>
            <a:r>
              <a:rPr sz="2600">
                <a:latin typeface="Arial"/>
                <a:cs typeface="Arial"/>
              </a:rPr>
              <a:t>numbers called</a:t>
            </a:r>
            <a:r>
              <a:rPr sz="2600" spc="-5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chips.</a:t>
            </a:r>
          </a:p>
          <a:p>
            <a:pPr marL="28511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These chips are called orthogonal</a:t>
            </a:r>
            <a:r>
              <a:rPr sz="2600" spc="-6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sequences.</a:t>
            </a:r>
          </a:p>
          <a:p>
            <a:pPr marL="285115" marR="13716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Each sequence is made of N elements, where N </a:t>
            </a:r>
            <a:r>
              <a:rPr sz="2600" spc="-210">
                <a:latin typeface="Arial"/>
                <a:cs typeface="Arial"/>
              </a:rPr>
              <a:t>is  </a:t>
            </a:r>
            <a:r>
              <a:rPr sz="2600">
                <a:latin typeface="Arial"/>
                <a:cs typeface="Arial"/>
              </a:rPr>
              <a:t>the number of</a:t>
            </a:r>
            <a:r>
              <a:rPr sz="2600" spc="-3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stations.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7162" y="4714862"/>
            <a:ext cx="2005964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  <a:tabLst>
                <a:tab pos="667385" algn="l"/>
                <a:tab pos="1118235" algn="l"/>
                <a:tab pos="1569085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+1	</a:t>
            </a:r>
            <a:r>
              <a:rPr sz="1800">
                <a:latin typeface="Arial"/>
                <a:cs typeface="Arial"/>
              </a:rPr>
              <a:t>+1	+1]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45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1750" y="4714862"/>
            <a:ext cx="1890395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  <a:tabLst>
                <a:tab pos="667385" algn="l"/>
                <a:tab pos="1061085" algn="l"/>
                <a:tab pos="1511935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-1	+1	-1]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4875" y="4714862"/>
            <a:ext cx="1890395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  <a:tabLst>
                <a:tab pos="668655" algn="l"/>
                <a:tab pos="1119505" algn="l"/>
                <a:tab pos="1512570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+1	-1	-1]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0" y="4714862"/>
            <a:ext cx="1890395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  <a:tabLst>
                <a:tab pos="668655" algn="l"/>
                <a:tab pos="1061720" algn="l"/>
                <a:tab pos="1456055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-1	-1	</a:t>
            </a:r>
            <a:r>
              <a:rPr sz="1800">
                <a:latin typeface="Arial"/>
                <a:cs typeface="Arial"/>
              </a:rPr>
              <a:t>+1]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1528" y="4314190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1601" y="4314190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4979" y="4314190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27366" y="4314190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5220" y="487172"/>
            <a:ext cx="4328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/>
              <a:t>Working </a:t>
            </a:r>
            <a:r>
              <a:rPr sz="4000" spc="-5"/>
              <a:t>of</a:t>
            </a:r>
            <a:r>
              <a:rPr sz="4000" spc="-60"/>
              <a:t> </a:t>
            </a:r>
            <a:r>
              <a:rPr sz="4000" spc="-10"/>
              <a:t>CDMA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2631439"/>
            <a:ext cx="7815580" cy="2938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This sequence has following</a:t>
            </a:r>
            <a:r>
              <a:rPr sz="2600" spc="-7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properties:</a:t>
            </a:r>
          </a:p>
          <a:p>
            <a:pPr marL="561340" marR="64769" lvl="1" indent="-228600">
              <a:lnSpc>
                <a:spcPct val="100000"/>
              </a:lnSpc>
              <a:spcBef>
                <a:spcPts val="181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>
                <a:latin typeface="Arial"/>
                <a:cs typeface="Arial"/>
              </a:rPr>
              <a:t>If </a:t>
            </a:r>
            <a:r>
              <a:rPr sz="2400" spc="-5">
                <a:latin typeface="Arial"/>
                <a:cs typeface="Arial"/>
              </a:rPr>
              <a:t>we multiply </a:t>
            </a:r>
            <a:r>
              <a:rPr sz="2400">
                <a:latin typeface="Arial"/>
                <a:cs typeface="Arial"/>
              </a:rPr>
              <a:t>two </a:t>
            </a:r>
            <a:r>
              <a:rPr sz="2400" spc="-5">
                <a:latin typeface="Arial"/>
                <a:cs typeface="Arial"/>
              </a:rPr>
              <a:t>equal sequences, element by  element, and add </a:t>
            </a:r>
            <a:r>
              <a:rPr sz="2400">
                <a:latin typeface="Arial"/>
                <a:cs typeface="Arial"/>
              </a:rPr>
              <a:t>the result, </a:t>
            </a:r>
            <a:r>
              <a:rPr sz="2400" spc="-5">
                <a:latin typeface="Arial"/>
                <a:cs typeface="Arial"/>
              </a:rPr>
              <a:t>we </a:t>
            </a:r>
            <a:r>
              <a:rPr sz="2400">
                <a:latin typeface="Arial"/>
                <a:cs typeface="Arial"/>
              </a:rPr>
              <a:t>get N, </a:t>
            </a:r>
            <a:r>
              <a:rPr sz="2400" spc="-5">
                <a:latin typeface="Arial"/>
                <a:cs typeface="Arial"/>
              </a:rPr>
              <a:t>where N is </a:t>
            </a:r>
            <a:r>
              <a:rPr sz="2400">
                <a:latin typeface="Arial"/>
                <a:cs typeface="Arial"/>
              </a:rPr>
              <a:t>the  </a:t>
            </a:r>
            <a:r>
              <a:rPr sz="2400" spc="-5">
                <a:latin typeface="Arial"/>
                <a:cs typeface="Arial"/>
              </a:rPr>
              <a:t>number of elements in </a:t>
            </a:r>
            <a:r>
              <a:rPr sz="2400">
                <a:latin typeface="Arial"/>
                <a:cs typeface="Arial"/>
              </a:rPr>
              <a:t>the</a:t>
            </a:r>
            <a:r>
              <a:rPr sz="2400" spc="2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sequence.</a:t>
            </a:r>
            <a:endParaRPr sz="2400">
              <a:latin typeface="Arial"/>
              <a:cs typeface="Arial"/>
            </a:endParaRPr>
          </a:p>
          <a:p>
            <a:pPr marL="631190" marR="5080" lvl="1" indent="-299085">
              <a:lnSpc>
                <a:spcPct val="162500"/>
              </a:lnSpc>
              <a:buClr>
                <a:srgbClr val="DA1F28"/>
              </a:buClr>
              <a:buSzPct val="85416"/>
              <a:buChar char=""/>
              <a:tabLst>
                <a:tab pos="561340" algn="l"/>
                <a:tab pos="1313815" algn="l"/>
                <a:tab pos="1914525" algn="l"/>
                <a:tab pos="2437130" algn="l"/>
                <a:tab pos="3729354" algn="l"/>
                <a:tab pos="4331970" algn="l"/>
                <a:tab pos="4854575" algn="l"/>
              </a:tabLst>
            </a:pPr>
            <a:r>
              <a:rPr sz="2400" spc="-5">
                <a:latin typeface="Arial"/>
                <a:cs typeface="Arial"/>
              </a:rPr>
              <a:t>This is called </a:t>
            </a:r>
            <a:r>
              <a:rPr sz="2400" b="1" i="1" spc="-5">
                <a:latin typeface="Arial"/>
                <a:cs typeface="Arial"/>
              </a:rPr>
              <a:t>inner product of </a:t>
            </a:r>
            <a:r>
              <a:rPr sz="2400" b="1" i="1">
                <a:latin typeface="Arial"/>
                <a:cs typeface="Arial"/>
              </a:rPr>
              <a:t>two </a:t>
            </a:r>
            <a:r>
              <a:rPr sz="2400" b="1" i="1" spc="-5">
                <a:latin typeface="Arial"/>
                <a:cs typeface="Arial"/>
              </a:rPr>
              <a:t>equal </a:t>
            </a:r>
            <a:r>
              <a:rPr sz="2400" b="1" i="1" spc="-50">
                <a:latin typeface="Arial"/>
                <a:cs typeface="Arial"/>
              </a:rPr>
              <a:t>sequence</a:t>
            </a:r>
            <a:r>
              <a:rPr sz="2400" spc="-50">
                <a:latin typeface="Arial"/>
                <a:cs typeface="Arial"/>
              </a:rPr>
              <a:t>.  </a:t>
            </a:r>
            <a:r>
              <a:rPr sz="2400">
                <a:latin typeface="Arial"/>
                <a:cs typeface="Arial"/>
              </a:rPr>
              <a:t>[+1	</a:t>
            </a:r>
            <a:r>
              <a:rPr sz="2400" spc="-5">
                <a:latin typeface="Arial"/>
                <a:cs typeface="Arial"/>
              </a:rPr>
              <a:t>+1	-1	</a:t>
            </a:r>
            <a:r>
              <a:rPr sz="2400">
                <a:latin typeface="Arial"/>
                <a:cs typeface="Arial"/>
              </a:rPr>
              <a:t>-1] .</a:t>
            </a:r>
            <a:r>
              <a:rPr sz="2400" spc="-2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[+1	</a:t>
            </a:r>
            <a:r>
              <a:rPr sz="2400" spc="-5">
                <a:latin typeface="Arial"/>
                <a:cs typeface="Arial"/>
              </a:rPr>
              <a:t>+1	-1	</a:t>
            </a:r>
            <a:r>
              <a:rPr sz="2400">
                <a:latin typeface="Arial"/>
                <a:cs typeface="Arial"/>
              </a:rPr>
              <a:t>-1] = </a:t>
            </a:r>
            <a:r>
              <a:rPr sz="2400" spc="-5">
                <a:latin typeface="Arial"/>
                <a:cs typeface="Arial"/>
              </a:rPr>
              <a:t>1 </a:t>
            </a:r>
            <a:r>
              <a:rPr sz="2400">
                <a:latin typeface="Arial"/>
                <a:cs typeface="Arial"/>
              </a:rPr>
              <a:t>+ </a:t>
            </a:r>
            <a:r>
              <a:rPr sz="2400" spc="-5">
                <a:latin typeface="Arial"/>
                <a:cs typeface="Arial"/>
              </a:rPr>
              <a:t>1 </a:t>
            </a:r>
            <a:r>
              <a:rPr sz="2400">
                <a:latin typeface="Arial"/>
                <a:cs typeface="Arial"/>
              </a:rPr>
              <a:t>+ </a:t>
            </a:r>
            <a:r>
              <a:rPr sz="2400" spc="-5">
                <a:latin typeface="Arial"/>
                <a:cs typeface="Arial"/>
              </a:rPr>
              <a:t>1 </a:t>
            </a:r>
            <a:r>
              <a:rPr sz="2400">
                <a:latin typeface="Arial"/>
                <a:cs typeface="Arial"/>
              </a:rPr>
              <a:t>+ </a:t>
            </a:r>
            <a:r>
              <a:rPr sz="2400" spc="-5">
                <a:latin typeface="Arial"/>
                <a:cs typeface="Arial"/>
              </a:rPr>
              <a:t>1 </a:t>
            </a:r>
            <a:r>
              <a:rPr sz="2400">
                <a:latin typeface="Arial"/>
                <a:cs typeface="Arial"/>
              </a:rPr>
              <a:t>=</a:t>
            </a:r>
            <a:r>
              <a:rPr sz="2400" spc="-1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4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162" y="1857362"/>
            <a:ext cx="2005964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667385" algn="l"/>
                <a:tab pos="1118235" algn="l"/>
                <a:tab pos="1569085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+1	</a:t>
            </a:r>
            <a:r>
              <a:rPr sz="1800">
                <a:latin typeface="Arial"/>
                <a:cs typeface="Arial"/>
              </a:rPr>
              <a:t>+1	+1]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46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1750" y="1857362"/>
            <a:ext cx="1890395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667385" algn="l"/>
                <a:tab pos="1061085" algn="l"/>
                <a:tab pos="1511935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-1	+1	-1]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4875" y="1857362"/>
            <a:ext cx="1890395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  <a:tabLst>
                <a:tab pos="668655" algn="l"/>
                <a:tab pos="1119505" algn="l"/>
                <a:tab pos="1512570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+1	-1	-1]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0" y="1857362"/>
            <a:ext cx="1890395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  <a:tabLst>
                <a:tab pos="668655" algn="l"/>
                <a:tab pos="1061720" algn="l"/>
                <a:tab pos="1456055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-1	-1	</a:t>
            </a:r>
            <a:r>
              <a:rPr sz="1800">
                <a:latin typeface="Arial"/>
                <a:cs typeface="Arial"/>
              </a:rPr>
              <a:t>+1]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1528" y="1456182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4301" y="1456182"/>
            <a:ext cx="2393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168525" algn="l"/>
              </a:tabLst>
            </a:pP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2	</a:t>
            </a: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7366" y="1456182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5220" y="487172"/>
            <a:ext cx="4328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/>
              <a:t>Working </a:t>
            </a:r>
            <a:r>
              <a:rPr sz="4000" spc="-5"/>
              <a:t>of</a:t>
            </a:r>
            <a:r>
              <a:rPr sz="4000" spc="-60"/>
              <a:t> </a:t>
            </a:r>
            <a:r>
              <a:rPr sz="4000" spc="-10"/>
              <a:t>CDMA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27633" y="2632964"/>
            <a:ext cx="748284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13715" indent="-228600">
              <a:lnSpc>
                <a:spcPct val="100000"/>
              </a:lnSpc>
              <a:spcBef>
                <a:spcPts val="100"/>
              </a:spcBef>
              <a:buClr>
                <a:srgbClr val="DA1F28"/>
              </a:buClr>
              <a:buSzPct val="85416"/>
              <a:buChar char=""/>
              <a:tabLst>
                <a:tab pos="241300" algn="l"/>
              </a:tabLst>
            </a:pPr>
            <a:r>
              <a:rPr sz="2400">
                <a:latin typeface="Arial"/>
                <a:cs typeface="Arial"/>
              </a:rPr>
              <a:t>If </a:t>
            </a:r>
            <a:r>
              <a:rPr sz="2400" spc="-5">
                <a:latin typeface="Arial"/>
                <a:cs typeface="Arial"/>
              </a:rPr>
              <a:t>we multiply </a:t>
            </a:r>
            <a:r>
              <a:rPr sz="2400">
                <a:latin typeface="Arial"/>
                <a:cs typeface="Arial"/>
              </a:rPr>
              <a:t>two </a:t>
            </a:r>
            <a:r>
              <a:rPr sz="2400" spc="-10">
                <a:latin typeface="Arial"/>
                <a:cs typeface="Arial"/>
              </a:rPr>
              <a:t>different </a:t>
            </a:r>
            <a:r>
              <a:rPr sz="2400" spc="-5">
                <a:latin typeface="Arial"/>
                <a:cs typeface="Arial"/>
              </a:rPr>
              <a:t>sequences, element </a:t>
            </a:r>
            <a:r>
              <a:rPr sz="2400" spc="-200">
                <a:latin typeface="Arial"/>
                <a:cs typeface="Arial"/>
              </a:rPr>
              <a:t>by  </a:t>
            </a:r>
            <a:r>
              <a:rPr sz="2400" spc="-5">
                <a:latin typeface="Arial"/>
                <a:cs typeface="Arial"/>
              </a:rPr>
              <a:t>element, and add </a:t>
            </a:r>
            <a:r>
              <a:rPr sz="240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result, </a:t>
            </a:r>
            <a:r>
              <a:rPr sz="2400">
                <a:latin typeface="Arial"/>
                <a:cs typeface="Arial"/>
              </a:rPr>
              <a:t>we </a:t>
            </a:r>
            <a:r>
              <a:rPr sz="2400" spc="-5">
                <a:latin typeface="Arial"/>
                <a:cs typeface="Arial"/>
              </a:rPr>
              <a:t>get</a:t>
            </a:r>
            <a:r>
              <a:rPr sz="2400" spc="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0.</a:t>
            </a:r>
            <a:endParaRPr sz="2400">
              <a:latin typeface="Arial"/>
              <a:cs typeface="Arial"/>
            </a:endParaRPr>
          </a:p>
          <a:p>
            <a:pPr marL="241300" marR="1146810" indent="-228600">
              <a:lnSpc>
                <a:spcPct val="100000"/>
              </a:lnSpc>
              <a:spcBef>
                <a:spcPts val="1800"/>
              </a:spcBef>
              <a:buClr>
                <a:srgbClr val="DA1F28"/>
              </a:buClr>
              <a:buSzPct val="85416"/>
              <a:buChar char=""/>
              <a:tabLst>
                <a:tab pos="241300" algn="l"/>
              </a:tabLst>
            </a:pPr>
            <a:r>
              <a:rPr sz="2400" spc="-5">
                <a:latin typeface="Arial"/>
                <a:cs typeface="Arial"/>
              </a:rPr>
              <a:t>This is called </a:t>
            </a:r>
            <a:r>
              <a:rPr sz="2400" b="1" i="1" spc="-5">
                <a:latin typeface="Arial"/>
                <a:cs typeface="Arial"/>
              </a:rPr>
              <a:t>inner product of </a:t>
            </a:r>
            <a:r>
              <a:rPr sz="2400" b="1" i="1">
                <a:latin typeface="Arial"/>
                <a:cs typeface="Arial"/>
              </a:rPr>
              <a:t>two </a:t>
            </a:r>
            <a:r>
              <a:rPr sz="2400" b="1" i="1" spc="-55">
                <a:latin typeface="Arial"/>
                <a:cs typeface="Arial"/>
              </a:rPr>
              <a:t>different  </a:t>
            </a:r>
            <a:r>
              <a:rPr sz="2400" b="1" i="1" spc="-5">
                <a:latin typeface="Arial"/>
                <a:cs typeface="Arial"/>
              </a:rPr>
              <a:t>sequence</a:t>
            </a:r>
            <a:r>
              <a:rPr sz="2400" spc="-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  <a:spcBef>
                <a:spcPts val="1805"/>
              </a:spcBef>
              <a:tabLst>
                <a:tab pos="993775" algn="l"/>
                <a:tab pos="1594485" algn="l"/>
                <a:tab pos="2117090" algn="l"/>
                <a:tab pos="3409315" algn="l"/>
                <a:tab pos="4010660" algn="l"/>
                <a:tab pos="4611370" algn="l"/>
              </a:tabLst>
            </a:pPr>
            <a:r>
              <a:rPr sz="2400">
                <a:latin typeface="Arial"/>
                <a:cs typeface="Arial"/>
              </a:rPr>
              <a:t>[+1	</a:t>
            </a:r>
            <a:r>
              <a:rPr sz="2400" spc="-5">
                <a:latin typeface="Arial"/>
                <a:cs typeface="Arial"/>
              </a:rPr>
              <a:t>+1	-1	</a:t>
            </a:r>
            <a:r>
              <a:rPr sz="2400">
                <a:latin typeface="Arial"/>
                <a:cs typeface="Arial"/>
              </a:rPr>
              <a:t>-1] .</a:t>
            </a:r>
            <a:r>
              <a:rPr sz="2400" spc="-20">
                <a:latin typeface="Arial"/>
                <a:cs typeface="Arial"/>
              </a:rPr>
              <a:t> </a:t>
            </a:r>
            <a:r>
              <a:rPr sz="2400">
                <a:latin typeface="Arial"/>
                <a:cs typeface="Arial"/>
              </a:rPr>
              <a:t>[+1	</a:t>
            </a:r>
            <a:r>
              <a:rPr sz="2400" spc="-5">
                <a:latin typeface="Arial"/>
                <a:cs typeface="Arial"/>
              </a:rPr>
              <a:t>+1	+1	</a:t>
            </a:r>
            <a:r>
              <a:rPr sz="2400">
                <a:latin typeface="Arial"/>
                <a:cs typeface="Arial"/>
              </a:rPr>
              <a:t>+1] = </a:t>
            </a:r>
            <a:r>
              <a:rPr sz="2400" spc="-5">
                <a:latin typeface="Arial"/>
                <a:cs typeface="Arial"/>
              </a:rPr>
              <a:t>1 </a:t>
            </a:r>
            <a:r>
              <a:rPr sz="2400">
                <a:latin typeface="Arial"/>
                <a:cs typeface="Arial"/>
              </a:rPr>
              <a:t>+ </a:t>
            </a:r>
            <a:r>
              <a:rPr sz="2400" spc="-5">
                <a:latin typeface="Arial"/>
                <a:cs typeface="Arial"/>
              </a:rPr>
              <a:t>1 </a:t>
            </a:r>
            <a:r>
              <a:rPr sz="2400">
                <a:latin typeface="Arial"/>
                <a:cs typeface="Arial"/>
              </a:rPr>
              <a:t>- </a:t>
            </a:r>
            <a:r>
              <a:rPr sz="2400" spc="-5">
                <a:latin typeface="Arial"/>
                <a:cs typeface="Arial"/>
              </a:rPr>
              <a:t>1 </a:t>
            </a:r>
            <a:r>
              <a:rPr sz="2400">
                <a:latin typeface="Arial"/>
                <a:cs typeface="Arial"/>
              </a:rPr>
              <a:t>- </a:t>
            </a:r>
            <a:r>
              <a:rPr sz="2400" spc="-5">
                <a:latin typeface="Arial"/>
                <a:cs typeface="Arial"/>
              </a:rPr>
              <a:t>1 </a:t>
            </a:r>
            <a:r>
              <a:rPr sz="2400">
                <a:latin typeface="Arial"/>
                <a:cs typeface="Arial"/>
              </a:rPr>
              <a:t>=</a:t>
            </a:r>
            <a:r>
              <a:rPr sz="2400" spc="-1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162" y="1857362"/>
            <a:ext cx="2005964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667385" algn="l"/>
                <a:tab pos="1118235" algn="l"/>
                <a:tab pos="1569085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+1	</a:t>
            </a:r>
            <a:r>
              <a:rPr sz="1800">
                <a:latin typeface="Arial"/>
                <a:cs typeface="Arial"/>
              </a:rPr>
              <a:t>+1	+1]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47</a:t>
            </a:fld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71750" y="1857362"/>
            <a:ext cx="1890395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667385" algn="l"/>
                <a:tab pos="1061085" algn="l"/>
                <a:tab pos="1511935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-1	+1	-1]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14875" y="1857362"/>
            <a:ext cx="1890395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  <a:tabLst>
                <a:tab pos="668655" algn="l"/>
                <a:tab pos="1119505" algn="l"/>
                <a:tab pos="1512570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+1	-1	-1]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8000" y="1857362"/>
            <a:ext cx="1890395" cy="3695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  <a:tabLst>
                <a:tab pos="668655" algn="l"/>
                <a:tab pos="1061720" algn="l"/>
                <a:tab pos="1456055" algn="l"/>
              </a:tabLst>
            </a:pPr>
            <a:r>
              <a:rPr sz="1800">
                <a:latin typeface="Arial"/>
                <a:cs typeface="Arial"/>
              </a:rPr>
              <a:t>[</a:t>
            </a:r>
            <a:r>
              <a:rPr sz="1800" spc="-20">
                <a:latin typeface="Arial"/>
                <a:cs typeface="Arial"/>
              </a:rPr>
              <a:t> </a:t>
            </a:r>
            <a:r>
              <a:rPr sz="1800" spc="-5">
                <a:latin typeface="Arial"/>
                <a:cs typeface="Arial"/>
              </a:rPr>
              <a:t>+1	-1	-1	</a:t>
            </a:r>
            <a:r>
              <a:rPr sz="1800">
                <a:latin typeface="Arial"/>
                <a:cs typeface="Arial"/>
              </a:rPr>
              <a:t>+1]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11528" y="1456182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1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24301" y="1456182"/>
            <a:ext cx="2393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2168525" algn="l"/>
              </a:tabLst>
            </a:pP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2	</a:t>
            </a: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3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7366" y="1456182"/>
            <a:ext cx="275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>
                <a:latin typeface="Arial"/>
                <a:cs typeface="Arial"/>
              </a:rPr>
              <a:t>c</a:t>
            </a:r>
            <a:r>
              <a:rPr sz="1800" spc="-7" baseline="-20833">
                <a:latin typeface="Arial"/>
                <a:cs typeface="Arial"/>
              </a:rPr>
              <a:t>4</a:t>
            </a:r>
            <a:endParaRPr sz="1800" baseline="-208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4074" y="487172"/>
            <a:ext cx="6408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Static </a:t>
            </a:r>
            <a:r>
              <a:rPr sz="4000" spc="-10"/>
              <a:t>Channel</a:t>
            </a:r>
            <a:r>
              <a:rPr sz="4000" spc="-145"/>
              <a:t> </a:t>
            </a:r>
            <a:r>
              <a:rPr sz="4000" spc="-5"/>
              <a:t>Allocations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7957184" cy="3654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47955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this method, a single channel is divided among  various users either on </a:t>
            </a:r>
            <a:r>
              <a:rPr sz="2600" spc="-5">
                <a:latin typeface="Arial"/>
                <a:cs typeface="Arial"/>
              </a:rPr>
              <a:t>the </a:t>
            </a:r>
            <a:r>
              <a:rPr sz="2600">
                <a:latin typeface="Arial"/>
                <a:cs typeface="Arial"/>
              </a:rPr>
              <a:t>basis of frequency or</a:t>
            </a:r>
            <a:r>
              <a:rPr sz="2600" spc="-4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on  the basis of</a:t>
            </a:r>
            <a:r>
              <a:rPr sz="2600" spc="-2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time.</a:t>
            </a:r>
          </a:p>
          <a:p>
            <a:pPr marL="285115" marR="508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It either uses FDM (Frequency Division </a:t>
            </a:r>
            <a:r>
              <a:rPr sz="2600" spc="-35">
                <a:latin typeface="Arial"/>
                <a:cs typeface="Arial"/>
              </a:rPr>
              <a:t>Multiplexing)  </a:t>
            </a:r>
            <a:r>
              <a:rPr sz="2600">
                <a:latin typeface="Arial"/>
                <a:cs typeface="Arial"/>
              </a:rPr>
              <a:t>or TDM </a:t>
            </a:r>
            <a:r>
              <a:rPr sz="2600" spc="-20">
                <a:latin typeface="Arial"/>
                <a:cs typeface="Arial"/>
              </a:rPr>
              <a:t>(Time </a:t>
            </a:r>
            <a:r>
              <a:rPr sz="2600">
                <a:latin typeface="Arial"/>
                <a:cs typeface="Arial"/>
              </a:rPr>
              <a:t>Division</a:t>
            </a:r>
            <a:r>
              <a:rPr sz="2600" spc="-10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Multiplexing).</a:t>
            </a:r>
          </a:p>
          <a:p>
            <a:pPr marL="285115" marR="45085" indent="-273050">
              <a:lnSpc>
                <a:spcPct val="100000"/>
              </a:lnSpc>
              <a:spcBef>
                <a:spcPts val="18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FDM, fixed frequency is assigned to each </a:t>
            </a:r>
            <a:r>
              <a:rPr sz="2600" spc="-30">
                <a:latin typeface="Arial"/>
                <a:cs typeface="Arial"/>
              </a:rPr>
              <a:t>user,  </a:t>
            </a:r>
            <a:r>
              <a:rPr sz="2600">
                <a:latin typeface="Arial"/>
                <a:cs typeface="Arial"/>
              </a:rPr>
              <a:t>whereas, in TDM, fixed time slot is assigned to</a:t>
            </a:r>
            <a:r>
              <a:rPr sz="2600" spc="-10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each  </a:t>
            </a:r>
            <a:r>
              <a:rPr sz="2600" spc="-30">
                <a:latin typeface="Arial"/>
                <a:cs typeface="Arial"/>
              </a:rPr>
              <a:t>user.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37743" y="6331838"/>
            <a:ext cx="274320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8471" y="487172"/>
            <a:ext cx="68599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Dynamic </a:t>
            </a:r>
            <a:r>
              <a:rPr sz="4000" spc="-10"/>
              <a:t>Channel</a:t>
            </a:r>
            <a:r>
              <a:rPr sz="4000" spc="-150"/>
              <a:t> </a:t>
            </a:r>
            <a:r>
              <a:rPr sz="4000" spc="-5"/>
              <a:t>Allocation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8010525" cy="18408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27305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this method, no user </a:t>
            </a:r>
            <a:r>
              <a:rPr sz="2600" spc="-10">
                <a:latin typeface="Arial"/>
                <a:cs typeface="Arial"/>
              </a:rPr>
              <a:t>is </a:t>
            </a:r>
            <a:r>
              <a:rPr sz="2600">
                <a:latin typeface="Arial"/>
                <a:cs typeface="Arial"/>
              </a:rPr>
              <a:t>assigned fixed </a:t>
            </a:r>
            <a:r>
              <a:rPr sz="2600" spc="-50">
                <a:latin typeface="Arial"/>
                <a:cs typeface="Arial"/>
              </a:rPr>
              <a:t>frequency  </a:t>
            </a:r>
            <a:r>
              <a:rPr sz="2600">
                <a:latin typeface="Arial"/>
                <a:cs typeface="Arial"/>
              </a:rPr>
              <a:t>or fixed </a:t>
            </a:r>
            <a:r>
              <a:rPr sz="2600" spc="-5">
                <a:latin typeface="Arial"/>
                <a:cs typeface="Arial"/>
              </a:rPr>
              <a:t>time</a:t>
            </a:r>
            <a:r>
              <a:rPr sz="2600" spc="-1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slot.</a:t>
            </a:r>
          </a:p>
          <a:p>
            <a:pPr marL="285115" marR="508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All users are dynamically assigned frequency or </a:t>
            </a:r>
            <a:r>
              <a:rPr sz="2600" spc="-110">
                <a:latin typeface="Arial"/>
                <a:cs typeface="Arial"/>
              </a:rPr>
              <a:t>time  </a:t>
            </a:r>
            <a:r>
              <a:rPr sz="2600">
                <a:latin typeface="Arial"/>
                <a:cs typeface="Arial"/>
              </a:rPr>
              <a:t>slot, depending upon the requirements of </a:t>
            </a:r>
            <a:r>
              <a:rPr sz="2600" spc="-5">
                <a:latin typeface="Arial"/>
                <a:cs typeface="Arial"/>
              </a:rPr>
              <a:t>the</a:t>
            </a:r>
            <a:r>
              <a:rPr sz="2600" spc="-20">
                <a:latin typeface="Arial"/>
                <a:cs typeface="Arial"/>
              </a:rPr>
              <a:t> </a:t>
            </a:r>
            <a:r>
              <a:rPr sz="2600" spc="-30">
                <a:latin typeface="Arial"/>
                <a:cs typeface="Arial"/>
              </a:rPr>
              <a:t>user.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5222" y="487172"/>
            <a:ext cx="63246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/>
              <a:t>Multiple </a:t>
            </a:r>
            <a:r>
              <a:rPr sz="4000" spc="-10"/>
              <a:t>Access</a:t>
            </a:r>
            <a:r>
              <a:rPr sz="4000" spc="-160"/>
              <a:t> </a:t>
            </a:r>
            <a:r>
              <a:rPr sz="4000" spc="-5"/>
              <a:t>Protocols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471930"/>
            <a:ext cx="7355840" cy="3624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Many protocols have been defined to handle </a:t>
            </a:r>
            <a:r>
              <a:rPr sz="2600" spc="-140">
                <a:latin typeface="Arial"/>
                <a:cs typeface="Arial"/>
              </a:rPr>
              <a:t>the  </a:t>
            </a:r>
            <a:r>
              <a:rPr sz="2600">
                <a:latin typeface="Arial"/>
                <a:cs typeface="Arial"/>
              </a:rPr>
              <a:t>access to shared</a:t>
            </a:r>
            <a:r>
              <a:rPr sz="2600" spc="-5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link.</a:t>
            </a:r>
          </a:p>
          <a:p>
            <a:pPr marL="285115" marR="123189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These protocols are organized in three </a:t>
            </a:r>
            <a:r>
              <a:rPr sz="2600" spc="-55">
                <a:latin typeface="Arial"/>
                <a:cs typeface="Arial"/>
              </a:rPr>
              <a:t>different  </a:t>
            </a:r>
            <a:r>
              <a:rPr sz="2600">
                <a:latin typeface="Arial"/>
                <a:cs typeface="Arial"/>
              </a:rPr>
              <a:t>groups.:</a:t>
            </a:r>
          </a:p>
          <a:p>
            <a:pPr marL="561340" lvl="1" indent="-228600">
              <a:lnSpc>
                <a:spcPct val="100000"/>
              </a:lnSpc>
              <a:spcBef>
                <a:spcPts val="181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Random Access</a:t>
            </a:r>
            <a:r>
              <a:rPr sz="2400" spc="-1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Protocols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800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Controlled Access</a:t>
            </a:r>
            <a:r>
              <a:rPr sz="2400" spc="-110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Protocols</a:t>
            </a:r>
            <a:endParaRPr sz="2400">
              <a:latin typeface="Arial"/>
              <a:cs typeface="Arial"/>
            </a:endParaRPr>
          </a:p>
          <a:p>
            <a:pPr marL="561340" lvl="1" indent="-228600">
              <a:lnSpc>
                <a:spcPct val="100000"/>
              </a:lnSpc>
              <a:spcBef>
                <a:spcPts val="1805"/>
              </a:spcBef>
              <a:buClr>
                <a:srgbClr val="DA1F28"/>
              </a:buClr>
              <a:buSzPct val="85416"/>
              <a:buChar char=""/>
              <a:tabLst>
                <a:tab pos="561340" algn="l"/>
              </a:tabLst>
            </a:pPr>
            <a:r>
              <a:rPr sz="2400" spc="-5">
                <a:latin typeface="Arial"/>
                <a:cs typeface="Arial"/>
              </a:rPr>
              <a:t>Channelization</a:t>
            </a:r>
            <a:r>
              <a:rPr sz="2400" spc="25">
                <a:latin typeface="Arial"/>
                <a:cs typeface="Arial"/>
              </a:rPr>
              <a:t> </a:t>
            </a:r>
            <a:r>
              <a:rPr sz="2400" spc="-5">
                <a:latin typeface="Arial"/>
                <a:cs typeface="Arial"/>
              </a:rPr>
              <a:t>Protocols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128515" y="1377696"/>
            <a:ext cx="1294130" cy="903605"/>
            <a:chOff x="4128515" y="1377696"/>
            <a:chExt cx="1294130" cy="903605"/>
          </a:xfrm>
        </p:grpSpPr>
        <p:sp>
          <p:nvSpPr>
            <p:cNvPr id="4" name="object 4"/>
            <p:cNvSpPr/>
            <p:nvPr/>
          </p:nvSpPr>
          <p:spPr>
            <a:xfrm>
              <a:off x="4173104" y="1446614"/>
              <a:ext cx="1201650" cy="8344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28515" y="1377696"/>
              <a:ext cx="1293876" cy="8808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03191" y="1451102"/>
              <a:ext cx="1141857" cy="7739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7139" y="1429639"/>
            <a:ext cx="976630" cy="77406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indent="81915" algn="just">
              <a:lnSpc>
                <a:spcPct val="86400"/>
              </a:lnSpc>
              <a:spcBef>
                <a:spcPts val="390"/>
              </a:spcBef>
            </a:pPr>
            <a:r>
              <a:rPr sz="1800" b="0" spc="-5">
                <a:solidFill>
                  <a:srgbClr val="FFFFFF"/>
                </a:solidFill>
                <a:latin typeface="Arial"/>
                <a:cs typeface="Arial"/>
              </a:rPr>
              <a:t>Multiple  Access  </a:t>
            </a:r>
            <a:r>
              <a:rPr sz="1800" b="0">
                <a:solidFill>
                  <a:srgbClr val="FFFFFF"/>
                </a:solidFill>
                <a:latin typeface="Arial"/>
                <a:cs typeface="Arial"/>
              </a:rPr>
              <a:t>Prot</a:t>
            </a:r>
            <a:r>
              <a:rPr sz="1800" b="0" spc="-1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b="0" spc="-5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800" b="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b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43939" y="2218689"/>
            <a:ext cx="3736975" cy="712470"/>
            <a:chOff x="1043939" y="2218689"/>
            <a:chExt cx="3736975" cy="712470"/>
          </a:xfrm>
        </p:grpSpPr>
        <p:sp>
          <p:nvSpPr>
            <p:cNvPr id="9" name="object 9"/>
            <p:cNvSpPr/>
            <p:nvPr/>
          </p:nvSpPr>
          <p:spPr>
            <a:xfrm>
              <a:off x="1947925" y="2225039"/>
              <a:ext cx="2826385" cy="284480"/>
            </a:xfrm>
            <a:custGeom>
              <a:avLst/>
              <a:gdLst/>
              <a:ahLst/>
              <a:cxnLst/>
              <a:rect l="l" t="t" r="r" b="b"/>
              <a:pathLst>
                <a:path w="2826385" h="284480">
                  <a:moveTo>
                    <a:pt x="2826258" y="0"/>
                  </a:moveTo>
                  <a:lnTo>
                    <a:pt x="2826258" y="142112"/>
                  </a:lnTo>
                  <a:lnTo>
                    <a:pt x="0" y="142112"/>
                  </a:lnTo>
                  <a:lnTo>
                    <a:pt x="0" y="284099"/>
                  </a:lnTo>
                </a:path>
              </a:pathLst>
            </a:custGeom>
            <a:ln w="12700">
              <a:solidFill>
                <a:srgbClr val="2180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3939" y="2494787"/>
              <a:ext cx="1807464" cy="4358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1015" y="2455163"/>
              <a:ext cx="1395984" cy="454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83716" y="2509138"/>
              <a:ext cx="1728317" cy="35585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85061" y="2489708"/>
            <a:ext cx="1125220" cy="367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243840" marR="5080" indent="-231775">
              <a:lnSpc>
                <a:spcPts val="1250"/>
              </a:lnSpc>
              <a:spcBef>
                <a:spcPts val="300"/>
              </a:spcBef>
            </a:pP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Random</a:t>
            </a:r>
            <a:r>
              <a:rPr sz="1200" spc="-18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Access  Protocols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3943" y="2858642"/>
            <a:ext cx="1640839" cy="811530"/>
            <a:chOff x="313943" y="2858642"/>
            <a:chExt cx="1640839" cy="811530"/>
          </a:xfrm>
        </p:grpSpPr>
        <p:sp>
          <p:nvSpPr>
            <p:cNvPr id="15" name="object 15"/>
            <p:cNvSpPr/>
            <p:nvPr/>
          </p:nvSpPr>
          <p:spPr>
            <a:xfrm>
              <a:off x="814539" y="2864992"/>
              <a:ext cx="1133475" cy="405765"/>
            </a:xfrm>
            <a:custGeom>
              <a:avLst/>
              <a:gdLst/>
              <a:ahLst/>
              <a:cxnLst/>
              <a:rect l="l" t="t" r="r" b="b"/>
              <a:pathLst>
                <a:path w="1133475" h="405764">
                  <a:moveTo>
                    <a:pt x="1133386" y="0"/>
                  </a:moveTo>
                  <a:lnTo>
                    <a:pt x="1133386" y="202819"/>
                  </a:lnTo>
                  <a:lnTo>
                    <a:pt x="0" y="202819"/>
                  </a:lnTo>
                  <a:lnTo>
                    <a:pt x="0" y="405638"/>
                  </a:lnTo>
                </a:path>
              </a:pathLst>
            </a:custGeom>
            <a:ln w="12699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3943" y="3256787"/>
              <a:ext cx="1001268" cy="4130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0331" y="3261359"/>
              <a:ext cx="888491" cy="3337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3415" y="3270630"/>
              <a:ext cx="922299" cy="33464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99973" y="3302000"/>
            <a:ext cx="6292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ALO</a:t>
            </a:r>
            <a:r>
              <a:rPr sz="1400" spc="-1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69163" y="3598926"/>
            <a:ext cx="652780" cy="729615"/>
            <a:chOff x="169163" y="3598926"/>
            <a:chExt cx="652780" cy="729615"/>
          </a:xfrm>
        </p:grpSpPr>
        <p:sp>
          <p:nvSpPr>
            <p:cNvPr id="21" name="object 21"/>
            <p:cNvSpPr/>
            <p:nvPr/>
          </p:nvSpPr>
          <p:spPr>
            <a:xfrm>
              <a:off x="494156" y="3605276"/>
              <a:ext cx="320675" cy="207010"/>
            </a:xfrm>
            <a:custGeom>
              <a:avLst/>
              <a:gdLst/>
              <a:ahLst/>
              <a:cxnLst/>
              <a:rect l="l" t="t" r="r" b="b"/>
              <a:pathLst>
                <a:path w="320675" h="207010">
                  <a:moveTo>
                    <a:pt x="320382" y="0"/>
                  </a:moveTo>
                  <a:lnTo>
                    <a:pt x="320382" y="103505"/>
                  </a:lnTo>
                  <a:lnTo>
                    <a:pt x="0" y="103505"/>
                  </a:lnTo>
                  <a:lnTo>
                    <a:pt x="0" y="207010"/>
                  </a:lnTo>
                </a:path>
              </a:pathLst>
            </a:custGeom>
            <a:ln w="12700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8307" y="3797808"/>
              <a:ext cx="632460" cy="53035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9163" y="3845052"/>
              <a:ext cx="652272" cy="3901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7779" y="3812286"/>
              <a:ext cx="552742" cy="45046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67106" y="3872865"/>
            <a:ext cx="454025" cy="308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80645">
              <a:lnSpc>
                <a:spcPts val="1030"/>
              </a:lnSpc>
              <a:spcBef>
                <a:spcPts val="270"/>
              </a:spcBef>
            </a:pPr>
            <a:r>
              <a:rPr sz="1000" spc="-5">
                <a:solidFill>
                  <a:srgbClr val="FFFFFF"/>
                </a:solidFill>
                <a:latin typeface="Arial"/>
                <a:cs typeface="Arial"/>
              </a:rPr>
              <a:t>Pure  </a:t>
            </a:r>
            <a:r>
              <a:rPr sz="10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>
                <a:solidFill>
                  <a:srgbClr val="FFFFFF"/>
                </a:solidFill>
                <a:latin typeface="Arial"/>
                <a:cs typeface="Arial"/>
              </a:rPr>
              <a:t>LOHA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89431" y="3598926"/>
            <a:ext cx="672465" cy="729615"/>
            <a:chOff x="789431" y="3598926"/>
            <a:chExt cx="672465" cy="729615"/>
          </a:xfrm>
        </p:grpSpPr>
        <p:sp>
          <p:nvSpPr>
            <p:cNvPr id="27" name="object 27"/>
            <p:cNvSpPr/>
            <p:nvPr/>
          </p:nvSpPr>
          <p:spPr>
            <a:xfrm>
              <a:off x="814539" y="3605276"/>
              <a:ext cx="300355" cy="207010"/>
            </a:xfrm>
            <a:custGeom>
              <a:avLst/>
              <a:gdLst/>
              <a:ahLst/>
              <a:cxnLst/>
              <a:rect l="l" t="t" r="r" b="b"/>
              <a:pathLst>
                <a:path w="300355" h="207010">
                  <a:moveTo>
                    <a:pt x="0" y="0"/>
                  </a:moveTo>
                  <a:lnTo>
                    <a:pt x="0" y="103505"/>
                  </a:lnTo>
                  <a:lnTo>
                    <a:pt x="300266" y="103505"/>
                  </a:lnTo>
                  <a:lnTo>
                    <a:pt x="300266" y="207010"/>
                  </a:lnTo>
                </a:path>
              </a:pathLst>
            </a:custGeom>
            <a:ln w="12700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8575" y="3797808"/>
              <a:ext cx="632460" cy="53035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9431" y="3845052"/>
              <a:ext cx="672084" cy="3901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8428" y="3812286"/>
              <a:ext cx="552729" cy="45046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87983" y="3872865"/>
            <a:ext cx="454025" cy="30861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17780">
              <a:lnSpc>
                <a:spcPts val="1030"/>
              </a:lnSpc>
              <a:spcBef>
                <a:spcPts val="270"/>
              </a:spcBef>
            </a:pPr>
            <a:r>
              <a:rPr sz="1000" spc="-5">
                <a:solidFill>
                  <a:srgbClr val="FFFFFF"/>
                </a:solidFill>
                <a:latin typeface="Arial"/>
                <a:cs typeface="Arial"/>
              </a:rPr>
              <a:t>Slotted  </a:t>
            </a:r>
            <a:r>
              <a:rPr sz="10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00" spc="-5">
                <a:solidFill>
                  <a:srgbClr val="FFFFFF"/>
                </a:solidFill>
                <a:latin typeface="Arial"/>
                <a:cs typeface="Arial"/>
              </a:rPr>
              <a:t>LOHA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815083" y="2858642"/>
            <a:ext cx="798830" cy="814705"/>
            <a:chOff x="1815083" y="2858642"/>
            <a:chExt cx="798830" cy="814705"/>
          </a:xfrm>
        </p:grpSpPr>
        <p:sp>
          <p:nvSpPr>
            <p:cNvPr id="33" name="object 33"/>
            <p:cNvSpPr/>
            <p:nvPr/>
          </p:nvSpPr>
          <p:spPr>
            <a:xfrm>
              <a:off x="1947925" y="2864992"/>
              <a:ext cx="266065" cy="408305"/>
            </a:xfrm>
            <a:custGeom>
              <a:avLst/>
              <a:gdLst/>
              <a:ahLst/>
              <a:cxnLst/>
              <a:rect l="l" t="t" r="r" b="b"/>
              <a:pathLst>
                <a:path w="266064" h="408304">
                  <a:moveTo>
                    <a:pt x="0" y="0"/>
                  </a:moveTo>
                  <a:lnTo>
                    <a:pt x="0" y="203962"/>
                  </a:lnTo>
                  <a:lnTo>
                    <a:pt x="266065" y="203962"/>
                  </a:lnTo>
                  <a:lnTo>
                    <a:pt x="266065" y="408051"/>
                  </a:lnTo>
                </a:path>
              </a:pathLst>
            </a:custGeom>
            <a:ln w="12700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28799" y="3258311"/>
              <a:ext cx="769619" cy="4145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815083" y="3264407"/>
              <a:ext cx="798576" cy="33375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868423" y="3273043"/>
              <a:ext cx="691133" cy="33477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945004" y="3304413"/>
            <a:ext cx="5391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418844" y="3601465"/>
            <a:ext cx="802005" cy="1217930"/>
            <a:chOff x="1418844" y="3601465"/>
            <a:chExt cx="802005" cy="1217930"/>
          </a:xfrm>
        </p:grpSpPr>
        <p:sp>
          <p:nvSpPr>
            <p:cNvPr id="39" name="object 39"/>
            <p:cNvSpPr/>
            <p:nvPr/>
          </p:nvSpPr>
          <p:spPr>
            <a:xfrm>
              <a:off x="1688084" y="3607815"/>
              <a:ext cx="526415" cy="782955"/>
            </a:xfrm>
            <a:custGeom>
              <a:avLst/>
              <a:gdLst/>
              <a:ahLst/>
              <a:cxnLst/>
              <a:rect l="l" t="t" r="r" b="b"/>
              <a:pathLst>
                <a:path w="526414" h="782954">
                  <a:moveTo>
                    <a:pt x="525907" y="0"/>
                  </a:moveTo>
                  <a:lnTo>
                    <a:pt x="525907" y="391286"/>
                  </a:lnTo>
                  <a:lnTo>
                    <a:pt x="0" y="391286"/>
                  </a:lnTo>
                  <a:lnTo>
                    <a:pt x="0" y="782573"/>
                  </a:lnTo>
                </a:path>
              </a:pathLst>
            </a:custGeom>
            <a:ln w="12700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8844" y="4376927"/>
              <a:ext cx="537971" cy="441960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432560" y="4447031"/>
              <a:ext cx="510540" cy="268224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459103" y="4390389"/>
              <a:ext cx="457961" cy="36322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504569" y="4467859"/>
            <a:ext cx="366395" cy="19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670"/>
              </a:lnSpc>
              <a:spcBef>
                <a:spcPts val="100"/>
              </a:spcBef>
            </a:pPr>
            <a:r>
              <a:rPr sz="600">
                <a:solidFill>
                  <a:srgbClr val="FFFFFF"/>
                </a:solidFill>
                <a:latin typeface="Arial"/>
                <a:cs typeface="Arial"/>
              </a:rPr>
              <a:t>1-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ts val="670"/>
              </a:lnSpc>
            </a:pPr>
            <a:r>
              <a:rPr sz="600" spc="-5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6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944623" y="3601465"/>
            <a:ext cx="538480" cy="1217930"/>
            <a:chOff x="1944623" y="3601465"/>
            <a:chExt cx="538480" cy="1217930"/>
          </a:xfrm>
        </p:grpSpPr>
        <p:sp>
          <p:nvSpPr>
            <p:cNvPr id="45" name="object 45"/>
            <p:cNvSpPr/>
            <p:nvPr/>
          </p:nvSpPr>
          <p:spPr>
            <a:xfrm>
              <a:off x="2213990" y="3607815"/>
              <a:ext cx="0" cy="782955"/>
            </a:xfrm>
            <a:custGeom>
              <a:avLst/>
              <a:gdLst/>
              <a:ahLst/>
              <a:cxnLst/>
              <a:rect l="l" t="t" r="r" b="b"/>
              <a:pathLst>
                <a:path h="782954">
                  <a:moveTo>
                    <a:pt x="0" y="0"/>
                  </a:moveTo>
                  <a:lnTo>
                    <a:pt x="0" y="782573"/>
                  </a:lnTo>
                </a:path>
              </a:pathLst>
            </a:custGeom>
            <a:ln w="12700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944623" y="4376927"/>
              <a:ext cx="537972" cy="44196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58339" y="4447031"/>
              <a:ext cx="510539" cy="2682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985009" y="4390389"/>
              <a:ext cx="457962" cy="363220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030348" y="4467859"/>
            <a:ext cx="366395" cy="1962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88265">
              <a:lnSpc>
                <a:spcPts val="620"/>
              </a:lnSpc>
              <a:spcBef>
                <a:spcPts val="200"/>
              </a:spcBef>
            </a:pPr>
            <a:r>
              <a:rPr sz="600" spc="-5">
                <a:solidFill>
                  <a:srgbClr val="FFFFFF"/>
                </a:solidFill>
                <a:latin typeface="Arial"/>
                <a:cs typeface="Arial"/>
              </a:rPr>
              <a:t>Non-  Pe</a:t>
            </a:r>
            <a:r>
              <a:rPr sz="6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207641" y="3601465"/>
            <a:ext cx="800735" cy="1217930"/>
            <a:chOff x="2207641" y="3601465"/>
            <a:chExt cx="800735" cy="1217930"/>
          </a:xfrm>
        </p:grpSpPr>
        <p:sp>
          <p:nvSpPr>
            <p:cNvPr id="51" name="object 51"/>
            <p:cNvSpPr/>
            <p:nvPr/>
          </p:nvSpPr>
          <p:spPr>
            <a:xfrm>
              <a:off x="2213991" y="3607815"/>
              <a:ext cx="526415" cy="782955"/>
            </a:xfrm>
            <a:custGeom>
              <a:avLst/>
              <a:gdLst/>
              <a:ahLst/>
              <a:cxnLst/>
              <a:rect l="l" t="t" r="r" b="b"/>
              <a:pathLst>
                <a:path w="526414" h="782954">
                  <a:moveTo>
                    <a:pt x="0" y="0"/>
                  </a:moveTo>
                  <a:lnTo>
                    <a:pt x="0" y="391286"/>
                  </a:lnTo>
                  <a:lnTo>
                    <a:pt x="525907" y="391286"/>
                  </a:lnTo>
                  <a:lnTo>
                    <a:pt x="525907" y="782573"/>
                  </a:lnTo>
                </a:path>
              </a:pathLst>
            </a:custGeom>
            <a:ln w="12700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471928" y="4376927"/>
              <a:ext cx="536448" cy="44196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484120" y="4447031"/>
              <a:ext cx="510540" cy="2682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10917" y="4390389"/>
              <a:ext cx="457962" cy="36322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556510" y="4467859"/>
            <a:ext cx="366395" cy="196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670"/>
              </a:lnSpc>
              <a:spcBef>
                <a:spcPts val="100"/>
              </a:spcBef>
            </a:pPr>
            <a:r>
              <a:rPr sz="600" spc="-5">
                <a:solidFill>
                  <a:srgbClr val="FFFFFF"/>
                </a:solidFill>
                <a:latin typeface="Arial"/>
                <a:cs typeface="Arial"/>
              </a:rPr>
              <a:t>P-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ts val="670"/>
              </a:lnSpc>
            </a:pPr>
            <a:r>
              <a:rPr sz="600" spc="-5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60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6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600">
                <a:solidFill>
                  <a:srgbClr val="FFFFFF"/>
                </a:solidFill>
                <a:latin typeface="Arial"/>
                <a:cs typeface="Arial"/>
              </a:rPr>
              <a:t>ste</a:t>
            </a:r>
            <a:r>
              <a:rPr sz="6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60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941576" y="2858642"/>
            <a:ext cx="1584960" cy="800735"/>
            <a:chOff x="1941576" y="2858642"/>
            <a:chExt cx="1584960" cy="800735"/>
          </a:xfrm>
        </p:grpSpPr>
        <p:sp>
          <p:nvSpPr>
            <p:cNvPr id="57" name="object 57"/>
            <p:cNvSpPr/>
            <p:nvPr/>
          </p:nvSpPr>
          <p:spPr>
            <a:xfrm>
              <a:off x="1947926" y="2864992"/>
              <a:ext cx="1101090" cy="411480"/>
            </a:xfrm>
            <a:custGeom>
              <a:avLst/>
              <a:gdLst/>
              <a:ahLst/>
              <a:cxnLst/>
              <a:rect l="l" t="t" r="r" b="b"/>
              <a:pathLst>
                <a:path w="1101089" h="411479">
                  <a:moveTo>
                    <a:pt x="0" y="0"/>
                  </a:moveTo>
                  <a:lnTo>
                    <a:pt x="0" y="205612"/>
                  </a:lnTo>
                  <a:lnTo>
                    <a:pt x="1100709" y="205612"/>
                  </a:lnTo>
                  <a:lnTo>
                    <a:pt x="1100709" y="411226"/>
                  </a:lnTo>
                </a:path>
              </a:pathLst>
            </a:custGeom>
            <a:ln w="12700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87752" y="3261359"/>
              <a:ext cx="922020" cy="39776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69464" y="3282695"/>
              <a:ext cx="957072" cy="297179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27503" y="3276218"/>
              <a:ext cx="842263" cy="318261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684145" y="3317240"/>
            <a:ext cx="7289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CSMA/CD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941576" y="2858642"/>
            <a:ext cx="2533015" cy="789940"/>
            <a:chOff x="1941576" y="2858642"/>
            <a:chExt cx="2533015" cy="789940"/>
          </a:xfrm>
        </p:grpSpPr>
        <p:sp>
          <p:nvSpPr>
            <p:cNvPr id="63" name="object 63"/>
            <p:cNvSpPr/>
            <p:nvPr/>
          </p:nvSpPr>
          <p:spPr>
            <a:xfrm>
              <a:off x="1947926" y="2864992"/>
              <a:ext cx="2038350" cy="414655"/>
            </a:xfrm>
            <a:custGeom>
              <a:avLst/>
              <a:gdLst/>
              <a:ahLst/>
              <a:cxnLst/>
              <a:rect l="l" t="t" r="r" b="b"/>
              <a:pathLst>
                <a:path w="2038350" h="414654">
                  <a:moveTo>
                    <a:pt x="0" y="0"/>
                  </a:moveTo>
                  <a:lnTo>
                    <a:pt x="0" y="207010"/>
                  </a:lnTo>
                  <a:lnTo>
                    <a:pt x="2038350" y="207010"/>
                  </a:lnTo>
                  <a:lnTo>
                    <a:pt x="2038350" y="414147"/>
                  </a:lnTo>
                </a:path>
              </a:pathLst>
            </a:custGeom>
            <a:ln w="12699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497580" y="3264407"/>
              <a:ext cx="976884" cy="384047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11296" y="3278123"/>
              <a:ext cx="949451" cy="297179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37585" y="3279139"/>
              <a:ext cx="897381" cy="303530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3625977" y="3312667"/>
            <a:ext cx="720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CSMA/</a:t>
            </a: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CA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889247" y="2217420"/>
            <a:ext cx="1765300" cy="713740"/>
            <a:chOff x="3889247" y="2217420"/>
            <a:chExt cx="1765300" cy="713740"/>
          </a:xfrm>
        </p:grpSpPr>
        <p:sp>
          <p:nvSpPr>
            <p:cNvPr id="69" name="object 69"/>
            <p:cNvSpPr/>
            <p:nvPr/>
          </p:nvSpPr>
          <p:spPr>
            <a:xfrm>
              <a:off x="4771897" y="2225040"/>
              <a:ext cx="2540" cy="284480"/>
            </a:xfrm>
            <a:custGeom>
              <a:avLst/>
              <a:gdLst/>
              <a:ahLst/>
              <a:cxnLst/>
              <a:rect l="l" t="t" r="r" b="b"/>
              <a:pathLst>
                <a:path w="2539" h="284480">
                  <a:moveTo>
                    <a:pt x="1143" y="-6350"/>
                  </a:moveTo>
                  <a:lnTo>
                    <a:pt x="1143" y="290449"/>
                  </a:lnTo>
                </a:path>
              </a:pathLst>
            </a:custGeom>
            <a:ln w="14986">
              <a:solidFill>
                <a:srgbClr val="2180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89247" y="2494788"/>
              <a:ext cx="1764792" cy="435863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035551" y="2455164"/>
              <a:ext cx="1514855" cy="45415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928998" y="2509139"/>
              <a:ext cx="1685671" cy="355853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149978" y="2489708"/>
            <a:ext cx="1243965" cy="367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03530" marR="5080" indent="-291465">
              <a:lnSpc>
                <a:spcPts val="1250"/>
              </a:lnSpc>
              <a:spcBef>
                <a:spcPts val="300"/>
              </a:spcBef>
            </a:pP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Controlled</a:t>
            </a:r>
            <a:r>
              <a:rPr sz="1200" spc="-1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Access  Protocols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454652" y="2858642"/>
            <a:ext cx="992505" cy="1226185"/>
            <a:chOff x="4454652" y="2858642"/>
            <a:chExt cx="992505" cy="1226185"/>
          </a:xfrm>
        </p:grpSpPr>
        <p:sp>
          <p:nvSpPr>
            <p:cNvPr id="75" name="object 75"/>
            <p:cNvSpPr/>
            <p:nvPr/>
          </p:nvSpPr>
          <p:spPr>
            <a:xfrm>
              <a:off x="4771898" y="2864992"/>
              <a:ext cx="179070" cy="799465"/>
            </a:xfrm>
            <a:custGeom>
              <a:avLst/>
              <a:gdLst/>
              <a:ahLst/>
              <a:cxnLst/>
              <a:rect l="l" t="t" r="r" b="b"/>
              <a:pathLst>
                <a:path w="179070" h="799464">
                  <a:moveTo>
                    <a:pt x="0" y="0"/>
                  </a:moveTo>
                  <a:lnTo>
                    <a:pt x="0" y="399669"/>
                  </a:lnTo>
                  <a:lnTo>
                    <a:pt x="178942" y="399669"/>
                  </a:lnTo>
                  <a:lnTo>
                    <a:pt x="178942" y="799338"/>
                  </a:lnTo>
                </a:path>
              </a:pathLst>
            </a:custGeom>
            <a:ln w="12699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54652" y="3649979"/>
              <a:ext cx="992124" cy="434340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475988" y="3704843"/>
              <a:ext cx="949451" cy="27127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493895" y="3664330"/>
              <a:ext cx="913891" cy="355219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581525" y="3736594"/>
            <a:ext cx="7397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>
                <a:solidFill>
                  <a:srgbClr val="FFFFFF"/>
                </a:solidFill>
                <a:latin typeface="Arial"/>
                <a:cs typeface="Arial"/>
              </a:rPr>
              <a:t>Reser</a:t>
            </a:r>
            <a:r>
              <a:rPr sz="1050" spc="-15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05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50" spc="-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05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765547" y="2858642"/>
            <a:ext cx="1294130" cy="1203325"/>
            <a:chOff x="4765547" y="2858642"/>
            <a:chExt cx="1294130" cy="1203325"/>
          </a:xfrm>
        </p:grpSpPr>
        <p:sp>
          <p:nvSpPr>
            <p:cNvPr id="81" name="object 81"/>
            <p:cNvSpPr/>
            <p:nvPr/>
          </p:nvSpPr>
          <p:spPr>
            <a:xfrm>
              <a:off x="4771897" y="2864992"/>
              <a:ext cx="967740" cy="799465"/>
            </a:xfrm>
            <a:custGeom>
              <a:avLst/>
              <a:gdLst/>
              <a:ahLst/>
              <a:cxnLst/>
              <a:rect l="l" t="t" r="r" b="b"/>
              <a:pathLst>
                <a:path w="967739" h="799464">
                  <a:moveTo>
                    <a:pt x="0" y="0"/>
                  </a:moveTo>
                  <a:lnTo>
                    <a:pt x="0" y="399669"/>
                  </a:lnTo>
                  <a:lnTo>
                    <a:pt x="967359" y="399669"/>
                  </a:lnTo>
                  <a:lnTo>
                    <a:pt x="967359" y="799338"/>
                  </a:lnTo>
                </a:path>
              </a:pathLst>
            </a:custGeom>
            <a:ln w="12700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36107" y="3649979"/>
              <a:ext cx="606551" cy="411480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419343" y="3694175"/>
              <a:ext cx="640079" cy="271272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475731" y="3664330"/>
              <a:ext cx="527176" cy="331469"/>
            </a:xfrm>
            <a:prstGeom prst="rect">
              <a:avLst/>
            </a:prstGeom>
            <a:blipFill>
              <a:blip r:embed="rId4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524627" y="3724783"/>
            <a:ext cx="4298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>
                <a:solidFill>
                  <a:srgbClr val="FFFFFF"/>
                </a:solidFill>
                <a:latin typeface="Arial"/>
                <a:cs typeface="Arial"/>
              </a:rPr>
              <a:t>Po</a:t>
            </a:r>
            <a:r>
              <a:rPr sz="1050" spc="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050">
                <a:solidFill>
                  <a:srgbClr val="FFFFFF"/>
                </a:solidFill>
                <a:latin typeface="Arial"/>
                <a:cs typeface="Arial"/>
              </a:rPr>
              <a:t>ling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765547" y="2858642"/>
            <a:ext cx="2044064" cy="1212215"/>
            <a:chOff x="4765547" y="2858642"/>
            <a:chExt cx="2044064" cy="1212215"/>
          </a:xfrm>
        </p:grpSpPr>
        <p:sp>
          <p:nvSpPr>
            <p:cNvPr id="87" name="object 87"/>
            <p:cNvSpPr/>
            <p:nvPr/>
          </p:nvSpPr>
          <p:spPr>
            <a:xfrm>
              <a:off x="4771897" y="2864992"/>
              <a:ext cx="1648460" cy="799465"/>
            </a:xfrm>
            <a:custGeom>
              <a:avLst/>
              <a:gdLst/>
              <a:ahLst/>
              <a:cxnLst/>
              <a:rect l="l" t="t" r="r" b="b"/>
              <a:pathLst>
                <a:path w="1648460" h="799464">
                  <a:moveTo>
                    <a:pt x="0" y="0"/>
                  </a:moveTo>
                  <a:lnTo>
                    <a:pt x="0" y="399669"/>
                  </a:lnTo>
                  <a:lnTo>
                    <a:pt x="1648460" y="399669"/>
                  </a:lnTo>
                  <a:lnTo>
                    <a:pt x="1648460" y="799338"/>
                  </a:lnTo>
                </a:path>
              </a:pathLst>
            </a:custGeom>
            <a:ln w="12700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030467" y="3649979"/>
              <a:ext cx="778763" cy="420624"/>
            </a:xfrm>
            <a:prstGeom prst="rect">
              <a:avLst/>
            </a:prstGeom>
            <a:blipFill>
              <a:blip r:embed="rId4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062471" y="3630167"/>
              <a:ext cx="713231" cy="408431"/>
            </a:xfrm>
            <a:prstGeom prst="rect">
              <a:avLst/>
            </a:prstGeom>
            <a:blipFill>
              <a:blip r:embed="rId4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070726" y="3664330"/>
              <a:ext cx="699262" cy="341502"/>
            </a:xfrm>
            <a:prstGeom prst="rect">
              <a:avLst/>
            </a:prstGeom>
            <a:blipFill>
              <a:blip r:embed="rId4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168897" y="3660775"/>
            <a:ext cx="503555" cy="325120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 indent="51435">
              <a:lnSpc>
                <a:spcPts val="1090"/>
              </a:lnSpc>
              <a:spcBef>
                <a:spcPts val="284"/>
              </a:spcBef>
            </a:pPr>
            <a:r>
              <a:rPr sz="1050" spc="5">
                <a:solidFill>
                  <a:srgbClr val="FFFFFF"/>
                </a:solidFill>
                <a:latin typeface="Arial"/>
                <a:cs typeface="Arial"/>
              </a:rPr>
              <a:t>Token  </a:t>
            </a:r>
            <a:r>
              <a:rPr sz="1050">
                <a:solidFill>
                  <a:srgbClr val="FFFFFF"/>
                </a:solidFill>
                <a:latin typeface="Arial"/>
                <a:cs typeface="Arial"/>
              </a:rPr>
              <a:t>Pass</a:t>
            </a:r>
            <a:r>
              <a:rPr sz="1050" spc="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05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4767834" y="2218689"/>
            <a:ext cx="3821429" cy="712470"/>
            <a:chOff x="4767834" y="2218689"/>
            <a:chExt cx="3821429" cy="712470"/>
          </a:xfrm>
        </p:grpSpPr>
        <p:sp>
          <p:nvSpPr>
            <p:cNvPr id="93" name="object 93"/>
            <p:cNvSpPr/>
            <p:nvPr/>
          </p:nvSpPr>
          <p:spPr>
            <a:xfrm>
              <a:off x="4774184" y="2225039"/>
              <a:ext cx="3122930" cy="284480"/>
            </a:xfrm>
            <a:custGeom>
              <a:avLst/>
              <a:gdLst/>
              <a:ahLst/>
              <a:cxnLst/>
              <a:rect l="l" t="t" r="r" b="b"/>
              <a:pathLst>
                <a:path w="3122929" h="284480">
                  <a:moveTo>
                    <a:pt x="0" y="0"/>
                  </a:moveTo>
                  <a:lnTo>
                    <a:pt x="0" y="142112"/>
                  </a:lnTo>
                  <a:lnTo>
                    <a:pt x="3122930" y="142112"/>
                  </a:lnTo>
                  <a:lnTo>
                    <a:pt x="3122930" y="284099"/>
                  </a:lnTo>
                </a:path>
              </a:pathLst>
            </a:custGeom>
            <a:ln w="12699">
              <a:solidFill>
                <a:srgbClr val="2180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205472" y="2494787"/>
              <a:ext cx="1383792" cy="435863"/>
            </a:xfrm>
            <a:prstGeom prst="rect">
              <a:avLst/>
            </a:prstGeom>
            <a:blipFill>
              <a:blip r:embed="rId4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264908" y="2455163"/>
              <a:ext cx="1303020" cy="454151"/>
            </a:xfrm>
            <a:prstGeom prst="rect">
              <a:avLst/>
            </a:prstGeom>
            <a:blipFill>
              <a:blip r:embed="rId4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244588" y="2509138"/>
              <a:ext cx="1305178" cy="355853"/>
            </a:xfrm>
            <a:prstGeom prst="rect">
              <a:avLst/>
            </a:prstGeom>
            <a:blipFill>
              <a:blip r:embed="rId4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7380858" y="2489708"/>
            <a:ext cx="1034415" cy="3670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98120" marR="5080" indent="-186055">
              <a:lnSpc>
                <a:spcPts val="1250"/>
              </a:lnSpc>
              <a:spcBef>
                <a:spcPts val="300"/>
              </a:spcBef>
            </a:pP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Ch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nnel</a:t>
            </a:r>
            <a:r>
              <a:rPr sz="12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spc="-15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ation  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Protocols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6541007" y="2858642"/>
            <a:ext cx="1362710" cy="1733550"/>
            <a:chOff x="6541007" y="2858642"/>
            <a:chExt cx="1362710" cy="1733550"/>
          </a:xfrm>
        </p:grpSpPr>
        <p:sp>
          <p:nvSpPr>
            <p:cNvPr id="99" name="object 99"/>
            <p:cNvSpPr/>
            <p:nvPr/>
          </p:nvSpPr>
          <p:spPr>
            <a:xfrm>
              <a:off x="6948169" y="2864992"/>
              <a:ext cx="949325" cy="1254760"/>
            </a:xfrm>
            <a:custGeom>
              <a:avLst/>
              <a:gdLst/>
              <a:ahLst/>
              <a:cxnLst/>
              <a:rect l="l" t="t" r="r" b="b"/>
              <a:pathLst>
                <a:path w="949325" h="1254760">
                  <a:moveTo>
                    <a:pt x="948944" y="0"/>
                  </a:moveTo>
                  <a:lnTo>
                    <a:pt x="948944" y="627253"/>
                  </a:lnTo>
                  <a:lnTo>
                    <a:pt x="0" y="627253"/>
                  </a:lnTo>
                  <a:lnTo>
                    <a:pt x="0" y="1254633"/>
                  </a:lnTo>
                </a:path>
              </a:pathLst>
            </a:custGeom>
            <a:ln w="12700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541007" y="4105655"/>
              <a:ext cx="813816" cy="486156"/>
            </a:xfrm>
            <a:prstGeom prst="rect">
              <a:avLst/>
            </a:prstGeom>
            <a:blipFill>
              <a:blip r:embed="rId5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54723" y="4146803"/>
              <a:ext cx="787907" cy="333756"/>
            </a:xfrm>
            <a:prstGeom prst="rect">
              <a:avLst/>
            </a:prstGeom>
            <a:blipFill>
              <a:blip r:embed="rId5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81266" y="4119625"/>
              <a:ext cx="733932" cy="406654"/>
            </a:xfrm>
            <a:prstGeom prst="rect">
              <a:avLst/>
            </a:prstGeom>
            <a:blipFill>
              <a:blip r:embed="rId5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6685533" y="4187190"/>
            <a:ext cx="527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>
                <a:solidFill>
                  <a:srgbClr val="FFFFFF"/>
                </a:solidFill>
                <a:latin typeface="Arial"/>
                <a:cs typeface="Arial"/>
              </a:rPr>
              <a:t>FDMA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7344156" y="2858642"/>
            <a:ext cx="722630" cy="1733550"/>
            <a:chOff x="7344156" y="2858642"/>
            <a:chExt cx="722630" cy="1733550"/>
          </a:xfrm>
        </p:grpSpPr>
        <p:sp>
          <p:nvSpPr>
            <p:cNvPr id="105" name="object 105"/>
            <p:cNvSpPr/>
            <p:nvPr/>
          </p:nvSpPr>
          <p:spPr>
            <a:xfrm>
              <a:off x="7704709" y="2864992"/>
              <a:ext cx="192405" cy="1254760"/>
            </a:xfrm>
            <a:custGeom>
              <a:avLst/>
              <a:gdLst/>
              <a:ahLst/>
              <a:cxnLst/>
              <a:rect l="l" t="t" r="r" b="b"/>
              <a:pathLst>
                <a:path w="192404" h="1254760">
                  <a:moveTo>
                    <a:pt x="192405" y="0"/>
                  </a:moveTo>
                  <a:lnTo>
                    <a:pt x="192405" y="627253"/>
                  </a:lnTo>
                  <a:lnTo>
                    <a:pt x="0" y="627253"/>
                  </a:lnTo>
                  <a:lnTo>
                    <a:pt x="0" y="1254633"/>
                  </a:lnTo>
                </a:path>
              </a:pathLst>
            </a:custGeom>
            <a:ln w="12700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344156" y="4105655"/>
              <a:ext cx="722376" cy="486156"/>
            </a:xfrm>
            <a:prstGeom prst="rect">
              <a:avLst/>
            </a:prstGeom>
            <a:blipFill>
              <a:blip r:embed="rId5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60920" y="4169663"/>
              <a:ext cx="687324" cy="297180"/>
            </a:xfrm>
            <a:prstGeom prst="rect">
              <a:avLst/>
            </a:prstGeom>
            <a:blipFill>
              <a:blip r:embed="rId5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83145" y="4119625"/>
              <a:ext cx="643127" cy="406654"/>
            </a:xfrm>
            <a:prstGeom prst="rect">
              <a:avLst/>
            </a:prstGeom>
            <a:blipFill>
              <a:blip r:embed="rId5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7476870" y="4204842"/>
            <a:ext cx="4578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1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7890764" y="2858642"/>
            <a:ext cx="838835" cy="1733550"/>
            <a:chOff x="7890764" y="2858642"/>
            <a:chExt cx="838835" cy="1733550"/>
          </a:xfrm>
        </p:grpSpPr>
        <p:sp>
          <p:nvSpPr>
            <p:cNvPr id="111" name="object 111"/>
            <p:cNvSpPr/>
            <p:nvPr/>
          </p:nvSpPr>
          <p:spPr>
            <a:xfrm>
              <a:off x="7897114" y="2864992"/>
              <a:ext cx="480695" cy="1254760"/>
            </a:xfrm>
            <a:custGeom>
              <a:avLst/>
              <a:gdLst/>
              <a:ahLst/>
              <a:cxnLst/>
              <a:rect l="l" t="t" r="r" b="b"/>
              <a:pathLst>
                <a:path w="480695" h="1254760">
                  <a:moveTo>
                    <a:pt x="0" y="0"/>
                  </a:moveTo>
                  <a:lnTo>
                    <a:pt x="0" y="627253"/>
                  </a:lnTo>
                  <a:lnTo>
                    <a:pt x="480313" y="627253"/>
                  </a:lnTo>
                  <a:lnTo>
                    <a:pt x="480313" y="1254633"/>
                  </a:lnTo>
                </a:path>
              </a:pathLst>
            </a:custGeom>
            <a:ln w="12699">
              <a:solidFill>
                <a:srgbClr val="289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054340" y="4105655"/>
              <a:ext cx="646176" cy="486156"/>
            </a:xfrm>
            <a:prstGeom prst="rect">
              <a:avLst/>
            </a:prstGeom>
            <a:blipFill>
              <a:blip r:embed="rId5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026908" y="4169663"/>
              <a:ext cx="702564" cy="297180"/>
            </a:xfrm>
            <a:prstGeom prst="rect">
              <a:avLst/>
            </a:prstGeom>
            <a:blipFill>
              <a:blip r:embed="rId5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8094218" y="4119625"/>
              <a:ext cx="566420" cy="406654"/>
            </a:xfrm>
            <a:prstGeom prst="rect">
              <a:avLst/>
            </a:prstGeom>
            <a:blipFill>
              <a:blip r:embed="rId5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8141969" y="4204842"/>
            <a:ext cx="4730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8833" y="487172"/>
            <a:ext cx="6436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/>
              <a:t>Random Access</a:t>
            </a:r>
            <a:r>
              <a:rPr sz="4000" spc="-145"/>
              <a:t> </a:t>
            </a:r>
            <a:r>
              <a:rPr sz="4000" spc="-5"/>
              <a:t>Protocols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07593" y="1243558"/>
            <a:ext cx="8072755" cy="434022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9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It is also called </a:t>
            </a:r>
            <a:r>
              <a:rPr sz="2600" b="1">
                <a:latin typeface="Arial"/>
                <a:cs typeface="Arial"/>
              </a:rPr>
              <a:t>Contention</a:t>
            </a:r>
            <a:r>
              <a:rPr sz="2600" b="1" spc="-85">
                <a:latin typeface="Arial"/>
                <a:cs typeface="Arial"/>
              </a:rPr>
              <a:t> </a:t>
            </a:r>
            <a:r>
              <a:rPr sz="2600" b="1" spc="5">
                <a:latin typeface="Arial"/>
                <a:cs typeface="Arial"/>
              </a:rPr>
              <a:t>Method</a:t>
            </a:r>
            <a:r>
              <a:rPr sz="2600" spc="5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285115" indent="-273050">
              <a:lnSpc>
                <a:spcPct val="100000"/>
              </a:lnSpc>
              <a:spcBef>
                <a:spcPts val="18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In this method, there is no control</a:t>
            </a:r>
            <a:r>
              <a:rPr sz="2600" spc="-3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station.</a:t>
            </a:r>
          </a:p>
          <a:p>
            <a:pPr marL="285115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Any station can send the</a:t>
            </a:r>
            <a:r>
              <a:rPr sz="2600" spc="-25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data.</a:t>
            </a:r>
          </a:p>
          <a:p>
            <a:pPr marL="285115" marR="5080" indent="-273050">
              <a:lnSpc>
                <a:spcPct val="100000"/>
              </a:lnSpc>
              <a:spcBef>
                <a:spcPts val="1800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 station can make a decision on whether or not </a:t>
            </a:r>
            <a:r>
              <a:rPr sz="2600" spc="-204">
                <a:latin typeface="Arial"/>
                <a:cs typeface="Arial"/>
              </a:rPr>
              <a:t>to  </a:t>
            </a:r>
            <a:r>
              <a:rPr sz="2600">
                <a:latin typeface="Arial"/>
                <a:cs typeface="Arial"/>
              </a:rPr>
              <a:t>send data. This decision depends on </a:t>
            </a:r>
            <a:r>
              <a:rPr sz="2600" spc="-5">
                <a:latin typeface="Arial"/>
                <a:cs typeface="Arial"/>
              </a:rPr>
              <a:t>the </a:t>
            </a:r>
            <a:r>
              <a:rPr sz="2600">
                <a:latin typeface="Arial"/>
                <a:cs typeface="Arial"/>
              </a:rPr>
              <a:t>state of the  channel, i.e. </a:t>
            </a:r>
            <a:r>
              <a:rPr sz="2600" spc="5">
                <a:latin typeface="Arial"/>
                <a:cs typeface="Arial"/>
              </a:rPr>
              <a:t>channel </a:t>
            </a:r>
            <a:r>
              <a:rPr sz="2600">
                <a:latin typeface="Arial"/>
                <a:cs typeface="Arial"/>
              </a:rPr>
              <a:t>is busy or</a:t>
            </a:r>
            <a:r>
              <a:rPr sz="2600" spc="-9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idle.</a:t>
            </a:r>
          </a:p>
          <a:p>
            <a:pPr marL="285115" indent="-273050">
              <a:lnSpc>
                <a:spcPct val="100000"/>
              </a:lnSpc>
              <a:spcBef>
                <a:spcPts val="1805"/>
              </a:spcBef>
              <a:buClr>
                <a:srgbClr val="2CA1BE"/>
              </a:buClr>
              <a:buSzPct val="84615"/>
              <a:buChar char=""/>
              <a:tabLst>
                <a:tab pos="285750" algn="l"/>
              </a:tabLst>
            </a:pPr>
            <a:r>
              <a:rPr sz="2600">
                <a:latin typeface="Arial"/>
                <a:cs typeface="Arial"/>
              </a:rPr>
              <a:t>There is no scheduled time for a stations to</a:t>
            </a:r>
            <a:r>
              <a:rPr sz="2600" spc="-50">
                <a:latin typeface="Arial"/>
                <a:cs typeface="Arial"/>
              </a:rPr>
              <a:t> </a:t>
            </a:r>
            <a:r>
              <a:rPr sz="2600">
                <a:latin typeface="Arial"/>
                <a:cs typeface="Arial"/>
              </a:rPr>
              <a:t>transmit.</a:t>
            </a:r>
          </a:p>
          <a:p>
            <a:pPr marL="285115">
              <a:lnSpc>
                <a:spcPct val="100000"/>
              </a:lnSpc>
            </a:pPr>
            <a:r>
              <a:rPr sz="2600">
                <a:latin typeface="Arial"/>
                <a:cs typeface="Arial"/>
              </a:rPr>
              <a:t>They can transmit in random</a:t>
            </a:r>
            <a:r>
              <a:rPr sz="2600" spc="-75">
                <a:latin typeface="Arial"/>
                <a:cs typeface="Arial"/>
              </a:rPr>
              <a:t> </a:t>
            </a:r>
            <a:r>
              <a:rPr sz="2600" spc="-25">
                <a:latin typeface="Arial"/>
                <a:cs typeface="Arial"/>
              </a:rPr>
              <a:t>order.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dirty="0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1860917339A24CBF48CA72FD87A938" ma:contentTypeVersion="4" ma:contentTypeDescription="Create a new document." ma:contentTypeScope="" ma:versionID="980b02646fa074ec6df36e14e32d67b1">
  <xsd:schema xmlns:xsd="http://www.w3.org/2001/XMLSchema" xmlns:xs="http://www.w3.org/2001/XMLSchema" xmlns:p="http://schemas.microsoft.com/office/2006/metadata/properties" xmlns:ns2="add626ea-3744-4bc4-9968-be3225425790" xmlns:ns3="be0a9719-4ac4-4ca6-8b98-e7dd01bc4f66" targetNamespace="http://schemas.microsoft.com/office/2006/metadata/properties" ma:root="true" ma:fieldsID="8108df76a192e00ecce4cadae88a104d" ns2:_="" ns3:_="">
    <xsd:import namespace="add626ea-3744-4bc4-9968-be3225425790"/>
    <xsd:import namespace="be0a9719-4ac4-4ca6-8b98-e7dd01bc4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626ea-3744-4bc4-9968-be3225425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a9719-4ac4-4ca6-8b98-e7dd01bc4f6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0EEFE7-0D66-4445-AFE9-74F351309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d626ea-3744-4bc4-9968-be3225425790"/>
    <ds:schemaRef ds:uri="be0a9719-4ac4-4ca6-8b98-e7dd01bc4f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AE146E-7A45-44EE-8CA3-8106D35519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D34F1C-8829-4EF6-AC26-D6D3D21BA0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47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Medium Access Control  Sublayer</vt:lpstr>
      <vt:lpstr>Introduction</vt:lpstr>
      <vt:lpstr>Introduction</vt:lpstr>
      <vt:lpstr>Channel Allocation Problem</vt:lpstr>
      <vt:lpstr>Static Channel Allocations</vt:lpstr>
      <vt:lpstr>Dynamic Channel Allocation</vt:lpstr>
      <vt:lpstr>Multiple Access Protocols</vt:lpstr>
      <vt:lpstr>Multiple  Access  Protocols</vt:lpstr>
      <vt:lpstr>Random Access Protocols</vt:lpstr>
      <vt:lpstr>Random Access Protocols</vt:lpstr>
      <vt:lpstr>ALOHA</vt:lpstr>
      <vt:lpstr>Pure ALOHA</vt:lpstr>
      <vt:lpstr>Pure ALOHA</vt:lpstr>
      <vt:lpstr>Pure ALOHA</vt:lpstr>
      <vt:lpstr>Slotted ALOHA</vt:lpstr>
      <vt:lpstr>Slotted ALOHA</vt:lpstr>
      <vt:lpstr>Carrier Sense Multiple Access (CSMA)</vt:lpstr>
      <vt:lpstr>Carrier Sense Multiple Access (CSMA)</vt:lpstr>
      <vt:lpstr>Carrier Sense Multiple Access (CSMA)</vt:lpstr>
      <vt:lpstr>Carrier Sense Multiple Access (CSMA)</vt:lpstr>
      <vt:lpstr>1-Persistent CSMA</vt:lpstr>
      <vt:lpstr>Non-Persistent CSMA</vt:lpstr>
      <vt:lpstr>P-Persistent CSMA</vt:lpstr>
      <vt:lpstr>CSMA with Collision Detection  (CSMA/CD)</vt:lpstr>
      <vt:lpstr>CSMA with Collision Detection  (CSMA/CD)</vt:lpstr>
      <vt:lpstr>CSMA with Collision Detection  (CSMA/CD)</vt:lpstr>
      <vt:lpstr>CSMA with Collision Avoidance  (CSMA/CA)</vt:lpstr>
      <vt:lpstr>CSMA with Collision Avoidance  (CSMA/CA)</vt:lpstr>
      <vt:lpstr>Interframe Space</vt:lpstr>
      <vt:lpstr>Contention Window</vt:lpstr>
      <vt:lpstr>Acknowledgment</vt:lpstr>
      <vt:lpstr>Controlled Access Protocol</vt:lpstr>
      <vt:lpstr>Reservation</vt:lpstr>
      <vt:lpstr>Polling</vt:lpstr>
      <vt:lpstr>Token Passing</vt:lpstr>
      <vt:lpstr>Channelization Protocol</vt:lpstr>
      <vt:lpstr>FDMA</vt:lpstr>
      <vt:lpstr>PowerPoint Presentation</vt:lpstr>
      <vt:lpstr>TDMA</vt:lpstr>
      <vt:lpstr>PowerPoint Presentation</vt:lpstr>
      <vt:lpstr>CDMA</vt:lpstr>
      <vt:lpstr>Working of CDMA</vt:lpstr>
      <vt:lpstr>Working of CDMA</vt:lpstr>
      <vt:lpstr>Working of CDMA</vt:lpstr>
      <vt:lpstr>Working of CDMA</vt:lpstr>
      <vt:lpstr>Working of CDMA</vt:lpstr>
      <vt:lpstr>Working of CDMA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revision>2</cp:revision>
  <dcterms:created xsi:type="dcterms:W3CDTF">2023-02-13T08:42:11Z</dcterms:created>
  <dcterms:modified xsi:type="dcterms:W3CDTF">2023-05-10T15:01:27Z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2011-03-31T00:00:00Z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2023-02-13T00:00:00Z</vt:filetime>
  </property>
  <property fmtid="{D5CDD505-2E9C-101B-9397-08002B2CF9AE}" pid="5" name="ContentTypeId">
    <vt:lpwstr>0x010100821860917339A24CBF48CA72FD87A938</vt:lpwstr>
  </property>
</Properties>
</file>