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59" r:id="rId8"/>
    <p:sldId id="260" r:id="rId9"/>
    <p:sldId id="270" r:id="rId10"/>
    <p:sldId id="272" r:id="rId11"/>
    <p:sldId id="274" r:id="rId12"/>
    <p:sldId id="276" r:id="rId13"/>
    <p:sldId id="277" r:id="rId14"/>
    <p:sldId id="278" r:id="rId15"/>
    <p:sldId id="279" r:id="rId16"/>
    <p:sldId id="280" r:id="rId17"/>
    <p:sldId id="281" r:id="rId18"/>
    <p:sldId id="282"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190F0F-DA22-4A0B-81A9-E126C1DCB33C}" v="1" dt="2023-02-20T18:18:42.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AD AROTE" userId="S::prasad.arote215011@tsecedu.org::f772eb7e-0efa-42cf-9897-4076bbb7d84b" providerId="AD" clId="Web-{93190F0F-DA22-4A0B-81A9-E126C1DCB33C}"/>
    <pc:docChg chg="modSld">
      <pc:chgData name="PRASAD AROTE" userId="S::prasad.arote215011@tsecedu.org::f772eb7e-0efa-42cf-9897-4076bbb7d84b" providerId="AD" clId="Web-{93190F0F-DA22-4A0B-81A9-E126C1DCB33C}" dt="2023-02-20T18:18:42.866" v="0" actId="1076"/>
      <pc:docMkLst>
        <pc:docMk/>
      </pc:docMkLst>
      <pc:sldChg chg="modSp">
        <pc:chgData name="PRASAD AROTE" userId="S::prasad.arote215011@tsecedu.org::f772eb7e-0efa-42cf-9897-4076bbb7d84b" providerId="AD" clId="Web-{93190F0F-DA22-4A0B-81A9-E126C1DCB33C}" dt="2023-02-20T18:18:42.866" v="0" actId="1076"/>
        <pc:sldMkLst>
          <pc:docMk/>
          <pc:sldMk cId="575920886" sldId="258"/>
        </pc:sldMkLst>
        <pc:spChg chg="mod">
          <ac:chgData name="PRASAD AROTE" userId="S::prasad.arote215011@tsecedu.org::f772eb7e-0efa-42cf-9897-4076bbb7d84b" providerId="AD" clId="Web-{93190F0F-DA22-4A0B-81A9-E126C1DCB33C}" dt="2023-02-20T18:18:42.866" v="0" actId="1076"/>
          <ac:spMkLst>
            <pc:docMk/>
            <pc:sldMk cId="575920886" sldId="25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2AB168-414C-40EC-90F4-C67E94428DA5}"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E0F74-9668-49C6-B24D-8EE6F63C334B}" type="slidenum">
              <a:rPr lang="en-US" smtClean="0"/>
              <a:t>‹#›</a:t>
            </a:fld>
            <a:endParaRPr lang="en-US"/>
          </a:p>
        </p:txBody>
      </p:sp>
    </p:spTree>
    <p:extLst>
      <p:ext uri="{BB962C8B-B14F-4D97-AF65-F5344CB8AC3E}">
        <p14:creationId xmlns:p14="http://schemas.microsoft.com/office/powerpoint/2010/main" val="227898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AB168-414C-40EC-90F4-C67E94428DA5}"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E0F74-9668-49C6-B24D-8EE6F63C334B}" type="slidenum">
              <a:rPr lang="en-US" smtClean="0"/>
              <a:t>‹#›</a:t>
            </a:fld>
            <a:endParaRPr lang="en-US"/>
          </a:p>
        </p:txBody>
      </p:sp>
    </p:spTree>
    <p:extLst>
      <p:ext uri="{BB962C8B-B14F-4D97-AF65-F5344CB8AC3E}">
        <p14:creationId xmlns:p14="http://schemas.microsoft.com/office/powerpoint/2010/main" val="289079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AB168-414C-40EC-90F4-C67E94428DA5}"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E0F74-9668-49C6-B24D-8EE6F63C334B}" type="slidenum">
              <a:rPr lang="en-US" smtClean="0"/>
              <a:t>‹#›</a:t>
            </a:fld>
            <a:endParaRPr lang="en-US"/>
          </a:p>
        </p:txBody>
      </p:sp>
    </p:spTree>
    <p:extLst>
      <p:ext uri="{BB962C8B-B14F-4D97-AF65-F5344CB8AC3E}">
        <p14:creationId xmlns:p14="http://schemas.microsoft.com/office/powerpoint/2010/main" val="130213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AB168-414C-40EC-90F4-C67E94428DA5}"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E0F74-9668-49C6-B24D-8EE6F63C334B}" type="slidenum">
              <a:rPr lang="en-US" smtClean="0"/>
              <a:t>‹#›</a:t>
            </a:fld>
            <a:endParaRPr lang="en-US"/>
          </a:p>
        </p:txBody>
      </p:sp>
    </p:spTree>
    <p:extLst>
      <p:ext uri="{BB962C8B-B14F-4D97-AF65-F5344CB8AC3E}">
        <p14:creationId xmlns:p14="http://schemas.microsoft.com/office/powerpoint/2010/main" val="3814056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AB168-414C-40EC-90F4-C67E94428DA5}"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E0F74-9668-49C6-B24D-8EE6F63C334B}" type="slidenum">
              <a:rPr lang="en-US" smtClean="0"/>
              <a:t>‹#›</a:t>
            </a:fld>
            <a:endParaRPr lang="en-US"/>
          </a:p>
        </p:txBody>
      </p:sp>
    </p:spTree>
    <p:extLst>
      <p:ext uri="{BB962C8B-B14F-4D97-AF65-F5344CB8AC3E}">
        <p14:creationId xmlns:p14="http://schemas.microsoft.com/office/powerpoint/2010/main" val="347618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2AB168-414C-40EC-90F4-C67E94428DA5}"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E0F74-9668-49C6-B24D-8EE6F63C334B}" type="slidenum">
              <a:rPr lang="en-US" smtClean="0"/>
              <a:t>‹#›</a:t>
            </a:fld>
            <a:endParaRPr lang="en-US"/>
          </a:p>
        </p:txBody>
      </p:sp>
    </p:spTree>
    <p:extLst>
      <p:ext uri="{BB962C8B-B14F-4D97-AF65-F5344CB8AC3E}">
        <p14:creationId xmlns:p14="http://schemas.microsoft.com/office/powerpoint/2010/main" val="325250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2AB168-414C-40EC-90F4-C67E94428DA5}" type="datetimeFigureOut">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0E0F74-9668-49C6-B24D-8EE6F63C334B}" type="slidenum">
              <a:rPr lang="en-US" smtClean="0"/>
              <a:t>‹#›</a:t>
            </a:fld>
            <a:endParaRPr lang="en-US"/>
          </a:p>
        </p:txBody>
      </p:sp>
    </p:spTree>
    <p:extLst>
      <p:ext uri="{BB962C8B-B14F-4D97-AF65-F5344CB8AC3E}">
        <p14:creationId xmlns:p14="http://schemas.microsoft.com/office/powerpoint/2010/main" val="2737976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2AB168-414C-40EC-90F4-C67E94428DA5}" type="datetimeFigureOut">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0E0F74-9668-49C6-B24D-8EE6F63C334B}" type="slidenum">
              <a:rPr lang="en-US" smtClean="0"/>
              <a:t>‹#›</a:t>
            </a:fld>
            <a:endParaRPr lang="en-US"/>
          </a:p>
        </p:txBody>
      </p:sp>
    </p:spTree>
    <p:extLst>
      <p:ext uri="{BB962C8B-B14F-4D97-AF65-F5344CB8AC3E}">
        <p14:creationId xmlns:p14="http://schemas.microsoft.com/office/powerpoint/2010/main" val="171351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AB168-414C-40EC-90F4-C67E94428DA5}" type="datetimeFigureOut">
              <a:rPr lang="en-US" smtClean="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0E0F74-9668-49C6-B24D-8EE6F63C334B}" type="slidenum">
              <a:rPr lang="en-US" smtClean="0"/>
              <a:t>‹#›</a:t>
            </a:fld>
            <a:endParaRPr lang="en-US"/>
          </a:p>
        </p:txBody>
      </p:sp>
    </p:spTree>
    <p:extLst>
      <p:ext uri="{BB962C8B-B14F-4D97-AF65-F5344CB8AC3E}">
        <p14:creationId xmlns:p14="http://schemas.microsoft.com/office/powerpoint/2010/main" val="1935914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2AB168-414C-40EC-90F4-C67E94428DA5}"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E0F74-9668-49C6-B24D-8EE6F63C334B}" type="slidenum">
              <a:rPr lang="en-US" smtClean="0"/>
              <a:t>‹#›</a:t>
            </a:fld>
            <a:endParaRPr lang="en-US"/>
          </a:p>
        </p:txBody>
      </p:sp>
    </p:spTree>
    <p:extLst>
      <p:ext uri="{BB962C8B-B14F-4D97-AF65-F5344CB8AC3E}">
        <p14:creationId xmlns:p14="http://schemas.microsoft.com/office/powerpoint/2010/main" val="195492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2AB168-414C-40EC-90F4-C67E94428DA5}"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E0F74-9668-49C6-B24D-8EE6F63C334B}" type="slidenum">
              <a:rPr lang="en-US" smtClean="0"/>
              <a:t>‹#›</a:t>
            </a:fld>
            <a:endParaRPr lang="en-US"/>
          </a:p>
        </p:txBody>
      </p:sp>
    </p:spTree>
    <p:extLst>
      <p:ext uri="{BB962C8B-B14F-4D97-AF65-F5344CB8AC3E}">
        <p14:creationId xmlns:p14="http://schemas.microsoft.com/office/powerpoint/2010/main" val="85796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AB168-414C-40EC-90F4-C67E94428DA5}" type="datetimeFigureOut">
              <a:rPr lang="en-US" smtClean="0"/>
              <a:t>2/20/2023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E0F74-9668-49C6-B24D-8EE6F63C334B}" type="slidenum">
              <a:rPr lang="en-US" smtClean="0"/>
              <a:t>‹#›</a:t>
            </a:fld>
            <a:endParaRPr lang="en-US"/>
          </a:p>
        </p:txBody>
      </p:sp>
    </p:spTree>
    <p:extLst>
      <p:ext uri="{BB962C8B-B14F-4D97-AF65-F5344CB8AC3E}">
        <p14:creationId xmlns:p14="http://schemas.microsoft.com/office/powerpoint/2010/main" val="37212161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Data Link Layer</a:t>
            </a:r>
          </a:p>
        </p:txBody>
      </p:sp>
      <p:sp>
        <p:nvSpPr>
          <p:cNvPr id="3" name="Subtitle 2"/>
          <p:cNvSpPr>
            <a:spLocks noGrp="1"/>
          </p:cNvSpPr>
          <p:nvPr>
            <p:ph type="subTitle" idx="1"/>
          </p:nvPr>
        </p:nvSpPr>
        <p:spPr/>
        <p:txBody>
          <a:bodyPr/>
          <a:lstStyle/>
          <a:p>
            <a:r>
              <a:rPr lang="en-US" dirty="0"/>
              <a:t>Sliding Window Protocol</a:t>
            </a:r>
            <a:br>
              <a:rPr lang="en-US" dirty="0"/>
            </a:br>
            <a:endParaRPr lang="en-US" dirty="0"/>
          </a:p>
        </p:txBody>
      </p:sp>
    </p:spTree>
    <p:extLst>
      <p:ext uri="{BB962C8B-B14F-4D97-AF65-F5344CB8AC3E}">
        <p14:creationId xmlns:p14="http://schemas.microsoft.com/office/powerpoint/2010/main" val="2106056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8491"/>
            <a:ext cx="8001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67145" y="4239491"/>
            <a:ext cx="8617527" cy="2246769"/>
          </a:xfrm>
          <a:prstGeom prst="rect">
            <a:avLst/>
          </a:prstGeom>
        </p:spPr>
        <p:txBody>
          <a:bodyPr wrap="square">
            <a:spAutoFit/>
          </a:bodyPr>
          <a:lstStyle/>
          <a:p>
            <a:r>
              <a:rPr lang="en-US" sz="2800" dirty="0"/>
              <a:t>Accordingly, the receiver sends the acknowledgement for the 1st frame, and upon receiving that, the sender slides the window again and sends the next frame. This process keeps on happening until all the frames are sent successfully.</a:t>
            </a:r>
          </a:p>
        </p:txBody>
      </p:sp>
    </p:spTree>
    <p:extLst>
      <p:ext uri="{BB962C8B-B14F-4D97-AF65-F5344CB8AC3E}">
        <p14:creationId xmlns:p14="http://schemas.microsoft.com/office/powerpoint/2010/main" val="1612848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Sliding Window Protocols:</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1. Go-Back-N ARQ:</a:t>
            </a:r>
          </a:p>
          <a:p>
            <a:pPr marL="0" indent="0">
              <a:buNone/>
            </a:pPr>
            <a:r>
              <a:rPr lang="en-US" dirty="0"/>
              <a:t>The Go-Back-N Automatic Repeat Request protocol is also known as the Go-Back-N ARQ protocol. </a:t>
            </a:r>
          </a:p>
          <a:p>
            <a:pPr marL="0" indent="0">
              <a:buNone/>
            </a:pPr>
            <a:endParaRPr lang="en-US" dirty="0"/>
          </a:p>
          <a:p>
            <a:pPr marL="0" indent="0">
              <a:buNone/>
            </a:pPr>
            <a:r>
              <a:rPr lang="en-US" dirty="0"/>
              <a:t>In the event of corruption or loss of frames, all subsequent frames must be sent again.</a:t>
            </a:r>
          </a:p>
          <a:p>
            <a:pPr marL="0" indent="0">
              <a:buNone/>
            </a:pPr>
            <a:endParaRPr lang="en-US" dirty="0"/>
          </a:p>
          <a:p>
            <a:pPr marL="0" indent="0">
              <a:buNone/>
            </a:pPr>
            <a:r>
              <a:rPr lang="en-US" dirty="0"/>
              <a:t>In this protocol, the sender window size is N. The size of the receiver window is always one.</a:t>
            </a:r>
          </a:p>
          <a:p>
            <a:pPr marL="0" indent="0">
              <a:buNone/>
            </a:pPr>
            <a:endParaRPr lang="en-US" dirty="0"/>
          </a:p>
          <a:p>
            <a:pPr marL="0" indent="0">
              <a:buNone/>
            </a:pPr>
            <a:r>
              <a:rPr lang="en-US" dirty="0"/>
              <a:t>In the event of transmission of a corrupted frame, the receiver cancels it. The receiver does not accept a corrupted frame. The sender sends the correct frame again when the timer expires.</a:t>
            </a:r>
          </a:p>
        </p:txBody>
      </p:sp>
    </p:spTree>
    <p:extLst>
      <p:ext uri="{BB962C8B-B14F-4D97-AF65-F5344CB8AC3E}">
        <p14:creationId xmlns:p14="http://schemas.microsoft.com/office/powerpoint/2010/main" val="1120474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925"/>
            <a:ext cx="9144000" cy="718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5212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dirty="0"/>
            </a:br>
            <a:r>
              <a:rPr lang="en-US" dirty="0"/>
              <a:t>2. Selective Repeat ARQ:</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Also known as Selective Repeat Automatic Repeat Request.</a:t>
            </a:r>
          </a:p>
          <a:p>
            <a:pPr marL="0" indent="0">
              <a:buNone/>
            </a:pPr>
            <a:r>
              <a:rPr lang="en-US" dirty="0"/>
              <a:t>The size of the sender window is always equal to the size of the receiver window in this protocol. The sliding window’s size is always greater than 1.</a:t>
            </a:r>
          </a:p>
        </p:txBody>
      </p:sp>
    </p:spTree>
    <p:extLst>
      <p:ext uri="{BB962C8B-B14F-4D97-AF65-F5344CB8AC3E}">
        <p14:creationId xmlns:p14="http://schemas.microsoft.com/office/powerpoint/2010/main" val="4214193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100"/>
            <a:ext cx="9144000" cy="718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030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dirty="0"/>
            </a:br>
            <a:r>
              <a:rPr lang="en-US" dirty="0"/>
              <a:t>2. Selective Repeat ARQ:</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First, the sender sends the contents of the first window, which are frames 0 and 1 (because the window size is 2).</a:t>
            </a:r>
          </a:p>
          <a:p>
            <a:endParaRPr lang="en-US" dirty="0"/>
          </a:p>
          <a:p>
            <a:r>
              <a:rPr lang="en-US" dirty="0"/>
              <a:t>b. When the receiver receives the frames sent above, it sends an acknowledgment for frame 2 (because frame 2 is the frame it expects to receive next).</a:t>
            </a:r>
          </a:p>
          <a:p>
            <a:endParaRPr lang="en-US" dirty="0"/>
          </a:p>
          <a:p>
            <a:r>
              <a:rPr lang="en-US" dirty="0"/>
              <a:t>c. The sender then sends frames 2 and 3, however, frame 2 is lost on the way. The receiver thus sends back a “NAK” signal or a non-acknowledgment to let the sender know that frame 2 has been lost, and thus the sender retransmits frame 2.</a:t>
            </a:r>
          </a:p>
          <a:p>
            <a:endParaRPr lang="en-US" dirty="0"/>
          </a:p>
        </p:txBody>
      </p:sp>
    </p:spTree>
    <p:extLst>
      <p:ext uri="{BB962C8B-B14F-4D97-AF65-F5344CB8AC3E}">
        <p14:creationId xmlns:p14="http://schemas.microsoft.com/office/powerpoint/2010/main" val="2191671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677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Sliding Window Protocol</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Data link layer protocols for reliable and sequential delivery of data frames. </a:t>
            </a:r>
          </a:p>
          <a:p>
            <a:r>
              <a:rPr lang="en-US" dirty="0"/>
              <a:t>The sliding window is also used in </a:t>
            </a:r>
            <a:r>
              <a:rPr lang="en-US" b="1" dirty="0"/>
              <a:t>Transmission Control Protocol.</a:t>
            </a:r>
          </a:p>
          <a:p>
            <a:r>
              <a:rPr lang="en-US" dirty="0"/>
              <a:t>In this protocol, multiple frames can be sent by a sender at a time before receiving an acknowledgment from the receiver. </a:t>
            </a:r>
          </a:p>
          <a:p>
            <a:r>
              <a:rPr lang="en-US" dirty="0"/>
              <a:t>The term sliding window refers to the imaginary boxes to hold frames. </a:t>
            </a:r>
          </a:p>
          <a:p>
            <a:r>
              <a:rPr lang="en-US" dirty="0"/>
              <a:t>Sliding window method is also known as windowing.</a:t>
            </a:r>
          </a:p>
        </p:txBody>
      </p:sp>
    </p:spTree>
    <p:extLst>
      <p:ext uri="{BB962C8B-B14F-4D97-AF65-F5344CB8AC3E}">
        <p14:creationId xmlns:p14="http://schemas.microsoft.com/office/powerpoint/2010/main" val="112775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Sliding Window Protocol</a:t>
            </a:r>
            <a:br>
              <a:rPr lang="en-US" dirty="0"/>
            </a:br>
            <a:endParaRPr lang="en-US" dirty="0"/>
          </a:p>
        </p:txBody>
      </p:sp>
      <p:sp>
        <p:nvSpPr>
          <p:cNvPr id="3" name="Content Placeholder 2"/>
          <p:cNvSpPr>
            <a:spLocks noGrp="1"/>
          </p:cNvSpPr>
          <p:nvPr>
            <p:ph idx="1"/>
          </p:nvPr>
        </p:nvSpPr>
        <p:spPr>
          <a:xfrm>
            <a:off x="551274" y="1553163"/>
            <a:ext cx="8229600" cy="4525963"/>
          </a:xfrm>
        </p:spPr>
        <p:txBody>
          <a:bodyPr>
            <a:normAutofit/>
          </a:bodyPr>
          <a:lstStyle/>
          <a:p>
            <a:pPr algn="just"/>
            <a:r>
              <a:rPr lang="en-US" dirty="0">
                <a:solidFill>
                  <a:srgbClr val="000000"/>
                </a:solidFill>
                <a:latin typeface="Nunito"/>
              </a:rPr>
              <a:t>T</a:t>
            </a:r>
            <a:r>
              <a:rPr lang="en-US" b="0" i="0" dirty="0">
                <a:solidFill>
                  <a:srgbClr val="000000"/>
                </a:solidFill>
                <a:effectLst/>
                <a:latin typeface="Nunito"/>
              </a:rPr>
              <a:t>he </a:t>
            </a:r>
            <a:r>
              <a:rPr lang="en-US" b="1" i="0" dirty="0">
                <a:solidFill>
                  <a:srgbClr val="000000"/>
                </a:solidFill>
                <a:effectLst/>
                <a:latin typeface="Nunito"/>
              </a:rPr>
              <a:t>sender has a buffer called the sending window </a:t>
            </a:r>
            <a:r>
              <a:rPr lang="en-US" b="0" i="0" dirty="0">
                <a:solidFill>
                  <a:srgbClr val="000000"/>
                </a:solidFill>
                <a:effectLst/>
                <a:latin typeface="Nunito"/>
              </a:rPr>
              <a:t>and the </a:t>
            </a:r>
            <a:r>
              <a:rPr lang="en-US" b="1" i="0" dirty="0">
                <a:solidFill>
                  <a:srgbClr val="000000"/>
                </a:solidFill>
                <a:effectLst/>
                <a:latin typeface="Nunito"/>
              </a:rPr>
              <a:t>receiver has buffer called the receiving window.</a:t>
            </a:r>
          </a:p>
          <a:p>
            <a:pPr algn="just"/>
            <a:r>
              <a:rPr lang="en-US" b="0" i="0" dirty="0">
                <a:solidFill>
                  <a:srgbClr val="000000"/>
                </a:solidFill>
                <a:effectLst/>
                <a:latin typeface="Nunito"/>
              </a:rPr>
              <a:t>If the sequence number of the frames is an n-bit field, then the range of sequence numbers that can be assigned is 0 to 2</a:t>
            </a:r>
            <a:r>
              <a:rPr lang="en-US" b="0" i="0" baseline="30000" dirty="0">
                <a:solidFill>
                  <a:srgbClr val="000000"/>
                </a:solidFill>
                <a:effectLst/>
                <a:latin typeface="Nunito"/>
              </a:rPr>
              <a:t>𝑛</a:t>
            </a:r>
            <a:r>
              <a:rPr lang="en-US" b="0" i="0" dirty="0">
                <a:solidFill>
                  <a:srgbClr val="000000"/>
                </a:solidFill>
                <a:effectLst/>
                <a:latin typeface="Nunito"/>
              </a:rPr>
              <a:t>−1. </a:t>
            </a:r>
          </a:p>
          <a:p>
            <a:pPr algn="just"/>
            <a:r>
              <a:rPr lang="en-US" b="0" i="0" dirty="0">
                <a:solidFill>
                  <a:srgbClr val="000000"/>
                </a:solidFill>
                <a:effectLst/>
                <a:latin typeface="Nunito"/>
              </a:rPr>
              <a:t>Consequently, the size of the sending window is 2</a:t>
            </a:r>
            <a:r>
              <a:rPr lang="en-US" b="0" i="0" baseline="30000" dirty="0">
                <a:solidFill>
                  <a:srgbClr val="000000"/>
                </a:solidFill>
                <a:effectLst/>
                <a:latin typeface="Nunito"/>
              </a:rPr>
              <a:t>𝑛</a:t>
            </a:r>
            <a:r>
              <a:rPr lang="en-US" b="0" i="0" dirty="0">
                <a:solidFill>
                  <a:srgbClr val="000000"/>
                </a:solidFill>
                <a:effectLst/>
                <a:latin typeface="Nunito"/>
              </a:rPr>
              <a:t>−1. </a:t>
            </a:r>
            <a:endParaRPr lang="en-US" dirty="0"/>
          </a:p>
        </p:txBody>
      </p:sp>
    </p:spTree>
    <p:extLst>
      <p:ext uri="{BB962C8B-B14F-4D97-AF65-F5344CB8AC3E}">
        <p14:creationId xmlns:p14="http://schemas.microsoft.com/office/powerpoint/2010/main" val="575920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Sliding Window Protocol</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0" i="0" dirty="0">
                <a:solidFill>
                  <a:srgbClr val="000000"/>
                </a:solidFill>
                <a:effectLst/>
                <a:latin typeface="Nunito"/>
              </a:rPr>
              <a:t>if the sending window size is 4, then the sequence numbers will be 0, 1, 2, 3, 0, 1, 2, 3, 0, 1, and so on.</a:t>
            </a:r>
          </a:p>
          <a:p>
            <a:pPr algn="just"/>
            <a:r>
              <a:rPr lang="en-US" b="0" i="0" dirty="0">
                <a:solidFill>
                  <a:srgbClr val="000000"/>
                </a:solidFill>
                <a:effectLst/>
                <a:latin typeface="Nunito"/>
              </a:rPr>
              <a:t> The number of bits in the sequence number is 2 to generate the binary sequence 00, 01, 10, 11.</a:t>
            </a:r>
          </a:p>
          <a:p>
            <a:pPr algn="just"/>
            <a:r>
              <a:rPr lang="en-US" b="0" i="0" dirty="0">
                <a:solidFill>
                  <a:srgbClr val="000000"/>
                </a:solidFill>
                <a:effectLst/>
                <a:latin typeface="Nunito"/>
              </a:rPr>
              <a:t>The size of the receiving window is the maximum number of frames that the receiver can accept at a time.</a:t>
            </a:r>
          </a:p>
          <a:p>
            <a:pPr algn="just"/>
            <a:r>
              <a:rPr lang="en-US" b="0" i="0" dirty="0">
                <a:solidFill>
                  <a:srgbClr val="000000"/>
                </a:solidFill>
                <a:effectLst/>
                <a:latin typeface="Nunito"/>
              </a:rPr>
              <a:t> It determines the maximum number of frames that the sender can send before receiving acknowledgment.</a:t>
            </a:r>
          </a:p>
          <a:p>
            <a:endParaRPr lang="en-US" dirty="0"/>
          </a:p>
        </p:txBody>
      </p:sp>
    </p:spTree>
    <p:extLst>
      <p:ext uri="{BB962C8B-B14F-4D97-AF65-F5344CB8AC3E}">
        <p14:creationId xmlns:p14="http://schemas.microsoft.com/office/powerpoint/2010/main" val="2120604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i="0" dirty="0">
                <a:solidFill>
                  <a:srgbClr val="000000"/>
                </a:solidFill>
                <a:effectLst/>
                <a:latin typeface="Nunito"/>
              </a:rPr>
              <a:t>sender window = receiver window = 4. </a:t>
            </a:r>
          </a:p>
          <a:p>
            <a:r>
              <a:rPr lang="en-US" b="0" i="0" dirty="0">
                <a:solidFill>
                  <a:srgbClr val="000000"/>
                </a:solidFill>
                <a:effectLst/>
                <a:latin typeface="Nunito"/>
              </a:rPr>
              <a:t>So the sequence numbering of both the windows will be 0,1,2,3,0,1,2</a:t>
            </a:r>
            <a:endParaRPr lang="en-US" dirty="0"/>
          </a:p>
        </p:txBody>
      </p:sp>
    </p:spTree>
    <p:extLst>
      <p:ext uri="{BB962C8B-B14F-4D97-AF65-F5344CB8AC3E}">
        <p14:creationId xmlns:p14="http://schemas.microsoft.com/office/powerpoint/2010/main" val="419579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a:buChar char="•"/>
            </a:pPr>
            <a:r>
              <a:rPr lang="en-US" b="0" i="0" dirty="0">
                <a:solidFill>
                  <a:srgbClr val="212529"/>
                </a:solidFill>
                <a:effectLst/>
                <a:latin typeface="system-ui"/>
              </a:rPr>
              <a:t>The size of the sender window is at most 2k-1.</a:t>
            </a:r>
          </a:p>
          <a:p>
            <a:pPr>
              <a:buFont typeface="Arial"/>
              <a:buChar char="•"/>
            </a:pPr>
            <a:r>
              <a:rPr lang="en-US" b="0" i="0" dirty="0">
                <a:solidFill>
                  <a:srgbClr val="212529"/>
                </a:solidFill>
                <a:effectLst/>
                <a:latin typeface="system-ui"/>
              </a:rPr>
              <a:t>For example; if 4 bits are allowed by the frame then the size of the window is 2 raised to the power 4 -1 16-1=15.</a:t>
            </a:r>
          </a:p>
          <a:p>
            <a:pPr>
              <a:buFont typeface="Arial"/>
              <a:buChar char="•"/>
            </a:pPr>
            <a:r>
              <a:rPr lang="en-US" b="0" i="0" dirty="0">
                <a:solidFill>
                  <a:srgbClr val="212529"/>
                </a:solidFill>
                <a:effectLst/>
                <a:latin typeface="system-ui"/>
              </a:rPr>
              <a:t>The buffer is provided to the sender that has the size equal to the size of the window.</a:t>
            </a:r>
          </a:p>
          <a:p>
            <a:endParaRPr lang="en-US" dirty="0"/>
          </a:p>
        </p:txBody>
      </p:sp>
    </p:spTree>
    <p:extLst>
      <p:ext uri="{BB962C8B-B14F-4D97-AF65-F5344CB8AC3E}">
        <p14:creationId xmlns:p14="http://schemas.microsoft.com/office/powerpoint/2010/main" val="211501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data-flair.training/blogs/wp-content/uploads/sites/2/2022/01/go-back-n-arq.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33500"/>
            <a:ext cx="87598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25739" y="533400"/>
            <a:ext cx="8198716" cy="830997"/>
          </a:xfrm>
          <a:prstGeom prst="rect">
            <a:avLst/>
          </a:prstGeom>
        </p:spPr>
        <p:txBody>
          <a:bodyPr wrap="square">
            <a:spAutoFit/>
          </a:bodyPr>
          <a:lstStyle/>
          <a:p>
            <a:r>
              <a:rPr lang="en-US" sz="2400" dirty="0"/>
              <a:t>First, the sender sends the first four frames in the window (here the window size is 4).</a:t>
            </a:r>
          </a:p>
        </p:txBody>
      </p:sp>
    </p:spTree>
    <p:extLst>
      <p:ext uri="{BB962C8B-B14F-4D97-AF65-F5344CB8AC3E}">
        <p14:creationId xmlns:p14="http://schemas.microsoft.com/office/powerpoint/2010/main" val="2225322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382000" cy="954107"/>
          </a:xfrm>
          <a:prstGeom prst="rect">
            <a:avLst/>
          </a:prstGeom>
        </p:spPr>
        <p:txBody>
          <a:bodyPr wrap="square">
            <a:spAutoFit/>
          </a:bodyPr>
          <a:lstStyle/>
          <a:p>
            <a:r>
              <a:rPr lang="en-US" sz="2800" dirty="0"/>
              <a:t>Then, the receiver sends the acknowledgment for the 0th frame.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153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618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036" y="533400"/>
            <a:ext cx="8804564" cy="954107"/>
          </a:xfrm>
          <a:prstGeom prst="rect">
            <a:avLst/>
          </a:prstGeom>
        </p:spPr>
        <p:txBody>
          <a:bodyPr wrap="square">
            <a:spAutoFit/>
          </a:bodyPr>
          <a:lstStyle/>
          <a:p>
            <a:r>
              <a:rPr lang="en-US" sz="2800" dirty="0"/>
              <a:t>The receiver then slides the window over and sends the next frame in the queue.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782" y="2133600"/>
            <a:ext cx="7010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135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21860917339A24CBF48CA72FD87A938" ma:contentTypeVersion="4" ma:contentTypeDescription="Create a new document." ma:contentTypeScope="" ma:versionID="980b02646fa074ec6df36e14e32d67b1">
  <xsd:schema xmlns:xsd="http://www.w3.org/2001/XMLSchema" xmlns:xs="http://www.w3.org/2001/XMLSchema" xmlns:p="http://schemas.microsoft.com/office/2006/metadata/properties" xmlns:ns2="add626ea-3744-4bc4-9968-be3225425790" xmlns:ns3="be0a9719-4ac4-4ca6-8b98-e7dd01bc4f66" targetNamespace="http://schemas.microsoft.com/office/2006/metadata/properties" ma:root="true" ma:fieldsID="8108df76a192e00ecce4cadae88a104d" ns2:_="" ns3:_="">
    <xsd:import namespace="add626ea-3744-4bc4-9968-be3225425790"/>
    <xsd:import namespace="be0a9719-4ac4-4ca6-8b98-e7dd01bc4f6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d626ea-3744-4bc4-9968-be32254257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e0a9719-4ac4-4ca6-8b98-e7dd01bc4f6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9FF0D9-3956-4145-BD94-C28E4A04101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09167E4-EA69-43E4-BD13-2F894D320E39}">
  <ds:schemaRefs>
    <ds:schemaRef ds:uri="http://schemas.microsoft.com/sharepoint/v3/contenttype/forms"/>
  </ds:schemaRefs>
</ds:datastoreItem>
</file>

<file path=customXml/itemProps3.xml><?xml version="1.0" encoding="utf-8"?>
<ds:datastoreItem xmlns:ds="http://schemas.openxmlformats.org/officeDocument/2006/customXml" ds:itemID="{69B3692A-D7B8-47A3-8586-2E7950AFBD60}"/>
</file>

<file path=docProps/app.xml><?xml version="1.0" encoding="utf-8"?>
<Properties xmlns="http://schemas.openxmlformats.org/officeDocument/2006/extended-properties" xmlns:vt="http://schemas.openxmlformats.org/officeDocument/2006/docPropsVTypes">
  <Template/>
  <TotalTime>86</TotalTime>
  <Words>635</Words>
  <Application>Microsoft Office PowerPoint</Application>
  <PresentationFormat>On-screen Show (4:3)</PresentationFormat>
  <Paragraphs>44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Data Link Layer</vt:lpstr>
      <vt:lpstr> Sliding Window Protocol </vt:lpstr>
      <vt:lpstr> Sliding Window Protocol </vt:lpstr>
      <vt:lpstr> Sliding Window Protocol </vt:lpstr>
      <vt:lpstr>PowerPoint Presentation</vt:lpstr>
      <vt:lpstr>PowerPoint Presentation</vt:lpstr>
      <vt:lpstr>PowerPoint Presentation</vt:lpstr>
      <vt:lpstr>PowerPoint Presentation</vt:lpstr>
      <vt:lpstr>PowerPoint Presentation</vt:lpstr>
      <vt:lpstr>PowerPoint Presentation</vt:lpstr>
      <vt:lpstr>Types of Sliding Window Protocols:</vt:lpstr>
      <vt:lpstr>PowerPoint Presentation</vt:lpstr>
      <vt:lpstr> 2. Selective Repeat ARQ: </vt:lpstr>
      <vt:lpstr>PowerPoint Presentation</vt:lpstr>
      <vt:lpstr> 2. Selective Repeat ARQ: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8</cp:revision>
  <dcterms:created xsi:type="dcterms:W3CDTF">2023-02-13T07:43:48Z</dcterms:created>
  <dcterms:modified xsi:type="dcterms:W3CDTF">2023-02-20T18:18:43Z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0x010100821860917339A24CBF48CA72FD87A938</vt:lpwstr>
  </property>
</Properties>
</file>