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7" r:id="rId2"/>
    <p:sldId id="263" r:id="rId3"/>
    <p:sldId id="272" r:id="rId4"/>
    <p:sldId id="273" r:id="rId5"/>
    <p:sldId id="270" r:id="rId6"/>
    <p:sldId id="274" r:id="rId7"/>
    <p:sldId id="278" r:id="rId8"/>
    <p:sldId id="261" r:id="rId9"/>
    <p:sldId id="277" r:id="rId10"/>
    <p:sldId id="275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21B7-5538-44A1-AD42-BB3912298085}" v="151" dt="2020-12-24T19:44:25.190"/>
    <p1510:client id="{307C8612-A648-4E7B-A7F1-1546410B306E}" v="1319" dt="2020-12-24T19:44:59.980"/>
    <p1510:client id="{580B531F-761A-4397-9480-33F692BE72FA}" v="708" dt="2020-12-24T17:36:53.228"/>
    <p1510:client id="{67FC826B-5846-459A-8D34-8F6A1260C4F8}" v="1309" dt="2020-12-24T12:20:51.054"/>
    <p1510:client id="{A9D73570-70EE-4203-8CEE-F9427EA3F355}" v="2121" dt="2020-12-24T19:43:18.311"/>
    <p1510:client id="{B519AB36-DF83-496A-919D-B03BBA9FF920}" v="362" dt="2020-12-24T10:54:16.744"/>
    <p1510:client id="{B8D99076-40D6-4C35-ACC5-4FA5A3077515}" v="743" dt="2020-12-24T12:08:16.257"/>
    <p1510:client id="{D48D1DEE-8AB5-4E12-B64B-EFB0A46DC943}" v="1001" dt="2020-12-24T09:42:4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A2FD-9358-44FE-BC40-E178B540C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29A8BF9-A62E-429F-BE53-DD1B1295EA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Hypertension (high blood pressure)</a:t>
          </a:r>
          <a:endParaRPr lang="en-US" dirty="0">
            <a:latin typeface="Comic Sans MS" panose="030F0702030302020204" pitchFamily="66" charset="0"/>
          </a:endParaRPr>
        </a:p>
      </dgm:t>
    </dgm:pt>
    <dgm:pt modelId="{2B0CBCAD-0690-490F-B901-33805CAF61B7}" type="parTrans" cxnId="{8BE83E2B-56AC-469F-9DFC-1D8CC3724589}">
      <dgm:prSet/>
      <dgm:spPr/>
      <dgm:t>
        <a:bodyPr/>
        <a:lstStyle/>
        <a:p>
          <a:endParaRPr lang="en-US"/>
        </a:p>
      </dgm:t>
    </dgm:pt>
    <dgm:pt modelId="{398AF3F7-2E96-465E-A3E9-CEE8826F52EB}" type="sibTrans" cxnId="{8BE83E2B-56AC-469F-9DFC-1D8CC37245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D1D161-225E-4CDC-A7BE-E439192EEF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Smoking Cigarette</a:t>
          </a:r>
          <a:endParaRPr lang="en-US" dirty="0">
            <a:latin typeface="Comic Sans MS" panose="030F0702030302020204" pitchFamily="66" charset="0"/>
          </a:endParaRPr>
        </a:p>
      </dgm:t>
    </dgm:pt>
    <dgm:pt modelId="{EE0C43AE-9FBB-4E15-BE2B-4CA9A3C4E379}" type="parTrans" cxnId="{C637F74D-1076-4C09-8765-09286B4C5B9B}">
      <dgm:prSet/>
      <dgm:spPr/>
      <dgm:t>
        <a:bodyPr/>
        <a:lstStyle/>
        <a:p>
          <a:endParaRPr lang="en-IN"/>
        </a:p>
      </dgm:t>
    </dgm:pt>
    <dgm:pt modelId="{404F7A0A-D980-4904-A553-3E8CDBBD9881}" type="sibTrans" cxnId="{C637F74D-1076-4C09-8765-09286B4C5B9B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5C784943-3234-4AF4-82EC-FAB1E337F1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Diabetes</a:t>
          </a:r>
          <a:endParaRPr lang="en-US" dirty="0">
            <a:latin typeface="Comic Sans MS" panose="030F0702030302020204" pitchFamily="66" charset="0"/>
          </a:endParaRPr>
        </a:p>
      </dgm:t>
    </dgm:pt>
    <dgm:pt modelId="{81929FC0-9420-48D6-95D3-C9977F7ABD1D}" type="parTrans" cxnId="{3AD57232-62BB-4AE7-A276-46AA9D1F955E}">
      <dgm:prSet/>
      <dgm:spPr/>
      <dgm:t>
        <a:bodyPr/>
        <a:lstStyle/>
        <a:p>
          <a:endParaRPr lang="en-IN"/>
        </a:p>
      </dgm:t>
    </dgm:pt>
    <dgm:pt modelId="{EA40024E-8966-4CF1-87B1-7EAFCE8E78BB}" type="sibTrans" cxnId="{3AD57232-62BB-4AE7-A276-46AA9D1F955E}">
      <dgm:prSet/>
      <dgm:spPr/>
      <dgm:t>
        <a:bodyPr/>
        <a:lstStyle/>
        <a:p>
          <a:endParaRPr lang="en-IN"/>
        </a:p>
      </dgm:t>
    </dgm:pt>
    <dgm:pt modelId="{1C2E5687-3B76-49F0-A489-16E21E2188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 </a:t>
          </a:r>
          <a:r>
            <a:rPr lang="en-IN" b="0" i="0" dirty="0">
              <a:latin typeface="Comic Sans MS" panose="030F0702030302020204" pitchFamily="66" charset="0"/>
            </a:rPr>
            <a:t>Hyperlipidaemia (high cholesterol)</a:t>
          </a:r>
          <a:endParaRPr lang="en-US" dirty="0">
            <a:latin typeface="Comic Sans MS" panose="030F0702030302020204" pitchFamily="66" charset="0"/>
          </a:endParaRPr>
        </a:p>
      </dgm:t>
    </dgm:pt>
    <dgm:pt modelId="{9A352ADB-BD73-4333-9851-CDC5C768957D}" type="parTrans" cxnId="{B014FB6A-8381-4AA2-B2E6-D012D1650668}">
      <dgm:prSet/>
      <dgm:spPr/>
      <dgm:t>
        <a:bodyPr/>
        <a:lstStyle/>
        <a:p>
          <a:endParaRPr lang="en-IN"/>
        </a:p>
      </dgm:t>
    </dgm:pt>
    <dgm:pt modelId="{BD376919-2722-4ABA-A734-2A3FD3C8CFA4}" type="sibTrans" cxnId="{B014FB6A-8381-4AA2-B2E6-D012D165066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B48F1F6-1A9F-484D-93C0-7B059E9510BD}" type="pres">
      <dgm:prSet presAssocID="{326DA2FD-9358-44FE-BC40-E178B540CFCD}" presName="root" presStyleCnt="0">
        <dgm:presLayoutVars>
          <dgm:dir/>
          <dgm:resizeHandles val="exact"/>
        </dgm:presLayoutVars>
      </dgm:prSet>
      <dgm:spPr/>
    </dgm:pt>
    <dgm:pt modelId="{6591D6CE-252D-40A0-BE93-FB74E3557069}" type="pres">
      <dgm:prSet presAssocID="{326DA2FD-9358-44FE-BC40-E178B540CFCD}" presName="container" presStyleCnt="0">
        <dgm:presLayoutVars>
          <dgm:dir/>
          <dgm:resizeHandles val="exact"/>
        </dgm:presLayoutVars>
      </dgm:prSet>
      <dgm:spPr/>
    </dgm:pt>
    <dgm:pt modelId="{420656C3-5B5E-41D6-A6D1-D925025BC829}" type="pres">
      <dgm:prSet presAssocID="{129A8BF9-A62E-429F-BE53-DD1B1295EA13}" presName="compNode" presStyleCnt="0"/>
      <dgm:spPr/>
    </dgm:pt>
    <dgm:pt modelId="{5F93EF22-B08C-4CD1-831A-E3A06443ED7A}" type="pres">
      <dgm:prSet presAssocID="{129A8BF9-A62E-429F-BE53-DD1B1295EA13}" presName="iconBgRect" presStyleLbl="bgShp" presStyleIdx="0" presStyleCnt="4"/>
      <dgm:spPr/>
    </dgm:pt>
    <dgm:pt modelId="{0300BF75-4769-4E7F-90EE-C1AEF5AC9277}" type="pres">
      <dgm:prSet presAssocID="{129A8BF9-A62E-429F-BE53-DD1B1295EA13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>
          <a:noFill/>
        </a:ln>
      </dgm:spPr>
    </dgm:pt>
    <dgm:pt modelId="{7F150EBA-480E-43EC-BC02-2999E38EECE6}" type="pres">
      <dgm:prSet presAssocID="{129A8BF9-A62E-429F-BE53-DD1B1295EA13}" presName="spaceRect" presStyleCnt="0"/>
      <dgm:spPr/>
    </dgm:pt>
    <dgm:pt modelId="{81A244A0-6EEB-4F43-879B-32C48A00F7C3}" type="pres">
      <dgm:prSet presAssocID="{129A8BF9-A62E-429F-BE53-DD1B1295EA13}" presName="textRect" presStyleLbl="revTx" presStyleIdx="0" presStyleCnt="4">
        <dgm:presLayoutVars>
          <dgm:chMax val="1"/>
          <dgm:chPref val="1"/>
        </dgm:presLayoutVars>
      </dgm:prSet>
      <dgm:spPr/>
    </dgm:pt>
    <dgm:pt modelId="{797CEDC7-2F67-49A9-B157-D15B12031A66}" type="pres">
      <dgm:prSet presAssocID="{398AF3F7-2E96-465E-A3E9-CEE8826F52EB}" presName="sibTrans" presStyleLbl="sibTrans2D1" presStyleIdx="0" presStyleCnt="0"/>
      <dgm:spPr/>
    </dgm:pt>
    <dgm:pt modelId="{C42F5941-A4B4-4F15-A6AA-507B172086DF}" type="pres">
      <dgm:prSet presAssocID="{1C2E5687-3B76-49F0-A489-16E21E21888C}" presName="compNode" presStyleCnt="0"/>
      <dgm:spPr/>
    </dgm:pt>
    <dgm:pt modelId="{F457FA27-6D96-43F5-AAB9-1C4C47AC8716}" type="pres">
      <dgm:prSet presAssocID="{1C2E5687-3B76-49F0-A489-16E21E21888C}" presName="iconBgRect" presStyleLbl="bgShp" presStyleIdx="1" presStyleCnt="4"/>
      <dgm:spPr/>
    </dgm:pt>
    <dgm:pt modelId="{8CA61741-F163-4950-9AE2-DCC8D9FD1E00}" type="pres">
      <dgm:prSet presAssocID="{1C2E5687-3B76-49F0-A489-16E21E21888C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</dgm:spPr>
    </dgm:pt>
    <dgm:pt modelId="{F7C2FD3C-E927-48D4-B815-8D1A2B365A2E}" type="pres">
      <dgm:prSet presAssocID="{1C2E5687-3B76-49F0-A489-16E21E21888C}" presName="spaceRect" presStyleCnt="0"/>
      <dgm:spPr/>
    </dgm:pt>
    <dgm:pt modelId="{2872A240-1D55-4997-BE0D-E392EB7104D3}" type="pres">
      <dgm:prSet presAssocID="{1C2E5687-3B76-49F0-A489-16E21E21888C}" presName="textRect" presStyleLbl="revTx" presStyleIdx="1" presStyleCnt="4">
        <dgm:presLayoutVars>
          <dgm:chMax val="1"/>
          <dgm:chPref val="1"/>
        </dgm:presLayoutVars>
      </dgm:prSet>
      <dgm:spPr/>
    </dgm:pt>
    <dgm:pt modelId="{615DF38E-2A34-4543-B883-3215C3ABB907}" type="pres">
      <dgm:prSet presAssocID="{BD376919-2722-4ABA-A734-2A3FD3C8CFA4}" presName="sibTrans" presStyleLbl="sibTrans2D1" presStyleIdx="0" presStyleCnt="0"/>
      <dgm:spPr/>
    </dgm:pt>
    <dgm:pt modelId="{700E5D45-C10A-4D2E-95FB-0114B8577FEE}" type="pres">
      <dgm:prSet presAssocID="{86D1D161-225E-4CDC-A7BE-E439192EEF77}" presName="compNode" presStyleCnt="0"/>
      <dgm:spPr/>
    </dgm:pt>
    <dgm:pt modelId="{E82A893A-7F10-4693-A1D8-7B824B5F75DA}" type="pres">
      <dgm:prSet presAssocID="{86D1D161-225E-4CDC-A7BE-E439192EEF77}" presName="iconBgRect" presStyleLbl="bgShp" presStyleIdx="2" presStyleCnt="4"/>
      <dgm:spPr/>
    </dgm:pt>
    <dgm:pt modelId="{DB0568B4-977D-4B41-9246-11390F00F48D}" type="pres">
      <dgm:prSet presAssocID="{86D1D161-225E-4CDC-A7BE-E439192EEF77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D7C7A76-8F99-4DBD-8E80-77FEF9883585}" type="pres">
      <dgm:prSet presAssocID="{86D1D161-225E-4CDC-A7BE-E439192EEF77}" presName="spaceRect" presStyleCnt="0"/>
      <dgm:spPr/>
    </dgm:pt>
    <dgm:pt modelId="{14BAA387-AEA1-4D28-8628-DD6F6F671C7C}" type="pres">
      <dgm:prSet presAssocID="{86D1D161-225E-4CDC-A7BE-E439192EEF77}" presName="textRect" presStyleLbl="revTx" presStyleIdx="2" presStyleCnt="4">
        <dgm:presLayoutVars>
          <dgm:chMax val="1"/>
          <dgm:chPref val="1"/>
        </dgm:presLayoutVars>
      </dgm:prSet>
      <dgm:spPr/>
    </dgm:pt>
    <dgm:pt modelId="{FEFC42A0-226A-4B17-B912-B9E170A50D03}" type="pres">
      <dgm:prSet presAssocID="{404F7A0A-D980-4904-A553-3E8CDBBD9881}" presName="sibTrans" presStyleLbl="sibTrans2D1" presStyleIdx="0" presStyleCnt="0"/>
      <dgm:spPr/>
    </dgm:pt>
    <dgm:pt modelId="{9C048B5E-D10B-4B12-B88B-6727072CC8D3}" type="pres">
      <dgm:prSet presAssocID="{5C784943-3234-4AF4-82EC-FAB1E337F139}" presName="compNode" presStyleCnt="0"/>
      <dgm:spPr/>
    </dgm:pt>
    <dgm:pt modelId="{7C0DAA79-4950-4E6B-84AF-4DEA47AB4245}" type="pres">
      <dgm:prSet presAssocID="{5C784943-3234-4AF4-82EC-FAB1E337F139}" presName="iconBgRect" presStyleLbl="bgShp" presStyleIdx="3" presStyleCnt="4"/>
      <dgm:spPr/>
    </dgm:pt>
    <dgm:pt modelId="{68E09615-5AEF-48F5-9C07-DD2F06EC1E9B}" type="pres">
      <dgm:prSet presAssocID="{5C784943-3234-4AF4-82EC-FAB1E337F139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</dgm:spPr>
    </dgm:pt>
    <dgm:pt modelId="{AD3DA126-00D8-4EFF-891D-AD18123958F5}" type="pres">
      <dgm:prSet presAssocID="{5C784943-3234-4AF4-82EC-FAB1E337F139}" presName="spaceRect" presStyleCnt="0"/>
      <dgm:spPr/>
    </dgm:pt>
    <dgm:pt modelId="{F4A356A2-3DD7-4B86-B9A7-0F43650E0B48}" type="pres">
      <dgm:prSet presAssocID="{5C784943-3234-4AF4-82EC-FAB1E337F1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708E02-C517-4335-B27F-ECDB28CB58A8}" type="presOf" srcId="{86D1D161-225E-4CDC-A7BE-E439192EEF77}" destId="{14BAA387-AEA1-4D28-8628-DD6F6F671C7C}" srcOrd="0" destOrd="0" presId="urn:microsoft.com/office/officeart/2018/2/layout/IconCircleList"/>
    <dgm:cxn modelId="{48702D1D-4E6B-4632-832D-B879100C00A9}" type="presOf" srcId="{404F7A0A-D980-4904-A553-3E8CDBBD9881}" destId="{FEFC42A0-226A-4B17-B912-B9E170A50D03}" srcOrd="0" destOrd="0" presId="urn:microsoft.com/office/officeart/2018/2/layout/IconCircleList"/>
    <dgm:cxn modelId="{5909991F-5D7F-44F8-BFB7-D0A40699E580}" type="presOf" srcId="{1C2E5687-3B76-49F0-A489-16E21E21888C}" destId="{2872A240-1D55-4997-BE0D-E392EB7104D3}" srcOrd="0" destOrd="0" presId="urn:microsoft.com/office/officeart/2018/2/layout/IconCircleList"/>
    <dgm:cxn modelId="{8BE83E2B-56AC-469F-9DFC-1D8CC3724589}" srcId="{326DA2FD-9358-44FE-BC40-E178B540CFCD}" destId="{129A8BF9-A62E-429F-BE53-DD1B1295EA13}" srcOrd="0" destOrd="0" parTransId="{2B0CBCAD-0690-490F-B901-33805CAF61B7}" sibTransId="{398AF3F7-2E96-465E-A3E9-CEE8826F52EB}"/>
    <dgm:cxn modelId="{3AD57232-62BB-4AE7-A276-46AA9D1F955E}" srcId="{326DA2FD-9358-44FE-BC40-E178B540CFCD}" destId="{5C784943-3234-4AF4-82EC-FAB1E337F139}" srcOrd="3" destOrd="0" parTransId="{81929FC0-9420-48D6-95D3-C9977F7ABD1D}" sibTransId="{EA40024E-8966-4CF1-87B1-7EAFCE8E78BB}"/>
    <dgm:cxn modelId="{B014FB6A-8381-4AA2-B2E6-D012D1650668}" srcId="{326DA2FD-9358-44FE-BC40-E178B540CFCD}" destId="{1C2E5687-3B76-49F0-A489-16E21E21888C}" srcOrd="1" destOrd="0" parTransId="{9A352ADB-BD73-4333-9851-CDC5C768957D}" sibTransId="{BD376919-2722-4ABA-A734-2A3FD3C8CFA4}"/>
    <dgm:cxn modelId="{AB9BA84B-FC3B-4D11-BD46-652FF827ACF4}" type="presOf" srcId="{BD376919-2722-4ABA-A734-2A3FD3C8CFA4}" destId="{615DF38E-2A34-4543-B883-3215C3ABB907}" srcOrd="0" destOrd="0" presId="urn:microsoft.com/office/officeart/2018/2/layout/IconCircleList"/>
    <dgm:cxn modelId="{C637F74D-1076-4C09-8765-09286B4C5B9B}" srcId="{326DA2FD-9358-44FE-BC40-E178B540CFCD}" destId="{86D1D161-225E-4CDC-A7BE-E439192EEF77}" srcOrd="2" destOrd="0" parTransId="{EE0C43AE-9FBB-4E15-BE2B-4CA9A3C4E379}" sibTransId="{404F7A0A-D980-4904-A553-3E8CDBBD9881}"/>
    <dgm:cxn modelId="{12471773-71E1-4107-B28A-8C61B2D5A1DA}" type="presOf" srcId="{398AF3F7-2E96-465E-A3E9-CEE8826F52EB}" destId="{797CEDC7-2F67-49A9-B157-D15B12031A66}" srcOrd="0" destOrd="0" presId="urn:microsoft.com/office/officeart/2018/2/layout/IconCircleList"/>
    <dgm:cxn modelId="{41BD1755-A880-4B89-B14A-270A4DA806BC}" type="presOf" srcId="{326DA2FD-9358-44FE-BC40-E178B540CFCD}" destId="{9B48F1F6-1A9F-484D-93C0-7B059E9510BD}" srcOrd="0" destOrd="0" presId="urn:microsoft.com/office/officeart/2018/2/layout/IconCircleList"/>
    <dgm:cxn modelId="{977FB5C5-D3B4-4F17-9B72-9A89A8F37D2A}" type="presOf" srcId="{129A8BF9-A62E-429F-BE53-DD1B1295EA13}" destId="{81A244A0-6EEB-4F43-879B-32C48A00F7C3}" srcOrd="0" destOrd="0" presId="urn:microsoft.com/office/officeart/2018/2/layout/IconCircleList"/>
    <dgm:cxn modelId="{4C4484FE-E6DB-473C-87AF-6F72BA40EC1C}" type="presOf" srcId="{5C784943-3234-4AF4-82EC-FAB1E337F139}" destId="{F4A356A2-3DD7-4B86-B9A7-0F43650E0B48}" srcOrd="0" destOrd="0" presId="urn:microsoft.com/office/officeart/2018/2/layout/IconCircleList"/>
    <dgm:cxn modelId="{4A27C62F-D76C-469E-81F1-764E241781A1}" type="presParOf" srcId="{9B48F1F6-1A9F-484D-93C0-7B059E9510BD}" destId="{6591D6CE-252D-40A0-BE93-FB74E3557069}" srcOrd="0" destOrd="0" presId="urn:microsoft.com/office/officeart/2018/2/layout/IconCircleList"/>
    <dgm:cxn modelId="{04698C71-0777-4F72-8469-034A185A85ED}" type="presParOf" srcId="{6591D6CE-252D-40A0-BE93-FB74E3557069}" destId="{420656C3-5B5E-41D6-A6D1-D925025BC829}" srcOrd="0" destOrd="0" presId="urn:microsoft.com/office/officeart/2018/2/layout/IconCircleList"/>
    <dgm:cxn modelId="{A1F744AF-E169-4F03-B9FF-88888014296E}" type="presParOf" srcId="{420656C3-5B5E-41D6-A6D1-D925025BC829}" destId="{5F93EF22-B08C-4CD1-831A-E3A06443ED7A}" srcOrd="0" destOrd="0" presId="urn:microsoft.com/office/officeart/2018/2/layout/IconCircleList"/>
    <dgm:cxn modelId="{69B59D32-78F0-4991-8861-6358B9FF006E}" type="presParOf" srcId="{420656C3-5B5E-41D6-A6D1-D925025BC829}" destId="{0300BF75-4769-4E7F-90EE-C1AEF5AC9277}" srcOrd="1" destOrd="0" presId="urn:microsoft.com/office/officeart/2018/2/layout/IconCircleList"/>
    <dgm:cxn modelId="{E18A6862-23A8-4EAD-BCEE-706106FE18FB}" type="presParOf" srcId="{420656C3-5B5E-41D6-A6D1-D925025BC829}" destId="{7F150EBA-480E-43EC-BC02-2999E38EECE6}" srcOrd="2" destOrd="0" presId="urn:microsoft.com/office/officeart/2018/2/layout/IconCircleList"/>
    <dgm:cxn modelId="{1D863A27-31C6-4EA4-8A67-3FF9EBB2CB2A}" type="presParOf" srcId="{420656C3-5B5E-41D6-A6D1-D925025BC829}" destId="{81A244A0-6EEB-4F43-879B-32C48A00F7C3}" srcOrd="3" destOrd="0" presId="urn:microsoft.com/office/officeart/2018/2/layout/IconCircleList"/>
    <dgm:cxn modelId="{129D65FA-9FAE-4D6A-BCFA-41C15D31650A}" type="presParOf" srcId="{6591D6CE-252D-40A0-BE93-FB74E3557069}" destId="{797CEDC7-2F67-49A9-B157-D15B12031A66}" srcOrd="1" destOrd="0" presId="urn:microsoft.com/office/officeart/2018/2/layout/IconCircleList"/>
    <dgm:cxn modelId="{5FE1D5F7-379A-4539-9106-311A787F37CE}" type="presParOf" srcId="{6591D6CE-252D-40A0-BE93-FB74E3557069}" destId="{C42F5941-A4B4-4F15-A6AA-507B172086DF}" srcOrd="2" destOrd="0" presId="urn:microsoft.com/office/officeart/2018/2/layout/IconCircleList"/>
    <dgm:cxn modelId="{B6DFB571-0868-4B78-BC30-8407CC1F70F7}" type="presParOf" srcId="{C42F5941-A4B4-4F15-A6AA-507B172086DF}" destId="{F457FA27-6D96-43F5-AAB9-1C4C47AC8716}" srcOrd="0" destOrd="0" presId="urn:microsoft.com/office/officeart/2018/2/layout/IconCircleList"/>
    <dgm:cxn modelId="{AB78AF81-7F18-4CF3-8FD1-1D615E253D1F}" type="presParOf" srcId="{C42F5941-A4B4-4F15-A6AA-507B172086DF}" destId="{8CA61741-F163-4950-9AE2-DCC8D9FD1E00}" srcOrd="1" destOrd="0" presId="urn:microsoft.com/office/officeart/2018/2/layout/IconCircleList"/>
    <dgm:cxn modelId="{4A2B71AA-7802-416E-8203-539CB387811E}" type="presParOf" srcId="{C42F5941-A4B4-4F15-A6AA-507B172086DF}" destId="{F7C2FD3C-E927-48D4-B815-8D1A2B365A2E}" srcOrd="2" destOrd="0" presId="urn:microsoft.com/office/officeart/2018/2/layout/IconCircleList"/>
    <dgm:cxn modelId="{09700301-3658-4A56-8114-3A06E52FAA91}" type="presParOf" srcId="{C42F5941-A4B4-4F15-A6AA-507B172086DF}" destId="{2872A240-1D55-4997-BE0D-E392EB7104D3}" srcOrd="3" destOrd="0" presId="urn:microsoft.com/office/officeart/2018/2/layout/IconCircleList"/>
    <dgm:cxn modelId="{A8361E83-0B79-4909-9D4A-0CBB0BD656A1}" type="presParOf" srcId="{6591D6CE-252D-40A0-BE93-FB74E3557069}" destId="{615DF38E-2A34-4543-B883-3215C3ABB907}" srcOrd="3" destOrd="0" presId="urn:microsoft.com/office/officeart/2018/2/layout/IconCircleList"/>
    <dgm:cxn modelId="{580B2858-5511-45F7-AEA2-975E791221E8}" type="presParOf" srcId="{6591D6CE-252D-40A0-BE93-FB74E3557069}" destId="{700E5D45-C10A-4D2E-95FB-0114B8577FEE}" srcOrd="4" destOrd="0" presId="urn:microsoft.com/office/officeart/2018/2/layout/IconCircleList"/>
    <dgm:cxn modelId="{3087BDCC-4531-4B62-8BE2-B02C4EFED73E}" type="presParOf" srcId="{700E5D45-C10A-4D2E-95FB-0114B8577FEE}" destId="{E82A893A-7F10-4693-A1D8-7B824B5F75DA}" srcOrd="0" destOrd="0" presId="urn:microsoft.com/office/officeart/2018/2/layout/IconCircleList"/>
    <dgm:cxn modelId="{95CEE216-8A73-42D2-95A9-02027DB1E3FC}" type="presParOf" srcId="{700E5D45-C10A-4D2E-95FB-0114B8577FEE}" destId="{DB0568B4-977D-4B41-9246-11390F00F48D}" srcOrd="1" destOrd="0" presId="urn:microsoft.com/office/officeart/2018/2/layout/IconCircleList"/>
    <dgm:cxn modelId="{5CF93A04-D670-40F3-973C-41605FB79F30}" type="presParOf" srcId="{700E5D45-C10A-4D2E-95FB-0114B8577FEE}" destId="{3D7C7A76-8F99-4DBD-8E80-77FEF9883585}" srcOrd="2" destOrd="0" presId="urn:microsoft.com/office/officeart/2018/2/layout/IconCircleList"/>
    <dgm:cxn modelId="{E7614F24-8C80-44A0-B56F-E1D50AD8662B}" type="presParOf" srcId="{700E5D45-C10A-4D2E-95FB-0114B8577FEE}" destId="{14BAA387-AEA1-4D28-8628-DD6F6F671C7C}" srcOrd="3" destOrd="0" presId="urn:microsoft.com/office/officeart/2018/2/layout/IconCircleList"/>
    <dgm:cxn modelId="{76B13303-3515-4F66-8328-E8DBD351442D}" type="presParOf" srcId="{6591D6CE-252D-40A0-BE93-FB74E3557069}" destId="{FEFC42A0-226A-4B17-B912-B9E170A50D03}" srcOrd="5" destOrd="0" presId="urn:microsoft.com/office/officeart/2018/2/layout/IconCircleList"/>
    <dgm:cxn modelId="{9DF20A36-9E99-484E-B640-FC7B19060BD3}" type="presParOf" srcId="{6591D6CE-252D-40A0-BE93-FB74E3557069}" destId="{9C048B5E-D10B-4B12-B88B-6727072CC8D3}" srcOrd="6" destOrd="0" presId="urn:microsoft.com/office/officeart/2018/2/layout/IconCircleList"/>
    <dgm:cxn modelId="{DB76CD86-7901-4FDD-9382-0109B0459F05}" type="presParOf" srcId="{9C048B5E-D10B-4B12-B88B-6727072CC8D3}" destId="{7C0DAA79-4950-4E6B-84AF-4DEA47AB4245}" srcOrd="0" destOrd="0" presId="urn:microsoft.com/office/officeart/2018/2/layout/IconCircleList"/>
    <dgm:cxn modelId="{172D850B-F58D-414E-9329-5370CDC04F4F}" type="presParOf" srcId="{9C048B5E-D10B-4B12-B88B-6727072CC8D3}" destId="{68E09615-5AEF-48F5-9C07-DD2F06EC1E9B}" srcOrd="1" destOrd="0" presId="urn:microsoft.com/office/officeart/2018/2/layout/IconCircleList"/>
    <dgm:cxn modelId="{4FED7AE1-3DD4-46A2-849C-74BF05F544EE}" type="presParOf" srcId="{9C048B5E-D10B-4B12-B88B-6727072CC8D3}" destId="{AD3DA126-00D8-4EFF-891D-AD18123958F5}" srcOrd="2" destOrd="0" presId="urn:microsoft.com/office/officeart/2018/2/layout/IconCircleList"/>
    <dgm:cxn modelId="{44AACDA9-1BA0-4289-A06A-E5164E474616}" type="presParOf" srcId="{9C048B5E-D10B-4B12-B88B-6727072CC8D3}" destId="{F4A356A2-3DD7-4B86-B9A7-0F43650E0B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3EF22-B08C-4CD1-831A-E3A06443ED7A}">
      <dsp:nvSpPr>
        <dsp:cNvPr id="0" name=""/>
        <dsp:cNvSpPr/>
      </dsp:nvSpPr>
      <dsp:spPr>
        <a:xfrm>
          <a:off x="163571" y="536861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0BF75-4769-4E7F-90EE-C1AEF5AC9277}">
      <dsp:nvSpPr>
        <dsp:cNvPr id="0" name=""/>
        <dsp:cNvSpPr/>
      </dsp:nvSpPr>
      <dsp:spPr>
        <a:xfrm>
          <a:off x="356060" y="729351"/>
          <a:ext cx="531636" cy="53163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244A0-6EEB-4F43-879B-32C48A00F7C3}">
      <dsp:nvSpPr>
        <dsp:cNvPr id="0" name=""/>
        <dsp:cNvSpPr/>
      </dsp:nvSpPr>
      <dsp:spPr>
        <a:xfrm>
          <a:off x="1276604" y="536861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Hypertension (high blood pressure)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1276604" y="536861"/>
        <a:ext cx="2160593" cy="916615"/>
      </dsp:txXfrm>
    </dsp:sp>
    <dsp:sp modelId="{F457FA27-6D96-43F5-AAB9-1C4C47AC8716}">
      <dsp:nvSpPr>
        <dsp:cNvPr id="0" name=""/>
        <dsp:cNvSpPr/>
      </dsp:nvSpPr>
      <dsp:spPr>
        <a:xfrm>
          <a:off x="3813665" y="536861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61741-F163-4950-9AE2-DCC8D9FD1E00}">
      <dsp:nvSpPr>
        <dsp:cNvPr id="0" name=""/>
        <dsp:cNvSpPr/>
      </dsp:nvSpPr>
      <dsp:spPr>
        <a:xfrm>
          <a:off x="4006154" y="729351"/>
          <a:ext cx="531636" cy="53163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A240-1D55-4997-BE0D-E392EB7104D3}">
      <dsp:nvSpPr>
        <dsp:cNvPr id="0" name=""/>
        <dsp:cNvSpPr/>
      </dsp:nvSpPr>
      <dsp:spPr>
        <a:xfrm>
          <a:off x="4926697" y="536861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 </a:t>
          </a:r>
          <a:r>
            <a:rPr lang="en-IN" sz="1900" b="0" i="0" kern="1200" dirty="0">
              <a:latin typeface="Comic Sans MS" panose="030F0702030302020204" pitchFamily="66" charset="0"/>
            </a:rPr>
            <a:t>Hyperlipidaemia (high cholesterol)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4926697" y="536861"/>
        <a:ext cx="2160593" cy="916615"/>
      </dsp:txXfrm>
    </dsp:sp>
    <dsp:sp modelId="{E82A893A-7F10-4693-A1D8-7B824B5F75DA}">
      <dsp:nvSpPr>
        <dsp:cNvPr id="0" name=""/>
        <dsp:cNvSpPr/>
      </dsp:nvSpPr>
      <dsp:spPr>
        <a:xfrm>
          <a:off x="163571" y="2048877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568B4-977D-4B41-9246-11390F00F48D}">
      <dsp:nvSpPr>
        <dsp:cNvPr id="0" name=""/>
        <dsp:cNvSpPr/>
      </dsp:nvSpPr>
      <dsp:spPr>
        <a:xfrm>
          <a:off x="356060" y="2241366"/>
          <a:ext cx="531636" cy="53163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AA387-AEA1-4D28-8628-DD6F6F671C7C}">
      <dsp:nvSpPr>
        <dsp:cNvPr id="0" name=""/>
        <dsp:cNvSpPr/>
      </dsp:nvSpPr>
      <dsp:spPr>
        <a:xfrm>
          <a:off x="1276604" y="2048877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Smoking Cigarette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1276604" y="2048877"/>
        <a:ext cx="2160593" cy="916615"/>
      </dsp:txXfrm>
    </dsp:sp>
    <dsp:sp modelId="{7C0DAA79-4950-4E6B-84AF-4DEA47AB4245}">
      <dsp:nvSpPr>
        <dsp:cNvPr id="0" name=""/>
        <dsp:cNvSpPr/>
      </dsp:nvSpPr>
      <dsp:spPr>
        <a:xfrm>
          <a:off x="3813665" y="2048877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09615-5AEF-48F5-9C07-DD2F06EC1E9B}">
      <dsp:nvSpPr>
        <dsp:cNvPr id="0" name=""/>
        <dsp:cNvSpPr/>
      </dsp:nvSpPr>
      <dsp:spPr>
        <a:xfrm>
          <a:off x="4006154" y="2241366"/>
          <a:ext cx="531636" cy="53163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56A2-3DD7-4B86-B9A7-0F43650E0B48}">
      <dsp:nvSpPr>
        <dsp:cNvPr id="0" name=""/>
        <dsp:cNvSpPr/>
      </dsp:nvSpPr>
      <dsp:spPr>
        <a:xfrm>
          <a:off x="4926697" y="2048877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Diabetes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4926697" y="2048877"/>
        <a:ext cx="2160593" cy="91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AAD347D-5ACD-4C99-B74B-A9C85AD731A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F290A-F58C-4568-985C-873DB0CEBE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700" dirty="0">
                <a:solidFill>
                  <a:srgbClr val="FFFEFF"/>
                </a:solidFill>
              </a:rPr>
              <a:t> </a:t>
            </a:r>
            <a:r>
              <a:rPr lang="en-US" sz="4400" dirty="0">
                <a:solidFill>
                  <a:srgbClr val="FFFEFF"/>
                </a:solidFill>
                <a:latin typeface="Arial Black" panose="020B0A04020102020204" pitchFamily="34" charset="0"/>
              </a:rPr>
              <a:t>Heart Attack Possibility</a:t>
            </a:r>
            <a:br>
              <a:rPr lang="en-US" sz="4400" dirty="0">
                <a:solidFill>
                  <a:srgbClr val="FFFEFF"/>
                </a:solidFill>
                <a:latin typeface="Arial Black" panose="020B0A04020102020204" pitchFamily="34" charset="0"/>
              </a:rPr>
            </a:br>
            <a:r>
              <a:rPr lang="en-US" sz="3700" dirty="0">
                <a:solidFill>
                  <a:srgbClr val="FFFEFF"/>
                </a:solidFill>
              </a:rPr>
              <a:t>                                                                                                                       </a:t>
            </a:r>
            <a:r>
              <a:rPr lang="en-US" sz="3700" dirty="0">
                <a:solidFill>
                  <a:srgbClr val="FFFEFF"/>
                </a:solidFill>
                <a:latin typeface="Comic Sans MS" panose="030F0702030302020204" pitchFamily="66" charset="0"/>
              </a:rPr>
              <a:t>- By KGB</a:t>
            </a:r>
          </a:p>
        </p:txBody>
      </p:sp>
    </p:spTree>
    <p:extLst>
      <p:ext uri="{BB962C8B-B14F-4D97-AF65-F5344CB8AC3E}">
        <p14:creationId xmlns:p14="http://schemas.microsoft.com/office/powerpoint/2010/main" val="8949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666-D38B-4BE3-9BDC-FA43144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6" y="2163494"/>
            <a:ext cx="4145008" cy="271034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Model depends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 on the following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2D6E-CF63-4278-A131-6B27A1E1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016250"/>
            <a:ext cx="6281873" cy="524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0" dirty="0">
                <a:effectLst/>
                <a:latin typeface="Comic Sans MS" panose="030F0702030302020204" pitchFamily="66" charset="0"/>
              </a:rPr>
              <a:t>1) Age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2) Sex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3) Chest pain type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4) Resting blood pressure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5) Serum cholesterol in mg/dl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6) Fasting blood sugar &gt; 120 mg/dl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7) Resting electrocardiographic results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8) Maximum heart rate achieved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9) Exercise induced angina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10) </a:t>
            </a:r>
            <a:r>
              <a:rPr lang="en-IN" sz="2000" dirty="0">
                <a:latin typeface="Comic Sans MS" panose="030F0702030302020204" pitchFamily="66" charset="0"/>
              </a:rPr>
              <a:t>Old peak</a:t>
            </a:r>
            <a:r>
              <a:rPr lang="en-IN" sz="2000" i="0" dirty="0">
                <a:effectLst/>
                <a:latin typeface="Comic Sans MS" panose="030F0702030302020204" pitchFamily="66" charset="0"/>
              </a:rPr>
              <a:t> = ST depression induced by exercise relative to rest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11) The slope of the peak exercise ST segment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12) Number of major vessels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13) </a:t>
            </a:r>
            <a:r>
              <a:rPr lang="en-IN" sz="2000" dirty="0">
                <a:solidFill>
                  <a:srgbClr val="202124"/>
                </a:solidFill>
                <a:latin typeface="Comic Sans MS" panose="030F0702030302020204" pitchFamily="66" charset="0"/>
              </a:rPr>
              <a:t>T</a:t>
            </a:r>
            <a:r>
              <a:rPr lang="en-I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halassemia (i.e., passed from parents to children through genes)</a:t>
            </a:r>
            <a:br>
              <a:rPr lang="en-IN" sz="2000" dirty="0">
                <a:latin typeface="Comic Sans MS" panose="030F0702030302020204" pitchFamily="66" charset="0"/>
              </a:rPr>
            </a:b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DBC4-C337-40BD-850E-AEED176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2288053"/>
            <a:ext cx="3498979" cy="245644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Predicts…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8030-7461-442A-A96D-CE5BB254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On the basis of the factors given in the previous slide, the model predicts whether the person is prone to heart attack or not as it gives us a target value (0&amp;1):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Comic Sans MS" panose="030F0702030302020204" pitchFamily="66" charset="0"/>
              </a:rPr>
              <a:t>0= Less chance of heart attack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Comic Sans MS" panose="030F0702030302020204" pitchFamily="66" charset="0"/>
              </a:rPr>
              <a:t>1= More chance of heart attack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7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7C69-AA53-4699-B8BD-905FFBF8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E43A-B12F-4429-A535-4FA6B8094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007B-426A-4A45-8EB9-A3D30633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90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A115-6D49-49F1-8A4E-45F05BCA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980" y="1523762"/>
            <a:ext cx="6399930" cy="5248657"/>
          </a:xfrm>
        </p:spPr>
        <p:txBody>
          <a:bodyPr anchor="ctr">
            <a:normAutofit/>
          </a:bodyPr>
          <a:lstStyle/>
          <a:p>
            <a:pPr>
              <a:buClr>
                <a:srgbClr val="8AD0D6"/>
              </a:buClr>
            </a:pPr>
            <a:endParaRPr lang="en-US" sz="1800" b="0" i="0" kern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Clr>
                <a:srgbClr val="8AD0D6"/>
              </a:buClr>
            </a:pPr>
            <a:endParaRPr lang="en-US" sz="1800" cap="all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8C224-0EC8-4FA0-8FAD-92E4E24FD02D}"/>
              </a:ext>
            </a:extLst>
          </p:cNvPr>
          <p:cNvSpPr txBox="1"/>
          <p:nvPr/>
        </p:nvSpPr>
        <p:spPr>
          <a:xfrm>
            <a:off x="5025980" y="1582340"/>
            <a:ext cx="7003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AD0D6"/>
              </a:buClr>
            </a:pPr>
            <a:r>
              <a:rPr lang="en-IN" sz="2400" dirty="0">
                <a:latin typeface="Comic Sans MS" panose="030F0702030302020204" pitchFamily="66" charset="0"/>
              </a:rPr>
              <a:t>1.What is Heart Disease?</a:t>
            </a:r>
          </a:p>
          <a:p>
            <a:pPr>
              <a:buClr>
                <a:srgbClr val="8AD0D6"/>
              </a:buClr>
            </a:pPr>
            <a:r>
              <a:rPr lang="en-IN" sz="2400" dirty="0">
                <a:latin typeface="Comic Sans MS" panose="030F0702030302020204" pitchFamily="66" charset="0"/>
              </a:rPr>
              <a:t>2.Signs &amp; Symptoms</a:t>
            </a:r>
          </a:p>
          <a:p>
            <a:pPr>
              <a:buClr>
                <a:srgbClr val="8AD0D6"/>
              </a:buClr>
            </a:pPr>
            <a:r>
              <a:rPr lang="en-US" altLang="en-US" sz="2400" dirty="0">
                <a:latin typeface="Comic Sans MS" panose="030F0702030302020204" pitchFamily="66" charset="0"/>
              </a:rPr>
              <a:t>3.What are your risks?</a:t>
            </a:r>
          </a:p>
          <a:p>
            <a:pPr>
              <a:buClr>
                <a:srgbClr val="8AD0D6"/>
              </a:buClr>
            </a:pPr>
            <a:r>
              <a:rPr lang="en-US" altLang="en-US" sz="2400" dirty="0">
                <a:latin typeface="Comic Sans MS" panose="030F0702030302020204" pitchFamily="66" charset="0"/>
              </a:rPr>
              <a:t>4.What can you do to prevent Heart Diseases?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omic Sans MS" panose="030F0702030302020204" pitchFamily="66" charset="0"/>
              </a:rPr>
              <a:t>5</a:t>
            </a:r>
            <a:r>
              <a:rPr lang="en-US" sz="2400" b="0" i="0" kern="1200" dirty="0">
                <a:latin typeface="Comic Sans MS" panose="030F0702030302020204" pitchFamily="66" charset="0"/>
              </a:rPr>
              <a:t>.Deaths Due to Heart Attack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6.Well, what can we do?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7.About the Model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8.Model depends on the following Factors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9.Model Predicts…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6D17-490D-414C-A872-A699040F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8" y="2893047"/>
            <a:ext cx="416651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Heart </a:t>
            </a:r>
            <a:b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Disease?</a:t>
            </a:r>
            <a:br>
              <a:rPr lang="en-IN" sz="3600" dirty="0">
                <a:solidFill>
                  <a:schemeClr val="accent1"/>
                </a:solidFill>
              </a:rPr>
            </a:b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373E-69E1-4794-BA85-97876F05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981" y="1408589"/>
            <a:ext cx="416650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mic Sans MS" panose="030F0702030302020204" pitchFamily="66" charset="0"/>
              </a:rPr>
              <a:t>Occurs when the coronary arteries that supply the heart muscle become blocked.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Partially blocked it causes angina.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When fully blocked it causes a heart attack.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028FA1-8502-4BE2-BBE2-D1717F86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t="6000" r="52802" b="38998"/>
          <a:stretch>
            <a:fillRect/>
          </a:stretch>
        </p:blipFill>
        <p:spPr bwMode="auto">
          <a:xfrm>
            <a:off x="9983337" y="177553"/>
            <a:ext cx="1963754" cy="2160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31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0751-04EA-4584-A3EE-641B35F2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05536"/>
            <a:ext cx="3498979" cy="245644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Signs &amp;</a:t>
            </a:r>
            <a:br>
              <a:rPr lang="en-IN" sz="3600" dirty="0">
                <a:latin typeface="Arial Black" panose="020B0A04020102020204" pitchFamily="34" charset="0"/>
              </a:rPr>
            </a:br>
            <a:r>
              <a:rPr lang="en-IN" sz="3600" dirty="0">
                <a:latin typeface="Arial Black" panose="020B0A04020102020204" pitchFamily="34" charset="0"/>
              </a:rPr>
              <a:t>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D869-0EC5-425F-8927-5ABDE7BB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Heart Attack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Pressure, fullness, squeezing or pain in the center of the chest.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Chest discomfort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Pain that spreads to the shoulders, neck, or arms.</a:t>
            </a:r>
            <a:endParaRPr lang="en-US" sz="20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Sudden Cardiac Arrest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The stopping of the heartbeat, usually because of interference with the electrical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525-B69B-46C1-A163-3FD3D53B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43" y="2323292"/>
            <a:ext cx="3498979" cy="245644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are your risks?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75E747C-BEBD-4F7A-82A6-E8E17BAD7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64996"/>
              </p:ext>
            </p:extLst>
          </p:nvPr>
        </p:nvGraphicFramePr>
        <p:xfrm>
          <a:off x="4669654" y="1677822"/>
          <a:ext cx="7250863" cy="350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F55322-2C30-4691-A85E-B5EB8C45E175}"/>
              </a:ext>
            </a:extLst>
          </p:cNvPr>
          <p:cNvSpPr txBox="1"/>
          <p:nvPr/>
        </p:nvSpPr>
        <p:spPr>
          <a:xfrm>
            <a:off x="6773662" y="1246443"/>
            <a:ext cx="56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Risks that </a:t>
            </a:r>
            <a:r>
              <a:rPr lang="en-US" altLang="en-US" b="1" i="1" dirty="0">
                <a:solidFill>
                  <a:srgbClr val="ED1C24"/>
                </a:solidFill>
                <a:latin typeface="Comic Sans MS" panose="030F0702030302020204" pitchFamily="66" charset="0"/>
              </a:rPr>
              <a:t>Can</a:t>
            </a:r>
            <a:r>
              <a:rPr lang="en-US" altLang="en-US" b="1" dirty="0">
                <a:latin typeface="Comic Sans MS" panose="030F0702030302020204" pitchFamily="66" charset="0"/>
              </a:rPr>
              <a:t> be changed</a:t>
            </a:r>
            <a:endParaRPr lang="en-IN" b="1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8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2473-E7F1-49D0-BD82-C731E8F6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56" y="2039205"/>
            <a:ext cx="4038476" cy="297667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What can you do to prevent</a:t>
            </a:r>
            <a:b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Heart Diseases?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76A4-956A-4267-A992-7F5B7CB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Exercise at least 30 minutes a day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Eat a healthy diet low in saturated fat and cholesterol</a:t>
            </a:r>
          </a:p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Quit Smoking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Take control of your weight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Monitor your blood pressure and cholesterol numbers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57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12C3-0097-4AC0-A1AC-70FAF297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Deaths Due to Heart Attack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7373-A40C-4902-8DC8-202242D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6" y="87501"/>
            <a:ext cx="6281873" cy="45248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  <a:ea typeface="+mj-ea"/>
                <a:cs typeface="+mj-cs"/>
              </a:rPr>
              <a:t>As you can see there has been a rapid growth in deaths due to heart attack in the recent years . </a:t>
            </a:r>
            <a:r>
              <a:rPr lang="en-IN" sz="2000" b="0" i="0" dirty="0">
                <a:effectLst/>
                <a:latin typeface="Comic Sans MS" panose="030F0702030302020204" pitchFamily="66" charset="0"/>
              </a:rPr>
              <a:t>Over </a:t>
            </a:r>
            <a:r>
              <a:rPr lang="en-IN" sz="2000" b="1" i="0" dirty="0">
                <a:effectLst/>
                <a:latin typeface="Comic Sans MS" panose="030F0702030302020204" pitchFamily="66" charset="0"/>
              </a:rPr>
              <a:t>17.9 million</a:t>
            </a:r>
            <a:r>
              <a:rPr lang="en-IN" sz="2000" b="0" i="0" dirty="0">
                <a:effectLst/>
                <a:latin typeface="Comic Sans MS" panose="030F0702030302020204" pitchFamily="66" charset="0"/>
              </a:rPr>
              <a:t> people die due to cardiovascular diseases every year, according to WHO.</a:t>
            </a:r>
            <a:endParaRPr lang="en-US" sz="2000" dirty="0">
              <a:latin typeface="Comic Sans MS" panose="030F0702030302020204" pitchFamily="66" charset="0"/>
              <a:ea typeface="+mj-ea"/>
              <a:cs typeface="+mj-cs"/>
            </a:endParaRPr>
          </a:p>
          <a:p>
            <a:endParaRPr lang="en-IN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A87E22A-1A15-4CFA-804C-96E9F9A3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0" y="3239496"/>
            <a:ext cx="5197686" cy="31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AA37-EA54-4A3E-8802-B891F5A3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120" y="661686"/>
            <a:ext cx="6285114" cy="3921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If only there was something</a:t>
            </a:r>
            <a:r>
              <a:rPr lang="en-US" sz="2000" b="0" i="0" kern="1200" spc="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which could </a:t>
            </a:r>
            <a:r>
              <a:rPr lang="en-US" sz="2000" spc="0" dirty="0">
                <a:solidFill>
                  <a:schemeClr val="tx1"/>
                </a:solidFill>
                <a:latin typeface="Comic Sans MS" panose="030F0702030302020204" pitchFamily="66" charset="0"/>
              </a:rPr>
              <a:t>tell you beforehand that there is a possibility that you would get a heart attack ….</a:t>
            </a:r>
            <a:b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Don't worry, we have created a model for predicting heart attack possibility!</a:t>
            </a:r>
            <a:br>
              <a:rPr lang="en-US" sz="2000" dirty="0">
                <a:latin typeface="Comic Sans MS" panose="030F0702030302020204" pitchFamily="66" charset="0"/>
              </a:rPr>
            </a:br>
            <a:endParaRPr lang="en-US" sz="2000" b="0" i="0" kern="1200" dirty="0"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526FC4-617E-42BE-897A-8D22123B1806}"/>
              </a:ext>
            </a:extLst>
          </p:cNvPr>
          <p:cNvSpPr txBox="1">
            <a:spLocks/>
          </p:cNvSpPr>
          <p:nvPr/>
        </p:nvSpPr>
        <p:spPr>
          <a:xfrm>
            <a:off x="843884" y="5186253"/>
            <a:ext cx="2953180" cy="619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9600" dirty="0">
                <a:ea typeface="+mj-lt"/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500" dirty="0">
                <a:cs typeface="+mj-lt"/>
              </a:rPr>
            </a:br>
            <a:br>
              <a:rPr lang="en-US" sz="500" dirty="0">
                <a:cs typeface="+mj-lt"/>
              </a:rPr>
            </a:br>
            <a:br>
              <a:rPr lang="en-US" sz="500" dirty="0">
                <a:cs typeface="Arial"/>
              </a:rPr>
            </a:br>
            <a:br>
              <a:rPr lang="en-US" sz="500" dirty="0">
                <a:cs typeface="Arial"/>
              </a:rPr>
            </a:br>
            <a:br>
              <a:rPr lang="en-US" sz="500" dirty="0"/>
            </a:br>
            <a:br>
              <a:rPr lang="en-US" sz="500" dirty="0"/>
            </a:br>
            <a:br>
              <a:rPr lang="en-US" sz="500" dirty="0">
                <a:ea typeface="+mj-lt"/>
                <a:cs typeface="+mj-lt"/>
              </a:rPr>
            </a:br>
            <a:br>
              <a:rPr lang="en-US" sz="500" dirty="0">
                <a:ea typeface="+mj-lt"/>
                <a:cs typeface="+mj-lt"/>
              </a:rPr>
            </a:br>
            <a:r>
              <a:rPr lang="en-US" sz="500" dirty="0">
                <a:ea typeface="+mj-lt"/>
                <a:cs typeface="+mj-lt"/>
              </a:rPr>
              <a:t> </a:t>
            </a:r>
            <a:endParaRPr lang="en-US" sz="5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E749F-9538-445A-9212-CDF6579DA5D9}"/>
              </a:ext>
            </a:extLst>
          </p:cNvPr>
          <p:cNvSpPr txBox="1"/>
          <p:nvPr/>
        </p:nvSpPr>
        <p:spPr>
          <a:xfrm>
            <a:off x="1349406" y="2823099"/>
            <a:ext cx="2735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Well, what </a:t>
            </a:r>
          </a:p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can we do?</a:t>
            </a:r>
          </a:p>
        </p:txBody>
      </p:sp>
    </p:spTree>
    <p:extLst>
      <p:ext uri="{BB962C8B-B14F-4D97-AF65-F5344CB8AC3E}">
        <p14:creationId xmlns:p14="http://schemas.microsoft.com/office/powerpoint/2010/main" val="713558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E23D-BF86-41A0-9B36-1C7C5CB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About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0239-1E8C-4F05-B86E-9DD4EC16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A logistic regression model created using python (</a:t>
            </a:r>
            <a:r>
              <a:rPr lang="en-IN" sz="2000" dirty="0" err="1">
                <a:latin typeface="Comic Sans MS" panose="030F0702030302020204" pitchFamily="66" charset="0"/>
              </a:rPr>
              <a:t>GoogleColab</a:t>
            </a:r>
            <a:r>
              <a:rPr lang="en-IN" sz="2000" dirty="0">
                <a:latin typeface="Comic Sans MS" panose="030F0702030302020204" pitchFamily="66" charset="0"/>
              </a:rPr>
              <a:t> – </a:t>
            </a:r>
            <a:r>
              <a:rPr lang="en-IN" sz="2000" dirty="0" err="1">
                <a:latin typeface="Comic Sans MS" panose="030F0702030302020204" pitchFamily="66" charset="0"/>
              </a:rPr>
              <a:t>Jupyter</a:t>
            </a:r>
            <a:r>
              <a:rPr lang="en-IN" sz="2000" dirty="0">
                <a:latin typeface="Comic Sans MS" panose="030F0702030302020204" pitchFamily="66" charset="0"/>
              </a:rPr>
              <a:t> Notebook)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Used libraries:-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1. Pandas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2. NumPy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3. </a:t>
            </a:r>
            <a:r>
              <a:rPr lang="en-IN" sz="2000" dirty="0" err="1">
                <a:latin typeface="Comic Sans MS" panose="030F0702030302020204" pitchFamily="66" charset="0"/>
              </a:rPr>
              <a:t>Sklearn</a:t>
            </a:r>
            <a:endParaRPr lang="en-I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4. Seaborn</a:t>
            </a:r>
          </a:p>
        </p:txBody>
      </p:sp>
    </p:spTree>
    <p:extLst>
      <p:ext uri="{BB962C8B-B14F-4D97-AF65-F5344CB8AC3E}">
        <p14:creationId xmlns:p14="http://schemas.microsoft.com/office/powerpoint/2010/main" val="8564572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397</TotalTime>
  <Words>648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 Light</vt:lpstr>
      <vt:lpstr>Comic Sans MS</vt:lpstr>
      <vt:lpstr>Rockwell</vt:lpstr>
      <vt:lpstr>Wingdings</vt:lpstr>
      <vt:lpstr>Atlas</vt:lpstr>
      <vt:lpstr> Heart Attack Possibility                                                                                                                        - By KGB</vt:lpstr>
      <vt:lpstr>Index</vt:lpstr>
      <vt:lpstr>What is Heart  Disease? </vt:lpstr>
      <vt:lpstr>Signs &amp; Symptoms</vt:lpstr>
      <vt:lpstr>What are your risks?</vt:lpstr>
      <vt:lpstr>What can you do to prevent Heart Diseases?</vt:lpstr>
      <vt:lpstr>Deaths Due to Heart Attack</vt:lpstr>
      <vt:lpstr>If only there was something which could tell you beforehand that there is a possibility that you would get a heart attack …. Don't worry, we have created a model for predicting heart attack possibility! </vt:lpstr>
      <vt:lpstr>About the Model</vt:lpstr>
      <vt:lpstr>Model depends  on the following Factors</vt:lpstr>
      <vt:lpstr>Model Predicts…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 Patil</dc:creator>
  <cp:lastModifiedBy>Shreyans Vasani (159541v)</cp:lastModifiedBy>
  <cp:revision>84</cp:revision>
  <dcterms:created xsi:type="dcterms:W3CDTF">2020-12-24T08:17:18Z</dcterms:created>
  <dcterms:modified xsi:type="dcterms:W3CDTF">2021-04-20T06:31:43Z</dcterms:modified>
</cp:coreProperties>
</file>