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25" r:id="rId2"/>
    <p:sldId id="460" r:id="rId3"/>
    <p:sldId id="461" r:id="rId4"/>
    <p:sldId id="467" r:id="rId5"/>
    <p:sldId id="462" r:id="rId6"/>
    <p:sldId id="463" r:id="rId7"/>
    <p:sldId id="464" r:id="rId8"/>
    <p:sldId id="474" r:id="rId9"/>
    <p:sldId id="476" r:id="rId10"/>
    <p:sldId id="465" r:id="rId11"/>
    <p:sldId id="466" r:id="rId12"/>
    <p:sldId id="475" r:id="rId13"/>
    <p:sldId id="44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EFC3E4-219B-47AD-B67C-C401BBF04509}">
          <p14:sldIdLst>
            <p14:sldId id="425"/>
            <p14:sldId id="460"/>
            <p14:sldId id="461"/>
            <p14:sldId id="467"/>
            <p14:sldId id="462"/>
            <p14:sldId id="463"/>
            <p14:sldId id="464"/>
            <p14:sldId id="474"/>
            <p14:sldId id="476"/>
            <p14:sldId id="465"/>
            <p14:sldId id="466"/>
            <p14:sldId id="475"/>
            <p14:sldId id="44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061" autoAdjust="0"/>
  </p:normalViewPr>
  <p:slideViewPr>
    <p:cSldViewPr snapToGrid="0">
      <p:cViewPr varScale="1">
        <p:scale>
          <a:sx n="82" d="100"/>
          <a:sy n="82" d="100"/>
        </p:scale>
        <p:origin x="64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wa Malawade" userId="45b748a0-0114-40f0-be4b-2734bbf45eda" providerId="ADAL" clId="{0C99317C-2A2F-4B87-BAC5-B6FC683A1862}"/>
    <pc:docChg chg="undo redo custSel addSld modSld modSection">
      <pc:chgData name="Atharwa Malawade" userId="45b748a0-0114-40f0-be4b-2734bbf45eda" providerId="ADAL" clId="{0C99317C-2A2F-4B87-BAC5-B6FC683A1862}" dt="2024-11-05T04:21:02.944" v="146" actId="2711"/>
      <pc:docMkLst>
        <pc:docMk/>
      </pc:docMkLst>
      <pc:sldChg chg="addSp delSp modSp mod">
        <pc:chgData name="Atharwa Malawade" userId="45b748a0-0114-40f0-be4b-2734bbf45eda" providerId="ADAL" clId="{0C99317C-2A2F-4B87-BAC5-B6FC683A1862}" dt="2024-11-05T04:09:15.508" v="56" actId="404"/>
        <pc:sldMkLst>
          <pc:docMk/>
          <pc:sldMk cId="0" sldId="461"/>
        </pc:sldMkLst>
        <pc:spChg chg="add mod">
          <ac:chgData name="Atharwa Malawade" userId="45b748a0-0114-40f0-be4b-2734bbf45eda" providerId="ADAL" clId="{0C99317C-2A2F-4B87-BAC5-B6FC683A1862}" dt="2024-11-05T04:09:15.508" v="56" actId="404"/>
          <ac:spMkLst>
            <pc:docMk/>
            <pc:sldMk cId="0" sldId="461"/>
            <ac:spMk id="4" creationId="{24B23FB2-2189-5DAE-9210-274FFBEEFE65}"/>
          </ac:spMkLst>
        </pc:spChg>
        <pc:graphicFrameChg chg="del mod modGraphic">
          <ac:chgData name="Atharwa Malawade" userId="45b748a0-0114-40f0-be4b-2734bbf45eda" providerId="ADAL" clId="{0C99317C-2A2F-4B87-BAC5-B6FC683A1862}" dt="2024-11-05T04:07:22.031" v="44" actId="478"/>
          <ac:graphicFrameMkLst>
            <pc:docMk/>
            <pc:sldMk cId="0" sldId="461"/>
            <ac:graphicFrameMk id="3" creationId="{B47E9823-782D-1647-6E9F-AD0D7092057D}"/>
          </ac:graphicFrameMkLst>
        </pc:graphicFrameChg>
      </pc:sldChg>
      <pc:sldChg chg="addSp modSp mod">
        <pc:chgData name="Atharwa Malawade" userId="45b748a0-0114-40f0-be4b-2734bbf45eda" providerId="ADAL" clId="{0C99317C-2A2F-4B87-BAC5-B6FC683A1862}" dt="2024-11-05T04:20:48.102" v="144" actId="2711"/>
        <pc:sldMkLst>
          <pc:docMk/>
          <pc:sldMk cId="0" sldId="464"/>
        </pc:sldMkLst>
        <pc:spChg chg="add mod">
          <ac:chgData name="Atharwa Malawade" userId="45b748a0-0114-40f0-be4b-2734bbf45eda" providerId="ADAL" clId="{0C99317C-2A2F-4B87-BAC5-B6FC683A1862}" dt="2024-11-05T04:20:48.102" v="144" actId="2711"/>
          <ac:spMkLst>
            <pc:docMk/>
            <pc:sldMk cId="0" sldId="464"/>
            <ac:spMk id="3" creationId="{C72AD03B-4E2D-C607-41F4-2036F85F2BFB}"/>
          </ac:spMkLst>
        </pc:spChg>
      </pc:sldChg>
      <pc:sldChg chg="addSp delSp modSp mod">
        <pc:chgData name="Atharwa Malawade" userId="45b748a0-0114-40f0-be4b-2734bbf45eda" providerId="ADAL" clId="{0C99317C-2A2F-4B87-BAC5-B6FC683A1862}" dt="2024-11-05T04:11:59.307" v="82" actId="20577"/>
        <pc:sldMkLst>
          <pc:docMk/>
          <pc:sldMk cId="0" sldId="467"/>
        </pc:sldMkLst>
        <pc:spChg chg="add del mod">
          <ac:chgData name="Atharwa Malawade" userId="45b748a0-0114-40f0-be4b-2734bbf45eda" providerId="ADAL" clId="{0C99317C-2A2F-4B87-BAC5-B6FC683A1862}" dt="2024-11-05T04:10:36.631" v="67" actId="478"/>
          <ac:spMkLst>
            <pc:docMk/>
            <pc:sldMk cId="0" sldId="467"/>
            <ac:spMk id="4" creationId="{6A557479-23B6-686F-0BCD-0ECD98097908}"/>
          </ac:spMkLst>
        </pc:spChg>
        <pc:spChg chg="add mod">
          <ac:chgData name="Atharwa Malawade" userId="45b748a0-0114-40f0-be4b-2734bbf45eda" providerId="ADAL" clId="{0C99317C-2A2F-4B87-BAC5-B6FC683A1862}" dt="2024-11-05T04:11:59.307" v="82" actId="20577"/>
          <ac:spMkLst>
            <pc:docMk/>
            <pc:sldMk cId="0" sldId="467"/>
            <ac:spMk id="5" creationId="{08DFA4ED-7AC9-95C4-F8D6-3DD16F36CBA8}"/>
          </ac:spMkLst>
        </pc:spChg>
        <pc:graphicFrameChg chg="del mod modGraphic">
          <ac:chgData name="Atharwa Malawade" userId="45b748a0-0114-40f0-be4b-2734bbf45eda" providerId="ADAL" clId="{0C99317C-2A2F-4B87-BAC5-B6FC683A1862}" dt="2024-11-05T04:07:32.084" v="47" actId="478"/>
          <ac:graphicFrameMkLst>
            <pc:docMk/>
            <pc:sldMk cId="0" sldId="467"/>
            <ac:graphicFrameMk id="3" creationId="{2FB6C32C-30D4-ED7A-1A88-48C3A2260A71}"/>
          </ac:graphicFrameMkLst>
        </pc:graphicFrameChg>
      </pc:sldChg>
      <pc:sldChg chg="addSp modSp mod">
        <pc:chgData name="Atharwa Malawade" userId="45b748a0-0114-40f0-be4b-2734bbf45eda" providerId="ADAL" clId="{0C99317C-2A2F-4B87-BAC5-B6FC683A1862}" dt="2024-11-05T04:20:55.177" v="145" actId="2711"/>
        <pc:sldMkLst>
          <pc:docMk/>
          <pc:sldMk cId="0" sldId="474"/>
        </pc:sldMkLst>
        <pc:spChg chg="add mod">
          <ac:chgData name="Atharwa Malawade" userId="45b748a0-0114-40f0-be4b-2734bbf45eda" providerId="ADAL" clId="{0C99317C-2A2F-4B87-BAC5-B6FC683A1862}" dt="2024-11-05T04:20:55.177" v="145" actId="2711"/>
          <ac:spMkLst>
            <pc:docMk/>
            <pc:sldMk cId="0" sldId="474"/>
            <ac:spMk id="3" creationId="{B66FA5A6-AAF3-875A-93F8-A0C06AD029E9}"/>
          </ac:spMkLst>
        </pc:spChg>
      </pc:sldChg>
      <pc:sldChg chg="modSp add mod">
        <pc:chgData name="Atharwa Malawade" userId="45b748a0-0114-40f0-be4b-2734bbf45eda" providerId="ADAL" clId="{0C99317C-2A2F-4B87-BAC5-B6FC683A1862}" dt="2024-11-05T04:21:02.944" v="146" actId="2711"/>
        <pc:sldMkLst>
          <pc:docMk/>
          <pc:sldMk cId="1647317220" sldId="476"/>
        </pc:sldMkLst>
        <pc:spChg chg="mod">
          <ac:chgData name="Atharwa Malawade" userId="45b748a0-0114-40f0-be4b-2734bbf45eda" providerId="ADAL" clId="{0C99317C-2A2F-4B87-BAC5-B6FC683A1862}" dt="2024-11-05T04:21:02.944" v="146" actId="2711"/>
          <ac:spMkLst>
            <pc:docMk/>
            <pc:sldMk cId="1647317220" sldId="476"/>
            <ac:spMk id="3" creationId="{E0FE1D67-F359-557B-C1B5-EF39ADAC76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F4B30-4B7C-4A58-AD33-5B2138D4BBB8}"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EB857-021C-4EF7-986B-7AED7BA4220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7CEB857-021C-4EF7-986B-7AED7BA4220D}"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7DBB014-89BE-47C2-A7B0-61839FE52E6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B014-89BE-47C2-A7B0-61839FE52E6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B014-89BE-47C2-A7B0-61839FE52E6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DBB014-89BE-47C2-A7B0-61839FE52E6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DBB014-89BE-47C2-A7B0-61839FE52E6D}"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DBB014-89BE-47C2-A7B0-61839FE52E6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DBB014-89BE-47C2-A7B0-61839FE52E6D}"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DBB014-89BE-47C2-A7B0-61839FE52E6D}"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BB014-89BE-47C2-A7B0-61839FE52E6D}"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BB014-89BE-47C2-A7B0-61839FE52E6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DBB014-89BE-47C2-A7B0-61839FE52E6D}"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5CD416-D883-4327-97A9-64AEACFB484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BB014-89BE-47C2-A7B0-61839FE52E6D}"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5CD416-D883-4327-97A9-64AEACFB484A}" type="slidenum">
              <a:rPr lang="en-US" smtClean="0"/>
              <a:t>‹#›</a:t>
            </a:fld>
            <a:endParaRPr lang="en-US"/>
          </a:p>
        </p:txBody>
      </p:sp>
      <p:sp>
        <p:nvSpPr>
          <p:cNvPr id="7" name="L-Shape 6"/>
          <p:cNvSpPr/>
          <p:nvPr userDrawn="1"/>
        </p:nvSpPr>
        <p:spPr>
          <a:xfrm rot="10800000" flipH="1">
            <a:off x="-35277" y="0"/>
            <a:ext cx="507888" cy="6858000"/>
          </a:xfrm>
          <a:prstGeom prst="corner">
            <a:avLst/>
          </a:prstGeom>
          <a:solidFill>
            <a:srgbClr val="600606">
              <a:alpha val="7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L-Shape 7"/>
          <p:cNvSpPr/>
          <p:nvPr userDrawn="1"/>
        </p:nvSpPr>
        <p:spPr>
          <a:xfrm flipH="1">
            <a:off x="11640619" y="-9525"/>
            <a:ext cx="546163" cy="6851650"/>
          </a:xfrm>
          <a:prstGeom prst="corner">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953030" y="144641"/>
            <a:ext cx="842635" cy="84167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1472" y="131376"/>
            <a:ext cx="4509053" cy="728036"/>
          </a:xfrm>
        </p:spPr>
        <p:txBody>
          <a:bodyPr>
            <a:normAutofit fontScale="85000" lnSpcReduction="20000"/>
          </a:bodyPr>
          <a:lstStyle/>
          <a:p>
            <a:pPr marL="0" indent="0" algn="ctr">
              <a:lnSpc>
                <a:spcPct val="100000"/>
              </a:lnSpc>
              <a:buNone/>
            </a:pPr>
            <a:r>
              <a:rPr lang="en-IN" sz="2400" b="1" dirty="0">
                <a:solidFill>
                  <a:srgbClr val="0070C0"/>
                </a:solidFill>
                <a:latin typeface="Times New Roman" panose="02020603050405020304" pitchFamily="18" charset="0"/>
                <a:cs typeface="Times New Roman" panose="02020603050405020304" pitchFamily="18" charset="0"/>
              </a:rPr>
              <a:t>Project Presentation</a:t>
            </a:r>
          </a:p>
          <a:p>
            <a:pPr marL="0" indent="0" algn="ctr">
              <a:lnSpc>
                <a:spcPct val="100000"/>
              </a:lnSpc>
              <a:buNone/>
            </a:pPr>
            <a:r>
              <a:rPr lang="en-IN" sz="2400" b="1" dirty="0">
                <a:latin typeface="Times New Roman" panose="02020603050405020304" pitchFamily="18" charset="0"/>
                <a:cs typeface="Times New Roman" panose="02020603050405020304" pitchFamily="18" charset="0"/>
              </a:rPr>
              <a:t>Societal Project - </a:t>
            </a:r>
            <a:r>
              <a:rPr lang="en-US" sz="2400" b="1" dirty="0">
                <a:latin typeface="Times New Roman" panose="02020603050405020304" pitchFamily="18" charset="0"/>
                <a:cs typeface="Times New Roman" panose="02020603050405020304" pitchFamily="18" charset="0"/>
              </a:rPr>
              <a:t>01BMBAR23364</a:t>
            </a:r>
            <a:r>
              <a:rPr lang="en-IN" sz="2400" b="1" dirty="0">
                <a:latin typeface="Times New Roman" panose="02020603050405020304" pitchFamily="18" charset="0"/>
                <a:cs typeface="Times New Roman" panose="02020603050405020304" pitchFamily="18" charset="0"/>
              </a:rPr>
              <a:t>                                                </a:t>
            </a:r>
          </a:p>
          <a:p>
            <a:pPr marL="0" indent="0" algn="ctr">
              <a:buNone/>
            </a:pPr>
            <a:endParaRPr lang="en-US" sz="2400" b="1" dirty="0">
              <a:latin typeface="Times New Roman" panose="02020603050405020304" pitchFamily="18" charset="0"/>
              <a:cs typeface="Times New Roman" panose="02020603050405020304" pitchFamily="18" charset="0"/>
            </a:endParaRPr>
          </a:p>
        </p:txBody>
      </p:sp>
      <p:sp>
        <p:nvSpPr>
          <p:cNvPr id="2" name="Content Placeholder 2"/>
          <p:cNvSpPr txBox="1"/>
          <p:nvPr/>
        </p:nvSpPr>
        <p:spPr>
          <a:xfrm>
            <a:off x="1119809" y="977504"/>
            <a:ext cx="9952382" cy="21236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600" b="0" i="0" u="none" strike="noStrike" baseline="0" dirty="0">
                <a:solidFill>
                  <a:schemeClr val="accent6"/>
                </a:solidFill>
                <a:latin typeface="Times New Roman" panose="02020603050405020304" pitchFamily="18" charset="0"/>
              </a:rPr>
              <a:t> </a:t>
            </a:r>
            <a:r>
              <a:rPr lang="en-US" sz="6600" b="1" i="0" u="none" strike="noStrike" baseline="0" dirty="0">
                <a:solidFill>
                  <a:schemeClr val="accent6"/>
                </a:solidFill>
                <a:latin typeface="Times New Roman" panose="02020603050405020304" pitchFamily="18" charset="0"/>
              </a:rPr>
              <a:t>Effects of Traffic on Street Vendors </a:t>
            </a:r>
            <a:endParaRPr lang="en-IN" sz="6600" dirty="0">
              <a:solidFill>
                <a:schemeClr val="accent6"/>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00000"/>
              </a:lnSpc>
              <a:buFont typeface="Arial" panose="020B0604020202020204" pitchFamily="34" charset="0"/>
              <a:buNone/>
            </a:pPr>
            <a:endParaRPr lang="en-US" sz="4000" b="1"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902803" y="3210341"/>
            <a:ext cx="10306878" cy="212365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rgbClr val="0070C0"/>
                </a:solidFill>
                <a:latin typeface="Times New Roman" panose="02020603050405020304" pitchFamily="18" charset="0"/>
                <a:cs typeface="Times New Roman" panose="02020603050405020304" pitchFamily="18" charset="0"/>
              </a:rPr>
              <a:t>Group Members </a:t>
            </a:r>
          </a:p>
          <a:p>
            <a:pPr marL="0" indent="0" algn="ctr">
              <a:buNone/>
            </a:pPr>
            <a:r>
              <a:rPr lang="en-IN" sz="1800" b="1" i="0" u="none" strike="noStrike" baseline="0" dirty="0" err="1">
                <a:solidFill>
                  <a:srgbClr val="000000"/>
                </a:solidFill>
                <a:latin typeface="Times New Roman" panose="02020603050405020304" pitchFamily="18" charset="0"/>
              </a:rPr>
              <a:t>Atharwa</a:t>
            </a:r>
            <a:r>
              <a:rPr lang="en-IN" sz="1800" b="1" i="0" u="none" strike="noStrike" baseline="0" dirty="0">
                <a:solidFill>
                  <a:srgbClr val="000000"/>
                </a:solidFill>
                <a:latin typeface="Times New Roman" panose="02020603050405020304" pitchFamily="18" charset="0"/>
              </a:rPr>
              <a:t> </a:t>
            </a:r>
            <a:r>
              <a:rPr lang="en-IN" sz="1800" b="1" i="0" u="none" strike="noStrike" baseline="0" dirty="0" err="1">
                <a:solidFill>
                  <a:srgbClr val="000000"/>
                </a:solidFill>
                <a:latin typeface="Times New Roman" panose="02020603050405020304" pitchFamily="18" charset="0"/>
              </a:rPr>
              <a:t>Malawade</a:t>
            </a:r>
            <a:r>
              <a:rPr lang="en-IN" sz="1800" b="1" i="0" u="none" strike="noStrike" baseline="0" dirty="0">
                <a:solidFill>
                  <a:srgbClr val="000000"/>
                </a:solidFill>
                <a:latin typeface="Times New Roman" panose="02020603050405020304" pitchFamily="18" charset="0"/>
              </a:rPr>
              <a:t> (23MBAR199)</a:t>
            </a:r>
          </a:p>
          <a:p>
            <a:pPr marL="0" indent="0" algn="ctr">
              <a:buNone/>
            </a:pPr>
            <a:r>
              <a:rPr lang="en-IN" sz="1800" b="1" i="0" u="none" strike="noStrike" baseline="0" dirty="0">
                <a:solidFill>
                  <a:srgbClr val="000000"/>
                </a:solidFill>
                <a:latin typeface="Times New Roman" panose="02020603050405020304" pitchFamily="18" charset="0"/>
              </a:rPr>
              <a:t> Sahil </a:t>
            </a:r>
            <a:r>
              <a:rPr lang="en-IN" sz="1800" b="1" i="0" u="none" strike="noStrike" baseline="0" dirty="0" err="1">
                <a:solidFill>
                  <a:srgbClr val="000000"/>
                </a:solidFill>
                <a:latin typeface="Times New Roman" panose="02020603050405020304" pitchFamily="18" charset="0"/>
              </a:rPr>
              <a:t>Uppin</a:t>
            </a:r>
            <a:r>
              <a:rPr lang="en-IN" sz="1800" b="1" i="0" u="none" strike="noStrike" baseline="0" dirty="0">
                <a:solidFill>
                  <a:srgbClr val="000000"/>
                </a:solidFill>
                <a:latin typeface="Times New Roman" panose="02020603050405020304" pitchFamily="18" charset="0"/>
              </a:rPr>
              <a:t> (23MBAR166)</a:t>
            </a:r>
            <a:endParaRPr lang="en-IN" sz="1800" dirty="0">
              <a:solidFill>
                <a:srgbClr val="000000"/>
              </a:solidFill>
              <a:latin typeface="Times New Roman" panose="02020603050405020304" pitchFamily="18" charset="0"/>
            </a:endParaRPr>
          </a:p>
          <a:p>
            <a:pPr marL="0" indent="0" algn="ctr">
              <a:buNone/>
            </a:pPr>
            <a:r>
              <a:rPr lang="en-IN" sz="1800" b="1" i="0" u="none" strike="noStrike" baseline="0" dirty="0">
                <a:solidFill>
                  <a:srgbClr val="000000"/>
                </a:solidFill>
                <a:latin typeface="Times New Roman" panose="02020603050405020304" pitchFamily="18" charset="0"/>
              </a:rPr>
              <a:t>Prajwal </a:t>
            </a:r>
            <a:r>
              <a:rPr lang="en-IN" sz="1800" b="1" i="0" u="none" strike="noStrike" baseline="0" dirty="0" err="1">
                <a:solidFill>
                  <a:srgbClr val="000000"/>
                </a:solidFill>
                <a:latin typeface="Times New Roman" panose="02020603050405020304" pitchFamily="18" charset="0"/>
              </a:rPr>
              <a:t>Alfanso</a:t>
            </a:r>
            <a:r>
              <a:rPr lang="en-IN" sz="1800" b="1" i="0" u="none" strike="noStrike" baseline="0" dirty="0">
                <a:solidFill>
                  <a:srgbClr val="000000"/>
                </a:solidFill>
                <a:latin typeface="Times New Roman" panose="02020603050405020304" pitchFamily="18" charset="0"/>
              </a:rPr>
              <a:t> (23MBAR181)</a:t>
            </a:r>
          </a:p>
          <a:p>
            <a:pPr marL="0" indent="0" algn="ctr">
              <a:buNone/>
            </a:pPr>
            <a:r>
              <a:rPr lang="en-IN" sz="1800" b="1" i="0" u="none" strike="noStrike" baseline="0" dirty="0">
                <a:solidFill>
                  <a:srgbClr val="000000"/>
                </a:solidFill>
                <a:latin typeface="Times New Roman" panose="02020603050405020304" pitchFamily="18" charset="0"/>
              </a:rPr>
              <a:t> Raj Jain (23MBAR151)</a:t>
            </a:r>
            <a:endParaRPr lang="en-IN" sz="1800" b="0" i="0" u="none" strike="noStrike" baseline="0" dirty="0">
              <a:solidFill>
                <a:srgbClr val="000000"/>
              </a:solidFill>
              <a:latin typeface="Times New Roman" panose="02020603050405020304" pitchFamily="18" charset="0"/>
            </a:endParaRPr>
          </a:p>
          <a:p>
            <a:pPr marL="0" indent="0" algn="ctr">
              <a:buNone/>
            </a:pPr>
            <a:r>
              <a:rPr lang="en-IN" sz="1800" b="1" i="0" u="none" strike="noStrike" baseline="0" dirty="0">
                <a:solidFill>
                  <a:srgbClr val="000000"/>
                </a:solidFill>
                <a:latin typeface="Times New Roman" panose="02020603050405020304" pitchFamily="18" charset="0"/>
              </a:rPr>
              <a:t>Manav Dutta (23MBAR168) </a:t>
            </a:r>
            <a:endParaRPr lang="en-US" sz="1600" b="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3558503" y="5645750"/>
            <a:ext cx="4995477" cy="10808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900" b="1" dirty="0">
                <a:solidFill>
                  <a:srgbClr val="0070C0"/>
                </a:solidFill>
                <a:latin typeface="Times New Roman" panose="02020603050405020304" pitchFamily="18" charset="0"/>
                <a:cs typeface="Times New Roman" panose="02020603050405020304" pitchFamily="18" charset="0"/>
              </a:rPr>
              <a:t>Project Guide: </a:t>
            </a:r>
          </a:p>
          <a:p>
            <a:pPr marL="0" indent="0" algn="ctr">
              <a:buFont typeface="Arial" panose="020B0604020202020204" pitchFamily="34" charset="0"/>
              <a:buNone/>
            </a:pPr>
            <a:r>
              <a:rPr lang="en-US" sz="1900" b="1" dirty="0">
                <a:latin typeface="Times New Roman" panose="02020603050405020304" pitchFamily="18" charset="0"/>
                <a:cs typeface="Times New Roman" panose="02020603050405020304" pitchFamily="18" charset="0"/>
              </a:rPr>
              <a:t>Dr. Prem Kumar</a:t>
            </a:r>
          </a:p>
          <a:p>
            <a:pPr marL="0" indent="0" algn="ctr">
              <a:buFont typeface="Arial" panose="020B0604020202020204" pitchFamily="34" charset="0"/>
              <a:buNone/>
            </a:pPr>
            <a:r>
              <a:rPr lang="en-US" sz="1900" b="1" dirty="0">
                <a:latin typeface="Times New Roman" panose="02020603050405020304" pitchFamily="18" charset="0"/>
                <a:cs typeface="Times New Roman" panose="02020603050405020304" pitchFamily="18" charset="0"/>
              </a:rPr>
              <a:t>Assistant Professor, Department of Management</a:t>
            </a:r>
          </a:p>
          <a:p>
            <a:pPr marL="0" indent="0" algn="ctr">
              <a:buFont typeface="Arial" panose="020B0604020202020204" pitchFamily="34" charset="0"/>
              <a:buNone/>
            </a:pP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5"/>
            <a:ext cx="10515600" cy="774358"/>
          </a:xfrm>
        </p:spPr>
        <p:txBody>
          <a:bodyPr>
            <a:normAutofit/>
          </a:bodyPr>
          <a:lstStyle/>
          <a:p>
            <a:r>
              <a:rPr lang="en-US" sz="4000" dirty="0">
                <a:solidFill>
                  <a:schemeClr val="accent1">
                    <a:lumMod val="75000"/>
                  </a:schemeClr>
                </a:solidFill>
              </a:rPr>
              <a:t>SUGGESTIONS</a:t>
            </a:r>
          </a:p>
        </p:txBody>
      </p:sp>
      <p:sp>
        <p:nvSpPr>
          <p:cNvPr id="6" name="TextBox 5"/>
          <p:cNvSpPr txBox="1"/>
          <p:nvPr/>
        </p:nvSpPr>
        <p:spPr>
          <a:xfrm>
            <a:off x="838200" y="1190627"/>
            <a:ext cx="10393907" cy="4457952"/>
          </a:xfrm>
          <a:prstGeom prst="rect">
            <a:avLst/>
          </a:prstGeom>
          <a:noFill/>
        </p:spPr>
        <p:txBody>
          <a:bodyPr wrap="square" numCol="1">
            <a:spAutoFit/>
          </a:bodyPr>
          <a:lstStyle/>
          <a:p>
            <a:pPr marL="342900" indent="-342900" algn="just">
              <a:lnSpc>
                <a:spcPct val="150000"/>
              </a:lnSpc>
              <a:buFont typeface="Arial" panose="020B0604020202020204" pitchFamily="34" charset="0"/>
              <a:buChar char="•"/>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Dedicated Vending Zones and Better Infrastructure</a:t>
            </a:r>
          </a:p>
          <a:p>
            <a:pPr marL="342900" indent="-342900" algn="just">
              <a:lnSpc>
                <a:spcPct val="150000"/>
              </a:lnSpc>
              <a:buFont typeface="Arial" panose="020B0604020202020204" pitchFamily="34" charset="0"/>
              <a:buChar char="•"/>
            </a:pPr>
            <a:r>
              <a:rPr lang="en-IN" sz="2400" b="1" i="0" u="none" strike="noStrike" baseline="0" dirty="0">
                <a:solidFill>
                  <a:srgbClr val="000000"/>
                </a:solidFill>
                <a:latin typeface="Times New Roman" panose="02020603050405020304" pitchFamily="18" charset="0"/>
                <a:cs typeface="Times New Roman" panose="02020603050405020304" pitchFamily="18" charset="0"/>
              </a:rPr>
              <a:t>Health and Safety Measures</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Increased Access to Legal Protections and Support</a:t>
            </a:r>
          </a:p>
          <a:p>
            <a:pPr marL="342900" indent="-342900" algn="just">
              <a:lnSpc>
                <a:spcPct val="150000"/>
              </a:lnSpc>
              <a:buFont typeface="Arial" panose="020B0604020202020204" pitchFamily="34" charset="0"/>
              <a:buChar char="•"/>
            </a:pPr>
            <a:r>
              <a:rPr lang="en-US" sz="2400" b="1" i="0" u="none" strike="noStrike" baseline="0" dirty="0">
                <a:solidFill>
                  <a:srgbClr val="000000"/>
                </a:solidFill>
                <a:latin typeface="Times New Roman" panose="02020603050405020304" pitchFamily="18" charset="0"/>
              </a:rPr>
              <a:t>Traffic Management and Vendor Integration</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Use of Technology and Data for Planning</a:t>
            </a:r>
          </a:p>
          <a:p>
            <a:pPr marL="342900" indent="-342900" algn="just">
              <a:lnSpc>
                <a:spcPct val="150000"/>
              </a:lnSpc>
              <a:buFont typeface="Arial" panose="020B0604020202020204" pitchFamily="34" charset="0"/>
              <a:buChar char="•"/>
            </a:pPr>
            <a:r>
              <a:rPr lang="en-US" sz="2400" b="1" i="0" u="none" strike="noStrike" baseline="0" dirty="0">
                <a:solidFill>
                  <a:srgbClr val="000000"/>
                </a:solidFill>
                <a:latin typeface="Times New Roman" panose="02020603050405020304" pitchFamily="18" charset="0"/>
                <a:cs typeface="Times New Roman" panose="02020603050405020304" pitchFamily="18" charset="0"/>
              </a:rPr>
              <a:t>Public Awareness and Sensitization Campaigns</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b="1"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094"/>
            <a:ext cx="10515600" cy="774358"/>
          </a:xfrm>
        </p:spPr>
        <p:txBody>
          <a:bodyPr>
            <a:normAutofit/>
          </a:bodyPr>
          <a:lstStyle/>
          <a:p>
            <a:r>
              <a:rPr lang="en-US" sz="4000" dirty="0">
                <a:solidFill>
                  <a:schemeClr val="accent1">
                    <a:lumMod val="75000"/>
                  </a:schemeClr>
                </a:solidFill>
              </a:rPr>
              <a:t>CONCLUSION</a:t>
            </a:r>
          </a:p>
        </p:txBody>
      </p:sp>
      <p:sp>
        <p:nvSpPr>
          <p:cNvPr id="3" name="TextBox 2">
            <a:extLst>
              <a:ext uri="{FF2B5EF4-FFF2-40B4-BE49-F238E27FC236}">
                <a16:creationId xmlns:a16="http://schemas.microsoft.com/office/drawing/2014/main" id="{724C2B7C-498A-801C-02C6-035759F23FD2}"/>
              </a:ext>
            </a:extLst>
          </p:cNvPr>
          <p:cNvSpPr txBox="1"/>
          <p:nvPr/>
        </p:nvSpPr>
        <p:spPr>
          <a:xfrm>
            <a:off x="716903" y="927452"/>
            <a:ext cx="10515600"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Finally, the study recommends addressing the broad effects of traffic congestion on street vendors, highlighting the economic and health challenges they face. As essential players in the informal economy, street vendors meet local people’s needs for basic, low-cost goods and services. However, their livelihoods are often shaped by urban traffic dynamics and the lack of formal recognition, forcing them to operate under highly constrained conditions while being exposed to pollution and safety risks.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Tackling these challenges requires a multi-level approach: establishing dedicated vending zones, enhancing health and safety for all, strengthening legal protections, and ensuring that vendors are integrated into urban traffic management plans. Technology can also play a role by tracking traffic and pedestrian patterns, complemented by public awareness campaigns that help shift perceptions of street vendors from traffic obstacles to valuable community assets. By fostering an inclusive urban framework, Bangalore can support street vendors while also improving transportation efficiency. This balance of economic inclusivity and urban planning will strengthen the city’s social and economic fabric, laying the groundwork for sustainable and equitable urban growth.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E8C7-B014-EF81-757C-8DDA9056268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4ABA70-1158-0A8F-17DF-4FE4C7B139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564" y="1954763"/>
            <a:ext cx="3931298" cy="2948474"/>
          </a:xfrm>
          <a:prstGeom prst="rect">
            <a:avLst/>
          </a:prstGeom>
        </p:spPr>
      </p:pic>
      <p:pic>
        <p:nvPicPr>
          <p:cNvPr id="8" name="Picture 7">
            <a:extLst>
              <a:ext uri="{FF2B5EF4-FFF2-40B4-BE49-F238E27FC236}">
                <a16:creationId xmlns:a16="http://schemas.microsoft.com/office/drawing/2014/main" id="{DA36517E-9529-06E1-D524-6E7970B3E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4436" y="690725"/>
            <a:ext cx="2323127" cy="3097503"/>
          </a:xfrm>
          <a:prstGeom prst="rect">
            <a:avLst/>
          </a:prstGeom>
        </p:spPr>
      </p:pic>
      <p:pic>
        <p:nvPicPr>
          <p:cNvPr id="12" name="Picture 11">
            <a:extLst>
              <a:ext uri="{FF2B5EF4-FFF2-40B4-BE49-F238E27FC236}">
                <a16:creationId xmlns:a16="http://schemas.microsoft.com/office/drawing/2014/main" id="{C69915F9-5FE9-0ACE-6599-14729A2FEC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6137" y="1954763"/>
            <a:ext cx="3914462" cy="2948474"/>
          </a:xfrm>
          <a:prstGeom prst="rect">
            <a:avLst/>
          </a:prstGeom>
        </p:spPr>
      </p:pic>
      <p:pic>
        <p:nvPicPr>
          <p:cNvPr id="14" name="Picture 13">
            <a:extLst>
              <a:ext uri="{FF2B5EF4-FFF2-40B4-BE49-F238E27FC236}">
                <a16:creationId xmlns:a16="http://schemas.microsoft.com/office/drawing/2014/main" id="{68831D29-68B6-684B-F7EA-660241CD45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33087" y="3927927"/>
            <a:ext cx="2224476" cy="2860041"/>
          </a:xfrm>
          <a:prstGeom prst="rect">
            <a:avLst/>
          </a:prstGeom>
        </p:spPr>
      </p:pic>
    </p:spTree>
    <p:extLst>
      <p:ext uri="{BB962C8B-B14F-4D97-AF65-F5344CB8AC3E}">
        <p14:creationId xmlns:p14="http://schemas.microsoft.com/office/powerpoint/2010/main" val="624257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278" y="2500603"/>
            <a:ext cx="9910296" cy="1316023"/>
          </a:xfrm>
        </p:spPr>
        <p:txBody>
          <a:bodyPr vert="horz" lIns="91440" tIns="45720" rIns="91440" bIns="45720" rtlCol="0" anchor="t">
            <a:normAutofit/>
          </a:bodyPr>
          <a:lstStyle/>
          <a:p>
            <a:pPr algn="ctr"/>
            <a:r>
              <a:rPr lang="en-US" sz="3200" b="1" kern="1200" dirty="0">
                <a:solidFill>
                  <a:schemeClr val="tx1"/>
                </a:solidFill>
                <a:latin typeface="+mj-lt"/>
                <a:ea typeface="+mj-ea"/>
                <a:cs typeface="+mj-cs"/>
              </a:rPr>
              <a:t>THANK YOU!</a:t>
            </a:r>
            <a:endParaRPr lang="en-US" sz="3200" kern="1200" dirty="0">
              <a:solidFill>
                <a:schemeClr val="tx1"/>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6"/>
            <a:ext cx="10515600" cy="774358"/>
          </a:xfrm>
        </p:spPr>
        <p:txBody>
          <a:bodyPr>
            <a:normAutofit/>
          </a:bodyPr>
          <a:lstStyle/>
          <a:p>
            <a:r>
              <a:rPr lang="en-US" sz="4000" dirty="0">
                <a:solidFill>
                  <a:schemeClr val="accent1">
                    <a:lumMod val="75000"/>
                  </a:schemeClr>
                </a:solidFill>
              </a:rPr>
              <a:t>INTRODUCTION</a:t>
            </a:r>
          </a:p>
        </p:txBody>
      </p:sp>
      <p:sp>
        <p:nvSpPr>
          <p:cNvPr id="4" name="TextBox 3">
            <a:extLst>
              <a:ext uri="{FF2B5EF4-FFF2-40B4-BE49-F238E27FC236}">
                <a16:creationId xmlns:a16="http://schemas.microsoft.com/office/drawing/2014/main" id="{26B95921-8A61-AA41-95B0-1F9A871C0784}"/>
              </a:ext>
            </a:extLst>
          </p:cNvPr>
          <p:cNvSpPr txBox="1"/>
          <p:nvPr/>
        </p:nvSpPr>
        <p:spPr>
          <a:xfrm>
            <a:off x="838200" y="1231641"/>
            <a:ext cx="10515600" cy="4524315"/>
          </a:xfrm>
          <a:prstGeom prst="rect">
            <a:avLst/>
          </a:prstGeom>
          <a:noFill/>
        </p:spPr>
        <p:txBody>
          <a:bodyPr wrap="square" rtlCol="0">
            <a:spAutoFit/>
          </a:bodyPr>
          <a:lstStyle/>
          <a:p>
            <a:pPr marL="342900" indent="-342900">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This study identifies the effects of traffic on the street vendors </a:t>
            </a:r>
          </a:p>
          <a:p>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b="0" i="0" u="none" strike="noStrike" baseline="0" dirty="0">
                <a:solidFill>
                  <a:srgbClr val="000000"/>
                </a:solidFill>
                <a:latin typeface="Times New Roman" panose="02020603050405020304" pitchFamily="18" charset="0"/>
              </a:rPr>
              <a:t>The study found that the vendors are affected health-wise due to daily exposure to the pollution and noise created by the traffic.</a:t>
            </a:r>
          </a:p>
          <a:p>
            <a:pPr algn="just"/>
            <a:endParaRPr lang="en-US" sz="2400" dirty="0">
              <a:latin typeface="Times New Roman" panose="02020603050405020304" pitchFamily="18" charset="0"/>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0" i="0" u="none" strike="noStrike" baseline="0" dirty="0">
                <a:solidFill>
                  <a:srgbClr val="000000"/>
                </a:solidFill>
                <a:latin typeface="Times New Roman" panose="02020603050405020304" pitchFamily="18" charset="0"/>
              </a:rPr>
              <a:t>The lack of foresight in traffic planning regarding street vending leads to many problems with the flow of traffic. This leads to higher chances of accidents, traffic disruptions</a:t>
            </a:r>
          </a:p>
          <a:p>
            <a:pPr marR="0" lvl="0" defTabSz="914400" rtl="0" eaLnBrk="0" fontAlgn="base" latinLnBrk="0" hangingPunct="0">
              <a:lnSpc>
                <a:spcPct val="100000"/>
              </a:lnSpc>
              <a:spcBef>
                <a:spcPct val="0"/>
              </a:spcBef>
              <a:spcAft>
                <a:spcPct val="0"/>
              </a:spcAft>
              <a:buClrTx/>
              <a:buSzTx/>
              <a:tabLst/>
            </a:pPr>
            <a:endParaRPr lang="en-US" sz="2400" b="0" i="0" u="none" strike="noStrike" baseline="0" dirty="0">
              <a:solidFill>
                <a:srgbClr val="000000"/>
              </a:solidFill>
              <a:latin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0" i="0" u="none" strike="noStrike" baseline="0" dirty="0">
                <a:solidFill>
                  <a:srgbClr val="000000"/>
                </a:solidFill>
                <a:latin typeface="Times New Roman" panose="02020603050405020304" pitchFamily="18" charset="0"/>
              </a:rPr>
              <a:t>Street vendors also cannot easily acquire loans or other forms of financing for personal or work-related needs as street vending is not formalized and lack of support from both governmental and non-governmental institutions.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102"/>
            <a:ext cx="10515600" cy="774358"/>
          </a:xfrm>
        </p:spPr>
        <p:txBody>
          <a:bodyPr>
            <a:normAutofit/>
          </a:bodyPr>
          <a:lstStyle/>
          <a:p>
            <a:r>
              <a:rPr lang="en-US" sz="4000" dirty="0">
                <a:solidFill>
                  <a:schemeClr val="accent1">
                    <a:lumMod val="75000"/>
                  </a:schemeClr>
                </a:solidFill>
              </a:rPr>
              <a:t>LITERATURE REVIEW...</a:t>
            </a:r>
            <a:endParaRPr lang="en-US" sz="4000" dirty="0">
              <a:solidFill>
                <a:srgbClr val="FF0000"/>
              </a:solidFill>
            </a:endParaRPr>
          </a:p>
        </p:txBody>
      </p:sp>
      <p:sp>
        <p:nvSpPr>
          <p:cNvPr id="4" name="TextBox 3">
            <a:extLst>
              <a:ext uri="{FF2B5EF4-FFF2-40B4-BE49-F238E27FC236}">
                <a16:creationId xmlns:a16="http://schemas.microsoft.com/office/drawing/2014/main" id="{24B23FB2-2189-5DAE-9210-274FFBEEFE65}"/>
              </a:ext>
            </a:extLst>
          </p:cNvPr>
          <p:cNvSpPr txBox="1"/>
          <p:nvPr/>
        </p:nvSpPr>
        <p:spPr>
          <a:xfrm>
            <a:off x="437178" y="1098485"/>
            <a:ext cx="11173797" cy="4985980"/>
          </a:xfrm>
          <a:prstGeom prst="rect">
            <a:avLst/>
          </a:prstGeom>
          <a:noFill/>
        </p:spPr>
        <p:txBody>
          <a:bodyPr wrap="square" rtlCol="0">
            <a:spAutoFit/>
          </a:bodyPr>
          <a:lstStyle/>
          <a:p>
            <a:pPr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Bhowmik (2006)</a:t>
            </a:r>
            <a:r>
              <a:rPr lang="en-US" sz="1600"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Focus</a:t>
            </a:r>
            <a:r>
              <a:rPr lang="en-US" sz="1600" b="0" i="0" dirty="0">
                <a:effectLst/>
                <a:latin typeface="Times New Roman" panose="02020603050405020304" pitchFamily="18" charset="0"/>
                <a:cs typeface="Times New Roman" panose="02020603050405020304" pitchFamily="18" charset="0"/>
              </a:rPr>
              <a:t>: Social security measures for street vendors.</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Key Findings</a:t>
            </a:r>
            <a:r>
              <a:rPr lang="en-US" sz="1600" b="0" i="0" dirty="0">
                <a:effectLst/>
                <a:latin typeface="Times New Roman" panose="02020603050405020304" pitchFamily="18" charset="0"/>
                <a:cs typeface="Times New Roman" panose="02020603050405020304" pitchFamily="18" charset="0"/>
              </a:rPr>
              <a:t>: Emphasizes the need for policies that protect street vendors’ livelihoods and ensure their inclusion in urban economies. Highlights the positive impacts of social security policies on vendors’ well-being but also points out gaps and challenges in implementation.</a:t>
            </a:r>
          </a:p>
          <a:p>
            <a:pPr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Cerna &amp; Cerny (2004)</a:t>
            </a:r>
            <a:r>
              <a:rPr lang="en-US" sz="1600"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Focus</a:t>
            </a:r>
            <a:r>
              <a:rPr lang="en-US" sz="1600" b="0" i="0" dirty="0">
                <a:effectLst/>
                <a:latin typeface="Times New Roman" panose="02020603050405020304" pitchFamily="18" charset="0"/>
                <a:cs typeface="Times New Roman" panose="02020603050405020304" pitchFamily="18" charset="0"/>
              </a:rPr>
              <a:t>: Traffic flow and congestion formation.</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Key Findings</a:t>
            </a:r>
            <a:r>
              <a:rPr lang="en-US" sz="1600" b="0" i="0" dirty="0">
                <a:effectLst/>
                <a:latin typeface="Times New Roman" panose="02020603050405020304" pitchFamily="18" charset="0"/>
                <a:cs typeface="Times New Roman" panose="02020603050405020304" pitchFamily="18" charset="0"/>
              </a:rPr>
              <a:t>: Discusses the theoretical aspects of traffic flow and the role of driver perception and response time in congestion. Suggests that improving driver response times and optimizing traffic flow can mitigate congestion on urban roads.</a:t>
            </a:r>
          </a:p>
          <a:p>
            <a:pPr algn="l">
              <a:spcBef>
                <a:spcPts val="900"/>
              </a:spcBef>
              <a:buFont typeface="+mj-lt"/>
              <a:buAutoNum type="arabicPeriod"/>
            </a:pPr>
            <a:r>
              <a:rPr lang="en-US" sz="1600" b="1" i="0" dirty="0" err="1">
                <a:effectLst/>
                <a:latin typeface="Times New Roman" panose="02020603050405020304" pitchFamily="18" charset="0"/>
                <a:cs typeface="Times New Roman" panose="02020603050405020304" pitchFamily="18" charset="0"/>
              </a:rPr>
              <a:t>Cobbinah</a:t>
            </a:r>
            <a:r>
              <a:rPr lang="en-US" sz="1600" b="1" i="0" dirty="0">
                <a:effectLst/>
                <a:latin typeface="Times New Roman" panose="02020603050405020304" pitchFamily="18" charset="0"/>
                <a:cs typeface="Times New Roman" panose="02020603050405020304" pitchFamily="18" charset="0"/>
              </a:rPr>
              <a:t> &amp; Finn (2024)</a:t>
            </a:r>
            <a:r>
              <a:rPr lang="en-US" sz="1600"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Focus</a:t>
            </a:r>
            <a:r>
              <a:rPr lang="en-US" sz="1600" b="0" i="0" dirty="0">
                <a:effectLst/>
                <a:latin typeface="Times New Roman" panose="02020603050405020304" pitchFamily="18" charset="0"/>
                <a:cs typeface="Times New Roman" panose="02020603050405020304" pitchFamily="18" charset="0"/>
              </a:rPr>
              <a:t>: Inclusive transport planning.</a:t>
            </a:r>
          </a:p>
          <a:p>
            <a:pPr marL="742950" lvl="1" indent="-285750" algn="l">
              <a:spcBef>
                <a:spcPts val="900"/>
              </a:spcBef>
              <a:buFont typeface="+mj-lt"/>
              <a:buAutoNum type="arabicPeriod"/>
            </a:pPr>
            <a:r>
              <a:rPr lang="en-US" sz="1600" b="1" i="0" dirty="0">
                <a:effectLst/>
                <a:latin typeface="Times New Roman" panose="02020603050405020304" pitchFamily="18" charset="0"/>
                <a:cs typeface="Times New Roman" panose="02020603050405020304" pitchFamily="18" charset="0"/>
              </a:rPr>
              <a:t>Key Findings</a:t>
            </a:r>
            <a:r>
              <a:rPr lang="en-US" sz="1600" b="0" i="0" dirty="0">
                <a:effectLst/>
                <a:latin typeface="Times New Roman" panose="02020603050405020304" pitchFamily="18" charset="0"/>
                <a:cs typeface="Times New Roman" panose="02020603050405020304" pitchFamily="18" charset="0"/>
              </a:rPr>
              <a:t>: Argues for a “streets for all” policy that includes multiple street activities and addresses biases in urban transport planning. Emphasizes creating inclusive transport systems that consider the needs of all road users, promoting spatial justice and progressive urban development.</a:t>
            </a: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6"/>
            <a:ext cx="10515600" cy="774358"/>
          </a:xfrm>
        </p:spPr>
        <p:txBody>
          <a:bodyPr>
            <a:normAutofit/>
          </a:bodyPr>
          <a:lstStyle/>
          <a:p>
            <a:r>
              <a:rPr lang="en-US" sz="4000" dirty="0">
                <a:solidFill>
                  <a:schemeClr val="accent1">
                    <a:lumMod val="75000"/>
                  </a:schemeClr>
                </a:solidFill>
              </a:rPr>
              <a:t>LITERATURE REVIEW...</a:t>
            </a:r>
            <a:endParaRPr lang="en-US" sz="4000" dirty="0">
              <a:solidFill>
                <a:srgbClr val="FF0000"/>
              </a:solidFill>
            </a:endParaRPr>
          </a:p>
        </p:txBody>
      </p:sp>
      <p:sp>
        <p:nvSpPr>
          <p:cNvPr id="5" name="TextBox 4">
            <a:extLst>
              <a:ext uri="{FF2B5EF4-FFF2-40B4-BE49-F238E27FC236}">
                <a16:creationId xmlns:a16="http://schemas.microsoft.com/office/drawing/2014/main" id="{08DFA4ED-7AC9-95C4-F8D6-3DD16F36CBA8}"/>
              </a:ext>
            </a:extLst>
          </p:cNvPr>
          <p:cNvSpPr txBox="1"/>
          <p:nvPr/>
        </p:nvSpPr>
        <p:spPr>
          <a:xfrm>
            <a:off x="606490" y="1175657"/>
            <a:ext cx="11028783" cy="5447645"/>
          </a:xfrm>
          <a:prstGeom prst="rect">
            <a:avLst/>
          </a:prstGeom>
          <a:noFill/>
        </p:spPr>
        <p:txBody>
          <a:bodyPr wrap="square" rtlCol="0">
            <a:spAutoFit/>
          </a:bodyPr>
          <a:lstStyle/>
          <a:p>
            <a:pPr algn="l">
              <a:spcBef>
                <a:spcPts val="900"/>
              </a:spcBef>
            </a:pPr>
            <a:r>
              <a:rPr lang="en-US" b="1" i="0" dirty="0">
                <a:effectLst/>
                <a:latin typeface="Times New Roman" panose="02020603050405020304" pitchFamily="18" charset="0"/>
                <a:cs typeface="Times New Roman" panose="02020603050405020304" pitchFamily="18" charset="0"/>
              </a:rPr>
              <a:t>4.Alkaissi &amp; </a:t>
            </a:r>
            <a:r>
              <a:rPr lang="en-US" b="1" i="0" dirty="0" err="1">
                <a:effectLst/>
                <a:latin typeface="Times New Roman" panose="02020603050405020304" pitchFamily="18" charset="0"/>
                <a:cs typeface="Times New Roman" panose="02020603050405020304" pitchFamily="18" charset="0"/>
              </a:rPr>
              <a:t>Kamoona</a:t>
            </a:r>
            <a:r>
              <a:rPr lang="en-US" b="1" i="0" dirty="0">
                <a:effectLst/>
                <a:latin typeface="Times New Roman" panose="02020603050405020304" pitchFamily="18" charset="0"/>
                <a:cs typeface="Times New Roman" panose="02020603050405020304" pitchFamily="18" charset="0"/>
              </a:rPr>
              <a:t> (2021)</a:t>
            </a:r>
            <a:r>
              <a:rPr lang="en-US"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Focus</a:t>
            </a:r>
            <a:r>
              <a:rPr lang="en-US" b="0" i="0" dirty="0">
                <a:effectLst/>
                <a:latin typeface="Times New Roman" panose="02020603050405020304" pitchFamily="18" charset="0"/>
                <a:cs typeface="Times New Roman" panose="02020603050405020304" pitchFamily="18" charset="0"/>
              </a:rPr>
              <a:t>: Roadside friction and traffic flow.</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Key Findings</a:t>
            </a:r>
            <a:r>
              <a:rPr lang="en-US" b="0" i="0" dirty="0">
                <a:effectLst/>
                <a:latin typeface="Times New Roman" panose="02020603050405020304" pitchFamily="18" charset="0"/>
                <a:cs typeface="Times New Roman" panose="02020603050405020304" pitchFamily="18" charset="0"/>
              </a:rPr>
              <a:t>: Examines how roadside activities, including street vending, affect traffic flow and road capacity. Highlights the need to include roadside friction elements in traffic-related studies for proper urban road planning.</a:t>
            </a:r>
          </a:p>
          <a:p>
            <a:pPr algn="l">
              <a:spcBef>
                <a:spcPts val="900"/>
              </a:spcBef>
            </a:pPr>
            <a:r>
              <a:rPr lang="en-US" b="1" i="0" dirty="0">
                <a:effectLst/>
                <a:latin typeface="Times New Roman" panose="02020603050405020304" pitchFamily="18" charset="0"/>
                <a:cs typeface="Times New Roman" panose="02020603050405020304" pitchFamily="18" charset="0"/>
              </a:rPr>
              <a:t>5.Karda et al. (2017)</a:t>
            </a:r>
            <a:r>
              <a:rPr lang="en-US"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Focus</a:t>
            </a:r>
            <a:r>
              <a:rPr lang="en-US" b="0" i="0" dirty="0">
                <a:effectLst/>
                <a:latin typeface="Times New Roman" panose="02020603050405020304" pitchFamily="18" charset="0"/>
                <a:cs typeface="Times New Roman" panose="02020603050405020304" pitchFamily="18" charset="0"/>
              </a:rPr>
              <a:t>: Impact of street vendors on road performance.</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Key Findings</a:t>
            </a:r>
            <a:r>
              <a:rPr lang="en-US" b="0" i="0" dirty="0">
                <a:effectLst/>
                <a:latin typeface="Times New Roman" panose="02020603050405020304" pitchFamily="18" charset="0"/>
                <a:cs typeface="Times New Roman" panose="02020603050405020304" pitchFamily="18" charset="0"/>
              </a:rPr>
              <a:t>: Measures the impact of street vendors on travel speed and road capacity. Suggests providing designated facilities for street vendors to minimize traffic impact and ensure smoother traffic flow and better road performance.</a:t>
            </a:r>
          </a:p>
          <a:p>
            <a:pPr algn="l">
              <a:spcBef>
                <a:spcPts val="900"/>
              </a:spcBef>
            </a:pPr>
            <a:r>
              <a:rPr lang="en-US" b="1" i="0" dirty="0">
                <a:effectLst/>
                <a:latin typeface="Times New Roman" panose="02020603050405020304" pitchFamily="18" charset="0"/>
                <a:cs typeface="Times New Roman" panose="02020603050405020304" pitchFamily="18" charset="0"/>
              </a:rPr>
              <a:t>6.Timalsina (2007)</a:t>
            </a:r>
            <a:r>
              <a:rPr lang="en-US" b="0" i="0" dirty="0">
                <a:effectLst/>
                <a:latin typeface="Times New Roman" panose="02020603050405020304" pitchFamily="18" charset="0"/>
                <a:cs typeface="Times New Roman" panose="02020603050405020304" pitchFamily="18" charset="0"/>
              </a:rPr>
              <a:t>:</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Focus</a:t>
            </a:r>
            <a:r>
              <a:rPr lang="en-US" b="0" i="0" dirty="0">
                <a:effectLst/>
                <a:latin typeface="Times New Roman" panose="02020603050405020304" pitchFamily="18" charset="0"/>
                <a:cs typeface="Times New Roman" panose="02020603050405020304" pitchFamily="18" charset="0"/>
              </a:rPr>
              <a:t>: Rural-urban migration and street vending.</a:t>
            </a:r>
          </a:p>
          <a:p>
            <a:pPr marL="742950" lvl="1" indent="-285750" algn="l">
              <a:spcBef>
                <a:spcPts val="900"/>
              </a:spcBef>
              <a:buFont typeface="+mj-lt"/>
              <a:buAutoNum type="arabicPeriod"/>
            </a:pPr>
            <a:r>
              <a:rPr lang="en-US" b="1" i="0" dirty="0">
                <a:effectLst/>
                <a:latin typeface="Times New Roman" panose="02020603050405020304" pitchFamily="18" charset="0"/>
                <a:cs typeface="Times New Roman" panose="02020603050405020304" pitchFamily="18" charset="0"/>
              </a:rPr>
              <a:t>Key Findings</a:t>
            </a:r>
            <a:r>
              <a:rPr lang="en-US" b="0" i="0" dirty="0">
                <a:effectLst/>
                <a:latin typeface="Times New Roman" panose="02020603050405020304" pitchFamily="18" charset="0"/>
                <a:cs typeface="Times New Roman" panose="02020603050405020304" pitchFamily="18" charset="0"/>
              </a:rPr>
              <a:t>: Explores the dynamics of migration driven by socio-economic disparities and its impact on livelihoods in the urban informal sector. Highlights the significant employment opportunities and income provided by street vending, as well as the challenges faced by vendors, including harassment and competition for space.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346"/>
            <a:ext cx="10515600" cy="774358"/>
          </a:xfrm>
        </p:spPr>
        <p:txBody>
          <a:bodyPr>
            <a:normAutofit/>
          </a:bodyPr>
          <a:lstStyle/>
          <a:p>
            <a:r>
              <a:rPr lang="en-US" sz="4000" dirty="0">
                <a:solidFill>
                  <a:schemeClr val="accent1">
                    <a:lumMod val="75000"/>
                  </a:schemeClr>
                </a:solidFill>
              </a:rPr>
              <a:t>OBJECTIVES OF THE STUDY</a:t>
            </a:r>
          </a:p>
        </p:txBody>
      </p:sp>
      <p:sp>
        <p:nvSpPr>
          <p:cNvPr id="6" name="TextBox 5"/>
          <p:cNvSpPr txBox="1"/>
          <p:nvPr/>
        </p:nvSpPr>
        <p:spPr>
          <a:xfrm>
            <a:off x="838200" y="1272514"/>
            <a:ext cx="10515600" cy="3323987"/>
          </a:xfrm>
          <a:prstGeom prst="rect">
            <a:avLst/>
          </a:prstGeom>
          <a:noFill/>
        </p:spPr>
        <p:txBody>
          <a:bodyPr wrap="square" numCol="1">
            <a:spAutoFit/>
          </a:bodyPr>
          <a:lstStyle/>
          <a:p>
            <a:pPr algn="l"/>
            <a:endParaRPr lang="en-IN" sz="1800" b="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i="0" u="none" strike="noStrike" baseline="0" dirty="0">
                <a:solidFill>
                  <a:srgbClr val="000000"/>
                </a:solidFill>
                <a:latin typeface="Times New Roman" panose="02020603050405020304" pitchFamily="18" charset="0"/>
              </a:rPr>
              <a:t>To assess the impact of traffic congestion on the daily earnings of street vendors in urban areas of India. </a:t>
            </a:r>
          </a:p>
          <a:p>
            <a:pPr marL="342900" indent="-342900" algn="l">
              <a:buFont typeface="Arial" panose="020B0604020202020204" pitchFamily="34" charset="0"/>
              <a:buChar char="•"/>
            </a:pPr>
            <a:endParaRPr lang="en-IN" sz="240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i="0" u="none" strike="noStrike" baseline="0" dirty="0">
                <a:solidFill>
                  <a:srgbClr val="000000"/>
                </a:solidFill>
                <a:latin typeface="Times New Roman" panose="02020603050405020304" pitchFamily="18" charset="0"/>
              </a:rPr>
              <a:t>To </a:t>
            </a:r>
            <a:r>
              <a:rPr lang="en-US" sz="2400" i="0" u="none" strike="noStrike" baseline="0" dirty="0" err="1">
                <a:solidFill>
                  <a:srgbClr val="000000"/>
                </a:solidFill>
                <a:latin typeface="Times New Roman" panose="02020603050405020304" pitchFamily="18" charset="0"/>
              </a:rPr>
              <a:t>analyse</a:t>
            </a:r>
            <a:r>
              <a:rPr lang="en-US" sz="2400" i="0" u="none" strike="noStrike" baseline="0" dirty="0">
                <a:solidFill>
                  <a:srgbClr val="000000"/>
                </a:solidFill>
                <a:latin typeface="Times New Roman" panose="02020603050405020304" pitchFamily="18" charset="0"/>
              </a:rPr>
              <a:t> the coping strategies employed by street vendors to mitigate the negative effects of traffic congestion. </a:t>
            </a:r>
          </a:p>
          <a:p>
            <a:pPr marL="342900" indent="-342900" algn="l">
              <a:buFont typeface="Arial" panose="020B0604020202020204" pitchFamily="34" charset="0"/>
              <a:buChar char="•"/>
            </a:pPr>
            <a:endParaRPr lang="en-IN" sz="2400" i="0" u="none" strike="noStrike" baseline="0" dirty="0">
              <a:solidFill>
                <a:srgbClr val="000000"/>
              </a:solidFill>
              <a:latin typeface="Times New Roman" panose="02020603050405020304" pitchFamily="18" charset="0"/>
            </a:endParaRPr>
          </a:p>
          <a:p>
            <a:pPr marL="342900" indent="-342900">
              <a:buFont typeface="Arial" panose="020B0604020202020204" pitchFamily="34" charset="0"/>
              <a:buChar char="•"/>
            </a:pPr>
            <a:r>
              <a:rPr lang="en-US" sz="2400" i="0" u="none" strike="noStrike" baseline="0" dirty="0">
                <a:solidFill>
                  <a:srgbClr val="000000"/>
                </a:solidFill>
                <a:latin typeface="Times New Roman" panose="02020603050405020304" pitchFamily="18" charset="0"/>
              </a:rPr>
              <a:t>To evaluate the role of local government policies in addressing the challenges faced by street vendors due to traffic congestion.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97"/>
            <a:ext cx="10515600" cy="774358"/>
          </a:xfrm>
        </p:spPr>
        <p:txBody>
          <a:bodyPr>
            <a:normAutofit/>
          </a:bodyPr>
          <a:lstStyle/>
          <a:p>
            <a:r>
              <a:rPr lang="en-US" sz="4000" dirty="0">
                <a:solidFill>
                  <a:schemeClr val="accent1">
                    <a:lumMod val="75000"/>
                  </a:schemeClr>
                </a:solidFill>
              </a:rPr>
              <a:t>RESEARCH METHODOLOGY</a:t>
            </a:r>
          </a:p>
        </p:txBody>
      </p:sp>
      <p:sp>
        <p:nvSpPr>
          <p:cNvPr id="6" name="TextBox 5"/>
          <p:cNvSpPr txBox="1"/>
          <p:nvPr/>
        </p:nvSpPr>
        <p:spPr>
          <a:xfrm>
            <a:off x="838200" y="1272514"/>
            <a:ext cx="10214113" cy="579967"/>
          </a:xfrm>
          <a:prstGeom prst="rect">
            <a:avLst/>
          </a:prstGeom>
          <a:noFill/>
        </p:spPr>
        <p:txBody>
          <a:bodyPr wrap="square" numCol="1">
            <a:spAutoFit/>
          </a:bodyPr>
          <a:lstStyle/>
          <a:p>
            <a:pPr>
              <a:lnSpc>
                <a:spcPct val="150000"/>
              </a:lnSpc>
            </a:pPr>
            <a:endParaRPr lang="en-IN" sz="24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3D57004-C86B-4245-B593-DF31C507D7D3}"/>
              </a:ext>
            </a:extLst>
          </p:cNvPr>
          <p:cNvGraphicFramePr>
            <a:graphicFrameLocks noGrp="1"/>
          </p:cNvGraphicFramePr>
          <p:nvPr>
            <p:extLst>
              <p:ext uri="{D42A27DB-BD31-4B8C-83A1-F6EECF244321}">
                <p14:modId xmlns:p14="http://schemas.microsoft.com/office/powerpoint/2010/main" val="3797134972"/>
              </p:ext>
            </p:extLst>
          </p:nvPr>
        </p:nvGraphicFramePr>
        <p:xfrm>
          <a:off x="1139686" y="1048101"/>
          <a:ext cx="9711591" cy="5088773"/>
        </p:xfrm>
        <a:graphic>
          <a:graphicData uri="http://schemas.openxmlformats.org/drawingml/2006/table">
            <a:tbl>
              <a:tblPr firstRow="1" bandRow="1">
                <a:tableStyleId>{5C22544A-7EE6-4342-B048-85BDC9FD1C3A}</a:tableStyleId>
              </a:tblPr>
              <a:tblGrid>
                <a:gridCol w="3533533">
                  <a:extLst>
                    <a:ext uri="{9D8B030D-6E8A-4147-A177-3AD203B41FA5}">
                      <a16:colId xmlns:a16="http://schemas.microsoft.com/office/drawing/2014/main" val="254937979"/>
                    </a:ext>
                  </a:extLst>
                </a:gridCol>
                <a:gridCol w="6178058">
                  <a:extLst>
                    <a:ext uri="{9D8B030D-6E8A-4147-A177-3AD203B41FA5}">
                      <a16:colId xmlns:a16="http://schemas.microsoft.com/office/drawing/2014/main" val="2673153565"/>
                    </a:ext>
                  </a:extLst>
                </a:gridCol>
              </a:tblGrid>
              <a:tr h="445367">
                <a:tc>
                  <a:txBody>
                    <a:bodyPr/>
                    <a:lstStyle/>
                    <a:p>
                      <a:pPr algn="ctr"/>
                      <a:r>
                        <a:rPr lang="en-IN" sz="2400" b="1" i="0" kern="1200" dirty="0">
                          <a:solidFill>
                            <a:schemeClr val="lt1"/>
                          </a:solidFill>
                          <a:effectLst/>
                          <a:latin typeface="Times New Roman" panose="02020603050405020304" pitchFamily="18" charset="0"/>
                          <a:ea typeface="+mn-ea"/>
                          <a:cs typeface="Times New Roman" panose="02020603050405020304" pitchFamily="18" charset="0"/>
                        </a:rPr>
                        <a:t>Research Component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b="1" i="0" kern="1200" dirty="0">
                          <a:solidFill>
                            <a:schemeClr val="lt1"/>
                          </a:solidFill>
                          <a:effectLst/>
                          <a:latin typeface="Times New Roman" panose="02020603050405020304" pitchFamily="18" charset="0"/>
                          <a:ea typeface="+mn-ea"/>
                          <a:cs typeface="Times New Roman" panose="02020603050405020304" pitchFamily="18" charset="0"/>
                        </a:rPr>
                        <a:t>Details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693859"/>
                  </a:ext>
                </a:extLst>
              </a:tr>
              <a:tr h="890734">
                <a:tc>
                  <a:txBody>
                    <a:bodyPr/>
                    <a:lstStyle/>
                    <a:p>
                      <a:pPr algn="ctr"/>
                      <a:r>
                        <a:rPr lang="en-IN" sz="2000" b="1" i="0" kern="1200" dirty="0">
                          <a:solidFill>
                            <a:schemeClr val="dk1"/>
                          </a:solidFill>
                          <a:effectLst/>
                          <a:latin typeface="Times New Roman" panose="02020603050405020304" pitchFamily="18" charset="0"/>
                          <a:ea typeface="+mn-ea"/>
                          <a:cs typeface="Times New Roman" panose="02020603050405020304" pitchFamily="18" charset="0"/>
                        </a:rPr>
                        <a:t>Type of Research</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Exploratory Research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This type of research is suitable for gaining insights into the relatively under-explored area of how traffic affects street vendors. </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582758"/>
                  </a:ext>
                </a:extLst>
              </a:tr>
              <a:tr h="646653">
                <a:tc>
                  <a:txBody>
                    <a:bodyPr/>
                    <a:lstStyle/>
                    <a:p>
                      <a:pPr algn="ctr"/>
                      <a:r>
                        <a:rPr lang="en-IN" sz="2000" b="1" i="0" kern="1200" dirty="0">
                          <a:solidFill>
                            <a:schemeClr val="dk1"/>
                          </a:solidFill>
                          <a:effectLst/>
                          <a:latin typeface="Times New Roman" panose="02020603050405020304" pitchFamily="18" charset="0"/>
                          <a:ea typeface="+mn-ea"/>
                          <a:cs typeface="Times New Roman" panose="02020603050405020304" pitchFamily="18" charset="0"/>
                        </a:rPr>
                        <a:t>Research Design</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Mixed-Methods Design (Qualitative and Quantitative)</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1461396"/>
                  </a:ext>
                </a:extLst>
              </a:tr>
              <a:tr h="1276719">
                <a:tc>
                  <a:txBody>
                    <a:bodyPr/>
                    <a:lstStyle/>
                    <a:p>
                      <a:pPr algn="ctr"/>
                      <a:r>
                        <a:rPr lang="en-IN" sz="2000" b="1" i="0" kern="1200" dirty="0">
                          <a:solidFill>
                            <a:schemeClr val="dk1"/>
                          </a:solidFill>
                          <a:effectLst/>
                          <a:latin typeface="Times New Roman" panose="02020603050405020304" pitchFamily="18" charset="0"/>
                          <a:ea typeface="+mn-ea"/>
                          <a:cs typeface="Times New Roman" panose="02020603050405020304" pitchFamily="18" charset="0"/>
                        </a:rPr>
                        <a:t>Data Collection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 Interviews (</a:t>
                      </a: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food vendors, merchandise sellers</a:t>
                      </a: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Focus groups (vendors)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Observations (</a:t>
                      </a:r>
                      <a:r>
                        <a:rPr lang="en-US"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Field observations to record traffic patterns and vendor activities</a:t>
                      </a:r>
                      <a:r>
                        <a:rPr lang="en-US" sz="1800" b="0" i="0" u="none" strike="noStrike" kern="1200" baseline="0" dirty="0">
                          <a:solidFill>
                            <a:schemeClr val="dk1"/>
                          </a:solidFill>
                          <a:latin typeface="+mn-lt"/>
                          <a:ea typeface="+mn-ea"/>
                          <a:cs typeface="+mn-cs"/>
                        </a:rPr>
                        <a: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781324"/>
                  </a:ext>
                </a:extLst>
              </a:tr>
              <a:tr h="815000">
                <a:tc>
                  <a:txBody>
                    <a:bodyPr/>
                    <a:lstStyle/>
                    <a:p>
                      <a:pPr algn="ctr"/>
                      <a:r>
                        <a:rPr lang="en-IN" sz="2000" b="1" i="0" kern="1200" dirty="0">
                          <a:solidFill>
                            <a:schemeClr val="dk1"/>
                          </a:solidFill>
                          <a:effectLst/>
                          <a:latin typeface="Times New Roman" panose="02020603050405020304" pitchFamily="18" charset="0"/>
                          <a:ea typeface="+mn-ea"/>
                          <a:cs typeface="Times New Roman" panose="02020603050405020304" pitchFamily="18" charset="0"/>
                        </a:rPr>
                        <a:t>Data Analysis </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Percentage Analysis, Frequency Analysis, Charts</a:t>
                      </a:r>
                    </a:p>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6340626"/>
                  </a:ext>
                </a:extLst>
              </a:tr>
              <a:tr h="920426">
                <a:tc>
                  <a:txBody>
                    <a:bodyPr/>
                    <a:lstStyle/>
                    <a:p>
                      <a:pPr algn="ctr"/>
                      <a:r>
                        <a:rPr lang="en-IN" sz="2000" b="1" i="0" kern="1200" dirty="0">
                          <a:solidFill>
                            <a:schemeClr val="dk1"/>
                          </a:solidFill>
                          <a:effectLst/>
                          <a:latin typeface="Times New Roman" panose="02020603050405020304" pitchFamily="18" charset="0"/>
                          <a:ea typeface="+mn-ea"/>
                          <a:cs typeface="Times New Roman" panose="02020603050405020304" pitchFamily="18" charset="0"/>
                        </a:rPr>
                        <a:t>Sampling </a:t>
                      </a:r>
                      <a:endParaRPr lang="en-IN" sz="2000" dirty="0">
                        <a:latin typeface="Times New Roman" panose="02020603050405020304" pitchFamily="18" charset="0"/>
                        <a:cs typeface="Times New Roman" panose="02020603050405020304" pitchFamily="18" charset="0"/>
                      </a:endParaRPr>
                    </a:p>
                  </a:txBody>
                  <a:tcPr/>
                </a:tc>
                <a:tc>
                  <a:txBody>
                    <a:bodyPr/>
                    <a:lstStyle/>
                    <a:p>
                      <a:endPar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Stratified Random Sampling </a:t>
                      </a:r>
                    </a:p>
                    <a:p>
                      <a:pPr algn="ct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6787875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094"/>
            <a:ext cx="10515600" cy="774358"/>
          </a:xfrm>
        </p:spPr>
        <p:txBody>
          <a:bodyPr>
            <a:normAutofit/>
          </a:bodyPr>
          <a:lstStyle/>
          <a:p>
            <a:r>
              <a:rPr lang="en-US" sz="4000" dirty="0">
                <a:solidFill>
                  <a:schemeClr val="accent1">
                    <a:lumMod val="75000"/>
                  </a:schemeClr>
                </a:solidFill>
              </a:rPr>
              <a:t>RESULTS / FINDINGS</a:t>
            </a:r>
          </a:p>
        </p:txBody>
      </p:sp>
      <p:sp>
        <p:nvSpPr>
          <p:cNvPr id="3" name="TextBox 2">
            <a:extLst>
              <a:ext uri="{FF2B5EF4-FFF2-40B4-BE49-F238E27FC236}">
                <a16:creationId xmlns:a16="http://schemas.microsoft.com/office/drawing/2014/main" id="{C72AD03B-4E2D-C607-41F4-2036F85F2BFB}"/>
              </a:ext>
            </a:extLst>
          </p:cNvPr>
          <p:cNvSpPr txBox="1"/>
          <p:nvPr/>
        </p:nvSpPr>
        <p:spPr>
          <a:xfrm>
            <a:off x="475861" y="1091682"/>
            <a:ext cx="11215396" cy="5078313"/>
          </a:xfrm>
          <a:prstGeom prst="rect">
            <a:avLst/>
          </a:prstGeom>
          <a:noFill/>
        </p:spPr>
        <p:txBody>
          <a:bodyPr wrap="square" rtlCol="0">
            <a:spAutoFit/>
          </a:bodyPr>
          <a:lstStyle/>
          <a:p>
            <a:pPr marL="285750" indent="-285750">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Street vendors believed that the vehicle traffic did not have much impact on their business as compared to the pedestrian traffic.</a:t>
            </a:r>
          </a:p>
          <a:p>
            <a:pPr marL="285750" indent="-285750">
              <a:buFont typeface="Arial" panose="020B0604020202020204" pitchFamily="34" charset="0"/>
              <a:buChar char="•"/>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vendors who did not deal in daily essentials reported that most of their sales occurred in the weekends. Generally, the sales during the holidays, festivals and weekends were more than 50% than on a regular weekday.</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vendors reported that heavy traffic impeded the flow of pedestrians but also gave an opportunity to sell to the vehicle riders. Traffic jams and congestions causes them to adapt to it and change their usual operations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vendors who sold luxury items, jewellery and cosmetics voted at slight change in operational cost or No Change. Most vendors who operated fast food stands and other snacks or beverage stands reported greater change in operational and transport costs. </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Most vendors who sell products and items work more than 8 hours a day, while those dealing in snacks, fast foods etc work 6 hours or less. The reason is that majority of their sales occur in the evenings. This doesn’t take their preparation time into account</a:t>
            </a:r>
          </a:p>
          <a:p>
            <a:pPr marL="285750" indent="-285750">
              <a:buFont typeface="Arial" panose="020B0604020202020204" pitchFamily="34" charset="0"/>
              <a:buChar char="•"/>
            </a:pPr>
            <a:endParaRPr lang="en-IN" kern="0"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3094"/>
            <a:ext cx="10515600" cy="774358"/>
          </a:xfrm>
        </p:spPr>
        <p:txBody>
          <a:bodyPr>
            <a:normAutofit/>
          </a:bodyPr>
          <a:lstStyle/>
          <a:p>
            <a:r>
              <a:rPr lang="en-US" sz="4000" dirty="0">
                <a:solidFill>
                  <a:schemeClr val="accent1">
                    <a:lumMod val="75000"/>
                  </a:schemeClr>
                </a:solidFill>
              </a:rPr>
              <a:t>RESULTS / FINDINGS</a:t>
            </a:r>
          </a:p>
        </p:txBody>
      </p:sp>
      <p:sp>
        <p:nvSpPr>
          <p:cNvPr id="3" name="TextBox 2">
            <a:extLst>
              <a:ext uri="{FF2B5EF4-FFF2-40B4-BE49-F238E27FC236}">
                <a16:creationId xmlns:a16="http://schemas.microsoft.com/office/drawing/2014/main" id="{B66FA5A6-AAF3-875A-93F8-A0C06AD029E9}"/>
              </a:ext>
            </a:extLst>
          </p:cNvPr>
          <p:cNvSpPr txBox="1"/>
          <p:nvPr/>
        </p:nvSpPr>
        <p:spPr>
          <a:xfrm>
            <a:off x="401216" y="1007706"/>
            <a:ext cx="11374017" cy="5632311"/>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street vendors reported having faced health issues due to pollution or traffic. Age as well as the time period of their time spent in street vending contributed to the effects.</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vendors have access to public healthcare from government although access to these is unrelated to their work, but rather due to their economic status. Very few vendors reported being able to afford private healthcare without having to borrow money and going into debt.</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While majority of the vendors did not personally face legal problems with authorities, there were quite a few that did. There is a sense of general distrust and fear when regarding the local authorities. Most vendors refused to provide their pictures or recordings of their interviews as they feared legal repercussions.</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Other than a few designated places where you can rent a place in public to sell your wares, majority of the vendors reported that there is a lack of support or regulations as to where stalls can be set up in public. Lack of urban planning fails to consider street vending when it comes to city infrastructure. </a:t>
            </a:r>
          </a:p>
          <a:p>
            <a:pPr marL="285750" indent="-285750">
              <a:buFont typeface="Arial" panose="020B0604020202020204" pitchFamily="34" charset="0"/>
              <a:buChar char="•"/>
            </a:pP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street vendors reported issues with the law enforcement forcing them to move or change places, especially from the traffic police. While they are left alone most of the time, and formal complaints aren’t made, the law enforcement do cause some disruptions to the street vendors</a:t>
            </a: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20046-EE6F-F5EB-4DE4-3AFCB581B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88485-0BC8-7161-C992-3E3B31D6C6E0}"/>
              </a:ext>
            </a:extLst>
          </p:cNvPr>
          <p:cNvSpPr>
            <a:spLocks noGrp="1"/>
          </p:cNvSpPr>
          <p:nvPr>
            <p:ph type="title"/>
          </p:nvPr>
        </p:nvSpPr>
        <p:spPr>
          <a:xfrm>
            <a:off x="838200" y="153094"/>
            <a:ext cx="10515600" cy="774358"/>
          </a:xfrm>
        </p:spPr>
        <p:txBody>
          <a:bodyPr>
            <a:normAutofit/>
          </a:bodyPr>
          <a:lstStyle/>
          <a:p>
            <a:r>
              <a:rPr lang="en-US" sz="4000" dirty="0">
                <a:solidFill>
                  <a:schemeClr val="accent1">
                    <a:lumMod val="75000"/>
                  </a:schemeClr>
                </a:solidFill>
              </a:rPr>
              <a:t>RESULTS / FINDINGS</a:t>
            </a:r>
          </a:p>
        </p:txBody>
      </p:sp>
      <p:sp>
        <p:nvSpPr>
          <p:cNvPr id="3" name="TextBox 2">
            <a:extLst>
              <a:ext uri="{FF2B5EF4-FFF2-40B4-BE49-F238E27FC236}">
                <a16:creationId xmlns:a16="http://schemas.microsoft.com/office/drawing/2014/main" id="{E0FE1D67-F359-557B-C1B5-EF39ADAC76D7}"/>
              </a:ext>
            </a:extLst>
          </p:cNvPr>
          <p:cNvSpPr txBox="1"/>
          <p:nvPr/>
        </p:nvSpPr>
        <p:spPr>
          <a:xfrm>
            <a:off x="401216" y="1007706"/>
            <a:ext cx="11374017" cy="4524315"/>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While the Indian government did pass the Street vending Act giving street vendors some protections and rights, there is no governmental programs to support the street vendors specifically. Lack of implementation on the ground is what causes this.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Street Vendors reported that there is no financial support provided to street vendors from the government. Most did receive financial and material support through unrelated policies and during the COVID lockdowns</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street vendors are not part of any formal association or union. Most of their internal dealings is done through mutual trust and respect.</a:t>
            </a:r>
          </a:p>
          <a:p>
            <a:pPr marL="28575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Majority of the street vendors face extreme difficulty in securing loans for their personal or work-related needs and depend on informal sources such as relatives, loan sharks etc. The main reason is the lack of paper trail or proof of income as it is an informal economy. </a:t>
            </a:r>
          </a:p>
          <a:p>
            <a:pPr marL="285750" indent="-285750">
              <a:buFont typeface="Arial" panose="020B0604020202020204" pitchFamily="34" charset="0"/>
              <a:buChar char="•"/>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31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1500</Words>
  <Application>Microsoft Office PowerPoint</Application>
  <PresentationFormat>Widescreen</PresentationFormat>
  <Paragraphs>103</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INTRODUCTION</vt:lpstr>
      <vt:lpstr>LITERATURE REVIEW...</vt:lpstr>
      <vt:lpstr>LITERATURE REVIEW...</vt:lpstr>
      <vt:lpstr>OBJECTIVES OF THE STUDY</vt:lpstr>
      <vt:lpstr>RESEARCH METHODOLOGY</vt:lpstr>
      <vt:lpstr>RESULTS / FINDINGS</vt:lpstr>
      <vt:lpstr>RESULTS / FINDINGS</vt:lpstr>
      <vt:lpstr>RESULTS / FINDINGS</vt:lpstr>
      <vt:lpstr>SUGGESTIONS</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Researching for Hospitality and Tourism Management</dc:title>
  <dc:creator>admin</dc:creator>
  <cp:lastModifiedBy>Atharwa Malawade</cp:lastModifiedBy>
  <cp:revision>303</cp:revision>
  <dcterms:created xsi:type="dcterms:W3CDTF">2019-05-27T06:26:00Z</dcterms:created>
  <dcterms:modified xsi:type="dcterms:W3CDTF">2024-11-05T04:21:19Z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9691654CF1914095966E92722650EA2B_13</vt:lpwstr>
  </property>
  <property fmtid="{D5CDD505-2E9C-101B-9397-08002B2CF9AE}" pid="3" name="KSOProductBuildVer">
    <vt:lpwstr>1033-12.2.0.13472</vt:lpwstr>
  </property>
</Properties>
</file>