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Mono Medium"/>
      <p:regular r:id="rId27"/>
      <p:bold r:id="rId28"/>
      <p:italic r:id="rId29"/>
      <p:boldItalic r:id="rId30"/>
    </p:embeddedFont>
    <p:embeddedFont>
      <p:font typeface="Tahoma"/>
      <p:regular r:id="rId31"/>
      <p:bold r:id="rId32"/>
    </p:embeddedFont>
    <p:embeddedFont>
      <p:font typeface="Spectral"/>
      <p:regular r:id="rId33"/>
      <p:bold r:id="rId34"/>
      <p:italic r:id="rId35"/>
      <p:boldItalic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GL So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DAA5FD-B06D-44C9-BF9E-3C27B7EF20F5}">
  <a:tblStyle styleId="{19DAA5FD-B06D-44C9-BF9E-3C27B7EF20F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MonoMedium-bold.fntdata"/><Relationship Id="rId27" Type="http://schemas.openxmlformats.org/officeDocument/2006/relationships/font" Target="fonts/RobotoMonoMedium-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RobotoMonoMedium-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Tahoma-regular.fntdata"/><Relationship Id="rId30" Type="http://schemas.openxmlformats.org/officeDocument/2006/relationships/font" Target="fonts/RobotoMonoMedium-boldItalic.fntdata"/><Relationship Id="rId11" Type="http://schemas.openxmlformats.org/officeDocument/2006/relationships/slide" Target="slides/slide4.xml"/><Relationship Id="rId33" Type="http://schemas.openxmlformats.org/officeDocument/2006/relationships/font" Target="fonts/Spectral-regular.fntdata"/><Relationship Id="rId10" Type="http://schemas.openxmlformats.org/officeDocument/2006/relationships/slide" Target="slides/slide3.xml"/><Relationship Id="rId32" Type="http://schemas.openxmlformats.org/officeDocument/2006/relationships/font" Target="fonts/Tahoma-bold.fntdata"/><Relationship Id="rId13" Type="http://schemas.openxmlformats.org/officeDocument/2006/relationships/slide" Target="slides/slide6.xml"/><Relationship Id="rId35" Type="http://schemas.openxmlformats.org/officeDocument/2006/relationships/font" Target="fonts/Spectral-italic.fntdata"/><Relationship Id="rId12" Type="http://schemas.openxmlformats.org/officeDocument/2006/relationships/slide" Target="slides/slide5.xml"/><Relationship Id="rId34" Type="http://schemas.openxmlformats.org/officeDocument/2006/relationships/font" Target="fonts/Spectral-bold.fntdata"/><Relationship Id="rId15" Type="http://schemas.openxmlformats.org/officeDocument/2006/relationships/slide" Target="slides/slide8.xml"/><Relationship Id="rId37" Type="http://schemas.openxmlformats.org/officeDocument/2006/relationships/font" Target="fonts/RobotoMono-regular.fntdata"/><Relationship Id="rId14" Type="http://schemas.openxmlformats.org/officeDocument/2006/relationships/slide" Target="slides/slide7.xml"/><Relationship Id="rId36" Type="http://schemas.openxmlformats.org/officeDocument/2006/relationships/font" Target="fonts/Spectral-boldItalic.fntdata"/><Relationship Id="rId17" Type="http://schemas.openxmlformats.org/officeDocument/2006/relationships/slide" Target="slides/slide10.xml"/><Relationship Id="rId39" Type="http://schemas.openxmlformats.org/officeDocument/2006/relationships/font" Target="fonts/RobotoMono-italic.fntdata"/><Relationship Id="rId16" Type="http://schemas.openxmlformats.org/officeDocument/2006/relationships/slide" Target="slides/slide9.xml"/><Relationship Id="rId38" Type="http://schemas.openxmlformats.org/officeDocument/2006/relationships/font" Target="fonts/RobotoMono-bold.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8-28T18:12:56.539">
    <p:pos x="0" y="296"/>
    <p:text>Need to check Power sequence of reader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0ccca1db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0ccca1db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0ccca1db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0ccca1db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386fb5f6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386fb5f6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386fb5f6f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386fb5f6f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51d395e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51d395e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0e33e3f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0e33e3f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0ccca1db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0ccca1db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0ccca1db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50ccca1d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e51cf016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e51cf016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0ccca1db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0ccca1db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36b110e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36b110e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436b110e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436b110e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436b110e7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436b110e7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0e33e3fd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0e33e3fd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e51cf01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e51cf01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0ccca1d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0ccca1d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0ccca1db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0ccca1db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0ccca1db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0ccca1db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386fb5f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386fb5f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cscworkgroup.com/specifications/down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eveloper.android.com/guide/topics/usb/host.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8942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2720">
                <a:latin typeface="Tahoma"/>
                <a:ea typeface="Tahoma"/>
                <a:cs typeface="Tahoma"/>
                <a:sym typeface="Tahoma"/>
              </a:rPr>
              <a:t>MyKAD SDK ACS Reader</a:t>
            </a:r>
            <a:endParaRPr b="1" sz="2720">
              <a:latin typeface="Tahoma"/>
              <a:ea typeface="Tahoma"/>
              <a:cs typeface="Tahoma"/>
              <a:sym typeface="Tahoma"/>
            </a:endParaRPr>
          </a:p>
        </p:txBody>
      </p:sp>
      <p:sp>
        <p:nvSpPr>
          <p:cNvPr id="55" name="Google Shape;55;p13"/>
          <p:cNvSpPr txBox="1"/>
          <p:nvPr>
            <p:ph type="title"/>
          </p:nvPr>
        </p:nvSpPr>
        <p:spPr>
          <a:xfrm>
            <a:off x="219650" y="1840625"/>
            <a:ext cx="8520600" cy="572700"/>
          </a:xfrm>
          <a:prstGeom prst="rect">
            <a:avLst/>
          </a:prstGeom>
        </p:spPr>
        <p:txBody>
          <a:bodyPr anchorCtr="0" anchor="t" bIns="91425" lIns="91425" spcFirstLastPara="1" rIns="91425" wrap="square" tIns="91425">
            <a:noAutofit/>
          </a:bodyPr>
          <a:lstStyle/>
          <a:p>
            <a:pPr indent="-401320" lvl="0" marL="457200" rtl="0" algn="ctr">
              <a:spcBef>
                <a:spcPts val="0"/>
              </a:spcBef>
              <a:spcAft>
                <a:spcPts val="0"/>
              </a:spcAft>
              <a:buSzPts val="2720"/>
              <a:buFont typeface="Tahoma"/>
              <a:buChar char="●"/>
            </a:pPr>
            <a:r>
              <a:rPr lang="en-GB" sz="2720">
                <a:latin typeface="Tahoma"/>
                <a:ea typeface="Tahoma"/>
                <a:cs typeface="Tahoma"/>
                <a:sym typeface="Tahoma"/>
              </a:rPr>
              <a:t>The Java driver</a:t>
            </a:r>
            <a:endParaRPr sz="2720">
              <a:latin typeface="Tahoma"/>
              <a:ea typeface="Tahoma"/>
              <a:cs typeface="Tahoma"/>
              <a:sym typeface="Tahoma"/>
            </a:endParaRPr>
          </a:p>
          <a:p>
            <a:pPr indent="-401320" lvl="0" marL="457200" rtl="0" algn="ctr">
              <a:spcBef>
                <a:spcPts val="0"/>
              </a:spcBef>
              <a:spcAft>
                <a:spcPts val="0"/>
              </a:spcAft>
              <a:buSzPts val="2720"/>
              <a:buFont typeface="Tahoma"/>
              <a:buChar char="●"/>
            </a:pPr>
            <a:r>
              <a:rPr lang="en-GB" sz="2720">
                <a:latin typeface="Tahoma"/>
                <a:ea typeface="Tahoma"/>
                <a:cs typeface="Tahoma"/>
                <a:sym typeface="Tahoma"/>
              </a:rPr>
              <a:t>First Import into project</a:t>
            </a:r>
            <a:endParaRPr sz="2720">
              <a:latin typeface="Tahoma"/>
              <a:ea typeface="Tahoma"/>
              <a:cs typeface="Tahoma"/>
              <a:sym typeface="Tahoma"/>
            </a:endParaRPr>
          </a:p>
          <a:p>
            <a:pPr indent="-401320" lvl="0" marL="457200" rtl="0" algn="ctr">
              <a:spcBef>
                <a:spcPts val="0"/>
              </a:spcBef>
              <a:spcAft>
                <a:spcPts val="0"/>
              </a:spcAft>
              <a:buSzPts val="2720"/>
              <a:buFont typeface="Tahoma"/>
              <a:buChar char="●"/>
            </a:pPr>
            <a:r>
              <a:rPr lang="en-GB" sz="2720">
                <a:latin typeface="Tahoma"/>
                <a:ea typeface="Tahoma"/>
                <a:cs typeface="Tahoma"/>
                <a:sym typeface="Tahoma"/>
              </a:rPr>
              <a:t>ACS Driver high level summary</a:t>
            </a:r>
            <a:endParaRPr sz="2720">
              <a:latin typeface="Tahoma"/>
              <a:ea typeface="Tahoma"/>
              <a:cs typeface="Tahoma"/>
              <a:sym typeface="Tahoma"/>
            </a:endParaRPr>
          </a:p>
          <a:p>
            <a:pPr indent="-401320" lvl="0" marL="457200" rtl="0" algn="ctr">
              <a:spcBef>
                <a:spcPts val="0"/>
              </a:spcBef>
              <a:spcAft>
                <a:spcPts val="0"/>
              </a:spcAft>
              <a:buSzPts val="2720"/>
              <a:buFont typeface="Tahoma"/>
              <a:buChar char="●"/>
            </a:pPr>
            <a:r>
              <a:rPr lang="en-GB" sz="2720">
                <a:latin typeface="Tahoma"/>
                <a:ea typeface="Tahoma"/>
                <a:cs typeface="Tahoma"/>
                <a:sym typeface="Tahoma"/>
              </a:rPr>
              <a:t>Each ACS Driver procedures</a:t>
            </a:r>
            <a:endParaRPr sz="2720">
              <a:latin typeface="Tahoma"/>
              <a:ea typeface="Tahoma"/>
              <a:cs typeface="Tahoma"/>
              <a:sym typeface="Tahoma"/>
            </a:endParaRPr>
          </a:p>
          <a:p>
            <a:pPr indent="-401320" lvl="0" marL="457200" rtl="0" algn="ctr">
              <a:spcBef>
                <a:spcPts val="0"/>
              </a:spcBef>
              <a:spcAft>
                <a:spcPts val="0"/>
              </a:spcAft>
              <a:buSzPts val="2720"/>
              <a:buFont typeface="Tahoma"/>
              <a:buChar char="●"/>
            </a:pPr>
            <a:r>
              <a:rPr lang="en-GB" sz="2720">
                <a:latin typeface="Tahoma"/>
                <a:ea typeface="Tahoma"/>
                <a:cs typeface="Tahoma"/>
                <a:sym typeface="Tahoma"/>
              </a:rPr>
              <a:t>APDU MyKad commands</a:t>
            </a:r>
            <a:endParaRPr sz="2720">
              <a:latin typeface="Tahoma"/>
              <a:ea typeface="Tahoma"/>
              <a:cs typeface="Tahoma"/>
              <a:sym typeface="Tahoma"/>
            </a:endParaRPr>
          </a:p>
          <a:p>
            <a:pPr indent="-401320" lvl="0" marL="457200" rtl="0" algn="ctr">
              <a:spcBef>
                <a:spcPts val="0"/>
              </a:spcBef>
              <a:spcAft>
                <a:spcPts val="0"/>
              </a:spcAft>
              <a:buSzPts val="2720"/>
              <a:buFont typeface="Tahoma"/>
              <a:buChar char="●"/>
            </a:pPr>
            <a:r>
              <a:rPr lang="en-GB" sz="2720">
                <a:latin typeface="Tahoma"/>
                <a:ea typeface="Tahoma"/>
                <a:cs typeface="Tahoma"/>
                <a:sym typeface="Tahoma"/>
              </a:rPr>
              <a:t>Mockup Interface</a:t>
            </a:r>
            <a:endParaRPr sz="2720">
              <a:latin typeface="Tahoma"/>
              <a:ea typeface="Tahoma"/>
              <a:cs typeface="Tahoma"/>
              <a:sym typeface="Tahoma"/>
            </a:endParaRPr>
          </a:p>
          <a:p>
            <a:pPr indent="0" lvl="0" marL="457200" rtl="0" algn="ctr">
              <a:spcBef>
                <a:spcPts val="0"/>
              </a:spcBef>
              <a:spcAft>
                <a:spcPts val="0"/>
              </a:spcAft>
              <a:buNone/>
            </a:pPr>
            <a:r>
              <a:t/>
            </a:r>
            <a:endParaRPr sz="272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420">
                <a:latin typeface="Tahoma"/>
                <a:ea typeface="Tahoma"/>
                <a:cs typeface="Tahoma"/>
                <a:sym typeface="Tahoma"/>
              </a:rPr>
              <a:t>Setting Protocol </a:t>
            </a:r>
            <a:endParaRPr sz="2420">
              <a:latin typeface="Tahoma"/>
              <a:ea typeface="Tahoma"/>
              <a:cs typeface="Tahoma"/>
              <a:sym typeface="Tahoma"/>
            </a:endParaRPr>
          </a:p>
        </p:txBody>
      </p:sp>
      <p:sp>
        <p:nvSpPr>
          <p:cNvPr id="136" name="Google Shape;136;p22"/>
          <p:cNvSpPr txBox="1"/>
          <p:nvPr>
            <p:ph idx="1" type="body"/>
          </p:nvPr>
        </p:nvSpPr>
        <p:spPr>
          <a:xfrm>
            <a:off x="47625" y="487050"/>
            <a:ext cx="9144000" cy="3416400"/>
          </a:xfrm>
          <a:prstGeom prst="rect">
            <a:avLst/>
          </a:prstGeom>
        </p:spPr>
        <p:txBody>
          <a:bodyPr anchorCtr="0" anchor="t" bIns="91425" lIns="91425" spcFirstLastPara="1" rIns="91425" wrap="square" tIns="91425">
            <a:normAutofit fontScale="25000" lnSpcReduction="10000"/>
          </a:bodyPr>
          <a:lstStyle/>
          <a:p>
            <a:pPr indent="-288497" lvl="0" marL="457200" rtl="0" algn="l">
              <a:lnSpc>
                <a:spcPct val="100000"/>
              </a:lnSpc>
              <a:spcBef>
                <a:spcPts val="0"/>
              </a:spcBef>
              <a:spcAft>
                <a:spcPts val="0"/>
              </a:spcAft>
              <a:buSzPct val="100000"/>
              <a:buFont typeface="Courier New"/>
              <a:buAutoNum type="arabicPeriod"/>
            </a:pPr>
            <a:r>
              <a:rPr b="1" lang="en-GB" sz="3773">
                <a:solidFill>
                  <a:srgbClr val="000080"/>
                </a:solidFill>
                <a:highlight>
                  <a:srgbClr val="FFFFFF"/>
                </a:highlight>
                <a:latin typeface="Courier New"/>
                <a:ea typeface="Courier New"/>
                <a:cs typeface="Courier New"/>
                <a:sym typeface="Courier New"/>
              </a:rPr>
              <a:t>public void </a:t>
            </a:r>
            <a:r>
              <a:rPr lang="en-GB" sz="3773">
                <a:solidFill>
                  <a:schemeClr val="dk1"/>
                </a:solidFill>
                <a:highlight>
                  <a:srgbClr val="FFFFFF"/>
                </a:highlight>
                <a:latin typeface="Courier New"/>
                <a:ea typeface="Courier New"/>
                <a:cs typeface="Courier New"/>
                <a:sym typeface="Courier New"/>
              </a:rPr>
              <a:t>onStateChange(</a:t>
            </a:r>
            <a:r>
              <a:rPr b="1" lang="en-GB" sz="3773">
                <a:solidFill>
                  <a:srgbClr val="000080"/>
                </a:solidFill>
                <a:highlight>
                  <a:srgbClr val="FFFFFF"/>
                </a:highlight>
                <a:latin typeface="Courier New"/>
                <a:ea typeface="Courier New"/>
                <a:cs typeface="Courier New"/>
                <a:sym typeface="Courier New"/>
              </a:rPr>
              <a:t>int </a:t>
            </a:r>
            <a:r>
              <a:rPr lang="en-GB" sz="3773">
                <a:solidFill>
                  <a:schemeClr val="dk1"/>
                </a:solidFill>
                <a:highlight>
                  <a:srgbClr val="FFFFFF"/>
                </a:highlight>
                <a:latin typeface="Courier New"/>
                <a:ea typeface="Courier New"/>
                <a:cs typeface="Courier New"/>
                <a:sym typeface="Courier New"/>
              </a:rPr>
              <a:t>slotNum, </a:t>
            </a:r>
            <a:r>
              <a:rPr b="1" lang="en-GB" sz="3773">
                <a:solidFill>
                  <a:srgbClr val="000080"/>
                </a:solidFill>
                <a:highlight>
                  <a:srgbClr val="FFFFFF"/>
                </a:highlight>
                <a:latin typeface="Courier New"/>
                <a:ea typeface="Courier New"/>
                <a:cs typeface="Courier New"/>
                <a:sym typeface="Courier New"/>
              </a:rPr>
              <a:t>int </a:t>
            </a:r>
            <a:r>
              <a:rPr lang="en-GB" sz="3773">
                <a:solidFill>
                  <a:schemeClr val="dk1"/>
                </a:solidFill>
                <a:highlight>
                  <a:srgbClr val="FFFFFF"/>
                </a:highlight>
                <a:latin typeface="Courier New"/>
                <a:ea typeface="Courier New"/>
                <a:cs typeface="Courier New"/>
                <a:sym typeface="Courier New"/>
              </a:rPr>
              <a:t>prevState, </a:t>
            </a:r>
            <a:r>
              <a:rPr b="1" lang="en-GB" sz="3773">
                <a:solidFill>
                  <a:srgbClr val="000080"/>
                </a:solidFill>
                <a:highlight>
                  <a:srgbClr val="FFFFFF"/>
                </a:highlight>
                <a:latin typeface="Courier New"/>
                <a:ea typeface="Courier New"/>
                <a:cs typeface="Courier New"/>
                <a:sym typeface="Courier New"/>
              </a:rPr>
              <a:t>int </a:t>
            </a:r>
            <a:r>
              <a:rPr lang="en-GB" sz="3773">
                <a:solidFill>
                  <a:schemeClr val="dk1"/>
                </a:solidFill>
                <a:highlight>
                  <a:srgbClr val="FFFFFF"/>
                </a:highlight>
                <a:latin typeface="Courier New"/>
                <a:ea typeface="Courier New"/>
                <a:cs typeface="Courier New"/>
                <a:sym typeface="Courier New"/>
              </a:rPr>
              <a:t>currState)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r>
              <a:rPr b="1" lang="en-GB" sz="3773">
                <a:solidFill>
                  <a:srgbClr val="000080"/>
                </a:solidFill>
                <a:highlight>
                  <a:srgbClr val="FFFFFF"/>
                </a:highlight>
                <a:latin typeface="Courier New"/>
                <a:ea typeface="Courier New"/>
                <a:cs typeface="Courier New"/>
                <a:sym typeface="Courier New"/>
              </a:rPr>
              <a:t>if </a:t>
            </a:r>
            <a:r>
              <a:rPr lang="en-GB" sz="3773">
                <a:solidFill>
                  <a:schemeClr val="dk1"/>
                </a:solidFill>
                <a:highlight>
                  <a:srgbClr val="FFFFFF"/>
                </a:highlight>
                <a:latin typeface="Courier New"/>
                <a:ea typeface="Courier New"/>
                <a:cs typeface="Courier New"/>
                <a:sym typeface="Courier New"/>
              </a:rPr>
              <a:t>(prevState &lt; Reader.</a:t>
            </a:r>
            <a:r>
              <a:rPr b="1" i="1" lang="en-GB" sz="3773">
                <a:solidFill>
                  <a:srgbClr val="660E7A"/>
                </a:solidFill>
                <a:highlight>
                  <a:srgbClr val="FFFFFF"/>
                </a:highlight>
                <a:latin typeface="Courier New"/>
                <a:ea typeface="Courier New"/>
                <a:cs typeface="Courier New"/>
                <a:sym typeface="Courier New"/>
              </a:rPr>
              <a:t>CARD_UNKNOWN</a:t>
            </a:r>
            <a:endParaRPr b="1" i="1" sz="3773">
              <a:solidFill>
                <a:srgbClr val="660E7A"/>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b="1" i="1" lang="en-GB" sz="3773">
                <a:solidFill>
                  <a:srgbClr val="660E7A"/>
                </a:solidFill>
                <a:highlight>
                  <a:srgbClr val="FFFFFF"/>
                </a:highlight>
                <a:latin typeface="Courier New"/>
                <a:ea typeface="Courier New"/>
                <a:cs typeface="Courier New"/>
                <a:sym typeface="Courier New"/>
              </a:rPr>
              <a:t>           </a:t>
            </a:r>
            <a:r>
              <a:rPr lang="en-GB" sz="3773">
                <a:solidFill>
                  <a:schemeClr val="dk1"/>
                </a:solidFill>
                <a:highlight>
                  <a:srgbClr val="FFFFFF"/>
                </a:highlight>
                <a:latin typeface="Courier New"/>
                <a:ea typeface="Courier New"/>
                <a:cs typeface="Courier New"/>
                <a:sym typeface="Courier New"/>
              </a:rPr>
              <a:t>|| prevState &gt; Reader.</a:t>
            </a:r>
            <a:r>
              <a:rPr b="1" i="1" lang="en-GB" sz="3773">
                <a:solidFill>
                  <a:srgbClr val="660E7A"/>
                </a:solidFill>
                <a:highlight>
                  <a:srgbClr val="FFFFFF"/>
                </a:highlight>
                <a:latin typeface="Courier New"/>
                <a:ea typeface="Courier New"/>
                <a:cs typeface="Courier New"/>
                <a:sym typeface="Courier New"/>
              </a:rPr>
              <a:t>CARD_SPECIFIC</a:t>
            </a: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prevState = Reader.</a:t>
            </a:r>
            <a:r>
              <a:rPr b="1" i="1" lang="en-GB" sz="3773">
                <a:solidFill>
                  <a:srgbClr val="660E7A"/>
                </a:solidFill>
                <a:highlight>
                  <a:srgbClr val="FFFFFF"/>
                </a:highlight>
                <a:latin typeface="Courier New"/>
                <a:ea typeface="Courier New"/>
                <a:cs typeface="Courier New"/>
                <a:sym typeface="Courier New"/>
              </a:rPr>
              <a:t>CARD_UNKNOWN</a:t>
            </a:r>
            <a:r>
              <a:rPr lang="en-GB" sz="3773">
                <a:solidFill>
                  <a:schemeClr val="dk1"/>
                </a:solidFill>
                <a:highlight>
                  <a:srgbClr val="FFFFFF"/>
                </a:highlight>
                <a:latin typeface="Courier New"/>
                <a:ea typeface="Courier New"/>
                <a:cs typeface="Courier New"/>
                <a:sym typeface="Courier New"/>
              </a:rPr>
              <a:t>;</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Clr>
                <a:schemeClr val="dk1"/>
              </a:buClr>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r>
              <a:rPr b="1" lang="en-GB" sz="3773">
                <a:solidFill>
                  <a:srgbClr val="000080"/>
                </a:solidFill>
                <a:highlight>
                  <a:srgbClr val="FFFFFF"/>
                </a:highlight>
                <a:latin typeface="Courier New"/>
                <a:ea typeface="Courier New"/>
                <a:cs typeface="Courier New"/>
                <a:sym typeface="Courier New"/>
              </a:rPr>
              <a:t>if </a:t>
            </a:r>
            <a:r>
              <a:rPr lang="en-GB" sz="3773">
                <a:solidFill>
                  <a:schemeClr val="dk1"/>
                </a:solidFill>
                <a:highlight>
                  <a:srgbClr val="FFFFFF"/>
                </a:highlight>
                <a:latin typeface="Courier New"/>
                <a:ea typeface="Courier New"/>
                <a:cs typeface="Courier New"/>
                <a:sym typeface="Courier New"/>
              </a:rPr>
              <a:t>(currState &lt; Reader.</a:t>
            </a:r>
            <a:r>
              <a:rPr b="1" i="1" lang="en-GB" sz="3773">
                <a:solidFill>
                  <a:srgbClr val="660E7A"/>
                </a:solidFill>
                <a:highlight>
                  <a:srgbClr val="FFFFFF"/>
                </a:highlight>
                <a:latin typeface="Courier New"/>
                <a:ea typeface="Courier New"/>
                <a:cs typeface="Courier New"/>
                <a:sym typeface="Courier New"/>
              </a:rPr>
              <a:t>CARD_UNKNOWN</a:t>
            </a:r>
            <a:endParaRPr b="1" i="1" sz="3773">
              <a:solidFill>
                <a:srgbClr val="660E7A"/>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b="1" i="1" lang="en-GB" sz="3773">
                <a:solidFill>
                  <a:srgbClr val="660E7A"/>
                </a:solidFill>
                <a:highlight>
                  <a:srgbClr val="FFFFFF"/>
                </a:highlight>
                <a:latin typeface="Courier New"/>
                <a:ea typeface="Courier New"/>
                <a:cs typeface="Courier New"/>
                <a:sym typeface="Courier New"/>
              </a:rPr>
              <a:t>           </a:t>
            </a:r>
            <a:r>
              <a:rPr lang="en-GB" sz="3773">
                <a:solidFill>
                  <a:schemeClr val="dk1"/>
                </a:solidFill>
                <a:highlight>
                  <a:srgbClr val="FFFFFF"/>
                </a:highlight>
                <a:latin typeface="Courier New"/>
                <a:ea typeface="Courier New"/>
                <a:cs typeface="Courier New"/>
                <a:sym typeface="Courier New"/>
              </a:rPr>
              <a:t>|| currState &gt; Reader.</a:t>
            </a:r>
            <a:r>
              <a:rPr b="1" i="1" lang="en-GB" sz="3773">
                <a:solidFill>
                  <a:srgbClr val="660E7A"/>
                </a:solidFill>
                <a:highlight>
                  <a:srgbClr val="FFFFFF"/>
                </a:highlight>
                <a:latin typeface="Courier New"/>
                <a:ea typeface="Courier New"/>
                <a:cs typeface="Courier New"/>
                <a:sym typeface="Courier New"/>
              </a:rPr>
              <a:t>CARD_SPECIFIC</a:t>
            </a: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currState = Reader.</a:t>
            </a:r>
            <a:r>
              <a:rPr b="1" i="1" lang="en-GB" sz="3773">
                <a:solidFill>
                  <a:srgbClr val="660E7A"/>
                </a:solidFill>
                <a:highlight>
                  <a:srgbClr val="FFFFFF"/>
                </a:highlight>
                <a:latin typeface="Courier New"/>
                <a:ea typeface="Courier New"/>
                <a:cs typeface="Courier New"/>
                <a:sym typeface="Courier New"/>
              </a:rPr>
              <a:t>CARD_UNKNOWN</a:t>
            </a:r>
            <a:r>
              <a:rPr lang="en-GB" sz="3773">
                <a:solidFill>
                  <a:schemeClr val="dk1"/>
                </a:solidFill>
                <a:highlight>
                  <a:srgbClr val="FFFFFF"/>
                </a:highlight>
                <a:latin typeface="Courier New"/>
                <a:ea typeface="Courier New"/>
                <a:cs typeface="Courier New"/>
                <a:sym typeface="Courier New"/>
              </a:rPr>
              <a:t>;</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Clr>
                <a:schemeClr val="dk1"/>
              </a:buClr>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r>
              <a:rPr i="1" lang="en-GB" sz="3773">
                <a:solidFill>
                  <a:srgbClr val="808080"/>
                </a:solidFill>
                <a:highlight>
                  <a:srgbClr val="FFFFFF"/>
                </a:highlight>
                <a:latin typeface="Courier New"/>
                <a:ea typeface="Courier New"/>
                <a:cs typeface="Courier New"/>
                <a:sym typeface="Courier New"/>
              </a:rPr>
              <a:t>// Create output string</a:t>
            </a:r>
            <a:endParaRPr i="1" sz="3773">
              <a:solidFill>
                <a:srgbClr val="808080"/>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i="1" lang="en-GB" sz="3773">
                <a:solidFill>
                  <a:srgbClr val="808080"/>
                </a:solidFill>
                <a:highlight>
                  <a:srgbClr val="FFFFFF"/>
                </a:highlight>
                <a:latin typeface="Courier New"/>
                <a:ea typeface="Courier New"/>
                <a:cs typeface="Courier New"/>
                <a:sym typeface="Courier New"/>
              </a:rPr>
              <a:t>   </a:t>
            </a:r>
            <a:r>
              <a:rPr b="1" lang="en-GB" sz="3773">
                <a:solidFill>
                  <a:srgbClr val="000080"/>
                </a:solidFill>
                <a:highlight>
                  <a:srgbClr val="FFFFFF"/>
                </a:highlight>
                <a:latin typeface="Courier New"/>
                <a:ea typeface="Courier New"/>
                <a:cs typeface="Courier New"/>
                <a:sym typeface="Courier New"/>
              </a:rPr>
              <a:t>final </a:t>
            </a:r>
            <a:r>
              <a:rPr lang="en-GB" sz="3773">
                <a:solidFill>
                  <a:schemeClr val="dk1"/>
                </a:solidFill>
                <a:highlight>
                  <a:srgbClr val="FFFFFF"/>
                </a:highlight>
                <a:latin typeface="Courier New"/>
                <a:ea typeface="Courier New"/>
                <a:cs typeface="Courier New"/>
                <a:sym typeface="Courier New"/>
              </a:rPr>
              <a:t>String outputString = </a:t>
            </a:r>
            <a:r>
              <a:rPr b="1" lang="en-GB" sz="3773">
                <a:solidFill>
                  <a:srgbClr val="008000"/>
                </a:solidFill>
                <a:highlight>
                  <a:srgbClr val="FFFFFF"/>
                </a:highlight>
                <a:latin typeface="Courier New"/>
                <a:ea typeface="Courier New"/>
                <a:cs typeface="Courier New"/>
                <a:sym typeface="Courier New"/>
              </a:rPr>
              <a:t>"Slot " </a:t>
            </a:r>
            <a:r>
              <a:rPr lang="en-GB" sz="3773">
                <a:solidFill>
                  <a:schemeClr val="dk1"/>
                </a:solidFill>
                <a:highlight>
                  <a:srgbClr val="FFFFFF"/>
                </a:highlight>
                <a:latin typeface="Courier New"/>
                <a:ea typeface="Courier New"/>
                <a:cs typeface="Courier New"/>
                <a:sym typeface="Courier New"/>
              </a:rPr>
              <a:t>+ slotNum + </a:t>
            </a:r>
            <a:r>
              <a:rPr b="1" lang="en-GB" sz="3773">
                <a:solidFill>
                  <a:srgbClr val="008000"/>
                </a:solidFill>
                <a:highlight>
                  <a:srgbClr val="FFFFFF"/>
                </a:highlight>
                <a:latin typeface="Courier New"/>
                <a:ea typeface="Courier New"/>
                <a:cs typeface="Courier New"/>
                <a:sym typeface="Courier New"/>
              </a:rPr>
              <a:t>": "</a:t>
            </a:r>
            <a:endParaRPr b="1" sz="3773">
              <a:solidFill>
                <a:srgbClr val="008000"/>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b="1" lang="en-GB" sz="3773">
                <a:solidFill>
                  <a:srgbClr val="008000"/>
                </a:solidFill>
                <a:highlight>
                  <a:srgbClr val="FFFFFF"/>
                </a:highlight>
                <a:latin typeface="Courier New"/>
                <a:ea typeface="Courier New"/>
                <a:cs typeface="Courier New"/>
                <a:sym typeface="Courier New"/>
              </a:rPr>
              <a:t>           </a:t>
            </a:r>
            <a:r>
              <a:rPr lang="en-GB" sz="3773">
                <a:solidFill>
                  <a:schemeClr val="dk1"/>
                </a:solidFill>
                <a:highlight>
                  <a:srgbClr val="FFFFFF"/>
                </a:highlight>
                <a:latin typeface="Courier New"/>
                <a:ea typeface="Courier New"/>
                <a:cs typeface="Courier New"/>
                <a:sym typeface="Courier New"/>
              </a:rPr>
              <a:t>+ </a:t>
            </a:r>
            <a:r>
              <a:rPr b="1" i="1" lang="en-GB" sz="3773">
                <a:solidFill>
                  <a:srgbClr val="660E7A"/>
                </a:solidFill>
                <a:highlight>
                  <a:srgbClr val="FFFFFF"/>
                </a:highlight>
                <a:latin typeface="Courier New"/>
                <a:ea typeface="Courier New"/>
                <a:cs typeface="Courier New"/>
                <a:sym typeface="Courier New"/>
              </a:rPr>
              <a:t>stateStrings</a:t>
            </a:r>
            <a:r>
              <a:rPr lang="en-GB" sz="3773">
                <a:solidFill>
                  <a:schemeClr val="dk1"/>
                </a:solidFill>
                <a:highlight>
                  <a:srgbClr val="FFFFFF"/>
                </a:highlight>
                <a:latin typeface="Courier New"/>
                <a:ea typeface="Courier New"/>
                <a:cs typeface="Courier New"/>
                <a:sym typeface="Courier New"/>
              </a:rPr>
              <a:t>[prevState] + </a:t>
            </a:r>
            <a:r>
              <a:rPr b="1" lang="en-GB" sz="3773">
                <a:solidFill>
                  <a:srgbClr val="008000"/>
                </a:solidFill>
                <a:highlight>
                  <a:srgbClr val="FFFFFF"/>
                </a:highlight>
                <a:latin typeface="Courier New"/>
                <a:ea typeface="Courier New"/>
                <a:cs typeface="Courier New"/>
                <a:sym typeface="Courier New"/>
              </a:rPr>
              <a:t>" -&gt; "</a:t>
            </a:r>
            <a:endParaRPr b="1" sz="3773">
              <a:solidFill>
                <a:srgbClr val="008000"/>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b="1" lang="en-GB" sz="3773">
                <a:solidFill>
                  <a:srgbClr val="008000"/>
                </a:solidFill>
                <a:highlight>
                  <a:srgbClr val="FFFFFF"/>
                </a:highlight>
                <a:latin typeface="Courier New"/>
                <a:ea typeface="Courier New"/>
                <a:cs typeface="Courier New"/>
                <a:sym typeface="Courier New"/>
              </a:rPr>
              <a:t>           </a:t>
            </a:r>
            <a:r>
              <a:rPr lang="en-GB" sz="3773">
                <a:solidFill>
                  <a:schemeClr val="dk1"/>
                </a:solidFill>
                <a:highlight>
                  <a:srgbClr val="FFFFFF"/>
                </a:highlight>
                <a:latin typeface="Courier New"/>
                <a:ea typeface="Courier New"/>
                <a:cs typeface="Courier New"/>
                <a:sym typeface="Courier New"/>
              </a:rPr>
              <a:t>+ </a:t>
            </a:r>
            <a:r>
              <a:rPr b="1" i="1" lang="en-GB" sz="3773">
                <a:solidFill>
                  <a:srgbClr val="660E7A"/>
                </a:solidFill>
                <a:highlight>
                  <a:srgbClr val="FFFFFF"/>
                </a:highlight>
                <a:latin typeface="Courier New"/>
                <a:ea typeface="Courier New"/>
                <a:cs typeface="Courier New"/>
                <a:sym typeface="Courier New"/>
              </a:rPr>
              <a:t>stateStrings</a:t>
            </a:r>
            <a:r>
              <a:rPr lang="en-GB" sz="3773">
                <a:solidFill>
                  <a:schemeClr val="dk1"/>
                </a:solidFill>
                <a:highlight>
                  <a:srgbClr val="FFFFFF"/>
                </a:highlight>
                <a:latin typeface="Courier New"/>
                <a:ea typeface="Courier New"/>
                <a:cs typeface="Courier New"/>
                <a:sym typeface="Courier New"/>
              </a:rPr>
              <a:t>[currState];</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r>
              <a:rPr i="1" lang="en-GB" sz="3773">
                <a:solidFill>
                  <a:srgbClr val="808080"/>
                </a:solidFill>
                <a:highlight>
                  <a:srgbClr val="FFFFFF"/>
                </a:highlight>
                <a:latin typeface="Courier New"/>
                <a:ea typeface="Courier New"/>
                <a:cs typeface="Courier New"/>
                <a:sym typeface="Courier New"/>
              </a:rPr>
              <a:t>// Show output</a:t>
            </a:r>
            <a:endParaRPr i="1" sz="3773">
              <a:solidFill>
                <a:srgbClr val="808080"/>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i="1" lang="en-GB" sz="3773">
                <a:solidFill>
                  <a:srgbClr val="808080"/>
                </a:solidFill>
                <a:highlight>
                  <a:srgbClr val="FFFFFF"/>
                </a:highlight>
                <a:latin typeface="Courier New"/>
                <a:ea typeface="Courier New"/>
                <a:cs typeface="Courier New"/>
                <a:sym typeface="Courier New"/>
              </a:rPr>
              <a:t>   </a:t>
            </a:r>
            <a:r>
              <a:rPr lang="en-GB" sz="3773">
                <a:solidFill>
                  <a:schemeClr val="dk1"/>
                </a:solidFill>
                <a:highlight>
                  <a:srgbClr val="FFFFFF"/>
                </a:highlight>
                <a:latin typeface="Courier New"/>
                <a:ea typeface="Courier New"/>
                <a:cs typeface="Courier New"/>
                <a:sym typeface="Courier New"/>
              </a:rPr>
              <a:t>runOnUiThread(</a:t>
            </a:r>
            <a:r>
              <a:rPr b="1" lang="en-GB" sz="3773">
                <a:solidFill>
                  <a:srgbClr val="000080"/>
                </a:solidFill>
                <a:highlight>
                  <a:srgbClr val="FFFFFF"/>
                </a:highlight>
                <a:latin typeface="Courier New"/>
                <a:ea typeface="Courier New"/>
                <a:cs typeface="Courier New"/>
                <a:sym typeface="Courier New"/>
              </a:rPr>
              <a:t>new </a:t>
            </a:r>
            <a:r>
              <a:rPr lang="en-GB" sz="3773">
                <a:solidFill>
                  <a:schemeClr val="dk1"/>
                </a:solidFill>
                <a:highlight>
                  <a:srgbClr val="FFFFFF"/>
                </a:highlight>
                <a:latin typeface="Courier New"/>
                <a:ea typeface="Courier New"/>
                <a:cs typeface="Courier New"/>
                <a:sym typeface="Courier New"/>
              </a:rPr>
              <a:t>Runnable()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r>
              <a:rPr lang="en-GB" sz="3773">
                <a:solidFill>
                  <a:srgbClr val="808000"/>
                </a:solidFill>
                <a:highlight>
                  <a:srgbClr val="FFFFFF"/>
                </a:highlight>
                <a:latin typeface="Courier New"/>
                <a:ea typeface="Courier New"/>
                <a:cs typeface="Courier New"/>
                <a:sym typeface="Courier New"/>
              </a:rPr>
              <a:t>@Override</a:t>
            </a:r>
            <a:endParaRPr sz="3773">
              <a:solidFill>
                <a:srgbClr val="808000"/>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rgbClr val="808000"/>
                </a:solidFill>
                <a:highlight>
                  <a:srgbClr val="FFFFFF"/>
                </a:highlight>
                <a:latin typeface="Courier New"/>
                <a:ea typeface="Courier New"/>
                <a:cs typeface="Courier New"/>
                <a:sym typeface="Courier New"/>
              </a:rPr>
              <a:t>       </a:t>
            </a:r>
            <a:r>
              <a:rPr b="1" lang="en-GB" sz="3773">
                <a:solidFill>
                  <a:srgbClr val="000080"/>
                </a:solidFill>
                <a:highlight>
                  <a:srgbClr val="FFFFFF"/>
                </a:highlight>
                <a:latin typeface="Courier New"/>
                <a:ea typeface="Courier New"/>
                <a:cs typeface="Courier New"/>
                <a:sym typeface="Courier New"/>
              </a:rPr>
              <a:t>public void </a:t>
            </a:r>
            <a:r>
              <a:rPr lang="en-GB" sz="3773">
                <a:solidFill>
                  <a:schemeClr val="dk1"/>
                </a:solidFill>
                <a:highlight>
                  <a:srgbClr val="FFFFFF"/>
                </a:highlight>
                <a:latin typeface="Courier New"/>
                <a:ea typeface="Courier New"/>
                <a:cs typeface="Courier New"/>
                <a:sym typeface="Courier New"/>
              </a:rPr>
              <a:t>run()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logMsg(</a:t>
            </a:r>
            <a:r>
              <a:rPr lang="en-GB" sz="3773">
                <a:solidFill>
                  <a:srgbClr val="660E7A"/>
                </a:solidFill>
                <a:highlight>
                  <a:srgbClr val="FFFFFF"/>
                </a:highlight>
                <a:latin typeface="Courier New"/>
                <a:ea typeface="Courier New"/>
                <a:cs typeface="Courier New"/>
                <a:sym typeface="Courier New"/>
              </a:rPr>
              <a:t>outputString</a:t>
            </a:r>
            <a:r>
              <a:rPr lang="en-GB" sz="3773">
                <a:solidFill>
                  <a:schemeClr val="dk1"/>
                </a:solidFill>
                <a:highlight>
                  <a:srgbClr val="FFFFFF"/>
                </a:highlight>
                <a:latin typeface="Courier New"/>
                <a:ea typeface="Courier New"/>
                <a:cs typeface="Courier New"/>
                <a:sym typeface="Courier New"/>
              </a:rPr>
              <a:t>);</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Clr>
                <a:schemeClr val="dk1"/>
              </a:buClr>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288497" lvl="0" marL="457200" rtl="0" algn="l">
              <a:lnSpc>
                <a:spcPct val="100000"/>
              </a:lnSpc>
              <a:spcBef>
                <a:spcPts val="0"/>
              </a:spcBef>
              <a:spcAft>
                <a:spcPts val="0"/>
              </a:spcAft>
              <a:buClr>
                <a:schemeClr val="dk1"/>
              </a:buClr>
              <a:buSzPct val="100000"/>
              <a:buFont typeface="Courier New"/>
              <a:buAutoNum type="arabicPeriod"/>
            </a:pPr>
            <a:r>
              <a:rPr lang="en-GB" sz="3773">
                <a:solidFill>
                  <a:schemeClr val="dk1"/>
                </a:solidFill>
                <a:highlight>
                  <a:srgbClr val="FFFFFF"/>
                </a:highlight>
                <a:latin typeface="Courier New"/>
                <a:ea typeface="Courier New"/>
                <a:cs typeface="Courier New"/>
                <a:sym typeface="Courier New"/>
              </a:rPr>
              <a:t>   });</a:t>
            </a:r>
            <a:endParaRPr sz="3773">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10000"/>
              <a:buFont typeface="Arial"/>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37" name="Google Shape;137;p22"/>
          <p:cNvSpPr txBox="1"/>
          <p:nvPr/>
        </p:nvSpPr>
        <p:spPr>
          <a:xfrm>
            <a:off x="5127800" y="849575"/>
            <a:ext cx="3758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353833"/>
                </a:solidFill>
                <a:highlight>
                  <a:srgbClr val="FFFFFF"/>
                </a:highlight>
                <a:latin typeface="Roboto Mono Medium"/>
                <a:ea typeface="Roboto Mono Medium"/>
                <a:cs typeface="Roboto Mono Medium"/>
                <a:sym typeface="Roboto Mono Medium"/>
              </a:rPr>
              <a:t>After powering up the card, the card state is changed to Negotiable (Reader.CARD_NEGOTIABLE) or Specific (Reader.CARD_SPECIFIC). You cannot transmit a APDU command if the card state is not equal to Specific. To select a protocol, invoke Reader.setProtocol() method with preferred protocols.</a:t>
            </a:r>
            <a:endParaRPr sz="1200">
              <a:latin typeface="Roboto Mono Medium"/>
              <a:ea typeface="Roboto Mono Medium"/>
              <a:cs typeface="Roboto Mono Medium"/>
              <a:sym typeface="Roboto Mono Medium"/>
            </a:endParaRPr>
          </a:p>
        </p:txBody>
      </p:sp>
      <p:pic>
        <p:nvPicPr>
          <p:cNvPr id="138" name="Google Shape;138;p22"/>
          <p:cNvPicPr preferRelativeResize="0"/>
          <p:nvPr/>
        </p:nvPicPr>
        <p:blipFill>
          <a:blip r:embed="rId3">
            <a:alphaModFix/>
          </a:blip>
          <a:stretch>
            <a:fillRect/>
          </a:stretch>
        </p:blipFill>
        <p:spPr>
          <a:xfrm>
            <a:off x="0" y="3643400"/>
            <a:ext cx="8839202" cy="522898"/>
          </a:xfrm>
          <a:prstGeom prst="rect">
            <a:avLst/>
          </a:prstGeom>
          <a:noFill/>
          <a:ln>
            <a:noFill/>
          </a:ln>
        </p:spPr>
      </p:pic>
      <p:sp>
        <p:nvSpPr>
          <p:cNvPr id="139" name="Google Shape;139;p22"/>
          <p:cNvSpPr txBox="1"/>
          <p:nvPr/>
        </p:nvSpPr>
        <p:spPr>
          <a:xfrm>
            <a:off x="0" y="3243200"/>
            <a:ext cx="54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If Reader need to be force to set CARD Protocol </a:t>
            </a:r>
            <a:endParaRPr/>
          </a:p>
        </p:txBody>
      </p:sp>
      <p:sp>
        <p:nvSpPr>
          <p:cNvPr id="140" name="Google Shape;140;p22"/>
          <p:cNvSpPr txBox="1"/>
          <p:nvPr/>
        </p:nvSpPr>
        <p:spPr>
          <a:xfrm>
            <a:off x="0" y="4189925"/>
            <a:ext cx="91440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50">
                <a:solidFill>
                  <a:srgbClr val="333333"/>
                </a:solidFill>
                <a:highlight>
                  <a:srgbClr val="FFFFFF"/>
                </a:highlight>
              </a:rPr>
              <a:t>T</a:t>
            </a:r>
            <a:r>
              <a:rPr lang="en-GB" sz="1050">
                <a:solidFill>
                  <a:srgbClr val="333333"/>
                </a:solidFill>
                <a:highlight>
                  <a:srgbClr val="FFFFFF"/>
                </a:highlight>
              </a:rPr>
              <a:t>hey are referred to as T=0 and T=1. Both protocols are half-duplex (one direction at a time), asynchronous communications. The T=0 protocol is a character-based format, while T=1 is a block-based format. All EMV-compliant smart cards must support the T=0 or T=1 protocols, while terminals must support both. </a:t>
            </a:r>
            <a:r>
              <a:rPr lang="en-GB" sz="1050">
                <a:solidFill>
                  <a:srgbClr val="333333"/>
                </a:solidFill>
                <a:highlight>
                  <a:srgbClr val="FFFFFF"/>
                </a:highlight>
              </a:rPr>
              <a:t> </a:t>
            </a:r>
            <a:r>
              <a:rPr b="1" lang="en-GB" sz="1050">
                <a:solidFill>
                  <a:srgbClr val="333333"/>
                </a:solidFill>
                <a:highlight>
                  <a:srgbClr val="FFFFFF"/>
                </a:highlight>
              </a:rPr>
              <a:t>If no protocol is specified, T=0 is assumed. NOTE, MyKAD is string based ASCII code based</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en-GB" sz="2420">
                <a:latin typeface="Tahoma"/>
                <a:ea typeface="Tahoma"/>
                <a:cs typeface="Tahoma"/>
                <a:sym typeface="Tahoma"/>
              </a:rPr>
              <a:t>Setting Protocol [Continue] Sample only not to be used in ACS-device </a:t>
            </a:r>
            <a:endParaRPr sz="2420">
              <a:latin typeface="Tahoma"/>
              <a:ea typeface="Tahoma"/>
              <a:cs typeface="Tahoma"/>
              <a:sym typeface="Tahoma"/>
            </a:endParaRPr>
          </a:p>
          <a:p>
            <a:pPr indent="0" lvl="0" marL="0" rtl="0" algn="l">
              <a:spcBef>
                <a:spcPts val="0"/>
              </a:spcBef>
              <a:spcAft>
                <a:spcPts val="0"/>
              </a:spcAft>
              <a:buNone/>
            </a:pPr>
            <a:r>
              <a:t/>
            </a:r>
            <a:endParaRPr/>
          </a:p>
        </p:txBody>
      </p:sp>
      <p:sp>
        <p:nvSpPr>
          <p:cNvPr id="146" name="Google Shape;146;p23"/>
          <p:cNvSpPr txBox="1"/>
          <p:nvPr/>
        </p:nvSpPr>
        <p:spPr>
          <a:xfrm>
            <a:off x="0" y="500075"/>
            <a:ext cx="3000000" cy="347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150">
                <a:solidFill>
                  <a:srgbClr val="353833"/>
                </a:solidFill>
                <a:highlight>
                  <a:srgbClr val="DEE3E9"/>
                </a:highlight>
              </a:rPr>
              <a:t>setProtocol</a:t>
            </a:r>
            <a:br>
              <a:rPr b="1" lang="en-GB" sz="1150">
                <a:solidFill>
                  <a:srgbClr val="353833"/>
                </a:solidFill>
                <a:highlight>
                  <a:srgbClr val="DEE3E9"/>
                </a:highlight>
              </a:rPr>
            </a:br>
            <a:r>
              <a:rPr lang="en-GB" sz="1150">
                <a:solidFill>
                  <a:srgbClr val="353833"/>
                </a:solidFill>
                <a:highlight>
                  <a:srgbClr val="FFFFFF"/>
                </a:highlight>
              </a:rPr>
              <a:t>public int setProtocol(int slotNum,</a:t>
            </a:r>
            <a:endParaRPr sz="1150">
              <a:solidFill>
                <a:srgbClr val="353833"/>
              </a:solidFill>
              <a:highlight>
                <a:srgbClr val="FFFFFF"/>
              </a:highlight>
            </a:endParaRPr>
          </a:p>
          <a:p>
            <a:pPr indent="0" lvl="0" marL="0" rtl="0" algn="l">
              <a:spcBef>
                <a:spcPts val="0"/>
              </a:spcBef>
              <a:spcAft>
                <a:spcPts val="0"/>
              </a:spcAft>
              <a:buNone/>
            </a:pPr>
            <a:r>
              <a:rPr lang="en-GB" sz="1150">
                <a:solidFill>
                  <a:srgbClr val="353833"/>
                </a:solidFill>
                <a:highlight>
                  <a:srgbClr val="FFFFFF"/>
                </a:highlight>
              </a:rPr>
              <a:t>              int preferredProtocols)</a:t>
            </a:r>
            <a:endParaRPr sz="1150">
              <a:solidFill>
                <a:srgbClr val="353833"/>
              </a:solidFill>
              <a:highlight>
                <a:srgbClr val="FFFFFF"/>
              </a:highlight>
            </a:endParaRPr>
          </a:p>
          <a:p>
            <a:pPr indent="-285750" lvl="0" marL="457200" rtl="0" algn="l">
              <a:lnSpc>
                <a:spcPct val="115000"/>
              </a:lnSpc>
              <a:spcBef>
                <a:spcPts val="1600"/>
              </a:spcBef>
              <a:spcAft>
                <a:spcPts val="0"/>
              </a:spcAft>
              <a:buClr>
                <a:srgbClr val="353833"/>
              </a:buClr>
              <a:buSzPts val="900"/>
              <a:buChar char="●"/>
            </a:pPr>
            <a:r>
              <a:rPr lang="en-GB" sz="1150">
                <a:solidFill>
                  <a:srgbClr val="353833"/>
                </a:solidFill>
                <a:highlight>
                  <a:srgbClr val="FFFFFF"/>
                </a:highlight>
              </a:rPr>
              <a:t>                throws </a:t>
            </a:r>
            <a:r>
              <a:rPr lang="en-GB" sz="1150">
                <a:solidFill>
                  <a:srgbClr val="4C6B87"/>
                </a:solidFill>
                <a:highlight>
                  <a:srgbClr val="FFFFFF"/>
                </a:highlight>
              </a:rPr>
              <a:t>ReaderException</a:t>
            </a:r>
            <a:endParaRPr sz="1150">
              <a:solidFill>
                <a:srgbClr val="4C6B87"/>
              </a:solidFill>
              <a:highlight>
                <a:srgbClr val="FFFFFF"/>
              </a:highlight>
            </a:endParaRPr>
          </a:p>
          <a:p>
            <a:pPr indent="-285750" lvl="0" marL="457200" rtl="0" algn="l">
              <a:lnSpc>
                <a:spcPct val="115000"/>
              </a:lnSpc>
              <a:spcBef>
                <a:spcPts val="0"/>
              </a:spcBef>
              <a:spcAft>
                <a:spcPts val="0"/>
              </a:spcAft>
              <a:buClr>
                <a:srgbClr val="353833"/>
              </a:buClr>
              <a:buSzPts val="900"/>
              <a:buChar char="●"/>
            </a:pPr>
            <a:r>
              <a:rPr lang="en-GB" sz="900">
                <a:solidFill>
                  <a:srgbClr val="353833"/>
                </a:solidFill>
                <a:highlight>
                  <a:srgbClr val="FFFFFF"/>
                </a:highlight>
              </a:rPr>
              <a:t>Sets the protocol.</a:t>
            </a:r>
            <a:endParaRPr sz="900">
              <a:solidFill>
                <a:srgbClr val="353833"/>
              </a:solidFill>
              <a:highlight>
                <a:srgbClr val="FFFFFF"/>
              </a:highlight>
            </a:endParaRPr>
          </a:p>
          <a:p>
            <a:pPr indent="-285750" lvl="0" marL="457200" rtl="0" algn="l">
              <a:lnSpc>
                <a:spcPct val="115000"/>
              </a:lnSpc>
              <a:spcBef>
                <a:spcPts val="0"/>
              </a:spcBef>
              <a:spcAft>
                <a:spcPts val="0"/>
              </a:spcAft>
              <a:buClr>
                <a:srgbClr val="353833"/>
              </a:buClr>
              <a:buSzPts val="900"/>
              <a:buChar char="●"/>
            </a:pPr>
            <a:r>
              <a:rPr b="1" lang="en-GB" sz="1000">
                <a:solidFill>
                  <a:srgbClr val="4E4E4E"/>
                </a:solidFill>
                <a:highlight>
                  <a:srgbClr val="FFFFFF"/>
                </a:highlight>
              </a:rPr>
              <a:t>Parameters:</a:t>
            </a:r>
            <a:br>
              <a:rPr b="1" lang="en-GB" sz="1000">
                <a:solidFill>
                  <a:srgbClr val="4E4E4E"/>
                </a:solidFill>
                <a:highlight>
                  <a:srgbClr val="FFFFFF"/>
                </a:highlight>
              </a:rPr>
            </a:br>
            <a:r>
              <a:rPr lang="en-GB" sz="1100">
                <a:solidFill>
                  <a:srgbClr val="353833"/>
                </a:solidFill>
                <a:highlight>
                  <a:srgbClr val="FFFFFF"/>
                </a:highlight>
              </a:rPr>
              <a:t>slotNum</a:t>
            </a:r>
            <a:r>
              <a:rPr lang="en-GB" sz="900">
                <a:solidFill>
                  <a:srgbClr val="353833"/>
                </a:solidFill>
                <a:highlight>
                  <a:srgbClr val="FFFFFF"/>
                </a:highlight>
              </a:rPr>
              <a:t> - the slot number.</a:t>
            </a:r>
            <a:br>
              <a:rPr lang="en-GB" sz="900">
                <a:solidFill>
                  <a:srgbClr val="353833"/>
                </a:solidFill>
                <a:highlight>
                  <a:srgbClr val="FFFFFF"/>
                </a:highlight>
              </a:rPr>
            </a:br>
            <a:r>
              <a:rPr lang="en-GB" sz="1100">
                <a:solidFill>
                  <a:srgbClr val="353833"/>
                </a:solidFill>
                <a:highlight>
                  <a:srgbClr val="FFFFFF"/>
                </a:highlight>
              </a:rPr>
              <a:t>preferredProtocols</a:t>
            </a:r>
            <a:r>
              <a:rPr lang="en-GB" sz="900">
                <a:solidFill>
                  <a:srgbClr val="353833"/>
                </a:solidFill>
                <a:highlight>
                  <a:srgbClr val="FFFFFF"/>
                </a:highlight>
              </a:rPr>
              <a:t> - the preferred protocols. It can be combined with OR operation. For example, </a:t>
            </a:r>
            <a:r>
              <a:rPr lang="en-GB" sz="1100">
                <a:solidFill>
                  <a:srgbClr val="4C6B87"/>
                </a:solidFill>
                <a:highlight>
                  <a:srgbClr val="FFFFFF"/>
                </a:highlight>
              </a:rPr>
              <a:t>PROTOCOL_T0</a:t>
            </a:r>
            <a:r>
              <a:rPr lang="en-GB" sz="900">
                <a:solidFill>
                  <a:srgbClr val="353833"/>
                </a:solidFill>
                <a:highlight>
                  <a:srgbClr val="FFFFFF"/>
                </a:highlight>
              </a:rPr>
              <a:t> | </a:t>
            </a:r>
            <a:r>
              <a:rPr lang="en-GB" sz="1100">
                <a:solidFill>
                  <a:srgbClr val="4C6B87"/>
                </a:solidFill>
                <a:highlight>
                  <a:srgbClr val="FFFFFF"/>
                </a:highlight>
              </a:rPr>
              <a:t>PROTOCOL_T1</a:t>
            </a:r>
            <a:r>
              <a:rPr lang="en-GB" sz="900">
                <a:solidFill>
                  <a:srgbClr val="353833"/>
                </a:solidFill>
                <a:highlight>
                  <a:srgbClr val="FFFFFF"/>
                </a:highlight>
              </a:rPr>
              <a:t>.</a:t>
            </a:r>
            <a:br>
              <a:rPr lang="en-GB" sz="900">
                <a:solidFill>
                  <a:srgbClr val="353833"/>
                </a:solidFill>
                <a:highlight>
                  <a:srgbClr val="FFFFFF"/>
                </a:highlight>
              </a:rPr>
            </a:br>
            <a:r>
              <a:rPr b="1" lang="en-GB" sz="1000">
                <a:solidFill>
                  <a:srgbClr val="4E4E4E"/>
                </a:solidFill>
                <a:highlight>
                  <a:srgbClr val="FFFFFF"/>
                </a:highlight>
              </a:rPr>
              <a:t>Returns:</a:t>
            </a:r>
            <a:br>
              <a:rPr b="1" lang="en-GB" sz="1000">
                <a:solidFill>
                  <a:srgbClr val="4E4E4E"/>
                </a:solidFill>
                <a:highlight>
                  <a:srgbClr val="FFFFFF"/>
                </a:highlight>
              </a:rPr>
            </a:br>
            <a:r>
              <a:rPr lang="en-GB" sz="900">
                <a:solidFill>
                  <a:srgbClr val="353833"/>
                </a:solidFill>
                <a:highlight>
                  <a:srgbClr val="FFFFFF"/>
                </a:highlight>
              </a:rPr>
              <a:t>the active protocol. Either </a:t>
            </a:r>
            <a:r>
              <a:rPr lang="en-GB" sz="1100">
                <a:solidFill>
                  <a:srgbClr val="4C6B87"/>
                </a:solidFill>
                <a:highlight>
                  <a:srgbClr val="FFFFFF"/>
                </a:highlight>
              </a:rPr>
              <a:t>PROTOCOL_T0</a:t>
            </a:r>
            <a:r>
              <a:rPr lang="en-GB" sz="900">
                <a:solidFill>
                  <a:srgbClr val="353833"/>
                </a:solidFill>
                <a:highlight>
                  <a:srgbClr val="FFFFFF"/>
                </a:highlight>
              </a:rPr>
              <a:t> or </a:t>
            </a:r>
            <a:r>
              <a:rPr lang="en-GB" sz="1100">
                <a:solidFill>
                  <a:srgbClr val="4C6B87"/>
                </a:solidFill>
                <a:highlight>
                  <a:srgbClr val="FFFFFF"/>
                </a:highlight>
              </a:rPr>
              <a:t>PROTOCOL_T1</a:t>
            </a:r>
            <a:r>
              <a:rPr lang="en-GB" sz="900">
                <a:solidFill>
                  <a:srgbClr val="353833"/>
                </a:solidFill>
                <a:highlight>
                  <a:srgbClr val="FFFFFF"/>
                </a:highlight>
              </a:rPr>
              <a:t>.</a:t>
            </a:r>
            <a:br>
              <a:rPr lang="en-GB" sz="900">
                <a:solidFill>
                  <a:srgbClr val="353833"/>
                </a:solidFill>
                <a:highlight>
                  <a:srgbClr val="FFFFFF"/>
                </a:highlight>
              </a:rPr>
            </a:br>
            <a:r>
              <a:rPr b="1" lang="en-GB" sz="1000">
                <a:solidFill>
                  <a:srgbClr val="4E4E4E"/>
                </a:solidFill>
                <a:highlight>
                  <a:srgbClr val="FFFFFF"/>
                </a:highlight>
              </a:rPr>
              <a:t>Throws:</a:t>
            </a:r>
            <a:br>
              <a:rPr b="1" lang="en-GB" sz="1000">
                <a:solidFill>
                  <a:srgbClr val="4E4E4E"/>
                </a:solidFill>
                <a:highlight>
                  <a:srgbClr val="FFFFFF"/>
                </a:highlight>
              </a:rPr>
            </a:br>
            <a:r>
              <a:rPr lang="en-GB" sz="1100">
                <a:solidFill>
                  <a:srgbClr val="4C6B87"/>
                </a:solidFill>
                <a:highlight>
                  <a:srgbClr val="FFFFFF"/>
                </a:highlight>
              </a:rPr>
              <a:t>ReaderException</a:t>
            </a:r>
            <a:r>
              <a:rPr lang="en-GB" sz="900">
                <a:solidFill>
                  <a:srgbClr val="353833"/>
                </a:solidFill>
                <a:highlight>
                  <a:srgbClr val="FFFFFF"/>
                </a:highlight>
              </a:rPr>
              <a:t> - if the reader is failed to set protocol.</a:t>
            </a:r>
            <a:endParaRPr sz="900">
              <a:solidFill>
                <a:srgbClr val="353833"/>
              </a:solidFill>
              <a:highlight>
                <a:srgbClr val="FFFFFF"/>
              </a:highlight>
            </a:endParaRPr>
          </a:p>
        </p:txBody>
      </p:sp>
      <p:sp>
        <p:nvSpPr>
          <p:cNvPr id="147" name="Google Shape;147;p23"/>
          <p:cNvSpPr txBox="1"/>
          <p:nvPr/>
        </p:nvSpPr>
        <p:spPr>
          <a:xfrm>
            <a:off x="3310300" y="900275"/>
            <a:ext cx="55938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public void </a:t>
            </a:r>
            <a:r>
              <a:rPr lang="en-GB" sz="1000">
                <a:solidFill>
                  <a:schemeClr val="dk1"/>
                </a:solidFill>
                <a:highlight>
                  <a:srgbClr val="FFFFFF"/>
                </a:highlight>
                <a:latin typeface="Courier New"/>
                <a:ea typeface="Courier New"/>
                <a:cs typeface="Courier New"/>
                <a:sym typeface="Courier New"/>
              </a:rPr>
              <a:t>setProtocol(</a:t>
            </a:r>
            <a:r>
              <a:rPr b="1" lang="en-GB" sz="1000">
                <a:solidFill>
                  <a:srgbClr val="000080"/>
                </a:solidFill>
                <a:highlight>
                  <a:srgbClr val="FFFFFF"/>
                </a:highlight>
                <a:latin typeface="Courier New"/>
                <a:ea typeface="Courier New"/>
                <a:cs typeface="Courier New"/>
                <a:sym typeface="Courier New"/>
              </a:rPr>
              <a:t>int </a:t>
            </a:r>
            <a:r>
              <a:rPr lang="en-GB" sz="1000">
                <a:solidFill>
                  <a:schemeClr val="dk1"/>
                </a:solidFill>
                <a:highlight>
                  <a:srgbClr val="FFFFFF"/>
                </a:highlight>
                <a:latin typeface="Courier New"/>
                <a:ea typeface="Courier New"/>
                <a:cs typeface="Courier New"/>
                <a:sym typeface="Courier New"/>
              </a:rPr>
              <a:t>i)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if </a:t>
            </a:r>
            <a:r>
              <a:rPr lang="en-GB" sz="1000">
                <a:solidFill>
                  <a:schemeClr val="dk1"/>
                </a:solidFill>
                <a:highlight>
                  <a:srgbClr val="FFFFFF"/>
                </a:highlight>
                <a:latin typeface="Courier New"/>
                <a:ea typeface="Courier New"/>
                <a:cs typeface="Courier New"/>
                <a:sym typeface="Courier New"/>
              </a:rPr>
              <a:t>(</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_deviceSlotNum </a:t>
            </a:r>
            <a:r>
              <a:rPr lang="en-GB" sz="1000">
                <a:solidFill>
                  <a:schemeClr val="dk1"/>
                </a:solidFill>
                <a:highlight>
                  <a:srgbClr val="FFFFFF"/>
                </a:highlight>
                <a:latin typeface="Courier New"/>
                <a:ea typeface="Courier New"/>
                <a:cs typeface="Courier New"/>
                <a:sym typeface="Courier New"/>
              </a:rPr>
              <a:t>!= -</a:t>
            </a:r>
            <a:r>
              <a:rPr lang="en-GB" sz="1000">
                <a:solidFill>
                  <a:srgbClr val="0000FF"/>
                </a:solidFill>
                <a:highlight>
                  <a:srgbClr val="FFFFFF"/>
                </a:highlight>
                <a:latin typeface="Courier New"/>
                <a:ea typeface="Courier New"/>
                <a:cs typeface="Courier New"/>
                <a:sym typeface="Courier New"/>
              </a:rPr>
              <a:t>1</a:t>
            </a: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try </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mReaderInstance</a:t>
            </a:r>
            <a:r>
              <a:rPr lang="en-GB" sz="1000">
                <a:solidFill>
                  <a:schemeClr val="dk1"/>
                </a:solidFill>
                <a:highlight>
                  <a:srgbClr val="FFFFFF"/>
                </a:highlight>
                <a:latin typeface="Courier New"/>
                <a:ea typeface="Courier New"/>
                <a:cs typeface="Courier New"/>
                <a:sym typeface="Courier New"/>
              </a:rPr>
              <a:t>.setProtocol(</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_deviceSlotNum</a:t>
            </a:r>
            <a:r>
              <a:rPr lang="en-GB" sz="1000">
                <a:solidFill>
                  <a:schemeClr val="dk1"/>
                </a:solidFill>
                <a:highlight>
                  <a:srgbClr val="FFFFFF"/>
                </a:highlight>
                <a:latin typeface="Courier New"/>
                <a:ea typeface="Courier New"/>
                <a:cs typeface="Courier New"/>
                <a:sym typeface="Courier New"/>
              </a:rPr>
              <a:t>, i);</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 </a:t>
            </a:r>
            <a:r>
              <a:rPr b="1" lang="en-GB" sz="1000">
                <a:solidFill>
                  <a:srgbClr val="000080"/>
                </a:solidFill>
                <a:highlight>
                  <a:srgbClr val="FFFFFF"/>
                </a:highlight>
                <a:latin typeface="Courier New"/>
                <a:ea typeface="Courier New"/>
                <a:cs typeface="Courier New"/>
                <a:sym typeface="Courier New"/>
              </a:rPr>
              <a:t>catch </a:t>
            </a:r>
            <a:r>
              <a:rPr lang="en-GB" sz="1000">
                <a:solidFill>
                  <a:schemeClr val="dk1"/>
                </a:solidFill>
                <a:highlight>
                  <a:srgbClr val="FFFFFF"/>
                </a:highlight>
                <a:latin typeface="Courier New"/>
                <a:ea typeface="Courier New"/>
                <a:cs typeface="Courier New"/>
                <a:sym typeface="Courier New"/>
              </a:rPr>
              <a:t>(Exception e)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logMsg(e.toString());</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logMsg(</a:t>
            </a:r>
            <a:r>
              <a:rPr b="1" lang="en-GB" sz="1000">
                <a:solidFill>
                  <a:srgbClr val="008000"/>
                </a:solidFill>
                <a:highlight>
                  <a:srgbClr val="FFFFFF"/>
                </a:highlight>
                <a:latin typeface="Courier New"/>
                <a:ea typeface="Courier New"/>
                <a:cs typeface="Courier New"/>
                <a:sym typeface="Courier New"/>
              </a:rPr>
              <a:t>"Slot " </a:t>
            </a: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_deviceSlotNum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 Setting protocol to " </a:t>
            </a:r>
            <a:r>
              <a:rPr lang="en-GB" sz="1000">
                <a:solidFill>
                  <a:schemeClr val="dk1"/>
                </a:solidFill>
                <a:highlight>
                  <a:srgbClr val="FFFFFF"/>
                </a:highlight>
                <a:latin typeface="Courier New"/>
                <a:ea typeface="Courier New"/>
                <a:cs typeface="Courier New"/>
                <a:sym typeface="Courier New"/>
              </a:rPr>
              <a:t>+ i + </a:t>
            </a:r>
            <a:r>
              <a:rPr b="1" lang="en-GB" sz="1000">
                <a:solidFill>
                  <a:srgbClr val="008000"/>
                </a:solidFill>
                <a:highlight>
                  <a:srgbClr val="FFFFFF"/>
                </a:highlight>
                <a:latin typeface="Courier New"/>
                <a:ea typeface="Courier New"/>
                <a:cs typeface="Courier New"/>
                <a:sym typeface="Courier New"/>
              </a:rPr>
              <a:t>"..."</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p:txBody>
      </p:sp>
      <p:sp>
        <p:nvSpPr>
          <p:cNvPr id="148" name="Google Shape;148;p23"/>
          <p:cNvSpPr txBox="1"/>
          <p:nvPr/>
        </p:nvSpPr>
        <p:spPr>
          <a:xfrm>
            <a:off x="3310300" y="500075"/>
            <a:ext cx="54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Sample Code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0" y="0"/>
            <a:ext cx="914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454"/>
              <a:buFont typeface="Arial"/>
              <a:buNone/>
            </a:pPr>
            <a:r>
              <a:rPr lang="en-GB" sz="2420">
                <a:latin typeface="Tahoma"/>
                <a:ea typeface="Tahoma"/>
                <a:cs typeface="Tahoma"/>
                <a:sym typeface="Tahoma"/>
              </a:rPr>
              <a:t>Setting Protocol [Continue] Sample only not to be used in ACS-device  </a:t>
            </a:r>
            <a:endParaRPr sz="2420">
              <a:latin typeface="Tahoma"/>
              <a:ea typeface="Tahoma"/>
              <a:cs typeface="Tahoma"/>
              <a:sym typeface="Tahoma"/>
            </a:endParaRPr>
          </a:p>
          <a:p>
            <a:pPr indent="0" lvl="0" marL="0" rtl="0" algn="l">
              <a:spcBef>
                <a:spcPts val="0"/>
              </a:spcBef>
              <a:spcAft>
                <a:spcPts val="0"/>
              </a:spcAft>
              <a:buNone/>
            </a:pPr>
            <a:r>
              <a:t/>
            </a:r>
            <a:endParaRPr/>
          </a:p>
        </p:txBody>
      </p:sp>
      <p:sp>
        <p:nvSpPr>
          <p:cNvPr id="154" name="Google Shape;154;p24"/>
          <p:cNvSpPr txBox="1"/>
          <p:nvPr/>
        </p:nvSpPr>
        <p:spPr>
          <a:xfrm>
            <a:off x="0" y="1011725"/>
            <a:ext cx="8242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public int </a:t>
            </a:r>
            <a:r>
              <a:rPr lang="en-GB" sz="1000">
                <a:solidFill>
                  <a:schemeClr val="dk1"/>
                </a:solidFill>
                <a:highlight>
                  <a:srgbClr val="FFFFFF"/>
                </a:highlight>
                <a:latin typeface="Courier New"/>
                <a:ea typeface="Courier New"/>
                <a:cs typeface="Courier New"/>
                <a:sym typeface="Courier New"/>
              </a:rPr>
              <a:t>getProtocol()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try </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String str;</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int </a:t>
            </a:r>
            <a:r>
              <a:rPr lang="en-GB" sz="1000">
                <a:solidFill>
                  <a:schemeClr val="dk1"/>
                </a:solidFill>
                <a:highlight>
                  <a:srgbClr val="FFFFFF"/>
                </a:highlight>
                <a:latin typeface="Courier New"/>
                <a:ea typeface="Courier New"/>
                <a:cs typeface="Courier New"/>
                <a:sym typeface="Courier New"/>
              </a:rPr>
              <a:t>protocol = </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mReaderInstance</a:t>
            </a:r>
            <a:r>
              <a:rPr lang="en-GB" sz="1000">
                <a:solidFill>
                  <a:schemeClr val="dk1"/>
                </a:solidFill>
                <a:highlight>
                  <a:srgbClr val="FFFFFF"/>
                </a:highlight>
                <a:latin typeface="Courier New"/>
                <a:ea typeface="Courier New"/>
                <a:cs typeface="Courier New"/>
                <a:sym typeface="Courier New"/>
              </a:rPr>
              <a:t>.getProtocol(</a:t>
            </a:r>
            <a:r>
              <a:rPr b="1" lang="en-GB" sz="1000">
                <a:solidFill>
                  <a:srgbClr val="000080"/>
                </a:solidFill>
                <a:highlight>
                  <a:srgbClr val="FFFFFF"/>
                </a:highlight>
                <a:latin typeface="Courier New"/>
                <a:ea typeface="Courier New"/>
                <a:cs typeface="Courier New"/>
                <a:sym typeface="Courier New"/>
              </a:rPr>
              <a:t>this</a:t>
            </a:r>
            <a:r>
              <a:rPr lang="en-GB" sz="1000">
                <a:solidFill>
                  <a:schemeClr val="dk1"/>
                </a:solidFill>
                <a:highlight>
                  <a:srgbClr val="FFFFFF"/>
                </a:highlight>
                <a:latin typeface="Courier New"/>
                <a:ea typeface="Courier New"/>
                <a:cs typeface="Courier New"/>
                <a:sym typeface="Courier New"/>
              </a:rPr>
              <a:t>.</a:t>
            </a:r>
            <a:r>
              <a:rPr b="1" lang="en-GB" sz="1000">
                <a:solidFill>
                  <a:srgbClr val="660E7A"/>
                </a:solidFill>
                <a:highlight>
                  <a:srgbClr val="FFFFFF"/>
                </a:highlight>
                <a:latin typeface="Courier New"/>
                <a:ea typeface="Courier New"/>
                <a:cs typeface="Courier New"/>
                <a:sym typeface="Courier New"/>
              </a:rPr>
              <a:t>_deviceSlotNum</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switch </a:t>
            </a:r>
            <a:r>
              <a:rPr lang="en-GB" sz="1000">
                <a:solidFill>
                  <a:schemeClr val="dk1"/>
                </a:solidFill>
                <a:highlight>
                  <a:srgbClr val="FFFFFF"/>
                </a:highlight>
                <a:latin typeface="Courier New"/>
                <a:ea typeface="Courier New"/>
                <a:cs typeface="Courier New"/>
                <a:sym typeface="Courier New"/>
              </a:rPr>
              <a:t>(protocol)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case </a:t>
            </a:r>
            <a:r>
              <a:rPr lang="en-GB" sz="1000">
                <a:solidFill>
                  <a:schemeClr val="dk1"/>
                </a:solidFill>
                <a:highlight>
                  <a:srgbClr val="FFFFFF"/>
                </a:highlight>
                <a:latin typeface="Courier New"/>
                <a:ea typeface="Courier New"/>
                <a:cs typeface="Courier New"/>
                <a:sym typeface="Courier New"/>
              </a:rPr>
              <a:t>Reader.PROTOCOL_T0 </a:t>
            </a:r>
            <a:r>
              <a:rPr i="1" lang="en-GB" sz="1000">
                <a:solidFill>
                  <a:srgbClr val="808080"/>
                </a:solidFill>
                <a:highlight>
                  <a:srgbClr val="FFFFFF"/>
                </a:highlight>
                <a:latin typeface="Courier New"/>
                <a:ea typeface="Courier New"/>
                <a:cs typeface="Courier New"/>
                <a:sym typeface="Courier New"/>
              </a:rPr>
              <a:t>/*1*/</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str = </a:t>
            </a:r>
            <a:r>
              <a:rPr b="1" lang="en-GB" sz="1000">
                <a:solidFill>
                  <a:srgbClr val="008000"/>
                </a:solidFill>
                <a:highlight>
                  <a:srgbClr val="FFFFFF"/>
                </a:highlight>
                <a:latin typeface="Courier New"/>
                <a:ea typeface="Courier New"/>
                <a:cs typeface="Courier New"/>
                <a:sym typeface="Courier New"/>
              </a:rPr>
              <a:t>"Active Protocol: "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"T=0"</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break</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case </a:t>
            </a:r>
            <a:r>
              <a:rPr lang="en-GB" sz="1000">
                <a:solidFill>
                  <a:schemeClr val="dk1"/>
                </a:solidFill>
                <a:highlight>
                  <a:srgbClr val="FFFFFF"/>
                </a:highlight>
                <a:latin typeface="Courier New"/>
                <a:ea typeface="Courier New"/>
                <a:cs typeface="Courier New"/>
                <a:sym typeface="Courier New"/>
              </a:rPr>
              <a:t>Reader.PROTOCOL_T1 </a:t>
            </a:r>
            <a:r>
              <a:rPr i="1" lang="en-GB" sz="1000">
                <a:solidFill>
                  <a:srgbClr val="808080"/>
                </a:solidFill>
                <a:highlight>
                  <a:srgbClr val="FFFFFF"/>
                </a:highlight>
                <a:latin typeface="Courier New"/>
                <a:ea typeface="Courier New"/>
                <a:cs typeface="Courier New"/>
                <a:sym typeface="Courier New"/>
              </a:rPr>
              <a:t>/*2*/</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str = </a:t>
            </a:r>
            <a:r>
              <a:rPr b="1" lang="en-GB" sz="1000">
                <a:solidFill>
                  <a:srgbClr val="008000"/>
                </a:solidFill>
                <a:highlight>
                  <a:srgbClr val="FFFFFF"/>
                </a:highlight>
                <a:latin typeface="Courier New"/>
                <a:ea typeface="Courier New"/>
                <a:cs typeface="Courier New"/>
                <a:sym typeface="Courier New"/>
              </a:rPr>
              <a:t>"Active Protocol: "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"T=1"</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break</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default</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str = </a:t>
            </a:r>
            <a:r>
              <a:rPr b="1" lang="en-GB" sz="1000">
                <a:solidFill>
                  <a:srgbClr val="008000"/>
                </a:solidFill>
                <a:highlight>
                  <a:srgbClr val="FFFFFF"/>
                </a:highlight>
                <a:latin typeface="Courier New"/>
                <a:ea typeface="Courier New"/>
                <a:cs typeface="Courier New"/>
                <a:sym typeface="Courier New"/>
              </a:rPr>
              <a:t>"Active Protocol: "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"Unknown"</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break</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logMsg(str);</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return </a:t>
            </a:r>
            <a:r>
              <a:rPr lang="en-GB" sz="1000">
                <a:solidFill>
                  <a:schemeClr val="dk1"/>
                </a:solidFill>
                <a:highlight>
                  <a:srgbClr val="FFFFFF"/>
                </a:highlight>
                <a:latin typeface="Courier New"/>
                <a:ea typeface="Courier New"/>
                <a:cs typeface="Courier New"/>
                <a:sym typeface="Courier New"/>
              </a:rPr>
              <a:t>protocol;</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 </a:t>
            </a:r>
            <a:r>
              <a:rPr b="1" lang="en-GB" sz="1000">
                <a:solidFill>
                  <a:srgbClr val="000080"/>
                </a:solidFill>
                <a:highlight>
                  <a:srgbClr val="FFFFFF"/>
                </a:highlight>
                <a:latin typeface="Courier New"/>
                <a:ea typeface="Courier New"/>
                <a:cs typeface="Courier New"/>
                <a:sym typeface="Courier New"/>
              </a:rPr>
              <a:t>catch </a:t>
            </a:r>
            <a:r>
              <a:rPr lang="en-GB" sz="1000">
                <a:solidFill>
                  <a:schemeClr val="dk1"/>
                </a:solidFill>
                <a:highlight>
                  <a:srgbClr val="FFFFFF"/>
                </a:highlight>
                <a:latin typeface="Courier New"/>
                <a:ea typeface="Courier New"/>
                <a:cs typeface="Courier New"/>
                <a:sym typeface="Courier New"/>
              </a:rPr>
              <a:t>(IllegalArgumentException e)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IllegalArgumentException illegalArgumentException = e;</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int </a:t>
            </a:r>
            <a:r>
              <a:rPr lang="en-GB" sz="1000">
                <a:solidFill>
                  <a:schemeClr val="dk1"/>
                </a:solidFill>
                <a:highlight>
                  <a:srgbClr val="FFFFFF"/>
                </a:highlight>
                <a:latin typeface="Courier New"/>
                <a:ea typeface="Courier New"/>
                <a:cs typeface="Courier New"/>
                <a:sym typeface="Courier New"/>
              </a:rPr>
              <a:t>i = -</a:t>
            </a:r>
            <a:r>
              <a:rPr lang="en-GB" sz="1000">
                <a:solidFill>
                  <a:srgbClr val="0000FF"/>
                </a:solidFill>
                <a:highlight>
                  <a:srgbClr val="FFFFFF"/>
                </a:highlight>
                <a:latin typeface="Courier New"/>
                <a:ea typeface="Courier New"/>
                <a:cs typeface="Courier New"/>
                <a:sym typeface="Courier New"/>
              </a:rPr>
              <a:t>1</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logMsg(illegalArgumentException.toString());</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return </a:t>
            </a:r>
            <a:r>
              <a:rPr lang="en-GB" sz="1000">
                <a:solidFill>
                  <a:schemeClr val="dk1"/>
                </a:solidFill>
                <a:highlight>
                  <a:srgbClr val="FFFFFF"/>
                </a:highlight>
                <a:latin typeface="Courier New"/>
                <a:ea typeface="Courier New"/>
                <a:cs typeface="Courier New"/>
                <a:sym typeface="Courier New"/>
              </a:rPr>
              <a:t>i;</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p:txBody>
      </p:sp>
      <p:sp>
        <p:nvSpPr>
          <p:cNvPr id="155" name="Google Shape;155;p24"/>
          <p:cNvSpPr txBox="1"/>
          <p:nvPr/>
        </p:nvSpPr>
        <p:spPr>
          <a:xfrm>
            <a:off x="6057375" y="1011725"/>
            <a:ext cx="3000000" cy="1823100"/>
          </a:xfrm>
          <a:prstGeom prst="rect">
            <a:avLst/>
          </a:prstGeom>
          <a:noFill/>
          <a:ln>
            <a:noFill/>
          </a:ln>
        </p:spPr>
        <p:txBody>
          <a:bodyPr anchorCtr="0" anchor="t" bIns="91425" lIns="91425" spcFirstLastPara="1" rIns="91425" wrap="square" tIns="91425">
            <a:spAutoFit/>
          </a:bodyPr>
          <a:lstStyle/>
          <a:p>
            <a:pPr indent="-285750" lvl="0" marL="457200" rtl="0" algn="l">
              <a:lnSpc>
                <a:spcPct val="115000"/>
              </a:lnSpc>
              <a:spcBef>
                <a:spcPts val="1600"/>
              </a:spcBef>
              <a:spcAft>
                <a:spcPts val="0"/>
              </a:spcAft>
              <a:buClr>
                <a:srgbClr val="353833"/>
              </a:buClr>
              <a:buSzPts val="900"/>
              <a:buChar char="●"/>
            </a:pPr>
            <a:r>
              <a:rPr b="1" lang="en-GB" sz="1150">
                <a:solidFill>
                  <a:srgbClr val="353833"/>
                </a:solidFill>
                <a:highlight>
                  <a:srgbClr val="DEE3E9"/>
                </a:highlight>
              </a:rPr>
              <a:t>getProtocol</a:t>
            </a:r>
            <a:br>
              <a:rPr b="1" lang="en-GB" sz="1150">
                <a:solidFill>
                  <a:srgbClr val="353833"/>
                </a:solidFill>
                <a:highlight>
                  <a:srgbClr val="DEE3E9"/>
                </a:highlight>
              </a:rPr>
            </a:br>
            <a:r>
              <a:rPr lang="en-GB" sz="1150">
                <a:solidFill>
                  <a:srgbClr val="353833"/>
                </a:solidFill>
                <a:highlight>
                  <a:srgbClr val="FFFFFF"/>
                </a:highlight>
              </a:rPr>
              <a:t>public int getProtocol(int slotNum)</a:t>
            </a:r>
            <a:endParaRPr sz="1150">
              <a:solidFill>
                <a:srgbClr val="353833"/>
              </a:solidFill>
              <a:highlight>
                <a:srgbClr val="FFFFFF"/>
              </a:highlight>
            </a:endParaRPr>
          </a:p>
          <a:p>
            <a:pPr indent="-285750" lvl="0" marL="457200" rtl="0" algn="l">
              <a:lnSpc>
                <a:spcPct val="115000"/>
              </a:lnSpc>
              <a:spcBef>
                <a:spcPts val="0"/>
              </a:spcBef>
              <a:spcAft>
                <a:spcPts val="0"/>
              </a:spcAft>
              <a:buClr>
                <a:srgbClr val="353833"/>
              </a:buClr>
              <a:buSzPts val="900"/>
              <a:buChar char="●"/>
            </a:pPr>
            <a:r>
              <a:rPr lang="en-GB" sz="900">
                <a:solidFill>
                  <a:srgbClr val="353833"/>
                </a:solidFill>
                <a:highlight>
                  <a:srgbClr val="FFFFFF"/>
                </a:highlight>
              </a:rPr>
              <a:t>Gets the active protocol.</a:t>
            </a:r>
            <a:endParaRPr sz="900">
              <a:solidFill>
                <a:srgbClr val="353833"/>
              </a:solidFill>
              <a:highlight>
                <a:srgbClr val="FFFFFF"/>
              </a:highlight>
            </a:endParaRPr>
          </a:p>
          <a:p>
            <a:pPr indent="-285750" lvl="0" marL="457200" rtl="0" algn="l">
              <a:lnSpc>
                <a:spcPct val="115000"/>
              </a:lnSpc>
              <a:spcBef>
                <a:spcPts val="0"/>
              </a:spcBef>
              <a:spcAft>
                <a:spcPts val="0"/>
              </a:spcAft>
              <a:buClr>
                <a:srgbClr val="353833"/>
              </a:buClr>
              <a:buSzPts val="900"/>
              <a:buChar char="●"/>
            </a:pPr>
            <a:r>
              <a:rPr b="1" lang="en-GB" sz="1000">
                <a:solidFill>
                  <a:srgbClr val="4E4E4E"/>
                </a:solidFill>
                <a:highlight>
                  <a:srgbClr val="FFFFFF"/>
                </a:highlight>
              </a:rPr>
              <a:t>Parameters:</a:t>
            </a:r>
            <a:br>
              <a:rPr b="1" lang="en-GB" sz="1000">
                <a:solidFill>
                  <a:srgbClr val="4E4E4E"/>
                </a:solidFill>
                <a:highlight>
                  <a:srgbClr val="FFFFFF"/>
                </a:highlight>
              </a:rPr>
            </a:br>
            <a:r>
              <a:rPr lang="en-GB" sz="1100">
                <a:solidFill>
                  <a:srgbClr val="353833"/>
                </a:solidFill>
                <a:highlight>
                  <a:srgbClr val="FFFFFF"/>
                </a:highlight>
              </a:rPr>
              <a:t>slotNum</a:t>
            </a:r>
            <a:r>
              <a:rPr lang="en-GB" sz="900">
                <a:solidFill>
                  <a:srgbClr val="353833"/>
                </a:solidFill>
                <a:highlight>
                  <a:srgbClr val="FFFFFF"/>
                </a:highlight>
              </a:rPr>
              <a:t> - the slot number.</a:t>
            </a:r>
            <a:br>
              <a:rPr lang="en-GB" sz="900">
                <a:solidFill>
                  <a:srgbClr val="353833"/>
                </a:solidFill>
                <a:highlight>
                  <a:srgbClr val="FFFFFF"/>
                </a:highlight>
              </a:rPr>
            </a:br>
            <a:r>
              <a:rPr b="1" lang="en-GB" sz="1000">
                <a:solidFill>
                  <a:srgbClr val="4E4E4E"/>
                </a:solidFill>
                <a:highlight>
                  <a:srgbClr val="FFFFFF"/>
                </a:highlight>
              </a:rPr>
              <a:t>Returns:</a:t>
            </a:r>
            <a:br>
              <a:rPr b="1" lang="en-GB" sz="1000">
                <a:solidFill>
                  <a:srgbClr val="4E4E4E"/>
                </a:solidFill>
                <a:highlight>
                  <a:srgbClr val="FFFFFF"/>
                </a:highlight>
              </a:rPr>
            </a:br>
            <a:r>
              <a:rPr lang="en-GB" sz="900">
                <a:solidFill>
                  <a:srgbClr val="353833"/>
                </a:solidFill>
                <a:highlight>
                  <a:srgbClr val="FFFFFF"/>
                </a:highlight>
              </a:rPr>
              <a:t>the active protocol. </a:t>
            </a:r>
            <a:r>
              <a:rPr lang="en-GB" sz="1100">
                <a:solidFill>
                  <a:srgbClr val="4C6B87"/>
                </a:solidFill>
                <a:highlight>
                  <a:srgbClr val="FFFFFF"/>
                </a:highlight>
              </a:rPr>
              <a:t>PROTOCOL_UNDEFINED</a:t>
            </a:r>
            <a:r>
              <a:rPr lang="en-GB" sz="900">
                <a:solidFill>
                  <a:srgbClr val="353833"/>
                </a:solidFill>
                <a:highlight>
                  <a:srgbClr val="FFFFFF"/>
                </a:highlight>
              </a:rPr>
              <a:t>, </a:t>
            </a:r>
            <a:r>
              <a:rPr lang="en-GB" sz="1100">
                <a:solidFill>
                  <a:srgbClr val="4C6B87"/>
                </a:solidFill>
                <a:highlight>
                  <a:srgbClr val="FFFFFF"/>
                </a:highlight>
              </a:rPr>
              <a:t>PROTOCOL_T0</a:t>
            </a:r>
            <a:r>
              <a:rPr lang="en-GB" sz="900">
                <a:solidFill>
                  <a:srgbClr val="353833"/>
                </a:solidFill>
                <a:highlight>
                  <a:srgbClr val="FFFFFF"/>
                </a:highlight>
              </a:rPr>
              <a:t> or </a:t>
            </a:r>
            <a:r>
              <a:rPr lang="en-GB" sz="1100">
                <a:solidFill>
                  <a:srgbClr val="4C6B87"/>
                </a:solidFill>
                <a:highlight>
                  <a:srgbClr val="FFFFFF"/>
                </a:highlight>
              </a:rPr>
              <a:t>PROTOCOL_T1</a:t>
            </a:r>
            <a:r>
              <a:rPr lang="en-GB" sz="900">
                <a:solidFill>
                  <a:srgbClr val="353833"/>
                </a:solidFill>
                <a:highlight>
                  <a:srgbClr val="FFFFFF"/>
                </a:highlight>
              </a:rPr>
              <a:t>.</a:t>
            </a:r>
            <a:endParaRPr sz="900">
              <a:solidFill>
                <a:srgbClr val="353833"/>
              </a:solidFill>
              <a:highlight>
                <a:srgbClr val="FFFFFF"/>
              </a:highlight>
            </a:endParaRPr>
          </a:p>
        </p:txBody>
      </p:sp>
      <p:sp>
        <p:nvSpPr>
          <p:cNvPr id="156" name="Google Shape;156;p24"/>
          <p:cNvSpPr txBox="1"/>
          <p:nvPr/>
        </p:nvSpPr>
        <p:spPr>
          <a:xfrm>
            <a:off x="0" y="523100"/>
            <a:ext cx="54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Tahoma"/>
                <a:ea typeface="Tahoma"/>
                <a:cs typeface="Tahoma"/>
                <a:sym typeface="Tahoma"/>
              </a:rPr>
              <a:t>Check Device Protocol Sample</a:t>
            </a:r>
            <a:endParaRPr>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nvSpPr>
        <p:spPr>
          <a:xfrm>
            <a:off x="0" y="632250"/>
            <a:ext cx="3380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000">
                <a:solidFill>
                  <a:srgbClr val="808080"/>
                </a:solidFill>
                <a:highlight>
                  <a:srgbClr val="FFFFFF"/>
                </a:highlight>
                <a:latin typeface="Courier New"/>
                <a:ea typeface="Courier New"/>
                <a:cs typeface="Courier New"/>
                <a:sym typeface="Courier New"/>
              </a:rPr>
              <a:t>// Initialize readic readphoto buttons</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000">
                <a:solidFill>
                  <a:srgbClr val="660E7A"/>
                </a:solidFill>
                <a:highlight>
                  <a:srgbClr val="FFFFFF"/>
                </a:highlight>
                <a:latin typeface="Courier New"/>
                <a:ea typeface="Courier New"/>
                <a:cs typeface="Courier New"/>
                <a:sym typeface="Courier New"/>
              </a:rPr>
              <a:t>mReadIcButton </a:t>
            </a:r>
            <a:r>
              <a:rPr lang="en-GB" sz="1000">
                <a:solidFill>
                  <a:schemeClr val="dk1"/>
                </a:solidFill>
                <a:highlight>
                  <a:srgbClr val="FFFFFF"/>
                </a:highlight>
                <a:latin typeface="Courier New"/>
                <a:ea typeface="Courier New"/>
                <a:cs typeface="Courier New"/>
                <a:sym typeface="Courier New"/>
              </a:rPr>
              <a:t>= (Button) findViewById(R.id.</a:t>
            </a:r>
            <a:r>
              <a:rPr b="1" i="1" lang="en-GB" sz="1000">
                <a:solidFill>
                  <a:srgbClr val="660E7A"/>
                </a:solidFill>
                <a:highlight>
                  <a:srgbClr val="FFFFFF"/>
                </a:highlight>
                <a:latin typeface="Courier New"/>
                <a:ea typeface="Courier New"/>
                <a:cs typeface="Courier New"/>
                <a:sym typeface="Courier New"/>
              </a:rPr>
              <a:t>main_button_readic</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000">
                <a:solidFill>
                  <a:srgbClr val="660E7A"/>
                </a:solidFill>
                <a:highlight>
                  <a:srgbClr val="FFFFFF"/>
                </a:highlight>
                <a:latin typeface="Courier New"/>
                <a:ea typeface="Courier New"/>
                <a:cs typeface="Courier New"/>
                <a:sym typeface="Courier New"/>
              </a:rPr>
              <a:t>mReadIcButton</a:t>
            </a:r>
            <a:r>
              <a:rPr lang="en-GB" sz="1000">
                <a:solidFill>
                  <a:schemeClr val="dk1"/>
                </a:solidFill>
                <a:highlight>
                  <a:srgbClr val="FFFFFF"/>
                </a:highlight>
                <a:latin typeface="Courier New"/>
                <a:ea typeface="Courier New"/>
                <a:cs typeface="Courier New"/>
                <a:sym typeface="Courier New"/>
              </a:rPr>
              <a:t>.setOnClickListener(</a:t>
            </a:r>
            <a:r>
              <a:rPr b="1" lang="en-GB" sz="1000">
                <a:solidFill>
                  <a:srgbClr val="000080"/>
                </a:solidFill>
                <a:highlight>
                  <a:srgbClr val="FFFFFF"/>
                </a:highlight>
                <a:latin typeface="Courier New"/>
                <a:ea typeface="Courier New"/>
                <a:cs typeface="Courier New"/>
                <a:sym typeface="Courier New"/>
              </a:rPr>
              <a:t>new </a:t>
            </a:r>
            <a:r>
              <a:rPr lang="en-GB" sz="1000">
                <a:solidFill>
                  <a:schemeClr val="dk1"/>
                </a:solidFill>
                <a:highlight>
                  <a:srgbClr val="FFFFFF"/>
                </a:highlight>
                <a:latin typeface="Courier New"/>
                <a:ea typeface="Courier New"/>
                <a:cs typeface="Courier New"/>
                <a:sym typeface="Courier New"/>
              </a:rPr>
              <a:t>OnClickListener()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lang="en-GB" sz="1000">
                <a:solidFill>
                  <a:srgbClr val="808000"/>
                </a:solidFill>
                <a:highlight>
                  <a:srgbClr val="FFFFFF"/>
                </a:highlight>
                <a:latin typeface="Courier New"/>
                <a:ea typeface="Courier New"/>
                <a:cs typeface="Courier New"/>
                <a:sym typeface="Courier New"/>
              </a:rPr>
              <a:t>@Override</a:t>
            </a:r>
            <a:endParaRPr sz="1000">
              <a:solidFill>
                <a:srgbClr val="8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rgbClr val="808000"/>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void </a:t>
            </a:r>
            <a:r>
              <a:rPr lang="en-GB" sz="1000">
                <a:solidFill>
                  <a:schemeClr val="dk1"/>
                </a:solidFill>
                <a:highlight>
                  <a:srgbClr val="FFFFFF"/>
                </a:highlight>
                <a:latin typeface="Courier New"/>
                <a:ea typeface="Courier New"/>
                <a:cs typeface="Courier New"/>
                <a:sym typeface="Courier New"/>
              </a:rPr>
              <a:t>onClick(View v)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i="1" lang="en-GB" sz="1000">
                <a:solidFill>
                  <a:srgbClr val="808080"/>
                </a:solidFill>
                <a:highlight>
                  <a:srgbClr val="FFFFFF"/>
                </a:highlight>
                <a:latin typeface="Courier New"/>
                <a:ea typeface="Courier New"/>
                <a:cs typeface="Courier New"/>
                <a:sym typeface="Courier New"/>
              </a:rPr>
              <a:t>// Get slot number</a:t>
            </a:r>
            <a:endParaRPr i="1" sz="10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000">
                <a:solidFill>
                  <a:srgbClr val="808080"/>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int </a:t>
            </a:r>
            <a:r>
              <a:rPr lang="en-GB" sz="1000">
                <a:solidFill>
                  <a:schemeClr val="dk1"/>
                </a:solidFill>
                <a:highlight>
                  <a:srgbClr val="FFFFFF"/>
                </a:highlight>
                <a:latin typeface="Courier New"/>
                <a:ea typeface="Courier New"/>
                <a:cs typeface="Courier New"/>
                <a:sym typeface="Courier New"/>
              </a:rPr>
              <a:t>slotNum = </a:t>
            </a:r>
            <a:r>
              <a:rPr lang="en-GB" sz="1000">
                <a:solidFill>
                  <a:srgbClr val="0000FF"/>
                </a:solidFill>
                <a:highlight>
                  <a:srgbClr val="FFFFFF"/>
                </a:highlight>
                <a:latin typeface="Courier New"/>
                <a:ea typeface="Courier New"/>
                <a:cs typeface="Courier New"/>
                <a:sym typeface="Courier New"/>
              </a:rPr>
              <a:t>0</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ReadIcParams rparams = </a:t>
            </a:r>
            <a:r>
              <a:rPr b="1" lang="en-GB" sz="1000">
                <a:solidFill>
                  <a:srgbClr val="000080"/>
                </a:solidFill>
                <a:highlight>
                  <a:srgbClr val="FFFFFF"/>
                </a:highlight>
                <a:latin typeface="Courier New"/>
                <a:ea typeface="Courier New"/>
                <a:cs typeface="Courier New"/>
                <a:sym typeface="Courier New"/>
              </a:rPr>
              <a:t>new </a:t>
            </a:r>
            <a:r>
              <a:rPr lang="en-GB" sz="1000">
                <a:solidFill>
                  <a:schemeClr val="dk1"/>
                </a:solidFill>
                <a:highlight>
                  <a:srgbClr val="FFFFFF"/>
                </a:highlight>
                <a:latin typeface="Courier New"/>
                <a:ea typeface="Courier New"/>
                <a:cs typeface="Courier New"/>
                <a:sym typeface="Courier New"/>
              </a:rPr>
              <a:t>ReadIcParams();</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rparams.</a:t>
            </a:r>
            <a:r>
              <a:rPr b="1" lang="en-GB" sz="1000">
                <a:solidFill>
                  <a:srgbClr val="660E7A"/>
                </a:solidFill>
                <a:highlight>
                  <a:srgbClr val="FFFFFF"/>
                </a:highlight>
                <a:latin typeface="Courier New"/>
                <a:ea typeface="Courier New"/>
                <a:cs typeface="Courier New"/>
                <a:sym typeface="Courier New"/>
              </a:rPr>
              <a:t>slotNum </a:t>
            </a:r>
            <a:r>
              <a:rPr lang="en-GB" sz="1000">
                <a:solidFill>
                  <a:schemeClr val="dk1"/>
                </a:solidFill>
                <a:highlight>
                  <a:srgbClr val="FFFFFF"/>
                </a:highlight>
                <a:latin typeface="Courier New"/>
                <a:ea typeface="Courier New"/>
                <a:cs typeface="Courier New"/>
                <a:sym typeface="Courier New"/>
              </a:rPr>
              <a:t>= slotNum;</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rparams.</a:t>
            </a:r>
            <a:r>
              <a:rPr b="1" lang="en-GB" sz="1000">
                <a:solidFill>
                  <a:srgbClr val="660E7A"/>
                </a:solidFill>
                <a:highlight>
                  <a:srgbClr val="FFFFFF"/>
                </a:highlight>
                <a:latin typeface="Courier New"/>
                <a:ea typeface="Courier New"/>
                <a:cs typeface="Courier New"/>
                <a:sym typeface="Courier New"/>
              </a:rPr>
              <a:t>debug </a:t>
            </a:r>
            <a:r>
              <a:rPr lang="en-GB" sz="1000">
                <a:solidFill>
                  <a:schemeClr val="dk1"/>
                </a:solidFill>
                <a:highlight>
                  <a:srgbClr val="FFFFFF"/>
                </a:highlight>
                <a:latin typeface="Courier New"/>
                <a:ea typeface="Courier New"/>
                <a:cs typeface="Courier New"/>
                <a:sym typeface="Courier New"/>
              </a:rPr>
              <a:t>= </a:t>
            </a:r>
            <a:r>
              <a:rPr b="1" lang="en-GB" sz="1000">
                <a:solidFill>
                  <a:srgbClr val="660E7A"/>
                </a:solidFill>
                <a:highlight>
                  <a:srgbClr val="FFFFFF"/>
                </a:highlight>
                <a:latin typeface="Courier New"/>
                <a:ea typeface="Courier New"/>
                <a:cs typeface="Courier New"/>
                <a:sym typeface="Courier New"/>
              </a:rPr>
              <a:t>mDebugCheckBox</a:t>
            </a:r>
            <a:r>
              <a:rPr lang="en-GB" sz="1000">
                <a:solidFill>
                  <a:schemeClr val="dk1"/>
                </a:solidFill>
                <a:highlight>
                  <a:srgbClr val="FFFFFF"/>
                </a:highlight>
                <a:latin typeface="Courier New"/>
                <a:ea typeface="Courier New"/>
                <a:cs typeface="Courier New"/>
                <a:sym typeface="Courier New"/>
              </a:rPr>
              <a:t>.isChecked();</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rparams.</a:t>
            </a:r>
            <a:r>
              <a:rPr b="1" lang="en-GB" sz="1000">
                <a:solidFill>
                  <a:srgbClr val="660E7A"/>
                </a:solidFill>
                <a:highlight>
                  <a:srgbClr val="FFFFFF"/>
                </a:highlight>
                <a:latin typeface="Courier New"/>
                <a:ea typeface="Courier New"/>
                <a:cs typeface="Courier New"/>
                <a:sym typeface="Courier New"/>
              </a:rPr>
              <a:t>readphoto </a:t>
            </a:r>
            <a:r>
              <a:rPr lang="en-GB" sz="1000">
                <a:solidFill>
                  <a:schemeClr val="dk1"/>
                </a:solidFill>
                <a:highlight>
                  <a:srgbClr val="FFFFFF"/>
                </a:highlight>
                <a:latin typeface="Courier New"/>
                <a:ea typeface="Courier New"/>
                <a:cs typeface="Courier New"/>
                <a:sym typeface="Courier New"/>
              </a:rPr>
              <a:t>= </a:t>
            </a:r>
            <a:r>
              <a:rPr b="1" lang="en-GB" sz="1000">
                <a:solidFill>
                  <a:srgbClr val="660E7A"/>
                </a:solidFill>
                <a:highlight>
                  <a:srgbClr val="FFFFFF"/>
                </a:highlight>
                <a:latin typeface="Courier New"/>
                <a:ea typeface="Courier New"/>
                <a:cs typeface="Courier New"/>
                <a:sym typeface="Courier New"/>
              </a:rPr>
              <a:t>mReadPhotoCheckBox</a:t>
            </a:r>
            <a:r>
              <a:rPr lang="en-GB" sz="1000">
                <a:solidFill>
                  <a:schemeClr val="dk1"/>
                </a:solidFill>
                <a:highlight>
                  <a:srgbClr val="FFFFFF"/>
                </a:highlight>
                <a:latin typeface="Courier New"/>
                <a:ea typeface="Courier New"/>
                <a:cs typeface="Courier New"/>
                <a:sym typeface="Courier New"/>
              </a:rPr>
              <a:t>.isChecked();</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new </a:t>
            </a:r>
            <a:r>
              <a:rPr lang="en-GB" sz="1000">
                <a:solidFill>
                  <a:schemeClr val="dk1"/>
                </a:solidFill>
                <a:highlight>
                  <a:srgbClr val="FFFFFF"/>
                </a:highlight>
                <a:latin typeface="Courier New"/>
                <a:ea typeface="Courier New"/>
                <a:cs typeface="Courier New"/>
                <a:sym typeface="Courier New"/>
              </a:rPr>
              <a:t>ReadIcTask().execute(rparams);</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p:txBody>
      </p:sp>
      <p:sp>
        <p:nvSpPr>
          <p:cNvPr id="162" name="Google Shape;162;p25"/>
          <p:cNvSpPr/>
          <p:nvPr/>
        </p:nvSpPr>
        <p:spPr>
          <a:xfrm>
            <a:off x="571525" y="3875250"/>
            <a:ext cx="1639200" cy="2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ReadIcTask()</a:t>
            </a:r>
            <a:endParaRPr sz="1200">
              <a:latin typeface="Tahoma"/>
              <a:ea typeface="Tahoma"/>
              <a:cs typeface="Tahoma"/>
              <a:sym typeface="Tahoma"/>
            </a:endParaRPr>
          </a:p>
        </p:txBody>
      </p:sp>
      <p:sp>
        <p:nvSpPr>
          <p:cNvPr id="163" name="Google Shape;163;p25"/>
          <p:cNvSpPr/>
          <p:nvPr/>
        </p:nvSpPr>
        <p:spPr>
          <a:xfrm>
            <a:off x="827000" y="4444275"/>
            <a:ext cx="2708400" cy="2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SendAPDU()..mReader Transmit</a:t>
            </a:r>
            <a:endParaRPr sz="1200">
              <a:latin typeface="Tahoma"/>
              <a:ea typeface="Tahoma"/>
              <a:cs typeface="Tahoma"/>
              <a:sym typeface="Tahoma"/>
            </a:endParaRPr>
          </a:p>
        </p:txBody>
      </p:sp>
      <p:sp>
        <p:nvSpPr>
          <p:cNvPr id="164" name="Google Shape;164;p25"/>
          <p:cNvSpPr/>
          <p:nvPr/>
        </p:nvSpPr>
        <p:spPr>
          <a:xfrm>
            <a:off x="571525" y="4847100"/>
            <a:ext cx="1639200" cy="2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ReadIcResult()</a:t>
            </a:r>
            <a:endParaRPr sz="1200">
              <a:latin typeface="Tahoma"/>
              <a:ea typeface="Tahoma"/>
              <a:cs typeface="Tahoma"/>
              <a:sym typeface="Tahoma"/>
            </a:endParaRPr>
          </a:p>
        </p:txBody>
      </p:sp>
      <p:cxnSp>
        <p:nvCxnSpPr>
          <p:cNvPr id="165" name="Google Shape;165;p25"/>
          <p:cNvCxnSpPr/>
          <p:nvPr/>
        </p:nvCxnSpPr>
        <p:spPr>
          <a:xfrm>
            <a:off x="571525" y="4049250"/>
            <a:ext cx="0" cy="972000"/>
          </a:xfrm>
          <a:prstGeom prst="straightConnector1">
            <a:avLst/>
          </a:prstGeom>
          <a:noFill/>
          <a:ln cap="flat" cmpd="sng" w="19050">
            <a:solidFill>
              <a:schemeClr val="dk2"/>
            </a:solidFill>
            <a:prstDash val="solid"/>
            <a:round/>
            <a:headEnd len="med" w="med" type="none"/>
            <a:tailEnd len="med" w="med" type="none"/>
          </a:ln>
        </p:spPr>
      </p:cxnSp>
      <p:cxnSp>
        <p:nvCxnSpPr>
          <p:cNvPr id="166" name="Google Shape;166;p25"/>
          <p:cNvCxnSpPr/>
          <p:nvPr/>
        </p:nvCxnSpPr>
        <p:spPr>
          <a:xfrm flipH="1">
            <a:off x="1383775" y="4171650"/>
            <a:ext cx="6300" cy="290700"/>
          </a:xfrm>
          <a:prstGeom prst="straightConnector1">
            <a:avLst/>
          </a:prstGeom>
          <a:noFill/>
          <a:ln cap="flat" cmpd="sng" w="19050">
            <a:solidFill>
              <a:schemeClr val="dk2"/>
            </a:solidFill>
            <a:prstDash val="solid"/>
            <a:round/>
            <a:headEnd len="med" w="med" type="none"/>
            <a:tailEnd len="med" w="med" type="none"/>
          </a:ln>
        </p:spPr>
      </p:cxnSp>
      <p:sp>
        <p:nvSpPr>
          <p:cNvPr id="167" name="Google Shape;167;p25"/>
          <p:cNvSpPr txBox="1"/>
          <p:nvPr>
            <p:ph type="title"/>
          </p:nvPr>
        </p:nvSpPr>
        <p:spPr>
          <a:xfrm>
            <a:off x="0" y="0"/>
            <a:ext cx="8520600" cy="370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GB" sz="1800">
                <a:solidFill>
                  <a:srgbClr val="353833"/>
                </a:solidFill>
                <a:highlight>
                  <a:srgbClr val="FFFFFF"/>
                </a:highlight>
              </a:rPr>
              <a:t>Transmitting APDU sequence continue overview</a:t>
            </a:r>
            <a:endParaRPr/>
          </a:p>
        </p:txBody>
      </p:sp>
      <p:sp>
        <p:nvSpPr>
          <p:cNvPr id="168" name="Google Shape;168;p25"/>
          <p:cNvSpPr txBox="1"/>
          <p:nvPr/>
        </p:nvSpPr>
        <p:spPr>
          <a:xfrm>
            <a:off x="3072000" y="304350"/>
            <a:ext cx="3000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private class </a:t>
            </a:r>
            <a:r>
              <a:rPr lang="en-GB" sz="1000">
                <a:solidFill>
                  <a:schemeClr val="dk1"/>
                </a:solidFill>
                <a:highlight>
                  <a:srgbClr val="FFFFFF"/>
                </a:highlight>
                <a:latin typeface="Courier New"/>
                <a:ea typeface="Courier New"/>
                <a:cs typeface="Courier New"/>
                <a:sym typeface="Courier New"/>
              </a:rPr>
              <a:t>ReadIcResult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Exception </a:t>
            </a:r>
            <a:r>
              <a:rPr b="1" lang="en-GB" sz="1000">
                <a:solidFill>
                  <a:srgbClr val="660E7A"/>
                </a:solidFill>
                <a:highlight>
                  <a:srgbClr val="FFFFFF"/>
                </a:highlight>
                <a:latin typeface="Courier New"/>
                <a:ea typeface="Courier New"/>
                <a:cs typeface="Courier New"/>
                <a:sym typeface="Courier New"/>
              </a:rPr>
              <a:t>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gmpc_name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org_name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ic</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gender</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name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oldIc</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dob</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birthPlace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issueDate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citizenship</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race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religion</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address1</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address2</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address3</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postcode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city</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String </a:t>
            </a:r>
            <a:r>
              <a:rPr b="1" lang="en-GB" sz="1000">
                <a:solidFill>
                  <a:srgbClr val="660E7A"/>
                </a:solidFill>
                <a:highlight>
                  <a:srgbClr val="FFFFFF"/>
                </a:highlight>
                <a:latin typeface="Courier New"/>
                <a:ea typeface="Courier New"/>
                <a:cs typeface="Courier New"/>
                <a:sym typeface="Courier New"/>
              </a:rPr>
              <a:t>state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p:txBody>
      </p:sp>
      <p:sp>
        <p:nvSpPr>
          <p:cNvPr id="169" name="Google Shape;169;p25"/>
          <p:cNvSpPr txBox="1"/>
          <p:nvPr/>
        </p:nvSpPr>
        <p:spPr>
          <a:xfrm>
            <a:off x="5674400" y="304350"/>
            <a:ext cx="3000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private class </a:t>
            </a:r>
            <a:r>
              <a:rPr lang="en-GB" sz="1000">
                <a:solidFill>
                  <a:schemeClr val="dk1"/>
                </a:solidFill>
                <a:highlight>
                  <a:srgbClr val="FFFFFF"/>
                </a:highlight>
                <a:latin typeface="Courier New"/>
                <a:ea typeface="Courier New"/>
                <a:cs typeface="Courier New"/>
                <a:sym typeface="Courier New"/>
              </a:rPr>
              <a:t>ReadIcProgress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byte</a:t>
            </a:r>
            <a:r>
              <a:rPr lang="en-GB" sz="1000">
                <a:solidFill>
                  <a:schemeClr val="dk1"/>
                </a:solidFill>
                <a:highlight>
                  <a:srgbClr val="FFFFFF"/>
                </a:highlight>
                <a:latin typeface="Courier New"/>
                <a:ea typeface="Courier New"/>
                <a:cs typeface="Courier New"/>
                <a:sym typeface="Courier New"/>
              </a:rPr>
              <a:t>[] </a:t>
            </a:r>
            <a:r>
              <a:rPr b="1" lang="en-GB" sz="1000">
                <a:solidFill>
                  <a:srgbClr val="660E7A"/>
                </a:solidFill>
                <a:highlight>
                  <a:srgbClr val="FFFFFF"/>
                </a:highlight>
                <a:latin typeface="Courier New"/>
                <a:ea typeface="Courier New"/>
                <a:cs typeface="Courier New"/>
                <a:sym typeface="Courier New"/>
              </a:rPr>
              <a:t>command</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int </a:t>
            </a:r>
            <a:r>
              <a:rPr b="1" lang="en-GB" sz="1000">
                <a:solidFill>
                  <a:srgbClr val="660E7A"/>
                </a:solidFill>
                <a:highlight>
                  <a:srgbClr val="FFFFFF"/>
                </a:highlight>
                <a:latin typeface="Courier New"/>
                <a:ea typeface="Courier New"/>
                <a:cs typeface="Courier New"/>
                <a:sym typeface="Courier New"/>
              </a:rPr>
              <a:t>commandLength</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byte</a:t>
            </a:r>
            <a:r>
              <a:rPr lang="en-GB" sz="1000">
                <a:solidFill>
                  <a:schemeClr val="dk1"/>
                </a:solidFill>
                <a:highlight>
                  <a:srgbClr val="FFFFFF"/>
                </a:highlight>
                <a:latin typeface="Courier New"/>
                <a:ea typeface="Courier New"/>
                <a:cs typeface="Courier New"/>
                <a:sym typeface="Courier New"/>
              </a:rPr>
              <a:t>[] </a:t>
            </a:r>
            <a:r>
              <a:rPr b="1" lang="en-GB" sz="1000">
                <a:solidFill>
                  <a:srgbClr val="660E7A"/>
                </a:solidFill>
                <a:highlight>
                  <a:srgbClr val="FFFFFF"/>
                </a:highlight>
                <a:latin typeface="Courier New"/>
                <a:ea typeface="Courier New"/>
                <a:cs typeface="Courier New"/>
                <a:sym typeface="Courier New"/>
              </a:rPr>
              <a:t>response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int </a:t>
            </a:r>
            <a:r>
              <a:rPr b="1" lang="en-GB" sz="1000">
                <a:solidFill>
                  <a:srgbClr val="660E7A"/>
                </a:solidFill>
                <a:highlight>
                  <a:srgbClr val="FFFFFF"/>
                </a:highlight>
                <a:latin typeface="Courier New"/>
                <a:ea typeface="Courier New"/>
                <a:cs typeface="Courier New"/>
                <a:sym typeface="Courier New"/>
              </a:rPr>
              <a:t>responseLength</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a:t>
            </a:r>
            <a:r>
              <a:rPr lang="en-GB" sz="1000">
                <a:solidFill>
                  <a:schemeClr val="dk1"/>
                </a:solidFill>
                <a:highlight>
                  <a:srgbClr val="FFFFFF"/>
                </a:highlight>
                <a:latin typeface="Courier New"/>
                <a:ea typeface="Courier New"/>
                <a:cs typeface="Courier New"/>
                <a:sym typeface="Courier New"/>
              </a:rPr>
              <a:t>Exception </a:t>
            </a:r>
            <a:r>
              <a:rPr b="1" lang="en-GB" sz="1000">
                <a:solidFill>
                  <a:srgbClr val="660E7A"/>
                </a:solidFill>
                <a:highlight>
                  <a:srgbClr val="FFFFFF"/>
                </a:highlight>
                <a:latin typeface="Courier New"/>
                <a:ea typeface="Courier New"/>
                <a:cs typeface="Courier New"/>
                <a:sym typeface="Courier New"/>
              </a:rPr>
              <a:t>e</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private class </a:t>
            </a:r>
            <a:r>
              <a:rPr lang="en-GB" sz="1000">
                <a:solidFill>
                  <a:schemeClr val="dk1"/>
                </a:solidFill>
                <a:highlight>
                  <a:srgbClr val="FFFFFF"/>
                </a:highlight>
                <a:latin typeface="Courier New"/>
                <a:ea typeface="Courier New"/>
                <a:cs typeface="Courier New"/>
                <a:sym typeface="Courier New"/>
              </a:rPr>
              <a:t>ReadIcParams {</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int </a:t>
            </a:r>
            <a:r>
              <a:rPr b="1" lang="en-GB" sz="1000">
                <a:solidFill>
                  <a:srgbClr val="660E7A"/>
                </a:solidFill>
                <a:highlight>
                  <a:srgbClr val="FFFFFF"/>
                </a:highlight>
                <a:latin typeface="Courier New"/>
                <a:ea typeface="Courier New"/>
                <a:cs typeface="Courier New"/>
                <a:sym typeface="Courier New"/>
              </a:rPr>
              <a:t>slotNum</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boolean </a:t>
            </a:r>
            <a:r>
              <a:rPr b="1" lang="en-GB" sz="1000">
                <a:solidFill>
                  <a:srgbClr val="660E7A"/>
                </a:solidFill>
                <a:highlight>
                  <a:srgbClr val="FFFFFF"/>
                </a:highlight>
                <a:latin typeface="Courier New"/>
                <a:ea typeface="Courier New"/>
                <a:cs typeface="Courier New"/>
                <a:sym typeface="Courier New"/>
              </a:rPr>
              <a:t>readphoto</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   </a:t>
            </a:r>
            <a:r>
              <a:rPr b="1" lang="en-GB" sz="1000">
                <a:solidFill>
                  <a:srgbClr val="000080"/>
                </a:solidFill>
                <a:highlight>
                  <a:srgbClr val="FFFFFF"/>
                </a:highlight>
                <a:latin typeface="Courier New"/>
                <a:ea typeface="Courier New"/>
                <a:cs typeface="Courier New"/>
                <a:sym typeface="Courier New"/>
              </a:rPr>
              <a:t>public boolean </a:t>
            </a:r>
            <a:r>
              <a:rPr b="1" lang="en-GB" sz="1000">
                <a:solidFill>
                  <a:srgbClr val="660E7A"/>
                </a:solidFill>
                <a:highlight>
                  <a:srgbClr val="FFFFFF"/>
                </a:highlight>
                <a:latin typeface="Courier New"/>
                <a:ea typeface="Courier New"/>
                <a:cs typeface="Courier New"/>
                <a:sym typeface="Courier New"/>
              </a:rPr>
              <a:t>debug</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p:txBody>
      </p:sp>
      <p:sp>
        <p:nvSpPr>
          <p:cNvPr id="170" name="Google Shape;170;p25"/>
          <p:cNvSpPr/>
          <p:nvPr/>
        </p:nvSpPr>
        <p:spPr>
          <a:xfrm>
            <a:off x="3535400" y="3670925"/>
            <a:ext cx="1639200" cy="29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ReadICResult Param</a:t>
            </a:r>
            <a:endParaRPr sz="1200">
              <a:latin typeface="Tahoma"/>
              <a:ea typeface="Tahoma"/>
              <a:cs typeface="Tahoma"/>
              <a:sym typeface="Tahoma"/>
            </a:endParaRPr>
          </a:p>
        </p:txBody>
      </p:sp>
      <p:sp>
        <p:nvSpPr>
          <p:cNvPr id="171" name="Google Shape;171;p25"/>
          <p:cNvSpPr/>
          <p:nvPr/>
        </p:nvSpPr>
        <p:spPr>
          <a:xfrm>
            <a:off x="5874075" y="2490150"/>
            <a:ext cx="1976700" cy="66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State of Progress and does it in Read Photo, Debug mode</a:t>
            </a:r>
            <a:endParaRPr sz="1200">
              <a:latin typeface="Tahoma"/>
              <a:ea typeface="Tahoma"/>
              <a:cs typeface="Tahoma"/>
              <a:sym typeface="Tahoma"/>
            </a:endParaRPr>
          </a:p>
        </p:txBody>
      </p:sp>
      <p:sp>
        <p:nvSpPr>
          <p:cNvPr id="172" name="Google Shape;172;p25"/>
          <p:cNvSpPr txBox="1"/>
          <p:nvPr/>
        </p:nvSpPr>
        <p:spPr>
          <a:xfrm>
            <a:off x="1383775" y="4140000"/>
            <a:ext cx="4852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Tahoma"/>
                <a:ea typeface="Tahoma"/>
                <a:cs typeface="Tahoma"/>
                <a:sym typeface="Tahoma"/>
              </a:rPr>
              <a:t>ReadICProgres Async</a:t>
            </a:r>
            <a:endParaRPr sz="1100">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0" y="0"/>
            <a:ext cx="8520600" cy="370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GB" sz="1800">
                <a:solidFill>
                  <a:srgbClr val="353833"/>
                </a:solidFill>
                <a:highlight>
                  <a:srgbClr val="FFFFFF"/>
                </a:highlight>
              </a:rPr>
              <a:t>Transmitting APDU</a:t>
            </a:r>
            <a:endParaRPr/>
          </a:p>
        </p:txBody>
      </p:sp>
      <p:sp>
        <p:nvSpPr>
          <p:cNvPr id="178" name="Google Shape;178;p26"/>
          <p:cNvSpPr txBox="1"/>
          <p:nvPr>
            <p:ph idx="1" type="body"/>
          </p:nvPr>
        </p:nvSpPr>
        <p:spPr>
          <a:xfrm>
            <a:off x="0" y="370800"/>
            <a:ext cx="9144000" cy="4570800"/>
          </a:xfrm>
          <a:prstGeom prst="rect">
            <a:avLst/>
          </a:prstGeom>
        </p:spPr>
        <p:txBody>
          <a:bodyPr anchorCtr="0" anchor="t" bIns="91425" lIns="91425" spcFirstLastPara="1" rIns="91425" wrap="square" tIns="91425">
            <a:normAutofit fontScale="25000" lnSpcReduction="10000"/>
          </a:bodyPr>
          <a:lstStyle/>
          <a:p>
            <a:pPr indent="-295275" lvl="0" marL="457200" rtl="0" algn="l">
              <a:lnSpc>
                <a:spcPct val="100000"/>
              </a:lnSpc>
              <a:spcBef>
                <a:spcPts val="0"/>
              </a:spcBef>
              <a:spcAft>
                <a:spcPts val="0"/>
              </a:spcAft>
              <a:buSzPct val="100000"/>
              <a:buFont typeface="Courier New"/>
              <a:buAutoNum type="arabicPeriod"/>
            </a:pPr>
            <a:r>
              <a:rPr b="1" lang="en-GB" sz="4200">
                <a:solidFill>
                  <a:srgbClr val="000080"/>
                </a:solidFill>
                <a:highlight>
                  <a:srgbClr val="FFFFFF"/>
                </a:highlight>
                <a:latin typeface="Courier New"/>
                <a:ea typeface="Courier New"/>
                <a:cs typeface="Courier New"/>
                <a:sym typeface="Courier New"/>
              </a:rPr>
              <a:t>private byte</a:t>
            </a:r>
            <a:r>
              <a:rPr lang="en-GB" sz="4200">
                <a:solidFill>
                  <a:schemeClr val="dk1"/>
                </a:solidFill>
                <a:highlight>
                  <a:srgbClr val="FFFFFF"/>
                </a:highlight>
                <a:latin typeface="Courier New"/>
                <a:ea typeface="Courier New"/>
                <a:cs typeface="Courier New"/>
                <a:sym typeface="Courier New"/>
              </a:rPr>
              <a:t>[] sendApdu(</a:t>
            </a:r>
            <a:r>
              <a:rPr b="1" lang="en-GB" sz="4200">
                <a:solidFill>
                  <a:srgbClr val="000080"/>
                </a:solidFill>
                <a:highlight>
                  <a:srgbClr val="FFFFFF"/>
                </a:highlight>
                <a:latin typeface="Courier New"/>
                <a:ea typeface="Courier New"/>
                <a:cs typeface="Courier New"/>
                <a:sym typeface="Courier New"/>
              </a:rPr>
              <a:t>int </a:t>
            </a:r>
            <a:r>
              <a:rPr lang="en-GB" sz="4200">
                <a:solidFill>
                  <a:schemeClr val="dk1"/>
                </a:solidFill>
                <a:highlight>
                  <a:srgbClr val="FFFFFF"/>
                </a:highlight>
                <a:latin typeface="Courier New"/>
                <a:ea typeface="Courier New"/>
                <a:cs typeface="Courier New"/>
                <a:sym typeface="Courier New"/>
              </a:rPr>
              <a:t>slotNum, String hexString, </a:t>
            </a:r>
            <a:r>
              <a:rPr b="1" lang="en-GB" sz="4200">
                <a:solidFill>
                  <a:srgbClr val="000080"/>
                </a:solidFill>
                <a:highlight>
                  <a:srgbClr val="FFFFFF"/>
                </a:highlight>
                <a:latin typeface="Courier New"/>
                <a:ea typeface="Courier New"/>
                <a:cs typeface="Courier New"/>
                <a:sym typeface="Courier New"/>
              </a:rPr>
              <a:t>boolean </a:t>
            </a:r>
            <a:r>
              <a:rPr lang="en-GB" sz="4200">
                <a:solidFill>
                  <a:schemeClr val="dk1"/>
                </a:solidFill>
                <a:highlight>
                  <a:srgbClr val="FFFFFF"/>
                </a:highlight>
                <a:latin typeface="Courier New"/>
                <a:ea typeface="Courier New"/>
                <a:cs typeface="Courier New"/>
                <a:sym typeface="Courier New"/>
              </a:rPr>
              <a:t>debug){</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byte</a:t>
            </a:r>
            <a:r>
              <a:rPr lang="en-GB" sz="4200">
                <a:solidFill>
                  <a:schemeClr val="dk1"/>
                </a:solidFill>
                <a:highlight>
                  <a:srgbClr val="FFFFFF"/>
                </a:highlight>
                <a:latin typeface="Courier New"/>
                <a:ea typeface="Courier New"/>
                <a:cs typeface="Courier New"/>
                <a:sym typeface="Courier New"/>
              </a:rPr>
              <a:t>[] command = </a:t>
            </a:r>
            <a:r>
              <a:rPr b="1" lang="en-GB" sz="4200">
                <a:solidFill>
                  <a:srgbClr val="000080"/>
                </a:solidFill>
                <a:highlight>
                  <a:srgbClr val="FFFFFF"/>
                </a:highlight>
                <a:latin typeface="Courier New"/>
                <a:ea typeface="Courier New"/>
                <a:cs typeface="Courier New"/>
                <a:sym typeface="Courier New"/>
              </a:rPr>
              <a:t>null</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byte</a:t>
            </a:r>
            <a:r>
              <a:rPr lang="en-GB" sz="4200">
                <a:solidFill>
                  <a:schemeClr val="dk1"/>
                </a:solidFill>
                <a:highlight>
                  <a:srgbClr val="FFFFFF"/>
                </a:highlight>
                <a:latin typeface="Courier New"/>
                <a:ea typeface="Courier New"/>
                <a:cs typeface="Courier New"/>
                <a:sym typeface="Courier New"/>
              </a:rPr>
              <a:t>[] response = </a:t>
            </a:r>
            <a:r>
              <a:rPr b="1" lang="en-GB" sz="4200">
                <a:solidFill>
                  <a:srgbClr val="000080"/>
                </a:solidFill>
                <a:highlight>
                  <a:srgbClr val="FFFFFF"/>
                </a:highlight>
                <a:latin typeface="Courier New"/>
                <a:ea typeface="Courier New"/>
                <a:cs typeface="Courier New"/>
                <a:sym typeface="Courier New"/>
              </a:rPr>
              <a:t>new byte</a:t>
            </a:r>
            <a:r>
              <a:rPr lang="en-GB" sz="4200">
                <a:solidFill>
                  <a:schemeClr val="dk1"/>
                </a:solidFill>
                <a:highlight>
                  <a:srgbClr val="FFFFFF"/>
                </a:highlight>
                <a:latin typeface="Courier New"/>
                <a:ea typeface="Courier New"/>
                <a:cs typeface="Courier New"/>
                <a:sym typeface="Courier New"/>
              </a:rPr>
              <a:t>[</a:t>
            </a:r>
            <a:r>
              <a:rPr lang="en-GB" sz="4200">
                <a:solidFill>
                  <a:srgbClr val="0000FF"/>
                </a:solidFill>
                <a:highlight>
                  <a:srgbClr val="FFFFFF"/>
                </a:highlight>
                <a:latin typeface="Courier New"/>
                <a:ea typeface="Courier New"/>
                <a:cs typeface="Courier New"/>
                <a:sym typeface="Courier New"/>
              </a:rPr>
              <a:t>65536</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int </a:t>
            </a:r>
            <a:r>
              <a:rPr lang="en-GB" sz="4200">
                <a:solidFill>
                  <a:schemeClr val="dk1"/>
                </a:solidFill>
                <a:highlight>
                  <a:srgbClr val="FFFFFF"/>
                </a:highlight>
                <a:latin typeface="Courier New"/>
                <a:ea typeface="Courier New"/>
                <a:cs typeface="Courier New"/>
                <a:sym typeface="Courier New"/>
              </a:rPr>
              <a:t>responseLength = </a:t>
            </a:r>
            <a:r>
              <a:rPr lang="en-GB" sz="4200">
                <a:solidFill>
                  <a:srgbClr val="0000FF"/>
                </a:solidFill>
                <a:highlight>
                  <a:srgbClr val="FFFFFF"/>
                </a:highlight>
                <a:latin typeface="Courier New"/>
                <a:ea typeface="Courier New"/>
                <a:cs typeface="Courier New"/>
                <a:sym typeface="Courier New"/>
              </a:rPr>
              <a:t>0</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byte</a:t>
            </a:r>
            <a:r>
              <a:rPr lang="en-GB" sz="4200">
                <a:solidFill>
                  <a:schemeClr val="dk1"/>
                </a:solidFill>
                <a:highlight>
                  <a:srgbClr val="FFFFFF"/>
                </a:highlight>
                <a:latin typeface="Courier New"/>
                <a:ea typeface="Courier New"/>
                <a:cs typeface="Courier New"/>
                <a:sym typeface="Courier New"/>
              </a:rPr>
              <a:t>[] result = </a:t>
            </a:r>
            <a:r>
              <a:rPr b="1" lang="en-GB" sz="4200">
                <a:solidFill>
                  <a:srgbClr val="000080"/>
                </a:solidFill>
                <a:highlight>
                  <a:srgbClr val="FFFFFF"/>
                </a:highlight>
                <a:latin typeface="Courier New"/>
                <a:ea typeface="Courier New"/>
                <a:cs typeface="Courier New"/>
                <a:sym typeface="Courier New"/>
              </a:rPr>
              <a:t>null</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ReadIcProgress progress = </a:t>
            </a:r>
            <a:r>
              <a:rPr b="1" lang="en-GB" sz="4200">
                <a:solidFill>
                  <a:srgbClr val="000080"/>
                </a:solidFill>
                <a:highlight>
                  <a:srgbClr val="FFFFFF"/>
                </a:highlight>
                <a:latin typeface="Courier New"/>
                <a:ea typeface="Courier New"/>
                <a:cs typeface="Courier New"/>
                <a:sym typeface="Courier New"/>
              </a:rPr>
              <a:t>new </a:t>
            </a:r>
            <a:r>
              <a:rPr lang="en-GB" sz="4200">
                <a:solidFill>
                  <a:schemeClr val="dk1"/>
                </a:solidFill>
                <a:highlight>
                  <a:srgbClr val="FFFFFF"/>
                </a:highlight>
                <a:latin typeface="Courier New"/>
                <a:ea typeface="Courier New"/>
                <a:cs typeface="Courier New"/>
                <a:sym typeface="Courier New"/>
              </a:rPr>
              <a:t>ReadIcProgress();</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try </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command = toByteArray(hexString);</a:t>
            </a:r>
            <a:endParaRPr sz="4200">
              <a:solidFill>
                <a:schemeClr val="dk1"/>
              </a:solidFill>
              <a:highlight>
                <a:srgbClr val="FFFFFF"/>
              </a:highlight>
              <a:latin typeface="Courier New"/>
              <a:ea typeface="Courier New"/>
              <a:cs typeface="Courier New"/>
              <a:sym typeface="Courier New"/>
            </a:endParaRPr>
          </a:p>
          <a:p>
            <a:pPr indent="-288925" lvl="0" marL="457200" rtl="0" algn="l">
              <a:lnSpc>
                <a:spcPct val="100000"/>
              </a:lnSpc>
              <a:spcBef>
                <a:spcPts val="0"/>
              </a:spcBef>
              <a:spcAft>
                <a:spcPts val="0"/>
              </a:spcAft>
              <a:buSzPct val="90476"/>
              <a:buFont typeface="Courier New"/>
              <a:buAutoNum type="arabicPeriod"/>
            </a:pPr>
            <a:r>
              <a:rPr lang="en-GB" sz="4200">
                <a:solidFill>
                  <a:schemeClr val="dk1"/>
                </a:solidFill>
                <a:highlight>
                  <a:srgbClr val="FFFFFF"/>
                </a:highlight>
                <a:latin typeface="Courier New"/>
                <a:ea typeface="Courier New"/>
                <a:cs typeface="Courier New"/>
                <a:sym typeface="Courier New"/>
              </a:rPr>
              <a:t>       responseLength = </a:t>
            </a:r>
            <a:r>
              <a:rPr b="1" lang="en-GB" sz="4200">
                <a:solidFill>
                  <a:srgbClr val="660E7A"/>
                </a:solidFill>
                <a:highlight>
                  <a:srgbClr val="FFFFFF"/>
                </a:highlight>
                <a:latin typeface="Courier New"/>
                <a:ea typeface="Courier New"/>
                <a:cs typeface="Courier New"/>
                <a:sym typeface="Courier New"/>
              </a:rPr>
              <a:t>mReader</a:t>
            </a:r>
            <a:r>
              <a:rPr lang="en-GB" sz="4200">
                <a:solidFill>
                  <a:schemeClr val="dk1"/>
                </a:solidFill>
                <a:highlight>
                  <a:srgbClr val="FFFFFF"/>
                </a:highlight>
                <a:latin typeface="Courier New"/>
                <a:ea typeface="Courier New"/>
                <a:cs typeface="Courier New"/>
                <a:sym typeface="Courier New"/>
              </a:rPr>
              <a:t>.transmit(slotNum,</a:t>
            </a:r>
            <a:r>
              <a:rPr lang="en-GB" sz="7000">
                <a:solidFill>
                  <a:schemeClr val="dk1"/>
                </a:solidFill>
                <a:highlight>
                  <a:srgbClr val="FFFFFF"/>
                </a:highlight>
                <a:latin typeface="Courier New"/>
                <a:ea typeface="Courier New"/>
                <a:cs typeface="Courier New"/>
                <a:sym typeface="Courier New"/>
              </a:rPr>
              <a:t> </a:t>
            </a:r>
            <a:r>
              <a:rPr i="1" lang="en-GB" sz="4200">
                <a:solidFill>
                  <a:srgbClr val="808080"/>
                </a:solidFill>
                <a:highlight>
                  <a:srgbClr val="FFFFFF"/>
                </a:highlight>
                <a:latin typeface="Courier New"/>
                <a:ea typeface="Courier New"/>
                <a:cs typeface="Courier New"/>
                <a:sym typeface="Courier New"/>
              </a:rPr>
              <a:t>//Reader Detected slot number, Tx command APDU, </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command, command.</a:t>
            </a:r>
            <a:r>
              <a:rPr b="1" lang="en-GB" sz="4200">
                <a:solidFill>
                  <a:srgbClr val="660E7A"/>
                </a:solidFill>
                <a:highlight>
                  <a:srgbClr val="FFFFFF"/>
                </a:highlight>
                <a:latin typeface="Courier New"/>
                <a:ea typeface="Courier New"/>
                <a:cs typeface="Courier New"/>
                <a:sym typeface="Courier New"/>
              </a:rPr>
              <a:t>length</a:t>
            </a:r>
            <a:r>
              <a:rPr lang="en-GB" sz="4200">
                <a:solidFill>
                  <a:schemeClr val="dk1"/>
                </a:solidFill>
                <a:highlight>
                  <a:srgbClr val="FFFFFF"/>
                </a:highlight>
                <a:latin typeface="Courier New"/>
                <a:ea typeface="Courier New"/>
                <a:cs typeface="Courier New"/>
                <a:sym typeface="Courier New"/>
              </a:rPr>
              <a:t>, response, //</a:t>
            </a:r>
            <a:r>
              <a:rPr i="1" lang="en-GB" sz="4200">
                <a:solidFill>
                  <a:srgbClr val="808080"/>
                </a:solidFill>
                <a:highlight>
                  <a:srgbClr val="FFFFFF"/>
                </a:highlight>
                <a:latin typeface="Courier New"/>
                <a:ea typeface="Courier New"/>
                <a:cs typeface="Courier New"/>
                <a:sym typeface="Courier New"/>
              </a:rPr>
              <a:t>//length of Tx command, Receiving command, Receiving </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response.</a:t>
            </a:r>
            <a:r>
              <a:rPr b="1" lang="en-GB" sz="4200">
                <a:solidFill>
                  <a:srgbClr val="660E7A"/>
                </a:solidFill>
                <a:highlight>
                  <a:srgbClr val="FFFFFF"/>
                </a:highlight>
                <a:latin typeface="Courier New"/>
                <a:ea typeface="Courier New"/>
                <a:cs typeface="Courier New"/>
                <a:sym typeface="Courier New"/>
              </a:rPr>
              <a:t>length</a:t>
            </a:r>
            <a:r>
              <a:rPr lang="en-GB" sz="4200">
                <a:solidFill>
                  <a:schemeClr val="dk1"/>
                </a:solidFill>
                <a:highlight>
                  <a:srgbClr val="FFFFFF"/>
                </a:highlight>
                <a:latin typeface="Courier New"/>
                <a:ea typeface="Courier New"/>
                <a:cs typeface="Courier New"/>
                <a:sym typeface="Courier New"/>
              </a:rPr>
              <a:t>);//</a:t>
            </a:r>
            <a:r>
              <a:rPr i="1" lang="en-GB" sz="4200">
                <a:solidFill>
                  <a:srgbClr val="808080"/>
                </a:solidFill>
                <a:highlight>
                  <a:srgbClr val="FFFFFF"/>
                </a:highlight>
                <a:latin typeface="Courier New"/>
                <a:ea typeface="Courier New"/>
                <a:cs typeface="Courier New"/>
                <a:sym typeface="Courier New"/>
              </a:rPr>
              <a:t>command length</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command </a:t>
            </a:r>
            <a:r>
              <a:rPr lang="en-GB" sz="4200">
                <a:solidFill>
                  <a:schemeClr val="dk1"/>
                </a:solidFill>
                <a:highlight>
                  <a:srgbClr val="FFFFFF"/>
                </a:highlight>
                <a:latin typeface="Courier New"/>
                <a:ea typeface="Courier New"/>
                <a:cs typeface="Courier New"/>
                <a:sym typeface="Courier New"/>
              </a:rPr>
              <a:t>= command;</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commandLength </a:t>
            </a:r>
            <a:r>
              <a:rPr lang="en-GB" sz="4200">
                <a:solidFill>
                  <a:schemeClr val="dk1"/>
                </a:solidFill>
                <a:highlight>
                  <a:srgbClr val="FFFFFF"/>
                </a:highlight>
                <a:latin typeface="Courier New"/>
                <a:ea typeface="Courier New"/>
                <a:cs typeface="Courier New"/>
                <a:sym typeface="Courier New"/>
              </a:rPr>
              <a:t>= command.</a:t>
            </a:r>
            <a:r>
              <a:rPr b="1" lang="en-GB" sz="4200">
                <a:solidFill>
                  <a:srgbClr val="660E7A"/>
                </a:solidFill>
                <a:highlight>
                  <a:srgbClr val="FFFFFF"/>
                </a:highlight>
                <a:latin typeface="Courier New"/>
                <a:ea typeface="Courier New"/>
                <a:cs typeface="Courier New"/>
                <a:sym typeface="Courier New"/>
              </a:rPr>
              <a:t>length</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response </a:t>
            </a:r>
            <a:r>
              <a:rPr lang="en-GB" sz="4200">
                <a:solidFill>
                  <a:schemeClr val="dk1"/>
                </a:solidFill>
                <a:highlight>
                  <a:srgbClr val="FFFFFF"/>
                </a:highlight>
                <a:latin typeface="Courier New"/>
                <a:ea typeface="Courier New"/>
                <a:cs typeface="Courier New"/>
                <a:sym typeface="Courier New"/>
              </a:rPr>
              <a:t>= response;</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responseLength </a:t>
            </a:r>
            <a:r>
              <a:rPr lang="en-GB" sz="4200">
                <a:solidFill>
                  <a:schemeClr val="dk1"/>
                </a:solidFill>
                <a:highlight>
                  <a:srgbClr val="FFFFFF"/>
                </a:highlight>
                <a:latin typeface="Courier New"/>
                <a:ea typeface="Courier New"/>
                <a:cs typeface="Courier New"/>
                <a:sym typeface="Courier New"/>
              </a:rPr>
              <a:t>= responseLength;</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e </a:t>
            </a: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null</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result = Arrays.</a:t>
            </a:r>
            <a:r>
              <a:rPr i="1" lang="en-GB" sz="4200">
                <a:solidFill>
                  <a:schemeClr val="dk1"/>
                </a:solidFill>
                <a:highlight>
                  <a:srgbClr val="FFFFFF"/>
                </a:highlight>
                <a:latin typeface="Courier New"/>
                <a:ea typeface="Courier New"/>
                <a:cs typeface="Courier New"/>
                <a:sym typeface="Courier New"/>
              </a:rPr>
              <a:t>copyOf</a:t>
            </a:r>
            <a:r>
              <a:rPr lang="en-GB" sz="4200">
                <a:solidFill>
                  <a:schemeClr val="dk1"/>
                </a:solidFill>
                <a:highlight>
                  <a:srgbClr val="FFFFFF"/>
                </a:highlight>
                <a:latin typeface="Courier New"/>
                <a:ea typeface="Courier New"/>
                <a:cs typeface="Courier New"/>
                <a:sym typeface="Courier New"/>
              </a:rPr>
              <a:t>(response, responseLength);</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 </a:t>
            </a:r>
            <a:r>
              <a:rPr b="1" lang="en-GB" sz="4200">
                <a:solidFill>
                  <a:srgbClr val="000080"/>
                </a:solidFill>
                <a:highlight>
                  <a:srgbClr val="FFFFFF"/>
                </a:highlight>
                <a:latin typeface="Courier New"/>
                <a:ea typeface="Courier New"/>
                <a:cs typeface="Courier New"/>
                <a:sym typeface="Courier New"/>
              </a:rPr>
              <a:t>catch </a:t>
            </a:r>
            <a:r>
              <a:rPr lang="en-GB" sz="4200">
                <a:solidFill>
                  <a:schemeClr val="dk1"/>
                </a:solidFill>
                <a:highlight>
                  <a:srgbClr val="FFFFFF"/>
                </a:highlight>
                <a:latin typeface="Courier New"/>
                <a:ea typeface="Courier New"/>
                <a:cs typeface="Courier New"/>
                <a:sym typeface="Courier New"/>
              </a:rPr>
              <a:t>(Exception e) {</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command </a:t>
            </a: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null</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commandLength </a:t>
            </a:r>
            <a:r>
              <a:rPr lang="en-GB" sz="4200">
                <a:solidFill>
                  <a:schemeClr val="dk1"/>
                </a:solidFill>
                <a:highlight>
                  <a:srgbClr val="FFFFFF"/>
                </a:highlight>
                <a:latin typeface="Courier New"/>
                <a:ea typeface="Courier New"/>
                <a:cs typeface="Courier New"/>
                <a:sym typeface="Courier New"/>
              </a:rPr>
              <a:t>= </a:t>
            </a:r>
            <a:r>
              <a:rPr lang="en-GB" sz="4200">
                <a:solidFill>
                  <a:srgbClr val="0000FF"/>
                </a:solidFill>
                <a:highlight>
                  <a:srgbClr val="FFFFFF"/>
                </a:highlight>
                <a:latin typeface="Courier New"/>
                <a:ea typeface="Courier New"/>
                <a:cs typeface="Courier New"/>
                <a:sym typeface="Courier New"/>
              </a:rPr>
              <a:t>0</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response </a:t>
            </a: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null</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responseLength </a:t>
            </a:r>
            <a:r>
              <a:rPr lang="en-GB" sz="4200">
                <a:solidFill>
                  <a:schemeClr val="dk1"/>
                </a:solidFill>
                <a:highlight>
                  <a:srgbClr val="FFFFFF"/>
                </a:highlight>
                <a:latin typeface="Courier New"/>
                <a:ea typeface="Courier New"/>
                <a:cs typeface="Courier New"/>
                <a:sym typeface="Courier New"/>
              </a:rPr>
              <a:t>= </a:t>
            </a:r>
            <a:r>
              <a:rPr lang="en-GB" sz="4200">
                <a:solidFill>
                  <a:srgbClr val="0000FF"/>
                </a:solidFill>
                <a:highlight>
                  <a:srgbClr val="FFFFFF"/>
                </a:highlight>
                <a:latin typeface="Courier New"/>
                <a:ea typeface="Courier New"/>
                <a:cs typeface="Courier New"/>
                <a:sym typeface="Courier New"/>
              </a:rPr>
              <a:t>0</a:t>
            </a: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progress.</a:t>
            </a:r>
            <a:r>
              <a:rPr b="1" lang="en-GB" sz="4200">
                <a:solidFill>
                  <a:srgbClr val="660E7A"/>
                </a:solidFill>
                <a:highlight>
                  <a:srgbClr val="FFFFFF"/>
                </a:highlight>
                <a:latin typeface="Courier New"/>
                <a:ea typeface="Courier New"/>
                <a:cs typeface="Courier New"/>
                <a:sym typeface="Courier New"/>
              </a:rPr>
              <a:t>e </a:t>
            </a:r>
            <a:r>
              <a:rPr lang="en-GB" sz="4200">
                <a:solidFill>
                  <a:schemeClr val="dk1"/>
                </a:solidFill>
                <a:highlight>
                  <a:srgbClr val="FFFFFF"/>
                </a:highlight>
                <a:latin typeface="Courier New"/>
                <a:ea typeface="Courier New"/>
                <a:cs typeface="Courier New"/>
                <a:sym typeface="Courier New"/>
              </a:rPr>
              <a:t>= e;</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if </a:t>
            </a:r>
            <a:r>
              <a:rPr lang="en-GB" sz="4200">
                <a:solidFill>
                  <a:schemeClr val="dk1"/>
                </a:solidFill>
                <a:highlight>
                  <a:srgbClr val="FFFFFF"/>
                </a:highlight>
                <a:latin typeface="Courier New"/>
                <a:ea typeface="Courier New"/>
                <a:cs typeface="Courier New"/>
                <a:sym typeface="Courier New"/>
              </a:rPr>
              <a:t>(debug)</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Clr>
                <a:schemeClr val="dk1"/>
              </a:buClr>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publishProgress(progress);</a:t>
            </a:r>
            <a:endParaRPr sz="4200">
              <a:solidFill>
                <a:schemeClr val="dk1"/>
              </a:solidFill>
              <a:highlight>
                <a:srgbClr val="FFFFFF"/>
              </a:highlight>
              <a:latin typeface="Courier New"/>
              <a:ea typeface="Courier New"/>
              <a:cs typeface="Courier New"/>
              <a:sym typeface="Courier New"/>
            </a:endParaRPr>
          </a:p>
          <a:p>
            <a:pPr indent="-295275" lvl="0" marL="457200" rtl="0" algn="l">
              <a:lnSpc>
                <a:spcPct val="100000"/>
              </a:lnSpc>
              <a:spcBef>
                <a:spcPts val="0"/>
              </a:spcBef>
              <a:spcAft>
                <a:spcPts val="0"/>
              </a:spcAft>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   </a:t>
            </a:r>
            <a:r>
              <a:rPr b="1" lang="en-GB" sz="4200">
                <a:solidFill>
                  <a:srgbClr val="000080"/>
                </a:solidFill>
                <a:highlight>
                  <a:srgbClr val="FFFFFF"/>
                </a:highlight>
                <a:latin typeface="Courier New"/>
                <a:ea typeface="Courier New"/>
                <a:cs typeface="Courier New"/>
                <a:sym typeface="Courier New"/>
              </a:rPr>
              <a:t>return </a:t>
            </a:r>
            <a:r>
              <a:rPr lang="en-GB" sz="4200">
                <a:solidFill>
                  <a:schemeClr val="dk1"/>
                </a:solidFill>
                <a:highlight>
                  <a:srgbClr val="FFFFFF"/>
                </a:highlight>
                <a:latin typeface="Courier New"/>
                <a:ea typeface="Courier New"/>
                <a:cs typeface="Courier New"/>
                <a:sym typeface="Courier New"/>
              </a:rPr>
              <a:t>result;</a:t>
            </a:r>
            <a:endParaRPr sz="4200">
              <a:solidFill>
                <a:schemeClr val="dk1"/>
              </a:solidFill>
              <a:highlight>
                <a:srgbClr val="FFFFFF"/>
              </a:highlight>
              <a:latin typeface="Courier New"/>
              <a:ea typeface="Courier New"/>
              <a:cs typeface="Courier New"/>
              <a:sym typeface="Courier New"/>
            </a:endParaRPr>
          </a:p>
          <a:p>
            <a:pPr indent="-295275" lvl="0" marL="457200" rtl="0" algn="l">
              <a:spcBef>
                <a:spcPts val="0"/>
              </a:spcBef>
              <a:spcAft>
                <a:spcPts val="0"/>
              </a:spcAft>
              <a:buClr>
                <a:schemeClr val="dk1"/>
              </a:buClr>
              <a:buSzPct val="100000"/>
              <a:buFont typeface="Courier New"/>
              <a:buAutoNum type="arabicPeriod"/>
            </a:pPr>
            <a:r>
              <a:rPr lang="en-GB" sz="4200">
                <a:solidFill>
                  <a:schemeClr val="dk1"/>
                </a:solidFill>
                <a:highlight>
                  <a:srgbClr val="FFFFFF"/>
                </a:highlight>
                <a:latin typeface="Courier New"/>
                <a:ea typeface="Courier New"/>
                <a:cs typeface="Courier New"/>
                <a:sym typeface="Courier New"/>
              </a:rPr>
              <a:t>}</a:t>
            </a:r>
            <a:endParaRPr sz="42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79" name="Google Shape;179;p26"/>
          <p:cNvSpPr txBox="1"/>
          <p:nvPr/>
        </p:nvSpPr>
        <p:spPr>
          <a:xfrm>
            <a:off x="6144000" y="2460725"/>
            <a:ext cx="3000000" cy="15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lang="en-GB" sz="1300">
                <a:solidFill>
                  <a:srgbClr val="353833"/>
                </a:solidFill>
                <a:highlight>
                  <a:srgbClr val="FFFFFF"/>
                </a:highlight>
                <a:latin typeface="Roboto Mono Medium"/>
                <a:ea typeface="Roboto Mono Medium"/>
                <a:cs typeface="Roboto Mono Medium"/>
                <a:sym typeface="Roboto Mono Medium"/>
              </a:rPr>
              <a:t>After selecting the protcol, you can transmit the APDU command using Reader.transmit().</a:t>
            </a:r>
            <a:endParaRPr sz="1300">
              <a:solidFill>
                <a:srgbClr val="353833"/>
              </a:solidFill>
              <a:highlight>
                <a:srgbClr val="FFFFFF"/>
              </a:highlight>
              <a:latin typeface="Roboto Mono Medium"/>
              <a:ea typeface="Roboto Mono Medium"/>
              <a:cs typeface="Roboto Mono Medium"/>
              <a:sym typeface="Roboto Mono Medium"/>
            </a:endParaRPr>
          </a:p>
          <a:p>
            <a:pPr indent="0" lvl="0" marL="0" rtl="0" algn="l">
              <a:lnSpc>
                <a:spcPct val="115000"/>
              </a:lnSpc>
              <a:spcBef>
                <a:spcPts val="90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GB" sz="1800">
                <a:solidFill>
                  <a:srgbClr val="353833"/>
                </a:solidFill>
                <a:highlight>
                  <a:srgbClr val="FFFFFF"/>
                </a:highlight>
              </a:rPr>
              <a:t>Closing Reader</a:t>
            </a:r>
            <a:endParaRPr/>
          </a:p>
        </p:txBody>
      </p:sp>
      <p:sp>
        <p:nvSpPr>
          <p:cNvPr id="185" name="Google Shape;185;p27"/>
          <p:cNvSpPr txBox="1"/>
          <p:nvPr>
            <p:ph idx="1" type="body"/>
          </p:nvPr>
        </p:nvSpPr>
        <p:spPr>
          <a:xfrm>
            <a:off x="0" y="1167975"/>
            <a:ext cx="914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300">
                <a:solidFill>
                  <a:srgbClr val="000080"/>
                </a:solidFill>
                <a:highlight>
                  <a:srgbClr val="FFFFFF"/>
                </a:highlight>
                <a:latin typeface="Courier New"/>
                <a:ea typeface="Courier New"/>
                <a:cs typeface="Courier New"/>
                <a:sym typeface="Courier New"/>
              </a:rPr>
              <a:t>private class </a:t>
            </a:r>
            <a:r>
              <a:rPr lang="en-GB" sz="1300">
                <a:solidFill>
                  <a:schemeClr val="dk1"/>
                </a:solidFill>
                <a:highlight>
                  <a:srgbClr val="FFFFFF"/>
                </a:highlight>
                <a:latin typeface="Courier New"/>
                <a:ea typeface="Courier New"/>
                <a:cs typeface="Courier New"/>
                <a:sym typeface="Courier New"/>
              </a:rPr>
              <a:t>CloseTask </a:t>
            </a:r>
            <a:r>
              <a:rPr b="1" lang="en-GB" sz="1300">
                <a:solidFill>
                  <a:srgbClr val="000080"/>
                </a:solidFill>
                <a:highlight>
                  <a:srgbClr val="FFFFFF"/>
                </a:highlight>
                <a:latin typeface="Courier New"/>
                <a:ea typeface="Courier New"/>
                <a:cs typeface="Courier New"/>
                <a:sym typeface="Courier New"/>
              </a:rPr>
              <a:t>extends </a:t>
            </a:r>
            <a:r>
              <a:rPr lang="en-GB" sz="1300">
                <a:solidFill>
                  <a:schemeClr val="dk1"/>
                </a:solidFill>
                <a:highlight>
                  <a:srgbClr val="FFFFFF"/>
                </a:highlight>
                <a:latin typeface="Courier New"/>
                <a:ea typeface="Courier New"/>
                <a:cs typeface="Courier New"/>
                <a:sym typeface="Courier New"/>
              </a:rPr>
              <a:t>AsyncTask&lt;Void, Void, Void&gt; {</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00">
                <a:solidFill>
                  <a:schemeClr val="dk1"/>
                </a:solidFill>
                <a:highlight>
                  <a:srgbClr val="FFFFFF"/>
                </a:highlight>
                <a:latin typeface="Courier New"/>
                <a:ea typeface="Courier New"/>
                <a:cs typeface="Courier New"/>
                <a:sym typeface="Courier New"/>
              </a:rPr>
              <a:t>   </a:t>
            </a:r>
            <a:r>
              <a:rPr lang="en-GB" sz="1300">
                <a:solidFill>
                  <a:srgbClr val="808000"/>
                </a:solidFill>
                <a:highlight>
                  <a:srgbClr val="FFFFFF"/>
                </a:highlight>
                <a:latin typeface="Courier New"/>
                <a:ea typeface="Courier New"/>
                <a:cs typeface="Courier New"/>
                <a:sym typeface="Courier New"/>
              </a:rPr>
              <a:t>@Override</a:t>
            </a:r>
            <a:endParaRPr sz="1300">
              <a:solidFill>
                <a:srgbClr val="808000"/>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00">
                <a:solidFill>
                  <a:srgbClr val="808000"/>
                </a:solidFill>
                <a:highlight>
                  <a:srgbClr val="FFFFFF"/>
                </a:highlight>
                <a:latin typeface="Courier New"/>
                <a:ea typeface="Courier New"/>
                <a:cs typeface="Courier New"/>
                <a:sym typeface="Courier New"/>
              </a:rPr>
              <a:t>   </a:t>
            </a:r>
            <a:r>
              <a:rPr b="1" lang="en-GB" sz="1300">
                <a:solidFill>
                  <a:srgbClr val="000080"/>
                </a:solidFill>
                <a:highlight>
                  <a:srgbClr val="FFFFFF"/>
                </a:highlight>
                <a:latin typeface="Courier New"/>
                <a:ea typeface="Courier New"/>
                <a:cs typeface="Courier New"/>
                <a:sym typeface="Courier New"/>
              </a:rPr>
              <a:t>protected </a:t>
            </a:r>
            <a:r>
              <a:rPr lang="en-GB" sz="1300">
                <a:solidFill>
                  <a:schemeClr val="dk1"/>
                </a:solidFill>
                <a:highlight>
                  <a:srgbClr val="FFFFFF"/>
                </a:highlight>
                <a:latin typeface="Courier New"/>
                <a:ea typeface="Courier New"/>
                <a:cs typeface="Courier New"/>
                <a:sym typeface="Courier New"/>
              </a:rPr>
              <a:t>Void doInBackground(Void... params) {</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00">
                <a:solidFill>
                  <a:schemeClr val="dk1"/>
                </a:solidFill>
                <a:highlight>
                  <a:srgbClr val="FFFFFF"/>
                </a:highlight>
                <a:latin typeface="Courier New"/>
                <a:ea typeface="Courier New"/>
                <a:cs typeface="Courier New"/>
                <a:sym typeface="Courier New"/>
              </a:rPr>
              <a:t>       </a:t>
            </a:r>
            <a:r>
              <a:rPr b="1" lang="en-GB" sz="1300">
                <a:solidFill>
                  <a:srgbClr val="660E7A"/>
                </a:solidFill>
                <a:highlight>
                  <a:srgbClr val="FFFFFF"/>
                </a:highlight>
                <a:latin typeface="Courier New"/>
                <a:ea typeface="Courier New"/>
                <a:cs typeface="Courier New"/>
                <a:sym typeface="Courier New"/>
              </a:rPr>
              <a:t>mReader</a:t>
            </a:r>
            <a:r>
              <a:rPr lang="en-GB" sz="1300">
                <a:solidFill>
                  <a:schemeClr val="dk1"/>
                </a:solidFill>
                <a:highlight>
                  <a:srgbClr val="FFFFFF"/>
                </a:highlight>
                <a:latin typeface="Courier New"/>
                <a:ea typeface="Courier New"/>
                <a:cs typeface="Courier New"/>
                <a:sym typeface="Courier New"/>
              </a:rPr>
              <a:t>.close();</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00">
                <a:solidFill>
                  <a:schemeClr val="dk1"/>
                </a:solidFill>
                <a:highlight>
                  <a:srgbClr val="FFFFFF"/>
                </a:highlight>
                <a:latin typeface="Courier New"/>
                <a:ea typeface="Courier New"/>
                <a:cs typeface="Courier New"/>
                <a:sym typeface="Courier New"/>
              </a:rPr>
              <a:t>       </a:t>
            </a:r>
            <a:r>
              <a:rPr b="1" lang="en-GB" sz="1300">
                <a:solidFill>
                  <a:srgbClr val="000080"/>
                </a:solidFill>
                <a:highlight>
                  <a:srgbClr val="FFFFFF"/>
                </a:highlight>
                <a:latin typeface="Courier New"/>
                <a:ea typeface="Courier New"/>
                <a:cs typeface="Courier New"/>
                <a:sym typeface="Courier New"/>
              </a:rPr>
              <a:t>return null</a:t>
            </a:r>
            <a:r>
              <a:rPr lang="en-GB" sz="1300">
                <a:solidFill>
                  <a:schemeClr val="dk1"/>
                </a:solidFill>
                <a:highlight>
                  <a:srgbClr val="FFFFFF"/>
                </a:highlight>
                <a:latin typeface="Courier New"/>
                <a:ea typeface="Courier New"/>
                <a:cs typeface="Courier New"/>
                <a:sym typeface="Courier New"/>
              </a:rPr>
              <a:t>;</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sz="1300">
                <a:solidFill>
                  <a:schemeClr val="dk1"/>
                </a:solidFill>
                <a:highlight>
                  <a:srgbClr val="FFFFFF"/>
                </a:highlight>
                <a:latin typeface="Courier New"/>
                <a:ea typeface="Courier New"/>
                <a:cs typeface="Courier New"/>
                <a:sym typeface="Courier New"/>
              </a:rPr>
              <a:t>   }</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86" name="Google Shape;186;p27"/>
          <p:cNvSpPr txBox="1"/>
          <p:nvPr/>
        </p:nvSpPr>
        <p:spPr>
          <a:xfrm>
            <a:off x="0" y="382875"/>
            <a:ext cx="9144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rgbClr val="353833"/>
                </a:solidFill>
                <a:highlight>
                  <a:srgbClr val="FFFFFF"/>
                </a:highlight>
                <a:latin typeface="Roboto Mono Medium"/>
                <a:ea typeface="Roboto Mono Medium"/>
                <a:cs typeface="Roboto Mono Medium"/>
                <a:sym typeface="Roboto Mono Medium"/>
              </a:rPr>
              <a:t>Android will not close the USB device automatically if you close the application. You cannot use the reader without unplugging it when you start the application next time. Therefore, it is advised to close the reader before closing the application.</a:t>
            </a:r>
            <a:endParaRPr sz="1800">
              <a:latin typeface="Roboto Mono Medium"/>
              <a:ea typeface="Roboto Mono Medium"/>
              <a:cs typeface="Roboto Mono Medium"/>
              <a:sym typeface="Roboto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8"/>
          <p:cNvPicPr preferRelativeResize="0"/>
          <p:nvPr/>
        </p:nvPicPr>
        <p:blipFill>
          <a:blip r:embed="rId3">
            <a:alphaModFix/>
          </a:blip>
          <a:stretch>
            <a:fillRect/>
          </a:stretch>
        </p:blipFill>
        <p:spPr>
          <a:xfrm>
            <a:off x="3329951" y="0"/>
            <a:ext cx="2315573" cy="5143501"/>
          </a:xfrm>
          <a:prstGeom prst="rect">
            <a:avLst/>
          </a:prstGeom>
          <a:noFill/>
          <a:ln>
            <a:noFill/>
          </a:ln>
        </p:spPr>
      </p:pic>
      <p:sp>
        <p:nvSpPr>
          <p:cNvPr id="192" name="Google Shape;192;p28"/>
          <p:cNvSpPr txBox="1"/>
          <p:nvPr/>
        </p:nvSpPr>
        <p:spPr>
          <a:xfrm>
            <a:off x="0" y="0"/>
            <a:ext cx="70203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GB" sz="2150">
                <a:solidFill>
                  <a:srgbClr val="353833"/>
                </a:solidFill>
                <a:highlight>
                  <a:srgbClr val="FFFFFF"/>
                </a:highlight>
              </a:rPr>
              <a:t>The basic Interface</a:t>
            </a:r>
            <a:endParaRPr b="1" sz="2150">
              <a:solidFill>
                <a:srgbClr val="353833"/>
              </a:solidFill>
              <a:highlight>
                <a:srgbClr val="FFFFFF"/>
              </a:highlight>
            </a:endParaRPr>
          </a:p>
        </p:txBody>
      </p:sp>
      <p:cxnSp>
        <p:nvCxnSpPr>
          <p:cNvPr id="193" name="Google Shape;193;p28"/>
          <p:cNvCxnSpPr/>
          <p:nvPr/>
        </p:nvCxnSpPr>
        <p:spPr>
          <a:xfrm>
            <a:off x="5451450" y="594800"/>
            <a:ext cx="938400" cy="0"/>
          </a:xfrm>
          <a:prstGeom prst="straightConnector1">
            <a:avLst/>
          </a:prstGeom>
          <a:noFill/>
          <a:ln cap="flat" cmpd="sng" w="28575">
            <a:solidFill>
              <a:srgbClr val="45818E"/>
            </a:solidFill>
            <a:prstDash val="solid"/>
            <a:round/>
            <a:headEnd len="med" w="med" type="none"/>
            <a:tailEnd len="med" w="med" type="triangle"/>
          </a:ln>
        </p:spPr>
      </p:cxnSp>
      <p:sp>
        <p:nvSpPr>
          <p:cNvPr id="194" name="Google Shape;194;p28"/>
          <p:cNvSpPr txBox="1"/>
          <p:nvPr/>
        </p:nvSpPr>
        <p:spPr>
          <a:xfrm>
            <a:off x="6389850" y="394700"/>
            <a:ext cx="254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Change to </a:t>
            </a:r>
            <a:r>
              <a:rPr b="1" lang="en-GB">
                <a:solidFill>
                  <a:srgbClr val="0B5394"/>
                </a:solidFill>
                <a:latin typeface="Spectral"/>
                <a:ea typeface="Spectral"/>
                <a:cs typeface="Spectral"/>
                <a:sym typeface="Spectral"/>
              </a:rPr>
              <a:t>Detect Device</a:t>
            </a:r>
            <a:endParaRPr b="1">
              <a:solidFill>
                <a:srgbClr val="0B5394"/>
              </a:solidFill>
              <a:latin typeface="Spectral"/>
              <a:ea typeface="Spectral"/>
              <a:cs typeface="Spectral"/>
              <a:sym typeface="Spectral"/>
            </a:endParaRPr>
          </a:p>
        </p:txBody>
      </p:sp>
      <p:sp>
        <p:nvSpPr>
          <p:cNvPr id="195" name="Google Shape;195;p28"/>
          <p:cNvSpPr txBox="1"/>
          <p:nvPr/>
        </p:nvSpPr>
        <p:spPr>
          <a:xfrm>
            <a:off x="41625" y="394700"/>
            <a:ext cx="25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Change to</a:t>
            </a:r>
            <a:r>
              <a:rPr b="1" lang="en-GB">
                <a:latin typeface="Spectral"/>
                <a:ea typeface="Spectral"/>
                <a:cs typeface="Spectral"/>
                <a:sym typeface="Spectral"/>
              </a:rPr>
              <a:t> </a:t>
            </a:r>
            <a:r>
              <a:rPr b="1" lang="en-GB">
                <a:solidFill>
                  <a:srgbClr val="0B5394"/>
                </a:solidFill>
                <a:latin typeface="Spectral"/>
                <a:ea typeface="Spectral"/>
                <a:cs typeface="Spectral"/>
                <a:sym typeface="Spectral"/>
              </a:rPr>
              <a:t>[</a:t>
            </a:r>
            <a:r>
              <a:rPr b="1" lang="en-GB">
                <a:solidFill>
                  <a:srgbClr val="0B5394"/>
                </a:solidFill>
                <a:latin typeface="Spectral"/>
                <a:ea typeface="Spectral"/>
                <a:cs typeface="Spectral"/>
                <a:sym typeface="Spectral"/>
              </a:rPr>
              <a:t>Activate Reader]</a:t>
            </a:r>
            <a:endParaRPr b="1">
              <a:solidFill>
                <a:srgbClr val="0B5394"/>
              </a:solidFill>
              <a:latin typeface="Spectral"/>
              <a:ea typeface="Spectral"/>
              <a:cs typeface="Spectral"/>
              <a:sym typeface="Spectral"/>
            </a:endParaRPr>
          </a:p>
          <a:p>
            <a:pPr indent="0" lvl="0" marL="0" rtl="0" algn="l">
              <a:spcBef>
                <a:spcPts val="0"/>
              </a:spcBef>
              <a:spcAft>
                <a:spcPts val="0"/>
              </a:spcAft>
              <a:buNone/>
            </a:pPr>
            <a:r>
              <a:rPr b="1" lang="en-GB">
                <a:solidFill>
                  <a:srgbClr val="0B5394"/>
                </a:solidFill>
                <a:latin typeface="Spectral"/>
                <a:ea typeface="Spectral"/>
                <a:cs typeface="Spectral"/>
                <a:sym typeface="Spectral"/>
              </a:rPr>
              <a:t>Once Activated change to [Reader Active or Engage]</a:t>
            </a:r>
            <a:endParaRPr b="1">
              <a:solidFill>
                <a:srgbClr val="0B5394"/>
              </a:solidFill>
              <a:latin typeface="Spectral"/>
              <a:ea typeface="Spectral"/>
              <a:cs typeface="Spectral"/>
              <a:sym typeface="Spectral"/>
            </a:endParaRPr>
          </a:p>
        </p:txBody>
      </p:sp>
      <p:sp>
        <p:nvSpPr>
          <p:cNvPr id="196" name="Google Shape;196;p28"/>
          <p:cNvSpPr txBox="1"/>
          <p:nvPr/>
        </p:nvSpPr>
        <p:spPr>
          <a:xfrm>
            <a:off x="5645525" y="697375"/>
            <a:ext cx="31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Change to</a:t>
            </a:r>
            <a:r>
              <a:rPr b="1" lang="en-GB">
                <a:solidFill>
                  <a:srgbClr val="0B5394"/>
                </a:solidFill>
                <a:latin typeface="Spectral"/>
                <a:ea typeface="Spectral"/>
                <a:cs typeface="Spectral"/>
                <a:sym typeface="Spectral"/>
              </a:rPr>
              <a:t> [Deactivate Reader]</a:t>
            </a:r>
            <a:endParaRPr b="1">
              <a:solidFill>
                <a:srgbClr val="0B5394"/>
              </a:solidFill>
              <a:latin typeface="Spectral"/>
              <a:ea typeface="Spectral"/>
              <a:cs typeface="Spectral"/>
              <a:sym typeface="Spectral"/>
            </a:endParaRPr>
          </a:p>
        </p:txBody>
      </p:sp>
      <p:sp>
        <p:nvSpPr>
          <p:cNvPr id="197" name="Google Shape;197;p28"/>
          <p:cNvSpPr txBox="1"/>
          <p:nvPr/>
        </p:nvSpPr>
        <p:spPr>
          <a:xfrm>
            <a:off x="0" y="1161875"/>
            <a:ext cx="254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Read IC change to </a:t>
            </a:r>
            <a:r>
              <a:rPr b="1" lang="en-GB">
                <a:solidFill>
                  <a:srgbClr val="0B5394"/>
                </a:solidFill>
                <a:latin typeface="Spectral"/>
                <a:ea typeface="Spectral"/>
                <a:cs typeface="Spectral"/>
                <a:sym typeface="Spectral"/>
              </a:rPr>
              <a:t>[Validate Driver]</a:t>
            </a:r>
            <a:endParaRPr b="1">
              <a:solidFill>
                <a:srgbClr val="0B5394"/>
              </a:solidFill>
              <a:latin typeface="Spectral"/>
              <a:ea typeface="Spectral"/>
              <a:cs typeface="Spectral"/>
              <a:sym typeface="Spectral"/>
            </a:endParaRPr>
          </a:p>
        </p:txBody>
      </p:sp>
      <p:cxnSp>
        <p:nvCxnSpPr>
          <p:cNvPr id="198" name="Google Shape;198;p28"/>
          <p:cNvCxnSpPr/>
          <p:nvPr/>
        </p:nvCxnSpPr>
        <p:spPr>
          <a:xfrm>
            <a:off x="4513050" y="897475"/>
            <a:ext cx="938400" cy="0"/>
          </a:xfrm>
          <a:prstGeom prst="straightConnector1">
            <a:avLst/>
          </a:prstGeom>
          <a:noFill/>
          <a:ln cap="flat" cmpd="sng" w="28575">
            <a:solidFill>
              <a:srgbClr val="45818E"/>
            </a:solidFill>
            <a:prstDash val="solid"/>
            <a:round/>
            <a:headEnd len="med" w="med" type="none"/>
            <a:tailEnd len="med" w="med" type="triangle"/>
          </a:ln>
        </p:spPr>
      </p:cxnSp>
      <p:cxnSp>
        <p:nvCxnSpPr>
          <p:cNvPr id="199" name="Google Shape;199;p28"/>
          <p:cNvCxnSpPr/>
          <p:nvPr/>
        </p:nvCxnSpPr>
        <p:spPr>
          <a:xfrm flipH="1">
            <a:off x="2818850" y="899500"/>
            <a:ext cx="548400" cy="2100"/>
          </a:xfrm>
          <a:prstGeom prst="straightConnector1">
            <a:avLst/>
          </a:prstGeom>
          <a:noFill/>
          <a:ln cap="flat" cmpd="sng" w="28575">
            <a:solidFill>
              <a:srgbClr val="45818E"/>
            </a:solidFill>
            <a:prstDash val="solid"/>
            <a:round/>
            <a:headEnd len="med" w="med" type="none"/>
            <a:tailEnd len="med" w="med" type="triangle"/>
          </a:ln>
        </p:spPr>
      </p:cxnSp>
      <p:cxnSp>
        <p:nvCxnSpPr>
          <p:cNvPr id="200" name="Google Shape;200;p28"/>
          <p:cNvCxnSpPr/>
          <p:nvPr/>
        </p:nvCxnSpPr>
        <p:spPr>
          <a:xfrm flipH="1">
            <a:off x="2781550" y="1380975"/>
            <a:ext cx="548400" cy="2100"/>
          </a:xfrm>
          <a:prstGeom prst="straightConnector1">
            <a:avLst/>
          </a:prstGeom>
          <a:noFill/>
          <a:ln cap="flat" cmpd="sng" w="28575">
            <a:solidFill>
              <a:srgbClr val="45818E"/>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Select Application, Get Response </a:t>
            </a:r>
            <a:endParaRPr/>
          </a:p>
          <a:p>
            <a:pPr indent="0" lvl="0" marL="0" rtl="0" algn="l">
              <a:spcBef>
                <a:spcPts val="0"/>
              </a:spcBef>
              <a:spcAft>
                <a:spcPts val="0"/>
              </a:spcAft>
              <a:buNone/>
            </a:pPr>
            <a:r>
              <a:t/>
            </a:r>
            <a:endParaRPr/>
          </a:p>
        </p:txBody>
      </p:sp>
      <p:sp>
        <p:nvSpPr>
          <p:cNvPr id="206" name="Google Shape;206;p29"/>
          <p:cNvSpPr txBox="1"/>
          <p:nvPr>
            <p:ph idx="1" type="body"/>
          </p:nvPr>
        </p:nvSpPr>
        <p:spPr>
          <a:xfrm>
            <a:off x="0" y="519600"/>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000">
                <a:solidFill>
                  <a:srgbClr val="000080"/>
                </a:solidFill>
                <a:highlight>
                  <a:srgbClr val="FFFFFF"/>
                </a:highlight>
                <a:latin typeface="Courier New"/>
                <a:ea typeface="Courier New"/>
                <a:cs typeface="Courier New"/>
                <a:sym typeface="Courier New"/>
              </a:rPr>
              <a:t>static final </a:t>
            </a:r>
            <a:r>
              <a:rPr lang="en-GB" sz="1000">
                <a:solidFill>
                  <a:schemeClr val="dk1"/>
                </a:solidFill>
                <a:highlight>
                  <a:srgbClr val="FFFFFF"/>
                </a:highlight>
                <a:latin typeface="Courier New"/>
                <a:ea typeface="Courier New"/>
                <a:cs typeface="Courier New"/>
                <a:sym typeface="Courier New"/>
              </a:rPr>
              <a:t>String </a:t>
            </a:r>
            <a:r>
              <a:rPr b="1" i="1" lang="en-GB" sz="1000">
                <a:solidFill>
                  <a:srgbClr val="660E7A"/>
                </a:solidFill>
                <a:highlight>
                  <a:srgbClr val="FFFFFF"/>
                </a:highlight>
                <a:latin typeface="Courier New"/>
                <a:ea typeface="Courier New"/>
                <a:cs typeface="Courier New"/>
                <a:sym typeface="Courier New"/>
              </a:rPr>
              <a:t>SELECT_JPN_APPLICATION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"00 A4 04 00 0A A0 00 00 00 74 4A 50 4E 00 10"</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b="1" lang="en-GB" sz="1000">
                <a:solidFill>
                  <a:srgbClr val="000080"/>
                </a:solidFill>
                <a:highlight>
                  <a:srgbClr val="FFFFFF"/>
                </a:highlight>
                <a:latin typeface="Courier New"/>
                <a:ea typeface="Courier New"/>
                <a:cs typeface="Courier New"/>
                <a:sym typeface="Courier New"/>
              </a:rPr>
              <a:t>static final </a:t>
            </a:r>
            <a:r>
              <a:rPr lang="en-GB" sz="1000">
                <a:solidFill>
                  <a:schemeClr val="dk1"/>
                </a:solidFill>
                <a:highlight>
                  <a:srgbClr val="FFFFFF"/>
                </a:highlight>
                <a:latin typeface="Courier New"/>
                <a:ea typeface="Courier New"/>
                <a:cs typeface="Courier New"/>
                <a:sym typeface="Courier New"/>
              </a:rPr>
              <a:t>String </a:t>
            </a:r>
            <a:r>
              <a:rPr b="1" i="1" lang="en-GB" sz="1000">
                <a:solidFill>
                  <a:srgbClr val="660E7A"/>
                </a:solidFill>
                <a:highlight>
                  <a:srgbClr val="FFFFFF"/>
                </a:highlight>
                <a:latin typeface="Courier New"/>
                <a:ea typeface="Courier New"/>
                <a:cs typeface="Courier New"/>
                <a:sym typeface="Courier New"/>
              </a:rPr>
              <a:t>SELECT_APPLICATION_GET_RESPONSE     </a:t>
            </a:r>
            <a:r>
              <a:rPr lang="en-GB" sz="1000">
                <a:solidFill>
                  <a:schemeClr val="dk1"/>
                </a:solidFill>
                <a:highlight>
                  <a:srgbClr val="FFFFFF"/>
                </a:highlight>
                <a:latin typeface="Courier New"/>
                <a:ea typeface="Courier New"/>
                <a:cs typeface="Courier New"/>
                <a:sym typeface="Courier New"/>
              </a:rPr>
              <a:t>= </a:t>
            </a:r>
            <a:r>
              <a:rPr b="1" lang="en-GB" sz="1000">
                <a:solidFill>
                  <a:srgbClr val="008000"/>
                </a:solidFill>
                <a:highlight>
                  <a:srgbClr val="FFFFFF"/>
                </a:highlight>
                <a:latin typeface="Courier New"/>
                <a:ea typeface="Courier New"/>
                <a:cs typeface="Courier New"/>
                <a:sym typeface="Courier New"/>
              </a:rPr>
              <a:t>"00 C0 00 00 05"</a:t>
            </a:r>
            <a:r>
              <a:rPr lang="en-GB" sz="1000">
                <a:solidFill>
                  <a:schemeClr val="dk1"/>
                </a:solidFill>
                <a:highlight>
                  <a:srgbClr val="FFFFFF"/>
                </a:highlight>
                <a:latin typeface="Courier New"/>
                <a:ea typeface="Courier New"/>
                <a:cs typeface="Courier New"/>
                <a:sym typeface="Courier New"/>
              </a:rPr>
              <a:t>;</a:t>
            </a:r>
            <a:endParaRPr sz="10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1200">
                <a:solidFill>
                  <a:srgbClr val="24292F"/>
                </a:solidFill>
              </a:rPr>
              <a:t>"00 A4 04 00 0A" is the "CLA INS P1 P2 P3" for "Select Application". The data part of the APDU consists of 10 bytes: "A0 00 00 00 74 4A 50 4E 00 10". The "A0 00 00 00 74" and "00 10" parts are constant. "4A 50 4E" represents "JPN". Change to "JPJ" or "IMM" for those applications. "00 C0 00 00 05" is the "CLA INS P1 P2 P3" for "Get Response". The 5 data bytes received is not significant, but you can verify whether it is successful.</a:t>
            </a:r>
            <a:endParaRPr sz="10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b="1" sz="1000">
              <a:solidFill>
                <a:srgbClr val="000080"/>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graphicFrame>
        <p:nvGraphicFramePr>
          <p:cNvPr id="207" name="Google Shape;207;p29"/>
          <p:cNvGraphicFramePr/>
          <p:nvPr/>
        </p:nvGraphicFramePr>
        <p:xfrm>
          <a:off x="0" y="2391075"/>
          <a:ext cx="3000000" cy="3000000"/>
        </p:xfrm>
        <a:graphic>
          <a:graphicData uri="http://schemas.openxmlformats.org/drawingml/2006/table">
            <a:tbl>
              <a:tblPr>
                <a:solidFill>
                  <a:srgbClr val="FFFFFF"/>
                </a:solidFill>
                <a:tableStyleId>{19DAA5FD-B06D-44C9-BF9E-3C27B7EF20F5}</a:tableStyleId>
              </a:tblPr>
              <a:tblGrid>
                <a:gridCol w="828675"/>
                <a:gridCol w="7191375"/>
                <a:gridCol w="1123950"/>
              </a:tblGrid>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Code</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Description</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Length</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CLA</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Class of instruction</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INS</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Instruction code</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P1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Instruction parameter 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P2</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Instruction parameter 2</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Lc</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Number of bytes present in command date field</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0 or 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Data</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String of data bytes sent in command (= Lc)</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Variable</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44050">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Le</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Maximum number of data bytes expected in data field of response</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GB" sz="1050">
                          <a:solidFill>
                            <a:srgbClr val="333333"/>
                          </a:solidFill>
                          <a:highlight>
                            <a:srgbClr val="FFFFFF"/>
                          </a:highlight>
                        </a:rPr>
                        <a:t>0 or 1</a:t>
                      </a:r>
                      <a:endParaRPr sz="1050">
                        <a:solidFill>
                          <a:srgbClr val="333333"/>
                        </a:solidFill>
                        <a:highlight>
                          <a:srgbClr val="FFFFFF"/>
                        </a:highlight>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08" name="Google Shape;208;p29"/>
          <p:cNvSpPr txBox="1"/>
          <p:nvPr/>
        </p:nvSpPr>
        <p:spPr>
          <a:xfrm>
            <a:off x="0" y="2068950"/>
            <a:ext cx="3000000" cy="31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050">
                <a:solidFill>
                  <a:srgbClr val="333333"/>
                </a:solidFill>
                <a:highlight>
                  <a:srgbClr val="FFFFFF"/>
                </a:highlight>
              </a:rPr>
              <a:t>Command APDU Content Description</a:t>
            </a:r>
            <a:endParaRPr b="1" sz="1050">
              <a:solidFill>
                <a:srgbClr val="333333"/>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Datasheet important links</a:t>
            </a:r>
            <a:endParaRPr/>
          </a:p>
        </p:txBody>
      </p:sp>
      <p:pic>
        <p:nvPicPr>
          <p:cNvPr id="214" name="Google Shape;214;p30"/>
          <p:cNvPicPr preferRelativeResize="0"/>
          <p:nvPr/>
        </p:nvPicPr>
        <p:blipFill>
          <a:blip r:embed="rId3">
            <a:alphaModFix/>
          </a:blip>
          <a:stretch>
            <a:fillRect/>
          </a:stretch>
        </p:blipFill>
        <p:spPr>
          <a:xfrm>
            <a:off x="0" y="572700"/>
            <a:ext cx="4904926" cy="3247975"/>
          </a:xfrm>
          <a:prstGeom prst="rect">
            <a:avLst/>
          </a:prstGeom>
          <a:noFill/>
          <a:ln>
            <a:noFill/>
          </a:ln>
        </p:spPr>
      </p:pic>
      <p:pic>
        <p:nvPicPr>
          <p:cNvPr id="215" name="Google Shape;215;p30"/>
          <p:cNvPicPr preferRelativeResize="0"/>
          <p:nvPr/>
        </p:nvPicPr>
        <p:blipFill>
          <a:blip r:embed="rId4">
            <a:alphaModFix/>
          </a:blip>
          <a:stretch>
            <a:fillRect/>
          </a:stretch>
        </p:blipFill>
        <p:spPr>
          <a:xfrm>
            <a:off x="4686300" y="637363"/>
            <a:ext cx="4457699" cy="3118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PCSC Interface Standard and driver </a:t>
            </a:r>
            <a:endParaRPr/>
          </a:p>
        </p:txBody>
      </p:sp>
      <p:sp>
        <p:nvSpPr>
          <p:cNvPr id="221" name="Google Shape;22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https://pcscworkgroup.com/specifications/download/</a:t>
            </a:r>
            <a:endParaRPr/>
          </a:p>
          <a:p>
            <a:pPr indent="0" lvl="0" marL="0" rtl="0" algn="l">
              <a:spcBef>
                <a:spcPts val="1200"/>
              </a:spcBef>
              <a:spcAft>
                <a:spcPts val="1200"/>
              </a:spcAft>
              <a:buNone/>
            </a:pPr>
            <a:r>
              <a:rPr lang="en-GB"/>
              <a:t>https://www.acs.com.hk/en/products/425/acr39u-nf-pocketmate-ii-smart-card-reader-usb-type-c/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Include ACS all supported Android Driver</a:t>
            </a:r>
            <a:endParaRPr/>
          </a:p>
        </p:txBody>
      </p:sp>
      <p:pic>
        <p:nvPicPr>
          <p:cNvPr id="61" name="Google Shape;61;p14"/>
          <p:cNvPicPr preferRelativeResize="0"/>
          <p:nvPr/>
        </p:nvPicPr>
        <p:blipFill>
          <a:blip r:embed="rId3">
            <a:alphaModFix/>
          </a:blip>
          <a:stretch>
            <a:fillRect/>
          </a:stretch>
        </p:blipFill>
        <p:spPr>
          <a:xfrm>
            <a:off x="104100" y="1145173"/>
            <a:ext cx="9144001" cy="11872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First Import[Suffice for Soliduz myKad ACS SDK]</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300">
                <a:solidFill>
                  <a:srgbClr val="000080"/>
                </a:solidFill>
                <a:highlight>
                  <a:srgbClr val="FFFFFF"/>
                </a:highlight>
                <a:latin typeface="Courier New"/>
                <a:ea typeface="Courier New"/>
                <a:cs typeface="Courier New"/>
                <a:sym typeface="Courier New"/>
              </a:rPr>
              <a:t>import </a:t>
            </a:r>
            <a:r>
              <a:rPr lang="en-GB" sz="1300">
                <a:solidFill>
                  <a:schemeClr val="dk1"/>
                </a:solidFill>
                <a:highlight>
                  <a:srgbClr val="FFFFFF"/>
                </a:highlight>
                <a:latin typeface="Courier New"/>
                <a:ea typeface="Courier New"/>
                <a:cs typeface="Courier New"/>
                <a:sym typeface="Courier New"/>
              </a:rPr>
              <a:t>com.acs.smartcard.Reader;</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b="1" lang="en-GB" sz="1300">
                <a:solidFill>
                  <a:srgbClr val="000080"/>
                </a:solidFill>
                <a:highlight>
                  <a:srgbClr val="FFFFFF"/>
                </a:highlight>
                <a:latin typeface="Courier New"/>
                <a:ea typeface="Courier New"/>
                <a:cs typeface="Courier New"/>
                <a:sym typeface="Courier New"/>
              </a:rPr>
              <a:t>import </a:t>
            </a:r>
            <a:r>
              <a:rPr lang="en-GB" sz="1300">
                <a:solidFill>
                  <a:schemeClr val="dk1"/>
                </a:solidFill>
                <a:highlight>
                  <a:srgbClr val="FFFFFF"/>
                </a:highlight>
                <a:latin typeface="Courier New"/>
                <a:ea typeface="Courier New"/>
                <a:cs typeface="Courier New"/>
                <a:sym typeface="Courier New"/>
              </a:rPr>
              <a:t>com.acs.smartcard.Reader.OnStateChangeListener;</a:t>
            </a:r>
            <a:endParaRPr sz="13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220">
                <a:latin typeface="Roboto Mono"/>
                <a:ea typeface="Roboto Mono"/>
                <a:cs typeface="Roboto Mono"/>
                <a:sym typeface="Roboto Mono"/>
              </a:rPr>
              <a:t>High Level Summary of ACS Reader Driver</a:t>
            </a:r>
            <a:endParaRPr sz="2220">
              <a:latin typeface="Roboto Mono"/>
              <a:ea typeface="Roboto Mono"/>
              <a:cs typeface="Roboto Mono"/>
              <a:sym typeface="Roboto Mono"/>
            </a:endParaRPr>
          </a:p>
        </p:txBody>
      </p:sp>
      <p:sp>
        <p:nvSpPr>
          <p:cNvPr id="73" name="Google Shape;73;p16"/>
          <p:cNvSpPr/>
          <p:nvPr/>
        </p:nvSpPr>
        <p:spPr>
          <a:xfrm>
            <a:off x="2730150" y="420300"/>
            <a:ext cx="3601500" cy="51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Initialize reader object by Android USBManager </a:t>
            </a:r>
            <a:endParaRPr sz="1300">
              <a:latin typeface="Tahoma"/>
              <a:ea typeface="Tahoma"/>
              <a:cs typeface="Tahoma"/>
              <a:sym typeface="Tahoma"/>
            </a:endParaRPr>
          </a:p>
        </p:txBody>
      </p:sp>
      <p:sp>
        <p:nvSpPr>
          <p:cNvPr id="74" name="Google Shape;74;p16"/>
          <p:cNvSpPr/>
          <p:nvPr/>
        </p:nvSpPr>
        <p:spPr>
          <a:xfrm>
            <a:off x="2730150" y="1182225"/>
            <a:ext cx="3601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Detect Card Application. Must be READER.CARD_SPECIFIC for Operation </a:t>
            </a:r>
            <a:endParaRPr sz="1300">
              <a:latin typeface="Tahoma"/>
              <a:ea typeface="Tahoma"/>
              <a:cs typeface="Tahoma"/>
              <a:sym typeface="Tahoma"/>
            </a:endParaRPr>
          </a:p>
        </p:txBody>
      </p:sp>
      <p:sp>
        <p:nvSpPr>
          <p:cNvPr id="75" name="Google Shape;75;p16"/>
          <p:cNvSpPr/>
          <p:nvPr/>
        </p:nvSpPr>
        <p:spPr>
          <a:xfrm>
            <a:off x="2730150" y="2015713"/>
            <a:ext cx="3601500" cy="42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Open Reader </a:t>
            </a:r>
            <a:endParaRPr sz="1300">
              <a:latin typeface="Tahoma"/>
              <a:ea typeface="Tahoma"/>
              <a:cs typeface="Tahoma"/>
              <a:sym typeface="Tahoma"/>
            </a:endParaRPr>
          </a:p>
        </p:txBody>
      </p:sp>
      <p:sp>
        <p:nvSpPr>
          <p:cNvPr id="76" name="Google Shape;76;p16"/>
          <p:cNvSpPr/>
          <p:nvPr/>
        </p:nvSpPr>
        <p:spPr>
          <a:xfrm>
            <a:off x="2730150" y="2697125"/>
            <a:ext cx="3601500" cy="42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Resetting Reader. 0=Pwr down, 1= Cold Reset, 2= Warm Reset</a:t>
            </a:r>
            <a:endParaRPr sz="1300">
              <a:latin typeface="Tahoma"/>
              <a:ea typeface="Tahoma"/>
              <a:cs typeface="Tahoma"/>
              <a:sym typeface="Tahoma"/>
            </a:endParaRPr>
          </a:p>
        </p:txBody>
      </p:sp>
      <p:sp>
        <p:nvSpPr>
          <p:cNvPr id="77" name="Google Shape;77;p16"/>
          <p:cNvSpPr/>
          <p:nvPr/>
        </p:nvSpPr>
        <p:spPr>
          <a:xfrm>
            <a:off x="2730150" y="3378513"/>
            <a:ext cx="3601500" cy="42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Setting Protocol [if not READER.CARD_SPECIFIC] or Select T0 default</a:t>
            </a:r>
            <a:endParaRPr sz="1300">
              <a:latin typeface="Tahoma"/>
              <a:ea typeface="Tahoma"/>
              <a:cs typeface="Tahoma"/>
              <a:sym typeface="Tahoma"/>
            </a:endParaRPr>
          </a:p>
        </p:txBody>
      </p:sp>
      <p:sp>
        <p:nvSpPr>
          <p:cNvPr id="78" name="Google Shape;78;p16"/>
          <p:cNvSpPr/>
          <p:nvPr/>
        </p:nvSpPr>
        <p:spPr>
          <a:xfrm>
            <a:off x="2730150" y="4059913"/>
            <a:ext cx="3601500" cy="42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300">
                <a:latin typeface="Tahoma"/>
                <a:ea typeface="Tahoma"/>
                <a:cs typeface="Tahoma"/>
                <a:sym typeface="Tahoma"/>
              </a:rPr>
              <a:t>Transmit APDU</a:t>
            </a:r>
            <a:endParaRPr sz="1300">
              <a:latin typeface="Tahoma"/>
              <a:ea typeface="Tahoma"/>
              <a:cs typeface="Tahoma"/>
              <a:sym typeface="Tahoma"/>
            </a:endParaRPr>
          </a:p>
        </p:txBody>
      </p:sp>
      <p:cxnSp>
        <p:nvCxnSpPr>
          <p:cNvPr id="79" name="Google Shape;79;p16"/>
          <p:cNvCxnSpPr>
            <a:stCxn id="73" idx="2"/>
            <a:endCxn id="74" idx="0"/>
          </p:cNvCxnSpPr>
          <p:nvPr/>
        </p:nvCxnSpPr>
        <p:spPr>
          <a:xfrm>
            <a:off x="4530900" y="938400"/>
            <a:ext cx="0" cy="243900"/>
          </a:xfrm>
          <a:prstGeom prst="straightConnector1">
            <a:avLst/>
          </a:prstGeom>
          <a:noFill/>
          <a:ln cap="flat" cmpd="sng" w="19050">
            <a:solidFill>
              <a:schemeClr val="dk2"/>
            </a:solidFill>
            <a:prstDash val="solid"/>
            <a:round/>
            <a:headEnd len="med" w="med" type="none"/>
            <a:tailEnd len="med" w="med" type="triangle"/>
          </a:ln>
        </p:spPr>
      </p:cxnSp>
      <p:cxnSp>
        <p:nvCxnSpPr>
          <p:cNvPr id="80" name="Google Shape;80;p16"/>
          <p:cNvCxnSpPr>
            <a:stCxn id="74" idx="2"/>
          </p:cNvCxnSpPr>
          <p:nvPr/>
        </p:nvCxnSpPr>
        <p:spPr>
          <a:xfrm>
            <a:off x="4530900" y="1754925"/>
            <a:ext cx="0" cy="265500"/>
          </a:xfrm>
          <a:prstGeom prst="straightConnector1">
            <a:avLst/>
          </a:prstGeom>
          <a:noFill/>
          <a:ln cap="flat" cmpd="sng" w="19050">
            <a:solidFill>
              <a:schemeClr val="dk2"/>
            </a:solidFill>
            <a:prstDash val="solid"/>
            <a:round/>
            <a:headEnd len="med" w="med" type="none"/>
            <a:tailEnd len="med" w="med" type="triangle"/>
          </a:ln>
        </p:spPr>
      </p:cxnSp>
      <p:cxnSp>
        <p:nvCxnSpPr>
          <p:cNvPr id="81" name="Google Shape;81;p16"/>
          <p:cNvCxnSpPr>
            <a:stCxn id="75" idx="2"/>
            <a:endCxn id="76" idx="0"/>
          </p:cNvCxnSpPr>
          <p:nvPr/>
        </p:nvCxnSpPr>
        <p:spPr>
          <a:xfrm>
            <a:off x="4530900" y="2436313"/>
            <a:ext cx="0" cy="260700"/>
          </a:xfrm>
          <a:prstGeom prst="straightConnector1">
            <a:avLst/>
          </a:prstGeom>
          <a:noFill/>
          <a:ln cap="flat" cmpd="sng" w="19050">
            <a:solidFill>
              <a:schemeClr val="dk2"/>
            </a:solidFill>
            <a:prstDash val="solid"/>
            <a:round/>
            <a:headEnd len="med" w="med" type="none"/>
            <a:tailEnd len="med" w="med" type="triangle"/>
          </a:ln>
        </p:spPr>
      </p:cxnSp>
      <p:cxnSp>
        <p:nvCxnSpPr>
          <p:cNvPr id="82" name="Google Shape;82;p16"/>
          <p:cNvCxnSpPr>
            <a:stCxn id="76" idx="2"/>
            <a:endCxn id="77" idx="0"/>
          </p:cNvCxnSpPr>
          <p:nvPr/>
        </p:nvCxnSpPr>
        <p:spPr>
          <a:xfrm>
            <a:off x="4530900" y="3117725"/>
            <a:ext cx="0" cy="260700"/>
          </a:xfrm>
          <a:prstGeom prst="straightConnector1">
            <a:avLst/>
          </a:prstGeom>
          <a:noFill/>
          <a:ln cap="flat" cmpd="sng" w="19050">
            <a:solidFill>
              <a:schemeClr val="dk2"/>
            </a:solidFill>
            <a:prstDash val="solid"/>
            <a:round/>
            <a:headEnd len="med" w="med" type="none"/>
            <a:tailEnd len="med" w="med" type="triangle"/>
          </a:ln>
        </p:spPr>
      </p:cxnSp>
      <p:cxnSp>
        <p:nvCxnSpPr>
          <p:cNvPr id="83" name="Google Shape;83;p16"/>
          <p:cNvCxnSpPr>
            <a:stCxn id="77" idx="2"/>
            <a:endCxn id="78" idx="0"/>
          </p:cNvCxnSpPr>
          <p:nvPr/>
        </p:nvCxnSpPr>
        <p:spPr>
          <a:xfrm>
            <a:off x="4530900" y="3799113"/>
            <a:ext cx="0" cy="260700"/>
          </a:xfrm>
          <a:prstGeom prst="straightConnector1">
            <a:avLst/>
          </a:prstGeom>
          <a:noFill/>
          <a:ln cap="flat" cmpd="sng" w="19050">
            <a:solidFill>
              <a:schemeClr val="dk2"/>
            </a:solidFill>
            <a:prstDash val="solid"/>
            <a:round/>
            <a:headEnd len="med" w="med" type="none"/>
            <a:tailEnd len="med" w="med" type="triangle"/>
          </a:ln>
        </p:spPr>
      </p:cxnSp>
      <p:sp>
        <p:nvSpPr>
          <p:cNvPr id="84" name="Google Shape;84;p16"/>
          <p:cNvSpPr/>
          <p:nvPr/>
        </p:nvSpPr>
        <p:spPr>
          <a:xfrm>
            <a:off x="3621900" y="4741325"/>
            <a:ext cx="1818000" cy="42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Tahoma"/>
                <a:ea typeface="Tahoma"/>
                <a:cs typeface="Tahoma"/>
                <a:sym typeface="Tahoma"/>
              </a:rPr>
              <a:t>CLOSE READER</a:t>
            </a:r>
            <a:endParaRPr sz="1200">
              <a:latin typeface="Tahoma"/>
              <a:ea typeface="Tahoma"/>
              <a:cs typeface="Tahoma"/>
              <a:sym typeface="Tahoma"/>
            </a:endParaRPr>
          </a:p>
        </p:txBody>
      </p:sp>
      <p:cxnSp>
        <p:nvCxnSpPr>
          <p:cNvPr id="85" name="Google Shape;85;p16"/>
          <p:cNvCxnSpPr>
            <a:stCxn id="78" idx="2"/>
            <a:endCxn id="84" idx="0"/>
          </p:cNvCxnSpPr>
          <p:nvPr/>
        </p:nvCxnSpPr>
        <p:spPr>
          <a:xfrm>
            <a:off x="4530900" y="4480513"/>
            <a:ext cx="0" cy="260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0" y="0"/>
            <a:ext cx="7020300" cy="577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400"/>
              </a:spcAft>
              <a:buNone/>
            </a:pPr>
            <a:r>
              <a:rPr b="1" lang="en-GB" sz="2550">
                <a:solidFill>
                  <a:srgbClr val="353833"/>
                </a:solidFill>
                <a:highlight>
                  <a:srgbClr val="FFFFFF"/>
                </a:highlight>
              </a:rPr>
              <a:t>Package com.acs.smartcard Description</a:t>
            </a:r>
            <a:endParaRPr b="1" sz="2550">
              <a:solidFill>
                <a:srgbClr val="353833"/>
              </a:solidFill>
              <a:highlight>
                <a:srgbClr val="FFFFFF"/>
              </a:highlight>
            </a:endParaRPr>
          </a:p>
        </p:txBody>
      </p:sp>
      <p:sp>
        <p:nvSpPr>
          <p:cNvPr id="91" name="Google Shape;91;p17"/>
          <p:cNvSpPr txBox="1"/>
          <p:nvPr/>
        </p:nvSpPr>
        <p:spPr>
          <a:xfrm>
            <a:off x="0" y="1617525"/>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500">
                <a:solidFill>
                  <a:srgbClr val="808080"/>
                </a:solidFill>
                <a:highlight>
                  <a:srgbClr val="FFFFFF"/>
                </a:highlight>
                <a:latin typeface="Courier New"/>
                <a:ea typeface="Courier New"/>
                <a:cs typeface="Courier New"/>
                <a:sym typeface="Courier New"/>
              </a:rPr>
              <a:t>/** Called when the activity is first created. */</a:t>
            </a:r>
            <a:endParaRPr i="1" sz="15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rgbClr val="808000"/>
                </a:solidFill>
                <a:highlight>
                  <a:srgbClr val="FFFFFF"/>
                </a:highlight>
                <a:latin typeface="Courier New"/>
                <a:ea typeface="Courier New"/>
                <a:cs typeface="Courier New"/>
                <a:sym typeface="Courier New"/>
              </a:rPr>
              <a:t>@Override</a:t>
            </a:r>
            <a:endParaRPr sz="1500">
              <a:solidFill>
                <a:srgbClr val="8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1500">
                <a:solidFill>
                  <a:srgbClr val="000080"/>
                </a:solidFill>
                <a:highlight>
                  <a:srgbClr val="FFFFFF"/>
                </a:highlight>
                <a:latin typeface="Courier New"/>
                <a:ea typeface="Courier New"/>
                <a:cs typeface="Courier New"/>
                <a:sym typeface="Courier New"/>
              </a:rPr>
              <a:t>public void </a:t>
            </a:r>
            <a:r>
              <a:rPr lang="en-GB" sz="1500">
                <a:solidFill>
                  <a:schemeClr val="dk1"/>
                </a:solidFill>
                <a:highlight>
                  <a:srgbClr val="FFFFFF"/>
                </a:highlight>
                <a:latin typeface="Courier New"/>
                <a:ea typeface="Courier New"/>
                <a:cs typeface="Courier New"/>
                <a:sym typeface="Courier New"/>
              </a:rPr>
              <a:t>onCreate(Bundle savedInstanceState)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chemeClr val="dk1"/>
                </a:solidFill>
                <a:highlight>
                  <a:srgbClr val="FFFFFF"/>
                </a:highlight>
                <a:latin typeface="Courier New"/>
                <a:ea typeface="Courier New"/>
                <a:cs typeface="Courier New"/>
                <a:sym typeface="Courier New"/>
              </a:rPr>
              <a:t>   </a:t>
            </a:r>
            <a:r>
              <a:rPr b="1" lang="en-GB" sz="1500">
                <a:solidFill>
                  <a:srgbClr val="000080"/>
                </a:solidFill>
                <a:highlight>
                  <a:srgbClr val="FFFFFF"/>
                </a:highlight>
                <a:latin typeface="Courier New"/>
                <a:ea typeface="Courier New"/>
                <a:cs typeface="Courier New"/>
                <a:sym typeface="Courier New"/>
              </a:rPr>
              <a:t>super</a:t>
            </a:r>
            <a:r>
              <a:rPr lang="en-GB" sz="1500">
                <a:solidFill>
                  <a:schemeClr val="dk1"/>
                </a:solidFill>
                <a:highlight>
                  <a:srgbClr val="FFFFFF"/>
                </a:highlight>
                <a:latin typeface="Courier New"/>
                <a:ea typeface="Courier New"/>
                <a:cs typeface="Courier New"/>
                <a:sym typeface="Courier New"/>
              </a:rPr>
              <a:t>.onCreate(savedInstanceState);</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chemeClr val="dk1"/>
                </a:solidFill>
                <a:highlight>
                  <a:srgbClr val="FFFFFF"/>
                </a:highlight>
                <a:latin typeface="Courier New"/>
                <a:ea typeface="Courier New"/>
                <a:cs typeface="Courier New"/>
                <a:sym typeface="Courier New"/>
              </a:rPr>
              <a:t>   setContentView(R.layout.</a:t>
            </a:r>
            <a:r>
              <a:rPr b="1" i="1" lang="en-GB" sz="1500">
                <a:solidFill>
                  <a:srgbClr val="660E7A"/>
                </a:solidFill>
                <a:highlight>
                  <a:srgbClr val="FFFFFF"/>
                </a:highlight>
                <a:latin typeface="Courier New"/>
                <a:ea typeface="Courier New"/>
                <a:cs typeface="Courier New"/>
                <a:sym typeface="Courier New"/>
              </a:rPr>
              <a:t>activity_main</a:t>
            </a:r>
            <a:r>
              <a:rPr lang="en-GB"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chemeClr val="dk1"/>
                </a:solidFill>
                <a:highlight>
                  <a:srgbClr val="FFFFFF"/>
                </a:highlight>
                <a:latin typeface="Courier New"/>
                <a:ea typeface="Courier New"/>
                <a:cs typeface="Courier New"/>
                <a:sym typeface="Courier New"/>
              </a:rPr>
              <a:t>   </a:t>
            </a:r>
            <a:r>
              <a:rPr i="1" lang="en-GB" sz="1500">
                <a:solidFill>
                  <a:srgbClr val="808080"/>
                </a:solidFill>
                <a:highlight>
                  <a:srgbClr val="FFFFFF"/>
                </a:highlight>
                <a:latin typeface="Courier New"/>
                <a:ea typeface="Courier New"/>
                <a:cs typeface="Courier New"/>
                <a:sym typeface="Courier New"/>
              </a:rPr>
              <a:t>// Get USB manager</a:t>
            </a:r>
            <a:endParaRPr i="1" sz="15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500">
                <a:solidFill>
                  <a:srgbClr val="808080"/>
                </a:solidFill>
                <a:highlight>
                  <a:srgbClr val="FFFFFF"/>
                </a:highlight>
                <a:latin typeface="Courier New"/>
                <a:ea typeface="Courier New"/>
                <a:cs typeface="Courier New"/>
                <a:sym typeface="Courier New"/>
              </a:rPr>
              <a:t>   </a:t>
            </a:r>
            <a:r>
              <a:rPr b="1" lang="en-GB" sz="1500">
                <a:solidFill>
                  <a:srgbClr val="660E7A"/>
                </a:solidFill>
                <a:highlight>
                  <a:srgbClr val="FFFFFF"/>
                </a:highlight>
                <a:latin typeface="Courier New"/>
                <a:ea typeface="Courier New"/>
                <a:cs typeface="Courier New"/>
                <a:sym typeface="Courier New"/>
              </a:rPr>
              <a:t>mManager </a:t>
            </a:r>
            <a:r>
              <a:rPr lang="en-GB" sz="1500">
                <a:solidFill>
                  <a:schemeClr val="dk1"/>
                </a:solidFill>
                <a:highlight>
                  <a:srgbClr val="FFFFFF"/>
                </a:highlight>
                <a:latin typeface="Courier New"/>
                <a:ea typeface="Courier New"/>
                <a:cs typeface="Courier New"/>
                <a:sym typeface="Courier New"/>
              </a:rPr>
              <a:t>= (UsbManager) getSystemService(Context.</a:t>
            </a:r>
            <a:r>
              <a:rPr b="1" i="1" lang="en-GB" sz="1500">
                <a:solidFill>
                  <a:srgbClr val="660E7A"/>
                </a:solidFill>
                <a:highlight>
                  <a:srgbClr val="FFFFFF"/>
                </a:highlight>
                <a:latin typeface="Courier New"/>
                <a:ea typeface="Courier New"/>
                <a:cs typeface="Courier New"/>
                <a:sym typeface="Courier New"/>
              </a:rPr>
              <a:t>USB_SERVICE</a:t>
            </a:r>
            <a:r>
              <a:rPr lang="en-GB"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5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500">
                <a:solidFill>
                  <a:schemeClr val="dk1"/>
                </a:solidFill>
                <a:highlight>
                  <a:srgbClr val="FFFFFF"/>
                </a:highlight>
                <a:latin typeface="Courier New"/>
                <a:ea typeface="Courier New"/>
                <a:cs typeface="Courier New"/>
                <a:sym typeface="Courier New"/>
              </a:rPr>
              <a:t>   </a:t>
            </a:r>
            <a:r>
              <a:rPr i="1" lang="en-GB" sz="1500">
                <a:solidFill>
                  <a:srgbClr val="808080"/>
                </a:solidFill>
                <a:highlight>
                  <a:srgbClr val="FFFFFF"/>
                </a:highlight>
                <a:latin typeface="Courier New"/>
                <a:ea typeface="Courier New"/>
                <a:cs typeface="Courier New"/>
                <a:sym typeface="Courier New"/>
              </a:rPr>
              <a:t>// Initialize reader</a:t>
            </a:r>
            <a:endParaRPr i="1" sz="15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500">
                <a:solidFill>
                  <a:srgbClr val="808080"/>
                </a:solidFill>
                <a:highlight>
                  <a:srgbClr val="FFFFFF"/>
                </a:highlight>
                <a:latin typeface="Courier New"/>
                <a:ea typeface="Courier New"/>
                <a:cs typeface="Courier New"/>
                <a:sym typeface="Courier New"/>
              </a:rPr>
              <a:t>   </a:t>
            </a:r>
            <a:r>
              <a:rPr b="1" lang="en-GB" sz="1500">
                <a:solidFill>
                  <a:srgbClr val="660E7A"/>
                </a:solidFill>
                <a:highlight>
                  <a:srgbClr val="FFFFFF"/>
                </a:highlight>
                <a:latin typeface="Courier New"/>
                <a:ea typeface="Courier New"/>
                <a:cs typeface="Courier New"/>
                <a:sym typeface="Courier New"/>
              </a:rPr>
              <a:t>mReader </a:t>
            </a:r>
            <a:r>
              <a:rPr lang="en-GB" sz="1500">
                <a:solidFill>
                  <a:schemeClr val="dk1"/>
                </a:solidFill>
                <a:highlight>
                  <a:srgbClr val="FFFFFF"/>
                </a:highlight>
                <a:latin typeface="Courier New"/>
                <a:ea typeface="Courier New"/>
                <a:cs typeface="Courier New"/>
                <a:sym typeface="Courier New"/>
              </a:rPr>
              <a:t>= </a:t>
            </a:r>
            <a:r>
              <a:rPr b="1" lang="en-GB" sz="1500">
                <a:solidFill>
                  <a:srgbClr val="000080"/>
                </a:solidFill>
                <a:highlight>
                  <a:srgbClr val="FFFFFF"/>
                </a:highlight>
                <a:latin typeface="Courier New"/>
                <a:ea typeface="Courier New"/>
                <a:cs typeface="Courier New"/>
                <a:sym typeface="Courier New"/>
              </a:rPr>
              <a:t>new </a:t>
            </a:r>
            <a:r>
              <a:rPr lang="en-GB" sz="1500">
                <a:solidFill>
                  <a:schemeClr val="dk1"/>
                </a:solidFill>
                <a:highlight>
                  <a:srgbClr val="FFFFFF"/>
                </a:highlight>
                <a:latin typeface="Courier New"/>
                <a:ea typeface="Courier New"/>
                <a:cs typeface="Courier New"/>
                <a:sym typeface="Courier New"/>
              </a:rPr>
              <a:t>Reader(</a:t>
            </a:r>
            <a:r>
              <a:rPr b="1" lang="en-GB" sz="1500">
                <a:solidFill>
                  <a:srgbClr val="660E7A"/>
                </a:solidFill>
                <a:highlight>
                  <a:srgbClr val="FFFFFF"/>
                </a:highlight>
                <a:latin typeface="Courier New"/>
                <a:ea typeface="Courier New"/>
                <a:cs typeface="Courier New"/>
                <a:sym typeface="Courier New"/>
              </a:rPr>
              <a:t>mManager</a:t>
            </a:r>
            <a:r>
              <a:rPr lang="en-GB" sz="1500">
                <a:solidFill>
                  <a:schemeClr val="dk1"/>
                </a:solidFill>
                <a:highlight>
                  <a:srgbClr val="FFFFFF"/>
                </a:highlight>
                <a:latin typeface="Courier New"/>
                <a:ea typeface="Courier New"/>
                <a:cs typeface="Courier New"/>
                <a:sym typeface="Courier New"/>
              </a:rPr>
              <a:t>);</a:t>
            </a:r>
            <a:endParaRPr sz="1500">
              <a:solidFill>
                <a:schemeClr val="dk1"/>
              </a:solidFill>
              <a:highlight>
                <a:srgbClr val="FFFFFF"/>
              </a:highlight>
              <a:latin typeface="Courier New"/>
              <a:ea typeface="Courier New"/>
              <a:cs typeface="Courier New"/>
              <a:sym typeface="Courier New"/>
            </a:endParaRPr>
          </a:p>
        </p:txBody>
      </p:sp>
      <p:sp>
        <p:nvSpPr>
          <p:cNvPr id="92" name="Google Shape;92;p17"/>
          <p:cNvSpPr txBox="1"/>
          <p:nvPr/>
        </p:nvSpPr>
        <p:spPr>
          <a:xfrm>
            <a:off x="0" y="704825"/>
            <a:ext cx="849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53833"/>
                </a:solidFill>
                <a:highlight>
                  <a:srgbClr val="FFFFFF"/>
                </a:highlight>
                <a:latin typeface="Roboto Mono Medium"/>
                <a:ea typeface="Roboto Mono Medium"/>
                <a:cs typeface="Roboto Mono Medium"/>
                <a:sym typeface="Roboto Mono Medium"/>
              </a:rPr>
              <a:t>To create and initialize a Reader object, get an instance of UsbManager by calling Context.getSystemService().</a:t>
            </a:r>
            <a:endParaRPr>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57175" y="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3137"/>
              <a:buFont typeface="Arial"/>
              <a:buNone/>
            </a:pPr>
            <a:r>
              <a:rPr b="1" lang="en-GB" sz="2550">
                <a:solidFill>
                  <a:srgbClr val="353833"/>
                </a:solidFill>
                <a:highlight>
                  <a:srgbClr val="FFFFFF"/>
                </a:highlight>
              </a:rPr>
              <a:t>Package com.acs.smartcard Description [Continue]</a:t>
            </a:r>
            <a:endParaRPr b="1" sz="2550">
              <a:solidFill>
                <a:srgbClr val="353833"/>
              </a:solidFill>
              <a:highlight>
                <a:srgbClr val="FFFFFF"/>
              </a:highlight>
            </a:endParaRPr>
          </a:p>
          <a:p>
            <a:pPr indent="0" lvl="0" marL="0" rtl="0" algn="l">
              <a:spcBef>
                <a:spcPts val="400"/>
              </a:spcBef>
              <a:spcAft>
                <a:spcPts val="0"/>
              </a:spcAft>
              <a:buNone/>
            </a:pPr>
            <a:r>
              <a:t/>
            </a:r>
            <a:endParaRPr/>
          </a:p>
        </p:txBody>
      </p:sp>
      <p:sp>
        <p:nvSpPr>
          <p:cNvPr id="98" name="Google Shape;98;p18"/>
          <p:cNvSpPr txBox="1"/>
          <p:nvPr>
            <p:ph idx="1" type="body"/>
          </p:nvPr>
        </p:nvSpPr>
        <p:spPr>
          <a:xfrm>
            <a:off x="0" y="402600"/>
            <a:ext cx="9144000" cy="34164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Clr>
                <a:schemeClr val="dk1"/>
              </a:buClr>
              <a:buSzPts val="1100"/>
              <a:buFont typeface="Arial"/>
              <a:buNone/>
            </a:pPr>
            <a:r>
              <a:rPr lang="en-GB" sz="1100">
                <a:solidFill>
                  <a:srgbClr val="353833"/>
                </a:solidFill>
                <a:highlight>
                  <a:srgbClr val="FFFFFF"/>
                </a:highlight>
                <a:latin typeface="Roboto Mono Medium"/>
                <a:ea typeface="Roboto Mono Medium"/>
                <a:cs typeface="Roboto Mono Medium"/>
                <a:sym typeface="Roboto Mono Medium"/>
              </a:rPr>
              <a:t>If you want to detect a card in your application, you can supply a </a:t>
            </a:r>
            <a:r>
              <a:rPr lang="en-GB" sz="1300">
                <a:solidFill>
                  <a:srgbClr val="353833"/>
                </a:solidFill>
                <a:highlight>
                  <a:srgbClr val="FFFFFF"/>
                </a:highlight>
                <a:latin typeface="Roboto Mono Medium"/>
                <a:ea typeface="Roboto Mono Medium"/>
                <a:cs typeface="Roboto Mono Medium"/>
                <a:sym typeface="Roboto Mono Medium"/>
              </a:rPr>
              <a:t>Reader.OnStateChangeListener</a:t>
            </a:r>
            <a:r>
              <a:rPr lang="en-GB" sz="1100">
                <a:solidFill>
                  <a:srgbClr val="353833"/>
                </a:solidFill>
                <a:highlight>
                  <a:srgbClr val="FFFFFF"/>
                </a:highlight>
                <a:latin typeface="Roboto Mono Medium"/>
                <a:ea typeface="Roboto Mono Medium"/>
                <a:cs typeface="Roboto Mono Medium"/>
                <a:sym typeface="Roboto Mono Medium"/>
              </a:rPr>
              <a:t> object to </a:t>
            </a:r>
            <a:r>
              <a:rPr lang="en-GB" sz="1300">
                <a:solidFill>
                  <a:srgbClr val="353833"/>
                </a:solidFill>
                <a:highlight>
                  <a:srgbClr val="FFFFFF"/>
                </a:highlight>
                <a:latin typeface="Roboto Mono Medium"/>
                <a:ea typeface="Roboto Mono Medium"/>
                <a:cs typeface="Roboto Mono Medium"/>
                <a:sym typeface="Roboto Mono Medium"/>
              </a:rPr>
              <a:t>Reader</a:t>
            </a:r>
            <a:r>
              <a:rPr lang="en-GB" sz="1100">
                <a:solidFill>
                  <a:srgbClr val="353833"/>
                </a:solidFill>
                <a:highlight>
                  <a:srgbClr val="FFFFFF"/>
                </a:highlight>
                <a:latin typeface="Roboto Mono Medium"/>
                <a:ea typeface="Roboto Mono Medium"/>
                <a:cs typeface="Roboto Mono Medium"/>
                <a:sym typeface="Roboto Mono Medium"/>
              </a:rPr>
              <a:t> object.</a:t>
            </a:r>
            <a:endParaRPr sz="1100">
              <a:solidFill>
                <a:srgbClr val="353833"/>
              </a:solidFill>
              <a:highlight>
                <a:srgbClr val="FFFFFF"/>
              </a:highlight>
              <a:latin typeface="Roboto Mono Medium"/>
              <a:ea typeface="Roboto Mono Medium"/>
              <a:cs typeface="Roboto Mono Medium"/>
              <a:sym typeface="Roboto Mono Medium"/>
            </a:endParaRPr>
          </a:p>
          <a:p>
            <a:pPr indent="0" lvl="0" marL="0" rtl="0" algn="l">
              <a:spcBef>
                <a:spcPts val="9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
        <p:nvSpPr>
          <p:cNvPr id="99" name="Google Shape;99;p18"/>
          <p:cNvSpPr txBox="1"/>
          <p:nvPr/>
        </p:nvSpPr>
        <p:spPr>
          <a:xfrm>
            <a:off x="0" y="919300"/>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900">
                <a:solidFill>
                  <a:srgbClr val="660E7A"/>
                </a:solidFill>
                <a:highlight>
                  <a:srgbClr val="FFFFFF"/>
                </a:highlight>
                <a:latin typeface="Courier New"/>
                <a:ea typeface="Courier New"/>
                <a:cs typeface="Courier New"/>
                <a:sym typeface="Courier New"/>
              </a:rPr>
              <a:t>mReader</a:t>
            </a:r>
            <a:r>
              <a:rPr lang="en-GB" sz="900">
                <a:solidFill>
                  <a:schemeClr val="dk1"/>
                </a:solidFill>
                <a:highlight>
                  <a:srgbClr val="FFFFFF"/>
                </a:highlight>
                <a:latin typeface="Courier New"/>
                <a:ea typeface="Courier New"/>
                <a:cs typeface="Courier New"/>
                <a:sym typeface="Courier New"/>
              </a:rPr>
              <a:t>.setOnStateChangeListener(</a:t>
            </a:r>
            <a:r>
              <a:rPr b="1" lang="en-GB" sz="900">
                <a:solidFill>
                  <a:srgbClr val="000080"/>
                </a:solidFill>
                <a:highlight>
                  <a:srgbClr val="FFFFFF"/>
                </a:highlight>
                <a:latin typeface="Courier New"/>
                <a:ea typeface="Courier New"/>
                <a:cs typeface="Courier New"/>
                <a:sym typeface="Courier New"/>
              </a:rPr>
              <a:t>new </a:t>
            </a:r>
            <a:r>
              <a:rPr lang="en-GB" sz="900">
                <a:solidFill>
                  <a:schemeClr val="dk1"/>
                </a:solidFill>
                <a:highlight>
                  <a:srgbClr val="FFFFFF"/>
                </a:highlight>
                <a:latin typeface="Courier New"/>
                <a:ea typeface="Courier New"/>
                <a:cs typeface="Courier New"/>
                <a:sym typeface="Courier New"/>
              </a:rPr>
              <a:t>OnStateChangeListener()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lang="en-GB" sz="900">
                <a:solidFill>
                  <a:srgbClr val="808000"/>
                </a:solidFill>
                <a:highlight>
                  <a:srgbClr val="FFFFFF"/>
                </a:highlight>
                <a:latin typeface="Courier New"/>
                <a:ea typeface="Courier New"/>
                <a:cs typeface="Courier New"/>
                <a:sym typeface="Courier New"/>
              </a:rPr>
              <a:t>@Override</a:t>
            </a:r>
            <a:endParaRPr sz="900">
              <a:solidFill>
                <a:srgbClr val="8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rgbClr val="808000"/>
                </a:solidFill>
                <a:highlight>
                  <a:srgbClr val="FFFFFF"/>
                </a:highlight>
                <a:latin typeface="Courier New"/>
                <a:ea typeface="Courier New"/>
                <a:cs typeface="Courier New"/>
                <a:sym typeface="Courier New"/>
              </a:rPr>
              <a:t>   </a:t>
            </a:r>
            <a:r>
              <a:rPr b="1" lang="en-GB" sz="900">
                <a:solidFill>
                  <a:srgbClr val="000080"/>
                </a:solidFill>
                <a:highlight>
                  <a:srgbClr val="FFFFFF"/>
                </a:highlight>
                <a:latin typeface="Courier New"/>
                <a:ea typeface="Courier New"/>
                <a:cs typeface="Courier New"/>
                <a:sym typeface="Courier New"/>
              </a:rPr>
              <a:t>public void </a:t>
            </a:r>
            <a:r>
              <a:rPr lang="en-GB" sz="900">
                <a:solidFill>
                  <a:schemeClr val="dk1"/>
                </a:solidFill>
                <a:highlight>
                  <a:srgbClr val="FFFFFF"/>
                </a:highlight>
                <a:latin typeface="Courier New"/>
                <a:ea typeface="Courier New"/>
                <a:cs typeface="Courier New"/>
                <a:sym typeface="Courier New"/>
              </a:rPr>
              <a:t>onStateChange(</a:t>
            </a:r>
            <a:r>
              <a:rPr b="1" lang="en-GB" sz="900">
                <a:solidFill>
                  <a:srgbClr val="000080"/>
                </a:solidFill>
                <a:highlight>
                  <a:srgbClr val="FFFFFF"/>
                </a:highlight>
                <a:latin typeface="Courier New"/>
                <a:ea typeface="Courier New"/>
                <a:cs typeface="Courier New"/>
                <a:sym typeface="Courier New"/>
              </a:rPr>
              <a:t>int </a:t>
            </a:r>
            <a:r>
              <a:rPr lang="en-GB" sz="900">
                <a:solidFill>
                  <a:schemeClr val="dk1"/>
                </a:solidFill>
                <a:highlight>
                  <a:srgbClr val="FFFFFF"/>
                </a:highlight>
                <a:latin typeface="Courier New"/>
                <a:ea typeface="Courier New"/>
                <a:cs typeface="Courier New"/>
                <a:sym typeface="Courier New"/>
              </a:rPr>
              <a:t>slotNum, </a:t>
            </a:r>
            <a:r>
              <a:rPr b="1" lang="en-GB" sz="900">
                <a:solidFill>
                  <a:srgbClr val="000080"/>
                </a:solidFill>
                <a:highlight>
                  <a:srgbClr val="FFFFFF"/>
                </a:highlight>
                <a:latin typeface="Courier New"/>
                <a:ea typeface="Courier New"/>
                <a:cs typeface="Courier New"/>
                <a:sym typeface="Courier New"/>
              </a:rPr>
              <a:t>int </a:t>
            </a:r>
            <a:r>
              <a:rPr lang="en-GB" sz="900">
                <a:solidFill>
                  <a:schemeClr val="dk1"/>
                </a:solidFill>
                <a:highlight>
                  <a:srgbClr val="FFFFFF"/>
                </a:highlight>
                <a:latin typeface="Courier New"/>
                <a:ea typeface="Courier New"/>
                <a:cs typeface="Courier New"/>
                <a:sym typeface="Courier New"/>
              </a:rPr>
              <a:t>prevState, </a:t>
            </a:r>
            <a:r>
              <a:rPr b="1" lang="en-GB" sz="900">
                <a:solidFill>
                  <a:srgbClr val="000080"/>
                </a:solidFill>
                <a:highlight>
                  <a:srgbClr val="FFFFFF"/>
                </a:highlight>
                <a:latin typeface="Courier New"/>
                <a:ea typeface="Courier New"/>
                <a:cs typeface="Courier New"/>
                <a:sym typeface="Courier New"/>
              </a:rPr>
              <a:t>int </a:t>
            </a:r>
            <a:r>
              <a:rPr lang="en-GB" sz="900">
                <a:solidFill>
                  <a:schemeClr val="dk1"/>
                </a:solidFill>
                <a:highlight>
                  <a:srgbClr val="FFFFFF"/>
                </a:highlight>
                <a:latin typeface="Courier New"/>
                <a:ea typeface="Courier New"/>
                <a:cs typeface="Courier New"/>
                <a:sym typeface="Courier New"/>
              </a:rPr>
              <a:t>currState)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b="1" lang="en-GB" sz="900">
                <a:solidFill>
                  <a:srgbClr val="000080"/>
                </a:solidFill>
                <a:highlight>
                  <a:srgbClr val="FFFFFF"/>
                </a:highlight>
                <a:latin typeface="Courier New"/>
                <a:ea typeface="Courier New"/>
                <a:cs typeface="Courier New"/>
                <a:sym typeface="Courier New"/>
              </a:rPr>
              <a:t>if </a:t>
            </a:r>
            <a:r>
              <a:rPr lang="en-GB" sz="900">
                <a:solidFill>
                  <a:schemeClr val="dk1"/>
                </a:solidFill>
                <a:highlight>
                  <a:srgbClr val="FFFFFF"/>
                </a:highlight>
                <a:latin typeface="Courier New"/>
                <a:ea typeface="Courier New"/>
                <a:cs typeface="Courier New"/>
                <a:sym typeface="Courier New"/>
              </a:rPr>
              <a:t>(prevState &lt; Reader.</a:t>
            </a:r>
            <a:r>
              <a:rPr b="1" i="1" lang="en-GB" sz="900">
                <a:solidFill>
                  <a:srgbClr val="660E7A"/>
                </a:solidFill>
                <a:highlight>
                  <a:srgbClr val="FFFFFF"/>
                </a:highlight>
                <a:latin typeface="Courier New"/>
                <a:ea typeface="Courier New"/>
                <a:cs typeface="Courier New"/>
                <a:sym typeface="Courier New"/>
              </a:rPr>
              <a:t>CARD_UNKNOWN</a:t>
            </a:r>
            <a:endParaRPr b="1" i="1" sz="900">
              <a:solidFill>
                <a:srgbClr val="660E7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i="1" lang="en-GB" sz="900">
                <a:solidFill>
                  <a:srgbClr val="660E7A"/>
                </a:solidFill>
                <a:highlight>
                  <a:srgbClr val="FFFFFF"/>
                </a:highlight>
                <a:latin typeface="Courier New"/>
                <a:ea typeface="Courier New"/>
                <a:cs typeface="Courier New"/>
                <a:sym typeface="Courier New"/>
              </a:rPr>
              <a:t>               </a:t>
            </a:r>
            <a:r>
              <a:rPr lang="en-GB" sz="900">
                <a:solidFill>
                  <a:schemeClr val="dk1"/>
                </a:solidFill>
                <a:highlight>
                  <a:srgbClr val="FFFFFF"/>
                </a:highlight>
                <a:latin typeface="Courier New"/>
                <a:ea typeface="Courier New"/>
                <a:cs typeface="Courier New"/>
                <a:sym typeface="Courier New"/>
              </a:rPr>
              <a:t>|| prevState &gt; Reader.</a:t>
            </a:r>
            <a:r>
              <a:rPr b="1" i="1" lang="en-GB" sz="900">
                <a:solidFill>
                  <a:srgbClr val="660E7A"/>
                </a:solidFill>
                <a:highlight>
                  <a:srgbClr val="FFFFFF"/>
                </a:highlight>
                <a:latin typeface="Courier New"/>
                <a:ea typeface="Courier New"/>
                <a:cs typeface="Courier New"/>
                <a:sym typeface="Courier New"/>
              </a:rPr>
              <a:t>CARD_SPECIFIC</a:t>
            </a: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prevState = Reader.</a:t>
            </a:r>
            <a:r>
              <a:rPr b="1" i="1" lang="en-GB" sz="900">
                <a:solidFill>
                  <a:srgbClr val="660E7A"/>
                </a:solidFill>
                <a:highlight>
                  <a:srgbClr val="FFFFFF"/>
                </a:highlight>
                <a:latin typeface="Courier New"/>
                <a:ea typeface="Courier New"/>
                <a:cs typeface="Courier New"/>
                <a:sym typeface="Courier New"/>
              </a:rPr>
              <a:t>CARD_UNKNOWN</a:t>
            </a:r>
            <a:r>
              <a:rPr lang="en-GB"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b="1" lang="en-GB" sz="900">
                <a:solidFill>
                  <a:srgbClr val="000080"/>
                </a:solidFill>
                <a:highlight>
                  <a:srgbClr val="FFFFFF"/>
                </a:highlight>
                <a:latin typeface="Courier New"/>
                <a:ea typeface="Courier New"/>
                <a:cs typeface="Courier New"/>
                <a:sym typeface="Courier New"/>
              </a:rPr>
              <a:t>if </a:t>
            </a:r>
            <a:r>
              <a:rPr lang="en-GB" sz="900">
                <a:solidFill>
                  <a:schemeClr val="dk1"/>
                </a:solidFill>
                <a:highlight>
                  <a:srgbClr val="FFFFFF"/>
                </a:highlight>
                <a:latin typeface="Courier New"/>
                <a:ea typeface="Courier New"/>
                <a:cs typeface="Courier New"/>
                <a:sym typeface="Courier New"/>
              </a:rPr>
              <a:t>(currState &lt; Reader.</a:t>
            </a:r>
            <a:r>
              <a:rPr b="1" i="1" lang="en-GB" sz="900">
                <a:solidFill>
                  <a:srgbClr val="660E7A"/>
                </a:solidFill>
                <a:highlight>
                  <a:srgbClr val="FFFFFF"/>
                </a:highlight>
                <a:latin typeface="Courier New"/>
                <a:ea typeface="Courier New"/>
                <a:cs typeface="Courier New"/>
                <a:sym typeface="Courier New"/>
              </a:rPr>
              <a:t>CARD_UNKNOWN</a:t>
            </a:r>
            <a:endParaRPr b="1" i="1" sz="900">
              <a:solidFill>
                <a:srgbClr val="660E7A"/>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i="1" lang="en-GB" sz="900">
                <a:solidFill>
                  <a:srgbClr val="660E7A"/>
                </a:solidFill>
                <a:highlight>
                  <a:srgbClr val="FFFFFF"/>
                </a:highlight>
                <a:latin typeface="Courier New"/>
                <a:ea typeface="Courier New"/>
                <a:cs typeface="Courier New"/>
                <a:sym typeface="Courier New"/>
              </a:rPr>
              <a:t>               </a:t>
            </a:r>
            <a:r>
              <a:rPr lang="en-GB" sz="900">
                <a:solidFill>
                  <a:schemeClr val="dk1"/>
                </a:solidFill>
                <a:highlight>
                  <a:srgbClr val="FFFFFF"/>
                </a:highlight>
                <a:latin typeface="Courier New"/>
                <a:ea typeface="Courier New"/>
                <a:cs typeface="Courier New"/>
                <a:sym typeface="Courier New"/>
              </a:rPr>
              <a:t>|| currState &gt; Reader.</a:t>
            </a:r>
            <a:r>
              <a:rPr b="1" i="1" lang="en-GB" sz="900">
                <a:solidFill>
                  <a:srgbClr val="660E7A"/>
                </a:solidFill>
                <a:highlight>
                  <a:srgbClr val="FFFFFF"/>
                </a:highlight>
                <a:latin typeface="Courier New"/>
                <a:ea typeface="Courier New"/>
                <a:cs typeface="Courier New"/>
                <a:sym typeface="Courier New"/>
              </a:rPr>
              <a:t>CARD_SPECIFIC</a:t>
            </a: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currState = Reader.</a:t>
            </a:r>
            <a:r>
              <a:rPr b="1" i="1" lang="en-GB" sz="900">
                <a:solidFill>
                  <a:srgbClr val="660E7A"/>
                </a:solidFill>
                <a:highlight>
                  <a:srgbClr val="FFFFFF"/>
                </a:highlight>
                <a:latin typeface="Courier New"/>
                <a:ea typeface="Courier New"/>
                <a:cs typeface="Courier New"/>
                <a:sym typeface="Courier New"/>
              </a:rPr>
              <a:t>CARD_UNKNOWN</a:t>
            </a:r>
            <a:r>
              <a:rPr lang="en-GB"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i="1" lang="en-GB" sz="900">
                <a:solidFill>
                  <a:srgbClr val="808080"/>
                </a:solidFill>
                <a:highlight>
                  <a:srgbClr val="FFFFFF"/>
                </a:highlight>
                <a:latin typeface="Courier New"/>
                <a:ea typeface="Courier New"/>
                <a:cs typeface="Courier New"/>
                <a:sym typeface="Courier New"/>
              </a:rPr>
              <a:t>// Create output string</a:t>
            </a:r>
            <a:endParaRPr i="1" sz="9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900">
                <a:solidFill>
                  <a:srgbClr val="808080"/>
                </a:solidFill>
                <a:highlight>
                  <a:srgbClr val="FFFFFF"/>
                </a:highlight>
                <a:latin typeface="Courier New"/>
                <a:ea typeface="Courier New"/>
                <a:cs typeface="Courier New"/>
                <a:sym typeface="Courier New"/>
              </a:rPr>
              <a:t>       </a:t>
            </a:r>
            <a:r>
              <a:rPr b="1" lang="en-GB" sz="900">
                <a:solidFill>
                  <a:srgbClr val="000080"/>
                </a:solidFill>
                <a:highlight>
                  <a:srgbClr val="FFFFFF"/>
                </a:highlight>
                <a:latin typeface="Courier New"/>
                <a:ea typeface="Courier New"/>
                <a:cs typeface="Courier New"/>
                <a:sym typeface="Courier New"/>
              </a:rPr>
              <a:t>final </a:t>
            </a:r>
            <a:r>
              <a:rPr lang="en-GB" sz="900">
                <a:solidFill>
                  <a:schemeClr val="dk1"/>
                </a:solidFill>
                <a:highlight>
                  <a:srgbClr val="FFFFFF"/>
                </a:highlight>
                <a:latin typeface="Courier New"/>
                <a:ea typeface="Courier New"/>
                <a:cs typeface="Courier New"/>
                <a:sym typeface="Courier New"/>
              </a:rPr>
              <a:t>String outputString = </a:t>
            </a:r>
            <a:r>
              <a:rPr b="1" lang="en-GB" sz="900">
                <a:solidFill>
                  <a:srgbClr val="008000"/>
                </a:solidFill>
                <a:highlight>
                  <a:srgbClr val="FFFFFF"/>
                </a:highlight>
                <a:latin typeface="Courier New"/>
                <a:ea typeface="Courier New"/>
                <a:cs typeface="Courier New"/>
                <a:sym typeface="Courier New"/>
              </a:rPr>
              <a:t>"Slot " </a:t>
            </a:r>
            <a:r>
              <a:rPr lang="en-GB" sz="900">
                <a:solidFill>
                  <a:schemeClr val="dk1"/>
                </a:solidFill>
                <a:highlight>
                  <a:srgbClr val="FFFFFF"/>
                </a:highlight>
                <a:latin typeface="Courier New"/>
                <a:ea typeface="Courier New"/>
                <a:cs typeface="Courier New"/>
                <a:sym typeface="Courier New"/>
              </a:rPr>
              <a:t>+ slotNum + </a:t>
            </a:r>
            <a:r>
              <a:rPr b="1" lang="en-GB" sz="900">
                <a:solidFill>
                  <a:srgbClr val="008000"/>
                </a:solidFill>
                <a:highlight>
                  <a:srgbClr val="FFFFFF"/>
                </a:highlight>
                <a:latin typeface="Courier New"/>
                <a:ea typeface="Courier New"/>
                <a:cs typeface="Courier New"/>
                <a:sym typeface="Courier New"/>
              </a:rPr>
              <a:t>": "</a:t>
            </a:r>
            <a:endParaRPr b="1" sz="9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900">
                <a:solidFill>
                  <a:srgbClr val="008000"/>
                </a:solidFill>
                <a:highlight>
                  <a:srgbClr val="FFFFFF"/>
                </a:highlight>
                <a:latin typeface="Courier New"/>
                <a:ea typeface="Courier New"/>
                <a:cs typeface="Courier New"/>
                <a:sym typeface="Courier New"/>
              </a:rPr>
              <a:t>               </a:t>
            </a:r>
            <a:r>
              <a:rPr lang="en-GB" sz="900">
                <a:solidFill>
                  <a:schemeClr val="dk1"/>
                </a:solidFill>
                <a:highlight>
                  <a:srgbClr val="FFFFFF"/>
                </a:highlight>
                <a:latin typeface="Courier New"/>
                <a:ea typeface="Courier New"/>
                <a:cs typeface="Courier New"/>
                <a:sym typeface="Courier New"/>
              </a:rPr>
              <a:t>+ </a:t>
            </a:r>
            <a:r>
              <a:rPr b="1" i="1" lang="en-GB" sz="900">
                <a:solidFill>
                  <a:srgbClr val="660E7A"/>
                </a:solidFill>
                <a:highlight>
                  <a:srgbClr val="FFFFFF"/>
                </a:highlight>
                <a:latin typeface="Courier New"/>
                <a:ea typeface="Courier New"/>
                <a:cs typeface="Courier New"/>
                <a:sym typeface="Courier New"/>
              </a:rPr>
              <a:t>stateStrings</a:t>
            </a:r>
            <a:r>
              <a:rPr lang="en-GB" sz="900">
                <a:solidFill>
                  <a:schemeClr val="dk1"/>
                </a:solidFill>
                <a:highlight>
                  <a:srgbClr val="FFFFFF"/>
                </a:highlight>
                <a:latin typeface="Courier New"/>
                <a:ea typeface="Courier New"/>
                <a:cs typeface="Courier New"/>
                <a:sym typeface="Courier New"/>
              </a:rPr>
              <a:t>[prevState] + </a:t>
            </a:r>
            <a:r>
              <a:rPr b="1" lang="en-GB" sz="900">
                <a:solidFill>
                  <a:srgbClr val="008000"/>
                </a:solidFill>
                <a:highlight>
                  <a:srgbClr val="FFFFFF"/>
                </a:highlight>
                <a:latin typeface="Courier New"/>
                <a:ea typeface="Courier New"/>
                <a:cs typeface="Courier New"/>
                <a:sym typeface="Courier New"/>
              </a:rPr>
              <a:t>" -&gt; "</a:t>
            </a:r>
            <a:endParaRPr b="1" sz="900">
              <a:solidFill>
                <a:srgbClr val="0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GB" sz="900">
                <a:solidFill>
                  <a:srgbClr val="008000"/>
                </a:solidFill>
                <a:highlight>
                  <a:srgbClr val="FFFFFF"/>
                </a:highlight>
                <a:latin typeface="Courier New"/>
                <a:ea typeface="Courier New"/>
                <a:cs typeface="Courier New"/>
                <a:sym typeface="Courier New"/>
              </a:rPr>
              <a:t>               </a:t>
            </a:r>
            <a:r>
              <a:rPr lang="en-GB" sz="900">
                <a:solidFill>
                  <a:schemeClr val="dk1"/>
                </a:solidFill>
                <a:highlight>
                  <a:srgbClr val="FFFFFF"/>
                </a:highlight>
                <a:latin typeface="Courier New"/>
                <a:ea typeface="Courier New"/>
                <a:cs typeface="Courier New"/>
                <a:sym typeface="Courier New"/>
              </a:rPr>
              <a:t>+ </a:t>
            </a:r>
            <a:r>
              <a:rPr b="1" i="1" lang="en-GB" sz="900">
                <a:solidFill>
                  <a:srgbClr val="660E7A"/>
                </a:solidFill>
                <a:highlight>
                  <a:srgbClr val="FFFFFF"/>
                </a:highlight>
                <a:latin typeface="Courier New"/>
                <a:ea typeface="Courier New"/>
                <a:cs typeface="Courier New"/>
                <a:sym typeface="Courier New"/>
              </a:rPr>
              <a:t>stateStrings</a:t>
            </a:r>
            <a:r>
              <a:rPr lang="en-GB" sz="900">
                <a:solidFill>
                  <a:schemeClr val="dk1"/>
                </a:solidFill>
                <a:highlight>
                  <a:srgbClr val="FFFFFF"/>
                </a:highlight>
                <a:latin typeface="Courier New"/>
                <a:ea typeface="Courier New"/>
                <a:cs typeface="Courier New"/>
                <a:sym typeface="Courier New"/>
              </a:rPr>
              <a:t>[currState];</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i="1" lang="en-GB" sz="900">
                <a:solidFill>
                  <a:srgbClr val="808080"/>
                </a:solidFill>
                <a:highlight>
                  <a:srgbClr val="FFFFFF"/>
                </a:highlight>
                <a:latin typeface="Courier New"/>
                <a:ea typeface="Courier New"/>
                <a:cs typeface="Courier New"/>
                <a:sym typeface="Courier New"/>
              </a:rPr>
              <a:t>// Show output</a:t>
            </a:r>
            <a:endParaRPr i="1" sz="9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900">
                <a:solidFill>
                  <a:srgbClr val="808080"/>
                </a:solidFill>
                <a:highlight>
                  <a:srgbClr val="FFFFFF"/>
                </a:highlight>
                <a:latin typeface="Courier New"/>
                <a:ea typeface="Courier New"/>
                <a:cs typeface="Courier New"/>
                <a:sym typeface="Courier New"/>
              </a:rPr>
              <a:t>       </a:t>
            </a:r>
            <a:r>
              <a:rPr lang="en-GB" sz="900">
                <a:solidFill>
                  <a:schemeClr val="dk1"/>
                </a:solidFill>
                <a:highlight>
                  <a:srgbClr val="FFFFFF"/>
                </a:highlight>
                <a:latin typeface="Courier New"/>
                <a:ea typeface="Courier New"/>
                <a:cs typeface="Courier New"/>
                <a:sym typeface="Courier New"/>
              </a:rPr>
              <a:t>runOnUiThread(</a:t>
            </a:r>
            <a:r>
              <a:rPr b="1" lang="en-GB" sz="900">
                <a:solidFill>
                  <a:srgbClr val="000080"/>
                </a:solidFill>
                <a:highlight>
                  <a:srgbClr val="FFFFFF"/>
                </a:highlight>
                <a:latin typeface="Courier New"/>
                <a:ea typeface="Courier New"/>
                <a:cs typeface="Courier New"/>
                <a:sym typeface="Courier New"/>
              </a:rPr>
              <a:t>new </a:t>
            </a:r>
            <a:r>
              <a:rPr lang="en-GB" sz="900">
                <a:solidFill>
                  <a:schemeClr val="dk1"/>
                </a:solidFill>
                <a:highlight>
                  <a:srgbClr val="FFFFFF"/>
                </a:highlight>
                <a:latin typeface="Courier New"/>
                <a:ea typeface="Courier New"/>
                <a:cs typeface="Courier New"/>
                <a:sym typeface="Courier New"/>
              </a:rPr>
              <a:t>Runnable()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r>
              <a:rPr lang="en-GB" sz="900">
                <a:solidFill>
                  <a:srgbClr val="808000"/>
                </a:solidFill>
                <a:highlight>
                  <a:srgbClr val="FFFFFF"/>
                </a:highlight>
                <a:latin typeface="Courier New"/>
                <a:ea typeface="Courier New"/>
                <a:cs typeface="Courier New"/>
                <a:sym typeface="Courier New"/>
              </a:rPr>
              <a:t>@Override</a:t>
            </a:r>
            <a:endParaRPr sz="900">
              <a:solidFill>
                <a:srgbClr val="808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rgbClr val="808000"/>
                </a:solidFill>
                <a:highlight>
                  <a:srgbClr val="FFFFFF"/>
                </a:highlight>
                <a:latin typeface="Courier New"/>
                <a:ea typeface="Courier New"/>
                <a:cs typeface="Courier New"/>
                <a:sym typeface="Courier New"/>
              </a:rPr>
              <a:t>           </a:t>
            </a:r>
            <a:r>
              <a:rPr b="1" lang="en-GB" sz="900">
                <a:solidFill>
                  <a:srgbClr val="000080"/>
                </a:solidFill>
                <a:highlight>
                  <a:srgbClr val="FFFFFF"/>
                </a:highlight>
                <a:latin typeface="Courier New"/>
                <a:ea typeface="Courier New"/>
                <a:cs typeface="Courier New"/>
                <a:sym typeface="Courier New"/>
              </a:rPr>
              <a:t>public void </a:t>
            </a:r>
            <a:r>
              <a:rPr lang="en-GB" sz="900">
                <a:solidFill>
                  <a:schemeClr val="dk1"/>
                </a:solidFill>
                <a:highlight>
                  <a:srgbClr val="FFFFFF"/>
                </a:highlight>
                <a:latin typeface="Courier New"/>
                <a:ea typeface="Courier New"/>
                <a:cs typeface="Courier New"/>
                <a:sym typeface="Courier New"/>
              </a:rPr>
              <a:t>run()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logMsg(</a:t>
            </a:r>
            <a:r>
              <a:rPr lang="en-GB" sz="900">
                <a:solidFill>
                  <a:srgbClr val="660E7A"/>
                </a:solidFill>
                <a:highlight>
                  <a:srgbClr val="FFFFFF"/>
                </a:highlight>
                <a:latin typeface="Courier New"/>
                <a:ea typeface="Courier New"/>
                <a:cs typeface="Courier New"/>
                <a:sym typeface="Courier New"/>
              </a:rPr>
              <a:t>outputString</a:t>
            </a:r>
            <a:r>
              <a:rPr lang="en-GB"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Reader</a:t>
            </a:r>
            <a:endParaRPr/>
          </a:p>
        </p:txBody>
      </p:sp>
      <p:sp>
        <p:nvSpPr>
          <p:cNvPr id="105" name="Google Shape;105;p19"/>
          <p:cNvSpPr txBox="1"/>
          <p:nvPr>
            <p:ph idx="1" type="body"/>
          </p:nvPr>
        </p:nvSpPr>
        <p:spPr>
          <a:xfrm>
            <a:off x="0" y="506675"/>
            <a:ext cx="91440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3600">
                <a:solidFill>
                  <a:srgbClr val="000080"/>
                </a:solidFill>
                <a:highlight>
                  <a:srgbClr val="FFFFFF"/>
                </a:highlight>
                <a:latin typeface="Courier New"/>
                <a:ea typeface="Courier New"/>
                <a:cs typeface="Courier New"/>
                <a:sym typeface="Courier New"/>
              </a:rPr>
              <a:t>for </a:t>
            </a:r>
            <a:r>
              <a:rPr lang="en-GB" sz="3600">
                <a:solidFill>
                  <a:schemeClr val="dk1"/>
                </a:solidFill>
                <a:highlight>
                  <a:srgbClr val="FFFFFF"/>
                </a:highlight>
                <a:latin typeface="Courier New"/>
                <a:ea typeface="Courier New"/>
                <a:cs typeface="Courier New"/>
                <a:sym typeface="Courier New"/>
              </a:rPr>
              <a:t>(UsbDevice device : </a:t>
            </a:r>
            <a:r>
              <a:rPr b="1" lang="en-GB" sz="3600">
                <a:solidFill>
                  <a:srgbClr val="660E7A"/>
                </a:solidFill>
                <a:highlight>
                  <a:srgbClr val="FFFFFF"/>
                </a:highlight>
                <a:latin typeface="Courier New"/>
                <a:ea typeface="Courier New"/>
                <a:cs typeface="Courier New"/>
                <a:sym typeface="Courier New"/>
              </a:rPr>
              <a:t>mManager</a:t>
            </a:r>
            <a:r>
              <a:rPr lang="en-GB" sz="3600">
                <a:solidFill>
                  <a:schemeClr val="dk1"/>
                </a:solidFill>
                <a:highlight>
                  <a:srgbClr val="FFFFFF"/>
                </a:highlight>
                <a:latin typeface="Courier New"/>
                <a:ea typeface="Courier New"/>
                <a:cs typeface="Courier New"/>
                <a:sym typeface="Courier New"/>
              </a:rPr>
              <a:t>.getDeviceList().values())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3600">
                <a:solidFill>
                  <a:schemeClr val="dk1"/>
                </a:solidFill>
                <a:highlight>
                  <a:srgbClr val="FFFFFF"/>
                </a:highlight>
                <a:latin typeface="Courier New"/>
                <a:ea typeface="Courier New"/>
                <a:cs typeface="Courier New"/>
                <a:sym typeface="Courier New"/>
              </a:rPr>
              <a:t>   </a:t>
            </a:r>
            <a:r>
              <a:rPr b="1" lang="en-GB" sz="3600">
                <a:solidFill>
                  <a:srgbClr val="000080"/>
                </a:solidFill>
                <a:highlight>
                  <a:srgbClr val="FFFFFF"/>
                </a:highlight>
                <a:latin typeface="Courier New"/>
                <a:ea typeface="Courier New"/>
                <a:cs typeface="Courier New"/>
                <a:sym typeface="Courier New"/>
              </a:rPr>
              <a:t>if </a:t>
            </a:r>
            <a:r>
              <a:rPr lang="en-GB" sz="3600">
                <a:solidFill>
                  <a:schemeClr val="dk1"/>
                </a:solidFill>
                <a:highlight>
                  <a:srgbClr val="FFFFFF"/>
                </a:highlight>
                <a:latin typeface="Courier New"/>
                <a:ea typeface="Courier New"/>
                <a:cs typeface="Courier New"/>
                <a:sym typeface="Courier New"/>
              </a:rPr>
              <a:t>(</a:t>
            </a:r>
            <a:r>
              <a:rPr b="1" lang="en-GB" sz="3600">
                <a:solidFill>
                  <a:srgbClr val="660E7A"/>
                </a:solidFill>
                <a:highlight>
                  <a:srgbClr val="FFFFFF"/>
                </a:highlight>
                <a:latin typeface="Courier New"/>
                <a:ea typeface="Courier New"/>
                <a:cs typeface="Courier New"/>
                <a:sym typeface="Courier New"/>
              </a:rPr>
              <a:t>mReader</a:t>
            </a:r>
            <a:r>
              <a:rPr lang="en-GB" sz="3600">
                <a:solidFill>
                  <a:schemeClr val="dk1"/>
                </a:solidFill>
                <a:highlight>
                  <a:srgbClr val="FFFFFF"/>
                </a:highlight>
                <a:latin typeface="Courier New"/>
                <a:ea typeface="Courier New"/>
                <a:cs typeface="Courier New"/>
                <a:sym typeface="Courier New"/>
              </a:rPr>
              <a:t>.isSupported(device))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3600">
                <a:solidFill>
                  <a:schemeClr val="dk1"/>
                </a:solidFill>
                <a:highlight>
                  <a:srgbClr val="FFFFFF"/>
                </a:highlight>
                <a:latin typeface="Courier New"/>
                <a:ea typeface="Courier New"/>
                <a:cs typeface="Courier New"/>
                <a:sym typeface="Courier New"/>
              </a:rPr>
              <a:t>       </a:t>
            </a:r>
            <a:r>
              <a:rPr b="1" lang="en-GB" sz="3600">
                <a:solidFill>
                  <a:srgbClr val="660E7A"/>
                </a:solidFill>
                <a:highlight>
                  <a:srgbClr val="FFFFFF"/>
                </a:highlight>
                <a:latin typeface="Courier New"/>
                <a:ea typeface="Courier New"/>
                <a:cs typeface="Courier New"/>
                <a:sym typeface="Courier New"/>
              </a:rPr>
              <a:t>mReaderAdapter</a:t>
            </a:r>
            <a:r>
              <a:rPr lang="en-GB" sz="3600">
                <a:solidFill>
                  <a:schemeClr val="dk1"/>
                </a:solidFill>
                <a:highlight>
                  <a:srgbClr val="FFFFFF"/>
                </a:highlight>
                <a:latin typeface="Courier New"/>
                <a:ea typeface="Courier New"/>
                <a:cs typeface="Courier New"/>
                <a:sym typeface="Courier New"/>
              </a:rPr>
              <a:t>.add(device.getDeviceName());</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3600">
                <a:solidFill>
                  <a:schemeClr val="dk1"/>
                </a:solidFill>
                <a:highlight>
                  <a:srgbClr val="FFFFFF"/>
                </a:highlight>
                <a:latin typeface="Courier New"/>
                <a:ea typeface="Courier New"/>
                <a:cs typeface="Courier New"/>
                <a:sym typeface="Courier New"/>
              </a:rPr>
              <a:t>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None/>
            </a:pPr>
            <a:r>
              <a:rPr lang="en-GB" sz="3600">
                <a:solidFill>
                  <a:schemeClr val="dk1"/>
                </a:solidFill>
                <a:highlight>
                  <a:srgbClr val="FFFFFF"/>
                </a:highlight>
                <a:latin typeface="Courier New"/>
                <a:ea typeface="Courier New"/>
                <a:cs typeface="Courier New"/>
                <a:sym typeface="Courier New"/>
              </a:rPr>
              <a:t>}</a:t>
            </a:r>
            <a:endParaRPr i="1" sz="3600">
              <a:solidFill>
                <a:srgbClr val="808080"/>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i="1" lang="en-GB" sz="3600">
                <a:solidFill>
                  <a:srgbClr val="808080"/>
                </a:solidFill>
                <a:highlight>
                  <a:srgbClr val="FFFFFF"/>
                </a:highlight>
                <a:latin typeface="Courier New"/>
                <a:ea typeface="Courier New"/>
                <a:cs typeface="Courier New"/>
                <a:sym typeface="Courier New"/>
              </a:rPr>
              <a:t>// For each device</a:t>
            </a:r>
            <a:endParaRPr i="1" sz="3600">
              <a:solidFill>
                <a:srgbClr val="808080"/>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i="1" lang="en-GB" sz="3600">
                <a:solidFill>
                  <a:srgbClr val="808080"/>
                </a:solidFill>
                <a:highlight>
                  <a:srgbClr val="FFFFFF"/>
                </a:highlight>
                <a:latin typeface="Courier New"/>
                <a:ea typeface="Courier New"/>
                <a:cs typeface="Courier New"/>
                <a:sym typeface="Courier New"/>
              </a:rPr>
              <a:t>   </a:t>
            </a:r>
            <a:r>
              <a:rPr b="1" lang="en-GB" sz="3600">
                <a:solidFill>
                  <a:srgbClr val="000080"/>
                </a:solidFill>
                <a:highlight>
                  <a:srgbClr val="FFFFFF"/>
                </a:highlight>
                <a:latin typeface="Courier New"/>
                <a:ea typeface="Courier New"/>
                <a:cs typeface="Courier New"/>
                <a:sym typeface="Courier New"/>
              </a:rPr>
              <a:t>for </a:t>
            </a:r>
            <a:r>
              <a:rPr lang="en-GB" sz="3600">
                <a:solidFill>
                  <a:schemeClr val="dk1"/>
                </a:solidFill>
                <a:highlight>
                  <a:srgbClr val="FFFFFF"/>
                </a:highlight>
                <a:latin typeface="Courier New"/>
                <a:ea typeface="Courier New"/>
                <a:cs typeface="Courier New"/>
                <a:sym typeface="Courier New"/>
              </a:rPr>
              <a:t>(UsbDevice device : </a:t>
            </a:r>
            <a:r>
              <a:rPr b="1" lang="en-GB" sz="3600">
                <a:solidFill>
                  <a:srgbClr val="660E7A"/>
                </a:solidFill>
                <a:highlight>
                  <a:srgbClr val="FFFFFF"/>
                </a:highlight>
                <a:latin typeface="Courier New"/>
                <a:ea typeface="Courier New"/>
                <a:cs typeface="Courier New"/>
                <a:sym typeface="Courier New"/>
              </a:rPr>
              <a:t>mManager</a:t>
            </a:r>
            <a:r>
              <a:rPr lang="en-GB" sz="3600">
                <a:solidFill>
                  <a:schemeClr val="dk1"/>
                </a:solidFill>
                <a:highlight>
                  <a:srgbClr val="FFFFFF"/>
                </a:highlight>
                <a:latin typeface="Courier New"/>
                <a:ea typeface="Courier New"/>
                <a:cs typeface="Courier New"/>
                <a:sym typeface="Courier New"/>
              </a:rPr>
              <a:t>.getDeviceList().values())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r>
              <a:rPr i="1" lang="en-GB" sz="3600">
                <a:solidFill>
                  <a:srgbClr val="808080"/>
                </a:solidFill>
                <a:highlight>
                  <a:srgbClr val="FFFFFF"/>
                </a:highlight>
                <a:latin typeface="Courier New"/>
                <a:ea typeface="Courier New"/>
                <a:cs typeface="Courier New"/>
                <a:sym typeface="Courier New"/>
              </a:rPr>
              <a:t>// If device name is found</a:t>
            </a:r>
            <a:endParaRPr i="1" sz="3600">
              <a:solidFill>
                <a:srgbClr val="808080"/>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i="1" lang="en-GB" sz="3600">
                <a:solidFill>
                  <a:srgbClr val="808080"/>
                </a:solidFill>
                <a:highlight>
                  <a:srgbClr val="FFFFFF"/>
                </a:highlight>
                <a:latin typeface="Courier New"/>
                <a:ea typeface="Courier New"/>
                <a:cs typeface="Courier New"/>
                <a:sym typeface="Courier New"/>
              </a:rPr>
              <a:t>       </a:t>
            </a:r>
            <a:r>
              <a:rPr b="1" lang="en-GB" sz="3600">
                <a:solidFill>
                  <a:srgbClr val="000080"/>
                </a:solidFill>
                <a:highlight>
                  <a:srgbClr val="FFFFFF"/>
                </a:highlight>
                <a:latin typeface="Courier New"/>
                <a:ea typeface="Courier New"/>
                <a:cs typeface="Courier New"/>
                <a:sym typeface="Courier New"/>
              </a:rPr>
              <a:t>if </a:t>
            </a:r>
            <a:r>
              <a:rPr lang="en-GB" sz="3600">
                <a:solidFill>
                  <a:schemeClr val="dk1"/>
                </a:solidFill>
                <a:highlight>
                  <a:srgbClr val="FFFFFF"/>
                </a:highlight>
                <a:latin typeface="Courier New"/>
                <a:ea typeface="Courier New"/>
                <a:cs typeface="Courier New"/>
                <a:sym typeface="Courier New"/>
              </a:rPr>
              <a:t>(deviceName.equals(device.getDeviceName()))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r>
              <a:rPr i="1" lang="en-GB" sz="3600">
                <a:solidFill>
                  <a:srgbClr val="808080"/>
                </a:solidFill>
                <a:highlight>
                  <a:srgbClr val="FFFFFF"/>
                </a:highlight>
                <a:latin typeface="Courier New"/>
                <a:ea typeface="Courier New"/>
                <a:cs typeface="Courier New"/>
                <a:sym typeface="Courier New"/>
              </a:rPr>
              <a:t>// Request permission</a:t>
            </a:r>
            <a:endParaRPr i="1" sz="3600">
              <a:solidFill>
                <a:srgbClr val="808080"/>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i="1" lang="en-GB" sz="3600">
                <a:solidFill>
                  <a:srgbClr val="808080"/>
                </a:solidFill>
                <a:highlight>
                  <a:srgbClr val="FFFFFF"/>
                </a:highlight>
                <a:latin typeface="Courier New"/>
                <a:ea typeface="Courier New"/>
                <a:cs typeface="Courier New"/>
                <a:sym typeface="Courier New"/>
              </a:rPr>
              <a:t>           </a:t>
            </a:r>
            <a:r>
              <a:rPr b="1" lang="en-GB" sz="3600">
                <a:solidFill>
                  <a:srgbClr val="660E7A"/>
                </a:solidFill>
                <a:highlight>
                  <a:srgbClr val="FFFFFF"/>
                </a:highlight>
                <a:latin typeface="Courier New"/>
                <a:ea typeface="Courier New"/>
                <a:cs typeface="Courier New"/>
                <a:sym typeface="Courier New"/>
              </a:rPr>
              <a:t>mManager</a:t>
            </a:r>
            <a:r>
              <a:rPr lang="en-GB" sz="3600">
                <a:solidFill>
                  <a:schemeClr val="dk1"/>
                </a:solidFill>
                <a:highlight>
                  <a:srgbClr val="FFFFFF"/>
                </a:highlight>
                <a:latin typeface="Courier New"/>
                <a:ea typeface="Courier New"/>
                <a:cs typeface="Courier New"/>
                <a:sym typeface="Courier New"/>
              </a:rPr>
              <a:t>.requestPermission(device,</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r>
              <a:rPr b="1" lang="en-GB" sz="3600">
                <a:solidFill>
                  <a:srgbClr val="660E7A"/>
                </a:solidFill>
                <a:highlight>
                  <a:srgbClr val="FFFFFF"/>
                </a:highlight>
                <a:latin typeface="Courier New"/>
                <a:ea typeface="Courier New"/>
                <a:cs typeface="Courier New"/>
                <a:sym typeface="Courier New"/>
              </a:rPr>
              <a:t>mPermissionIntent</a:t>
            </a:r>
            <a:r>
              <a:rPr lang="en-GB" sz="3600">
                <a:solidFill>
                  <a:schemeClr val="dk1"/>
                </a:solidFill>
                <a:highlight>
                  <a:srgbClr val="FFFFFF"/>
                </a:highlight>
                <a:latin typeface="Courier New"/>
                <a:ea typeface="Courier New"/>
                <a:cs typeface="Courier New"/>
                <a:sym typeface="Courier New"/>
              </a:rPr>
              <a:t>);</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requested = </a:t>
            </a:r>
            <a:r>
              <a:rPr b="1" lang="en-GB" sz="3600">
                <a:solidFill>
                  <a:srgbClr val="000080"/>
                </a:solidFill>
                <a:highlight>
                  <a:srgbClr val="FFFFFF"/>
                </a:highlight>
                <a:latin typeface="Courier New"/>
                <a:ea typeface="Courier New"/>
                <a:cs typeface="Courier New"/>
                <a:sym typeface="Courier New"/>
              </a:rPr>
              <a:t>true</a:t>
            </a:r>
            <a:r>
              <a:rPr lang="en-GB" sz="3600">
                <a:solidFill>
                  <a:schemeClr val="dk1"/>
                </a:solidFill>
                <a:highlight>
                  <a:srgbClr val="FFFFFF"/>
                </a:highlight>
                <a:latin typeface="Courier New"/>
                <a:ea typeface="Courier New"/>
                <a:cs typeface="Courier New"/>
                <a:sym typeface="Courier New"/>
              </a:rPr>
              <a:t>;</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r>
              <a:rPr b="1" lang="en-GB" sz="3600">
                <a:solidFill>
                  <a:srgbClr val="000080"/>
                </a:solidFill>
                <a:highlight>
                  <a:srgbClr val="FFFFFF"/>
                </a:highlight>
                <a:latin typeface="Courier New"/>
                <a:ea typeface="Courier New"/>
                <a:cs typeface="Courier New"/>
                <a:sym typeface="Courier New"/>
              </a:rPr>
              <a:t>break</a:t>
            </a:r>
            <a:r>
              <a:rPr lang="en-GB" sz="3600">
                <a:solidFill>
                  <a:schemeClr val="dk1"/>
                </a:solidFill>
                <a:highlight>
                  <a:srgbClr val="FFFFFF"/>
                </a:highlight>
                <a:latin typeface="Courier New"/>
                <a:ea typeface="Courier New"/>
                <a:cs typeface="Courier New"/>
                <a:sym typeface="Courier New"/>
              </a:rPr>
              <a:t>;</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30555"/>
              <a:buFont typeface="Arial"/>
              <a:buNone/>
            </a:pPr>
            <a:r>
              <a:rPr lang="en-GB" sz="3600">
                <a:solidFill>
                  <a:schemeClr val="dk1"/>
                </a:solidFill>
                <a:highlight>
                  <a:srgbClr val="FFFFFF"/>
                </a:highlight>
                <a:latin typeface="Courier New"/>
                <a:ea typeface="Courier New"/>
                <a:cs typeface="Courier New"/>
                <a:sym typeface="Courier New"/>
              </a:rPr>
              <a:t>   }</a:t>
            </a:r>
            <a:endParaRPr sz="3600">
              <a:solidFill>
                <a:schemeClr val="dk1"/>
              </a:solidFill>
              <a:highlight>
                <a:srgbClr val="FFFFFF"/>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
        <p:nvSpPr>
          <p:cNvPr id="106" name="Google Shape;106;p19"/>
          <p:cNvSpPr txBox="1"/>
          <p:nvPr/>
        </p:nvSpPr>
        <p:spPr>
          <a:xfrm>
            <a:off x="5005100" y="572700"/>
            <a:ext cx="3855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53833"/>
                </a:solidFill>
                <a:highlight>
                  <a:srgbClr val="FFFFFF"/>
                </a:highlight>
                <a:latin typeface="Tahoma"/>
                <a:ea typeface="Tahoma"/>
                <a:cs typeface="Tahoma"/>
                <a:sym typeface="Tahoma"/>
              </a:rPr>
              <a:t>To open a reader, you need to get a UsbDevice object from UsbManager and request a permission to access the device or discover a device using intent filter. For more information, please refer to </a:t>
            </a:r>
            <a:r>
              <a:rPr lang="en-GB">
                <a:solidFill>
                  <a:srgbClr val="4C6B87"/>
                </a:solidFill>
                <a:highlight>
                  <a:srgbClr val="FFFFFF"/>
                </a:highlight>
                <a:uFill>
                  <a:noFill/>
                </a:uFill>
                <a:latin typeface="Tahoma"/>
                <a:ea typeface="Tahoma"/>
                <a:cs typeface="Tahoma"/>
                <a:sym typeface="Tahoma"/>
                <a:hlinkClick r:id="rId3">
                  <a:extLst>
                    <a:ext uri="{A12FA001-AC4F-418D-AE19-62706E023703}">
                      <ahyp:hlinkClr val="tx"/>
                    </a:ext>
                  </a:extLst>
                </a:hlinkClick>
              </a:rPr>
              <a:t>USB Host</a:t>
            </a:r>
            <a:r>
              <a:rPr lang="en-GB">
                <a:solidFill>
                  <a:srgbClr val="353833"/>
                </a:solidFill>
                <a:highlight>
                  <a:srgbClr val="FFFFFF"/>
                </a:highlight>
                <a:latin typeface="Tahoma"/>
                <a:ea typeface="Tahoma"/>
                <a:cs typeface="Tahoma"/>
                <a:sym typeface="Tahoma"/>
              </a:rPr>
              <a:t> from Android Dev Guide.</a:t>
            </a:r>
            <a:endParaRPr>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Resetting Card Reader</a:t>
            </a:r>
            <a:endParaRPr/>
          </a:p>
        </p:txBody>
      </p:sp>
      <p:sp>
        <p:nvSpPr>
          <p:cNvPr id="112" name="Google Shape;112;p20"/>
          <p:cNvSpPr txBox="1"/>
          <p:nvPr/>
        </p:nvSpPr>
        <p:spPr>
          <a:xfrm>
            <a:off x="0" y="470125"/>
            <a:ext cx="9144000" cy="1124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900"/>
              </a:spcBef>
              <a:spcAft>
                <a:spcPts val="0"/>
              </a:spcAft>
              <a:buNone/>
            </a:pPr>
            <a:r>
              <a:rPr lang="en-GB" sz="1300">
                <a:solidFill>
                  <a:srgbClr val="353833"/>
                </a:solidFill>
                <a:highlight>
                  <a:srgbClr val="FFFFFF"/>
                </a:highlight>
                <a:latin typeface="Tahoma"/>
                <a:ea typeface="Tahoma"/>
                <a:cs typeface="Tahoma"/>
                <a:sym typeface="Tahoma"/>
              </a:rPr>
              <a:t>Before transmitting APDU command, you need to </a:t>
            </a:r>
            <a:r>
              <a:rPr lang="en-GB" sz="1300">
                <a:solidFill>
                  <a:srgbClr val="353833"/>
                </a:solidFill>
                <a:highlight>
                  <a:srgbClr val="FFFFFF"/>
                </a:highlight>
                <a:latin typeface="Tahoma"/>
                <a:ea typeface="Tahoma"/>
                <a:cs typeface="Tahoma"/>
                <a:sym typeface="Tahoma"/>
              </a:rPr>
              <a:t>power </a:t>
            </a:r>
            <a:r>
              <a:rPr lang="en-GB" sz="1300">
                <a:solidFill>
                  <a:srgbClr val="353833"/>
                </a:solidFill>
                <a:highlight>
                  <a:srgbClr val="FFFFFF"/>
                </a:highlight>
                <a:latin typeface="Tahoma"/>
                <a:ea typeface="Tahoma"/>
                <a:cs typeface="Tahoma"/>
                <a:sym typeface="Tahoma"/>
              </a:rPr>
              <a:t>up a card first. The ATR string will be returned if the card is operated normally. Otherwise, it will throw a exception to indicate the error. Use warm reset Flag action 2 for frequent use </a:t>
            </a:r>
            <a:endParaRPr sz="1300">
              <a:solidFill>
                <a:srgbClr val="353833"/>
              </a:solidFill>
              <a:highlight>
                <a:srgbClr val="FFFFFF"/>
              </a:highlight>
              <a:latin typeface="Tahoma"/>
              <a:ea typeface="Tahoma"/>
              <a:cs typeface="Tahoma"/>
              <a:sym typeface="Tahoma"/>
            </a:endParaRPr>
          </a:p>
          <a:p>
            <a:pPr indent="0" lvl="0" marL="0" rtl="0" algn="l">
              <a:lnSpc>
                <a:spcPct val="115000"/>
              </a:lnSpc>
              <a:spcBef>
                <a:spcPts val="90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
        <p:nvSpPr>
          <p:cNvPr id="113" name="Google Shape;113;p20"/>
          <p:cNvSpPr txBox="1"/>
          <p:nvPr/>
        </p:nvSpPr>
        <p:spPr>
          <a:xfrm>
            <a:off x="0" y="1021425"/>
            <a:ext cx="91440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rgbClr val="000080"/>
                </a:solidFill>
                <a:highlight>
                  <a:srgbClr val="FFFFFF"/>
                </a:highlight>
                <a:latin typeface="Courier New"/>
                <a:ea typeface="Courier New"/>
                <a:cs typeface="Courier New"/>
                <a:sym typeface="Courier New"/>
              </a:rPr>
              <a:t>protected </a:t>
            </a:r>
            <a:r>
              <a:rPr lang="en-GB" sz="1200">
                <a:solidFill>
                  <a:schemeClr val="dk1"/>
                </a:solidFill>
                <a:highlight>
                  <a:srgbClr val="FFFFFF"/>
                </a:highlight>
                <a:latin typeface="Courier New"/>
                <a:ea typeface="Courier New"/>
                <a:cs typeface="Courier New"/>
                <a:sym typeface="Courier New"/>
              </a:rPr>
              <a:t>ReadIcResult doInBackground(ReadIcParams... params)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ReadIcResult result = </a:t>
            </a:r>
            <a:r>
              <a:rPr b="1" lang="en-GB" sz="1200">
                <a:solidFill>
                  <a:srgbClr val="000080"/>
                </a:solidFill>
                <a:highlight>
                  <a:srgbClr val="FFFFFF"/>
                </a:highlight>
                <a:latin typeface="Courier New"/>
                <a:ea typeface="Courier New"/>
                <a:cs typeface="Courier New"/>
                <a:sym typeface="Courier New"/>
              </a:rPr>
              <a:t>new </a:t>
            </a:r>
            <a:r>
              <a:rPr lang="en-GB" sz="1200">
                <a:solidFill>
                  <a:schemeClr val="dk1"/>
                </a:solidFill>
                <a:highlight>
                  <a:srgbClr val="FFFFFF"/>
                </a:highlight>
                <a:latin typeface="Courier New"/>
                <a:ea typeface="Courier New"/>
                <a:cs typeface="Courier New"/>
                <a:sym typeface="Courier New"/>
              </a:rPr>
              <a:t>ReadIcResult();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try </a:t>
            </a:r>
            <a:r>
              <a:rPr lang="en-GB"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byte</a:t>
            </a:r>
            <a:r>
              <a:rPr lang="en-GB" sz="1200">
                <a:solidFill>
                  <a:schemeClr val="dk1"/>
                </a:solidFill>
                <a:highlight>
                  <a:srgbClr val="FFFFFF"/>
                </a:highlight>
                <a:latin typeface="Courier New"/>
                <a:ea typeface="Courier New"/>
                <a:cs typeface="Courier New"/>
                <a:sym typeface="Courier New"/>
              </a:rPr>
              <a:t>[] atr = </a:t>
            </a:r>
            <a:r>
              <a:rPr b="1" lang="en-GB" sz="1200">
                <a:solidFill>
                  <a:srgbClr val="660E7A"/>
                </a:solidFill>
                <a:highlight>
                  <a:srgbClr val="FFFFFF"/>
                </a:highlight>
                <a:latin typeface="Courier New"/>
                <a:ea typeface="Courier New"/>
                <a:cs typeface="Courier New"/>
                <a:sym typeface="Courier New"/>
              </a:rPr>
              <a:t>mReader</a:t>
            </a:r>
            <a:r>
              <a:rPr lang="en-GB" sz="1200">
                <a:solidFill>
                  <a:schemeClr val="dk1"/>
                </a:solidFill>
                <a:highlight>
                  <a:srgbClr val="FFFFFF"/>
                </a:highlight>
                <a:latin typeface="Courier New"/>
                <a:ea typeface="Courier New"/>
                <a:cs typeface="Courier New"/>
                <a:sym typeface="Courier New"/>
              </a:rPr>
              <a:t>.power(params[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2</a:t>
            </a:r>
            <a:r>
              <a:rPr lang="en-GB" sz="1200">
                <a:solidFill>
                  <a:schemeClr val="dk1"/>
                </a:solidFill>
                <a:highlight>
                  <a:srgbClr val="FFFFFF"/>
                </a:highlight>
                <a:latin typeface="Courier New"/>
                <a:ea typeface="Courier New"/>
                <a:cs typeface="Courier New"/>
                <a:sym typeface="Courier New"/>
              </a:rPr>
              <a:t>); </a:t>
            </a:r>
            <a:r>
              <a:rPr i="1" lang="en-GB" sz="1200">
                <a:solidFill>
                  <a:srgbClr val="808080"/>
                </a:solidFill>
                <a:highlight>
                  <a:srgbClr val="FFFFFF"/>
                </a:highlight>
                <a:latin typeface="Courier New"/>
                <a:ea typeface="Courier New"/>
                <a:cs typeface="Courier New"/>
                <a:sym typeface="Courier New"/>
              </a:rPr>
              <a:t>// 1 Cold Reset 2 Warm Reset</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catch </a:t>
            </a:r>
            <a:r>
              <a:rPr lang="en-GB" sz="1200">
                <a:solidFill>
                  <a:schemeClr val="dk1"/>
                </a:solidFill>
                <a:highlight>
                  <a:srgbClr val="FFFFFF"/>
                </a:highlight>
                <a:latin typeface="Courier New"/>
                <a:ea typeface="Courier New"/>
                <a:cs typeface="Courier New"/>
                <a:sym typeface="Courier New"/>
              </a:rPr>
              <a:t>(Exception e)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result.</a:t>
            </a:r>
            <a:r>
              <a:rPr b="1" lang="en-GB" sz="1200">
                <a:solidFill>
                  <a:srgbClr val="660E7A"/>
                </a:solidFill>
                <a:highlight>
                  <a:srgbClr val="FFFFFF"/>
                </a:highlight>
                <a:latin typeface="Courier New"/>
                <a:ea typeface="Courier New"/>
                <a:cs typeface="Courier New"/>
                <a:sym typeface="Courier New"/>
              </a:rPr>
              <a:t>e </a:t>
            </a:r>
            <a:r>
              <a:rPr lang="en-GB" sz="1200">
                <a:solidFill>
                  <a:schemeClr val="dk1"/>
                </a:solidFill>
                <a:highlight>
                  <a:srgbClr val="FFFFFF"/>
                </a:highlight>
                <a:latin typeface="Courier New"/>
                <a:ea typeface="Courier New"/>
                <a:cs typeface="Courier New"/>
                <a:sym typeface="Courier New"/>
              </a:rPr>
              <a:t>= 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return </a:t>
            </a:r>
            <a:r>
              <a:rPr lang="en-GB" sz="1200">
                <a:solidFill>
                  <a:schemeClr val="dk1"/>
                </a:solidFill>
                <a:highlight>
                  <a:srgbClr val="FFFFFF"/>
                </a:highlight>
                <a:latin typeface="Courier New"/>
                <a:ea typeface="Courier New"/>
                <a:cs typeface="Courier New"/>
                <a:sym typeface="Courier New"/>
              </a:rPr>
              <a:t>result;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sendApdu(params[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b="1" lang="en-GB" sz="1200">
                <a:solidFill>
                  <a:srgbClr val="008000"/>
                </a:solidFill>
                <a:highlight>
                  <a:srgbClr val="FFFFFF"/>
                </a:highlight>
                <a:latin typeface="Courier New"/>
                <a:ea typeface="Courier New"/>
                <a:cs typeface="Courier New"/>
                <a:sym typeface="Courier New"/>
              </a:rPr>
              <a:t>"00 A4 04 00 0A A0 00 00 00 74 4A 50 4E 00 10"</a:t>
            </a:r>
            <a:r>
              <a:rPr lang="en-GB" sz="1200">
                <a:solidFill>
                  <a:schemeClr val="dk1"/>
                </a:solidFill>
                <a:highlight>
                  <a:srgbClr val="FFFFFF"/>
                </a:highlight>
                <a:latin typeface="Courier New"/>
                <a:ea typeface="Courier New"/>
                <a:cs typeface="Courier New"/>
                <a:sym typeface="Courier New"/>
              </a:rPr>
              <a:t>, 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debug</a:t>
            </a:r>
            <a:r>
              <a:rPr lang="en-GB" sz="1200">
                <a:solidFill>
                  <a:schemeClr val="dk1"/>
                </a:solidFill>
                <a:highlight>
                  <a:srgbClr val="FFFFFF"/>
                </a:highlight>
                <a:latin typeface="Courier New"/>
                <a:ea typeface="Courier New"/>
                <a:cs typeface="Courier New"/>
                <a:sym typeface="Courier New"/>
              </a:rPr>
              <a:t>);</a:t>
            </a:r>
            <a:r>
              <a:rPr i="1" lang="en-GB" sz="1200">
                <a:solidFill>
                  <a:srgbClr val="808080"/>
                </a:solidFill>
                <a:highlight>
                  <a:srgbClr val="FFFFFF"/>
                </a:highlight>
                <a:latin typeface="Courier New"/>
                <a:ea typeface="Courier New"/>
                <a:cs typeface="Courier New"/>
                <a:sym typeface="Courier New"/>
              </a:rPr>
              <a:t>//JPN application, CLA INS P1 P2 P3, 4A 50 4E is JPN</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sendApdu(params[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b="1" lang="en-GB" sz="1200">
                <a:solidFill>
                  <a:srgbClr val="008000"/>
                </a:solidFill>
                <a:highlight>
                  <a:srgbClr val="FFFFFF"/>
                </a:highlight>
                <a:latin typeface="Courier New"/>
                <a:ea typeface="Courier New"/>
                <a:cs typeface="Courier New"/>
                <a:sym typeface="Courier New"/>
              </a:rPr>
              <a:t>"00 C0 00 00 05"</a:t>
            </a:r>
            <a:r>
              <a:rPr lang="en-GB" sz="1200">
                <a:solidFill>
                  <a:schemeClr val="dk1"/>
                </a:solidFill>
                <a:highlight>
                  <a:srgbClr val="FFFFFF"/>
                </a:highlight>
                <a:latin typeface="Courier New"/>
                <a:ea typeface="Courier New"/>
                <a:cs typeface="Courier New"/>
                <a:sym typeface="Courier New"/>
              </a:rPr>
              <a:t>, 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debug</a:t>
            </a:r>
            <a:r>
              <a:rPr lang="en-GB" sz="1200">
                <a:solidFill>
                  <a:schemeClr val="dk1"/>
                </a:solidFill>
                <a:highlight>
                  <a:srgbClr val="FFFFFF"/>
                </a:highlight>
                <a:latin typeface="Courier New"/>
                <a:ea typeface="Courier New"/>
                <a:cs typeface="Courier New"/>
                <a:sym typeface="Courier New"/>
              </a:rPr>
              <a:t>); </a:t>
            </a:r>
            <a:r>
              <a:rPr i="1" lang="en-GB" sz="1200">
                <a:solidFill>
                  <a:srgbClr val="808080"/>
                </a:solidFill>
                <a:highlight>
                  <a:srgbClr val="FFFFFF"/>
                </a:highlight>
                <a:latin typeface="Courier New"/>
                <a:ea typeface="Courier New"/>
                <a:cs typeface="Courier New"/>
                <a:sym typeface="Courier New"/>
              </a:rPr>
              <a:t>//GET_RESPONSE</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sendApdu(params[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b="1" lang="en-GB" sz="1200">
                <a:solidFill>
                  <a:srgbClr val="008000"/>
                </a:solidFill>
                <a:highlight>
                  <a:srgbClr val="FFFFFF"/>
                </a:highlight>
                <a:latin typeface="Courier New"/>
                <a:ea typeface="Courier New"/>
                <a:cs typeface="Courier New"/>
                <a:sym typeface="Courier New"/>
              </a:rPr>
              <a:t>"C8 32 00 00 05 08 00 00 35 00"</a:t>
            </a:r>
            <a:r>
              <a:rPr lang="en-GB" sz="1200">
                <a:solidFill>
                  <a:schemeClr val="dk1"/>
                </a:solidFill>
                <a:highlight>
                  <a:srgbClr val="FFFFFF"/>
                </a:highlight>
                <a:latin typeface="Courier New"/>
                <a:ea typeface="Courier New"/>
                <a:cs typeface="Courier New"/>
                <a:sym typeface="Courier New"/>
              </a:rPr>
              <a:t>, 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debug</a:t>
            </a:r>
            <a:r>
              <a:rPr lang="en-GB" sz="1200">
                <a:solidFill>
                  <a:schemeClr val="dk1"/>
                </a:solidFill>
                <a:highlight>
                  <a:srgbClr val="FFFFFF"/>
                </a:highlight>
                <a:latin typeface="Courier New"/>
                <a:ea typeface="Courier New"/>
                <a:cs typeface="Courier New"/>
                <a:sym typeface="Courier New"/>
              </a:rPr>
              <a:t>);</a:t>
            </a:r>
            <a:r>
              <a:rPr i="1" lang="en-GB" sz="1200">
                <a:solidFill>
                  <a:srgbClr val="808080"/>
                </a:solidFill>
                <a:highlight>
                  <a:srgbClr val="FFFFFF"/>
                </a:highlight>
                <a:latin typeface="Courier New"/>
                <a:ea typeface="Courier New"/>
                <a:cs typeface="Courier New"/>
                <a:sym typeface="Courier New"/>
              </a:rPr>
              <a:t>//Set Length</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sendApdu(params[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b="1" lang="en-GB" sz="1200">
                <a:solidFill>
                  <a:srgbClr val="008000"/>
                </a:solidFill>
                <a:highlight>
                  <a:srgbClr val="FFFFFF"/>
                </a:highlight>
                <a:latin typeface="Courier New"/>
                <a:ea typeface="Courier New"/>
                <a:cs typeface="Courier New"/>
                <a:sym typeface="Courier New"/>
              </a:rPr>
              <a:t>"CC 00 00 00 08 01 00 01 00 E9 00 35 00"</a:t>
            </a:r>
            <a:r>
              <a:rPr lang="en-GB" sz="1200">
                <a:solidFill>
                  <a:schemeClr val="dk1"/>
                </a:solidFill>
                <a:highlight>
                  <a:srgbClr val="FFFFFF"/>
                </a:highlight>
                <a:latin typeface="Courier New"/>
                <a:ea typeface="Courier New"/>
                <a:cs typeface="Courier New"/>
                <a:sym typeface="Courier New"/>
              </a:rPr>
              <a:t>, 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debug</a:t>
            </a:r>
            <a:r>
              <a:rPr lang="en-GB" sz="1200">
                <a:solidFill>
                  <a:schemeClr val="dk1"/>
                </a:solidFill>
                <a:highlight>
                  <a:srgbClr val="FFFFFF"/>
                </a:highlight>
                <a:latin typeface="Courier New"/>
                <a:ea typeface="Courier New"/>
                <a:cs typeface="Courier New"/>
                <a:sym typeface="Courier New"/>
              </a:rPr>
              <a:t>);</a:t>
            </a:r>
            <a:r>
              <a:rPr i="1" lang="en-GB" sz="1200">
                <a:solidFill>
                  <a:srgbClr val="808080"/>
                </a:solidFill>
                <a:highlight>
                  <a:srgbClr val="FFFFFF"/>
                </a:highlight>
                <a:latin typeface="Courier New"/>
                <a:ea typeface="Courier New"/>
                <a:cs typeface="Courier New"/>
                <a:sym typeface="Courier New"/>
              </a:rPr>
              <a:t>//Select info</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byte</a:t>
            </a:r>
            <a:r>
              <a:rPr lang="en-GB" sz="1200">
                <a:solidFill>
                  <a:schemeClr val="dk1"/>
                </a:solidFill>
                <a:highlight>
                  <a:srgbClr val="FFFFFF"/>
                </a:highlight>
                <a:latin typeface="Courier New"/>
                <a:ea typeface="Courier New"/>
                <a:cs typeface="Courier New"/>
                <a:sym typeface="Courier New"/>
              </a:rPr>
              <a:t>[] jpn1_1 = sendApdu(params[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slotNum</a:t>
            </a:r>
            <a:r>
              <a:rPr lang="en-GB" sz="1200">
                <a:solidFill>
                  <a:schemeClr val="dk1"/>
                </a:solidFill>
                <a:highlight>
                  <a:srgbClr val="FFFFFF"/>
                </a:highlight>
                <a:latin typeface="Courier New"/>
                <a:ea typeface="Courier New"/>
                <a:cs typeface="Courier New"/>
                <a:sym typeface="Courier New"/>
              </a:rPr>
              <a:t>, </a:t>
            </a:r>
            <a:r>
              <a:rPr b="1" lang="en-GB" sz="1200">
                <a:solidFill>
                  <a:srgbClr val="008000"/>
                </a:solidFill>
                <a:highlight>
                  <a:srgbClr val="FFFFFF"/>
                </a:highlight>
                <a:latin typeface="Courier New"/>
                <a:ea typeface="Courier New"/>
                <a:cs typeface="Courier New"/>
                <a:sym typeface="Courier New"/>
              </a:rPr>
              <a:t>"CC 06 00 00 35"</a:t>
            </a:r>
            <a:r>
              <a:rPr lang="en-GB" sz="1200">
                <a:solidFill>
                  <a:schemeClr val="dk1"/>
                </a:solidFill>
                <a:highlight>
                  <a:srgbClr val="FFFFFF"/>
                </a:highlight>
                <a:latin typeface="Courier New"/>
                <a:ea typeface="Courier New"/>
                <a:cs typeface="Courier New"/>
                <a:sym typeface="Courier New"/>
              </a:rPr>
              <a:t>, params[</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a:t>
            </a:r>
            <a:r>
              <a:rPr b="1" lang="en-GB" sz="1200">
                <a:solidFill>
                  <a:srgbClr val="660E7A"/>
                </a:solidFill>
                <a:highlight>
                  <a:srgbClr val="FFFFFF"/>
                </a:highlight>
                <a:latin typeface="Courier New"/>
                <a:ea typeface="Courier New"/>
                <a:cs typeface="Courier New"/>
                <a:sym typeface="Courier New"/>
              </a:rPr>
              <a:t>debug</a:t>
            </a:r>
            <a:r>
              <a:rPr lang="en-GB" sz="1200">
                <a:solidFill>
                  <a:schemeClr val="dk1"/>
                </a:solidFill>
                <a:highlight>
                  <a:srgbClr val="FFFFFF"/>
                </a:highlight>
                <a:latin typeface="Courier New"/>
                <a:ea typeface="Courier New"/>
                <a:cs typeface="Courier New"/>
                <a:sym typeface="Courier New"/>
              </a:rPr>
              <a:t>); </a:t>
            </a:r>
            <a:r>
              <a:rPr i="1" lang="en-GB" sz="1200">
                <a:solidFill>
                  <a:srgbClr val="808080"/>
                </a:solidFill>
                <a:highlight>
                  <a:srgbClr val="FFFFFF"/>
                </a:highlight>
                <a:latin typeface="Courier New"/>
                <a:ea typeface="Courier New"/>
                <a:cs typeface="Courier New"/>
                <a:sym typeface="Courier New"/>
              </a:rPr>
              <a:t>//Read info</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if </a:t>
            </a:r>
            <a:r>
              <a:rPr lang="en-GB" sz="1200">
                <a:solidFill>
                  <a:schemeClr val="dk1"/>
                </a:solidFill>
                <a:highlight>
                  <a:srgbClr val="FFFFFF"/>
                </a:highlight>
                <a:latin typeface="Courier New"/>
                <a:ea typeface="Courier New"/>
                <a:cs typeface="Courier New"/>
                <a:sym typeface="Courier New"/>
              </a:rPr>
              <a:t>(jpn1_1.</a:t>
            </a:r>
            <a:r>
              <a:rPr b="1" lang="en-GB" sz="1200">
                <a:solidFill>
                  <a:srgbClr val="660E7A"/>
                </a:solidFill>
                <a:highlight>
                  <a:srgbClr val="FFFFFF"/>
                </a:highlight>
                <a:latin typeface="Courier New"/>
                <a:ea typeface="Courier New"/>
                <a:cs typeface="Courier New"/>
                <a:sym typeface="Courier New"/>
              </a:rPr>
              <a:t>length </a:t>
            </a:r>
            <a:r>
              <a:rPr lang="en-GB" sz="1200">
                <a:solidFill>
                  <a:schemeClr val="dk1"/>
                </a:solidFill>
                <a:highlight>
                  <a:srgbClr val="FFFFFF"/>
                </a:highlight>
                <a:latin typeface="Courier New"/>
                <a:ea typeface="Courier New"/>
                <a:cs typeface="Courier New"/>
                <a:sym typeface="Courier New"/>
              </a:rPr>
              <a:t>&gt;= </a:t>
            </a:r>
            <a:r>
              <a:rPr lang="en-GB" sz="1200">
                <a:solidFill>
                  <a:srgbClr val="0000FF"/>
                </a:solidFill>
                <a:highlight>
                  <a:srgbClr val="FFFFFF"/>
                </a:highlight>
                <a:latin typeface="Courier New"/>
                <a:ea typeface="Courier New"/>
                <a:cs typeface="Courier New"/>
                <a:sym typeface="Courier New"/>
              </a:rPr>
              <a:t>0x35</a:t>
            </a:r>
            <a:r>
              <a:rPr lang="en-GB" sz="1200">
                <a:solidFill>
                  <a:schemeClr val="dk1"/>
                </a:solidFill>
                <a:highlight>
                  <a:srgbClr val="FFFFFF"/>
                </a:highlight>
                <a:latin typeface="Courier New"/>
                <a:ea typeface="Courier New"/>
                <a:cs typeface="Courier New"/>
                <a:sym typeface="Courier New"/>
              </a:rPr>
              <a:t>) {</a:t>
            </a:r>
            <a:r>
              <a:rPr i="1" lang="en-GB" sz="1200">
                <a:solidFill>
                  <a:srgbClr val="808080"/>
                </a:solidFill>
                <a:highlight>
                  <a:srgbClr val="FFFFFF"/>
                </a:highlight>
                <a:latin typeface="Courier New"/>
                <a:ea typeface="Courier New"/>
                <a:cs typeface="Courier New"/>
                <a:sym typeface="Courier New"/>
              </a:rPr>
              <a:t>//Check return Reader must met this length</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result.</a:t>
            </a:r>
            <a:r>
              <a:rPr b="1" lang="en-GB" sz="1200">
                <a:solidFill>
                  <a:srgbClr val="660E7A"/>
                </a:solidFill>
                <a:highlight>
                  <a:srgbClr val="FFFFFF"/>
                </a:highlight>
                <a:latin typeface="Courier New"/>
                <a:ea typeface="Courier New"/>
                <a:cs typeface="Courier New"/>
                <a:sym typeface="Courier New"/>
              </a:rPr>
              <a:t>name </a:t>
            </a: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new </a:t>
            </a:r>
            <a:r>
              <a:rPr lang="en-GB" sz="1200">
                <a:solidFill>
                  <a:schemeClr val="dk1"/>
                </a:solidFill>
                <a:highlight>
                  <a:srgbClr val="FFFFFF"/>
                </a:highlight>
                <a:latin typeface="Courier New"/>
                <a:ea typeface="Courier New"/>
                <a:cs typeface="Courier New"/>
                <a:sym typeface="Courier New"/>
              </a:rPr>
              <a:t>String(jpn1_1, </a:t>
            </a:r>
            <a:r>
              <a:rPr lang="en-GB" sz="1200">
                <a:solidFill>
                  <a:srgbClr val="0000FF"/>
                </a:solidFill>
                <a:highlight>
                  <a:srgbClr val="FFFFFF"/>
                </a:highlight>
                <a:latin typeface="Courier New"/>
                <a:ea typeface="Courier New"/>
                <a:cs typeface="Courier New"/>
                <a:sym typeface="Courier New"/>
              </a:rPr>
              <a:t>0</a:t>
            </a:r>
            <a:r>
              <a:rPr lang="en-GB" sz="1200">
                <a:solidFill>
                  <a:schemeClr val="dk1"/>
                </a:solidFill>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40</a:t>
            </a:r>
            <a:r>
              <a:rPr lang="en-GB" sz="1200">
                <a:solidFill>
                  <a:schemeClr val="dk1"/>
                </a:solidFill>
                <a:highlight>
                  <a:srgbClr val="FFFFFF"/>
                </a:highlight>
                <a:latin typeface="Courier New"/>
                <a:ea typeface="Courier New"/>
                <a:cs typeface="Courier New"/>
                <a:sym typeface="Courier New"/>
              </a:rPr>
              <a:t>).trim();</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result.</a:t>
            </a:r>
            <a:r>
              <a:rPr b="1" lang="en-GB" sz="1200">
                <a:solidFill>
                  <a:srgbClr val="660E7A"/>
                </a:solidFill>
                <a:highlight>
                  <a:srgbClr val="FFFFFF"/>
                </a:highlight>
                <a:latin typeface="Courier New"/>
                <a:ea typeface="Courier New"/>
                <a:cs typeface="Courier New"/>
                <a:sym typeface="Courier New"/>
              </a:rPr>
              <a:t>ic </a:t>
            </a: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new </a:t>
            </a:r>
            <a:r>
              <a:rPr lang="en-GB" sz="1200">
                <a:solidFill>
                  <a:schemeClr val="dk1"/>
                </a:solidFill>
                <a:highlight>
                  <a:srgbClr val="FFFFFF"/>
                </a:highlight>
                <a:latin typeface="Courier New"/>
                <a:ea typeface="Courier New"/>
                <a:cs typeface="Courier New"/>
                <a:sym typeface="Courier New"/>
              </a:rPr>
              <a:t>String(jpn1_1, </a:t>
            </a:r>
            <a:r>
              <a:rPr lang="en-GB" sz="1200">
                <a:solidFill>
                  <a:srgbClr val="0000FF"/>
                </a:solidFill>
                <a:highlight>
                  <a:srgbClr val="FFFFFF"/>
                </a:highlight>
                <a:latin typeface="Courier New"/>
                <a:ea typeface="Courier New"/>
                <a:cs typeface="Courier New"/>
                <a:sym typeface="Courier New"/>
              </a:rPr>
              <a:t>40</a:t>
            </a:r>
            <a:r>
              <a:rPr lang="en-GB" sz="1200">
                <a:solidFill>
                  <a:schemeClr val="dk1"/>
                </a:solidFill>
                <a:highlight>
                  <a:srgbClr val="FFFFFF"/>
                </a:highlight>
                <a:latin typeface="Courier New"/>
                <a:ea typeface="Courier New"/>
                <a:cs typeface="Courier New"/>
                <a:sym typeface="Courier New"/>
              </a:rPr>
              <a:t>, </a:t>
            </a:r>
            <a:r>
              <a:rPr lang="en-GB" sz="1200">
                <a:solidFill>
                  <a:srgbClr val="0000FF"/>
                </a:solidFill>
                <a:highlight>
                  <a:srgbClr val="FFFFFF"/>
                </a:highlight>
                <a:latin typeface="Courier New"/>
                <a:ea typeface="Courier New"/>
                <a:cs typeface="Courier New"/>
                <a:sym typeface="Courier New"/>
              </a:rPr>
              <a:t>13</a:t>
            </a:r>
            <a:r>
              <a:rPr lang="en-GB" sz="1200">
                <a:solidFill>
                  <a:schemeClr val="dk1"/>
                </a:solidFill>
                <a:highlight>
                  <a:srgbClr val="FFFFFF"/>
                </a:highlight>
                <a:latin typeface="Courier New"/>
                <a:ea typeface="Courier New"/>
                <a:cs typeface="Courier New"/>
                <a:sym typeface="Courier New"/>
              </a:rPr>
              <a:t>).trim();</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GB" sz="1200">
                <a:solidFill>
                  <a:srgbClr val="808080"/>
                </a:solidFill>
                <a:highlight>
                  <a:srgbClr val="FFFFFF"/>
                </a:highlight>
                <a:latin typeface="Courier New"/>
                <a:ea typeface="Courier New"/>
                <a:cs typeface="Courier New"/>
                <a:sym typeface="Courier New"/>
              </a:rPr>
              <a:t>   </a:t>
            </a:r>
            <a:r>
              <a:rPr lang="en-GB"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   </a:t>
            </a:r>
            <a:r>
              <a:rPr b="1" lang="en-GB" sz="1200">
                <a:solidFill>
                  <a:srgbClr val="000080"/>
                </a:solidFill>
                <a:highlight>
                  <a:srgbClr val="FFFFFF"/>
                </a:highlight>
                <a:latin typeface="Courier New"/>
                <a:ea typeface="Courier New"/>
                <a:cs typeface="Courier New"/>
                <a:sym typeface="Courier New"/>
              </a:rPr>
              <a:t>return </a:t>
            </a:r>
            <a:r>
              <a:rPr lang="en-GB" sz="1200">
                <a:solidFill>
                  <a:schemeClr val="dk1"/>
                </a:solidFill>
                <a:highlight>
                  <a:srgbClr val="FFFFFF"/>
                </a:highlight>
                <a:latin typeface="Courier New"/>
                <a:ea typeface="Courier New"/>
                <a:cs typeface="Courier New"/>
                <a:sym typeface="Courier New"/>
              </a:rPr>
              <a:t>result;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ACS/MyKAD PCSC ADPU reader high level </a:t>
            </a:r>
            <a:endParaRPr/>
          </a:p>
        </p:txBody>
      </p:sp>
      <p:sp>
        <p:nvSpPr>
          <p:cNvPr id="119" name="Google Shape;119;p21"/>
          <p:cNvSpPr/>
          <p:nvPr/>
        </p:nvSpPr>
        <p:spPr>
          <a:xfrm>
            <a:off x="840275" y="572700"/>
            <a:ext cx="2632500" cy="1533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1039275" y="1372600"/>
            <a:ext cx="2193900" cy="46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ahoma"/>
                <a:ea typeface="Tahoma"/>
                <a:cs typeface="Tahoma"/>
                <a:sym typeface="Tahoma"/>
              </a:rPr>
              <a:t>Get Response </a:t>
            </a:r>
            <a:endParaRPr>
              <a:latin typeface="Tahoma"/>
              <a:ea typeface="Tahoma"/>
              <a:cs typeface="Tahoma"/>
              <a:sym typeface="Tahoma"/>
            </a:endParaRPr>
          </a:p>
        </p:txBody>
      </p:sp>
      <p:sp>
        <p:nvSpPr>
          <p:cNvPr id="121" name="Google Shape;121;p21"/>
          <p:cNvSpPr/>
          <p:nvPr/>
        </p:nvSpPr>
        <p:spPr>
          <a:xfrm>
            <a:off x="1039275" y="741050"/>
            <a:ext cx="2193900" cy="46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ahoma"/>
                <a:ea typeface="Tahoma"/>
                <a:cs typeface="Tahoma"/>
                <a:sym typeface="Tahoma"/>
              </a:rPr>
              <a:t>Select Application</a:t>
            </a:r>
            <a:endParaRPr>
              <a:latin typeface="Tahoma"/>
              <a:ea typeface="Tahoma"/>
              <a:cs typeface="Tahoma"/>
              <a:sym typeface="Tahoma"/>
            </a:endParaRPr>
          </a:p>
        </p:txBody>
      </p:sp>
      <p:sp>
        <p:nvSpPr>
          <p:cNvPr id="122" name="Google Shape;122;p21"/>
          <p:cNvSpPr/>
          <p:nvPr/>
        </p:nvSpPr>
        <p:spPr>
          <a:xfrm>
            <a:off x="1039275" y="2340150"/>
            <a:ext cx="2193900" cy="46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ahoma"/>
                <a:ea typeface="Tahoma"/>
                <a:cs typeface="Tahoma"/>
                <a:sym typeface="Tahoma"/>
              </a:rPr>
              <a:t>Set Length</a:t>
            </a:r>
            <a:endParaRPr>
              <a:latin typeface="Tahoma"/>
              <a:ea typeface="Tahoma"/>
              <a:cs typeface="Tahoma"/>
              <a:sym typeface="Tahoma"/>
            </a:endParaRPr>
          </a:p>
        </p:txBody>
      </p:sp>
      <p:sp>
        <p:nvSpPr>
          <p:cNvPr id="123" name="Google Shape;123;p21"/>
          <p:cNvSpPr/>
          <p:nvPr/>
        </p:nvSpPr>
        <p:spPr>
          <a:xfrm>
            <a:off x="1039275" y="2957200"/>
            <a:ext cx="2193900" cy="46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ahoma"/>
                <a:ea typeface="Tahoma"/>
                <a:cs typeface="Tahoma"/>
                <a:sym typeface="Tahoma"/>
              </a:rPr>
              <a:t>Select Info</a:t>
            </a:r>
            <a:endParaRPr>
              <a:latin typeface="Tahoma"/>
              <a:ea typeface="Tahoma"/>
              <a:cs typeface="Tahoma"/>
              <a:sym typeface="Tahoma"/>
            </a:endParaRPr>
          </a:p>
        </p:txBody>
      </p:sp>
      <p:sp>
        <p:nvSpPr>
          <p:cNvPr id="124" name="Google Shape;124;p21"/>
          <p:cNvSpPr/>
          <p:nvPr/>
        </p:nvSpPr>
        <p:spPr>
          <a:xfrm>
            <a:off x="1039275" y="3574250"/>
            <a:ext cx="2193900" cy="463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Tahoma"/>
                <a:ea typeface="Tahoma"/>
                <a:cs typeface="Tahoma"/>
                <a:sym typeface="Tahoma"/>
              </a:rPr>
              <a:t>Read Info</a:t>
            </a:r>
            <a:endParaRPr>
              <a:latin typeface="Tahoma"/>
              <a:ea typeface="Tahoma"/>
              <a:cs typeface="Tahoma"/>
              <a:sym typeface="Tahoma"/>
            </a:endParaRPr>
          </a:p>
        </p:txBody>
      </p:sp>
      <p:sp>
        <p:nvSpPr>
          <p:cNvPr id="125" name="Google Shape;125;p21"/>
          <p:cNvSpPr txBox="1"/>
          <p:nvPr/>
        </p:nvSpPr>
        <p:spPr>
          <a:xfrm>
            <a:off x="3427475" y="745925"/>
            <a:ext cx="5538000" cy="7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GB" sz="1000">
                <a:solidFill>
                  <a:srgbClr val="660E7A"/>
                </a:solidFill>
                <a:highlight>
                  <a:schemeClr val="lt1"/>
                </a:highlight>
                <a:latin typeface="Courier New"/>
                <a:ea typeface="Courier New"/>
                <a:cs typeface="Courier New"/>
                <a:sym typeface="Courier New"/>
              </a:rPr>
              <a:t>JPN_APPLICATION </a:t>
            </a:r>
            <a:r>
              <a:rPr lang="en-GB" sz="1000">
                <a:solidFill>
                  <a:schemeClr val="dk1"/>
                </a:solidFill>
                <a:highlight>
                  <a:schemeClr val="lt1"/>
                </a:highlight>
                <a:latin typeface="Courier New"/>
                <a:ea typeface="Courier New"/>
                <a:cs typeface="Courier New"/>
                <a:sym typeface="Courier New"/>
              </a:rPr>
              <a:t>= </a:t>
            </a:r>
            <a:r>
              <a:rPr b="1" lang="en-GB" sz="1000">
                <a:solidFill>
                  <a:schemeClr val="dk1"/>
                </a:solidFill>
                <a:highlight>
                  <a:schemeClr val="lt1"/>
                </a:highlight>
                <a:latin typeface="Courier New"/>
                <a:ea typeface="Courier New"/>
                <a:cs typeface="Courier New"/>
                <a:sym typeface="Courier New"/>
              </a:rPr>
              <a:t>"00 A4 04 00 0A A0 00 00 00 74 4A 50 4E 00 10"</a:t>
            </a:r>
            <a:r>
              <a:rPr lang="en-GB" sz="1000">
                <a:solidFill>
                  <a:schemeClr val="dk1"/>
                </a:solidFill>
                <a:highlight>
                  <a:schemeClr val="lt1"/>
                </a:highlight>
                <a:latin typeface="Courier New"/>
                <a:ea typeface="Courier New"/>
                <a:cs typeface="Courier New"/>
                <a:sym typeface="Courier New"/>
              </a:rPr>
              <a:t>;</a:t>
            </a:r>
            <a:endParaRPr sz="1000">
              <a:solidFill>
                <a:schemeClr val="dk1"/>
              </a:solidFill>
              <a:highlight>
                <a:schemeClr val="lt1"/>
              </a:highlight>
              <a:latin typeface="Courier New"/>
              <a:ea typeface="Courier New"/>
              <a:cs typeface="Courier New"/>
              <a:sym typeface="Courier New"/>
            </a:endParaRPr>
          </a:p>
          <a:p>
            <a:pPr indent="0" lvl="0" marL="0" rtl="0" algn="l">
              <a:lnSpc>
                <a:spcPct val="115000"/>
              </a:lnSpc>
              <a:spcBef>
                <a:spcPts val="1200"/>
              </a:spcBef>
              <a:spcAft>
                <a:spcPts val="1200"/>
              </a:spcAft>
              <a:buNone/>
            </a:pPr>
            <a:r>
              <a:rPr lang="en-GB" sz="1000">
                <a:solidFill>
                  <a:schemeClr val="dk1"/>
                </a:solidFill>
                <a:highlight>
                  <a:schemeClr val="lt1"/>
                </a:highlight>
                <a:latin typeface="Courier New"/>
                <a:ea typeface="Courier New"/>
                <a:cs typeface="Courier New"/>
                <a:sym typeface="Courier New"/>
              </a:rPr>
              <a:t>//</a:t>
            </a:r>
            <a:r>
              <a:rPr lang="en-GB" sz="1200">
                <a:solidFill>
                  <a:srgbClr val="24292F"/>
                </a:solidFill>
              </a:rPr>
              <a:t>CLA INS P1 P2 P3, 4A 50 4E is JPN</a:t>
            </a:r>
            <a:endParaRPr sz="1000">
              <a:solidFill>
                <a:schemeClr val="dk1"/>
              </a:solidFill>
              <a:highlight>
                <a:schemeClr val="lt1"/>
              </a:highlight>
              <a:latin typeface="Courier New"/>
              <a:ea typeface="Courier New"/>
              <a:cs typeface="Courier New"/>
              <a:sym typeface="Courier New"/>
            </a:endParaRPr>
          </a:p>
        </p:txBody>
      </p:sp>
      <p:sp>
        <p:nvSpPr>
          <p:cNvPr id="126" name="Google Shape;126;p21"/>
          <p:cNvSpPr txBox="1"/>
          <p:nvPr/>
        </p:nvSpPr>
        <p:spPr>
          <a:xfrm>
            <a:off x="3472775" y="1497100"/>
            <a:ext cx="54474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i="1" lang="en-GB" sz="1000">
                <a:solidFill>
                  <a:srgbClr val="660E7A"/>
                </a:solidFill>
                <a:highlight>
                  <a:schemeClr val="lt1"/>
                </a:highlight>
                <a:latin typeface="Courier New"/>
                <a:ea typeface="Courier New"/>
                <a:cs typeface="Courier New"/>
                <a:sym typeface="Courier New"/>
              </a:rPr>
              <a:t>GET_RESPONSE     </a:t>
            </a:r>
            <a:r>
              <a:rPr lang="en-GB" sz="1000">
                <a:solidFill>
                  <a:schemeClr val="dk1"/>
                </a:solidFill>
                <a:highlight>
                  <a:schemeClr val="lt1"/>
                </a:highlight>
                <a:latin typeface="Courier New"/>
                <a:ea typeface="Courier New"/>
                <a:cs typeface="Courier New"/>
                <a:sym typeface="Courier New"/>
              </a:rPr>
              <a:t>= </a:t>
            </a:r>
            <a:r>
              <a:rPr b="1" lang="en-GB" sz="1000">
                <a:solidFill>
                  <a:schemeClr val="dk1"/>
                </a:solidFill>
                <a:highlight>
                  <a:schemeClr val="lt1"/>
                </a:highlight>
                <a:latin typeface="Courier New"/>
                <a:ea typeface="Courier New"/>
                <a:cs typeface="Courier New"/>
                <a:sym typeface="Courier New"/>
              </a:rPr>
              <a:t>"00 C0 00 00 05"</a:t>
            </a:r>
            <a:r>
              <a:rPr lang="en-GB" sz="1000">
                <a:solidFill>
                  <a:schemeClr val="dk1"/>
                </a:solidFill>
                <a:highlight>
                  <a:schemeClr val="lt1"/>
                </a:highlight>
                <a:latin typeface="Courier New"/>
                <a:ea typeface="Courier New"/>
                <a:cs typeface="Courier New"/>
                <a:sym typeface="Courier New"/>
              </a:rPr>
              <a:t>;</a:t>
            </a:r>
            <a:endParaRPr/>
          </a:p>
        </p:txBody>
      </p:sp>
      <p:sp>
        <p:nvSpPr>
          <p:cNvPr id="127" name="Google Shape;127;p21"/>
          <p:cNvSpPr txBox="1"/>
          <p:nvPr/>
        </p:nvSpPr>
        <p:spPr>
          <a:xfrm>
            <a:off x="3573425" y="2402400"/>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24292F"/>
                </a:solidFill>
                <a:latin typeface="Courier New"/>
                <a:ea typeface="Courier New"/>
                <a:cs typeface="Courier New"/>
                <a:sym typeface="Courier New"/>
              </a:rPr>
              <a:t>C8 32 00 00 05 08 00 00 </a:t>
            </a:r>
            <a:r>
              <a:rPr lang="en-GB" sz="1200">
                <a:solidFill>
                  <a:srgbClr val="6AA84F"/>
                </a:solidFill>
                <a:latin typeface="Courier New"/>
                <a:ea typeface="Courier New"/>
                <a:cs typeface="Courier New"/>
                <a:sym typeface="Courier New"/>
              </a:rPr>
              <a:t>28 00</a:t>
            </a:r>
            <a:endParaRPr sz="1600"/>
          </a:p>
        </p:txBody>
      </p:sp>
      <p:sp>
        <p:nvSpPr>
          <p:cNvPr id="128" name="Google Shape;128;p21"/>
          <p:cNvSpPr txBox="1"/>
          <p:nvPr/>
        </p:nvSpPr>
        <p:spPr>
          <a:xfrm>
            <a:off x="3573425" y="2883100"/>
            <a:ext cx="4121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24292F"/>
                </a:solidFill>
                <a:latin typeface="Courier New"/>
                <a:ea typeface="Courier New"/>
                <a:cs typeface="Courier New"/>
                <a:sym typeface="Courier New"/>
              </a:rPr>
              <a:t>CC 00 00 00 08 </a:t>
            </a:r>
            <a:r>
              <a:rPr lang="en-GB" sz="1200">
                <a:solidFill>
                  <a:srgbClr val="1155CC"/>
                </a:solidFill>
                <a:latin typeface="Courier New"/>
                <a:ea typeface="Courier New"/>
                <a:cs typeface="Courier New"/>
                <a:sym typeface="Courier New"/>
              </a:rPr>
              <a:t>01 00 01 00</a:t>
            </a:r>
            <a:r>
              <a:rPr lang="en-GB" sz="1200">
                <a:solidFill>
                  <a:srgbClr val="24292F"/>
                </a:solidFill>
                <a:latin typeface="Courier New"/>
                <a:ea typeface="Courier New"/>
                <a:cs typeface="Courier New"/>
                <a:sym typeface="Courier New"/>
              </a:rPr>
              <a:t> </a:t>
            </a:r>
            <a:r>
              <a:rPr lang="en-GB" sz="1200">
                <a:solidFill>
                  <a:srgbClr val="CC0000"/>
                </a:solidFill>
                <a:latin typeface="Courier New"/>
                <a:ea typeface="Courier New"/>
                <a:cs typeface="Courier New"/>
                <a:sym typeface="Courier New"/>
              </a:rPr>
              <a:t>E9 00</a:t>
            </a:r>
            <a:r>
              <a:rPr lang="en-GB" sz="1200">
                <a:solidFill>
                  <a:srgbClr val="24292F"/>
                </a:solidFill>
                <a:latin typeface="Courier New"/>
                <a:ea typeface="Courier New"/>
                <a:cs typeface="Courier New"/>
                <a:sym typeface="Courier New"/>
              </a:rPr>
              <a:t> </a:t>
            </a:r>
            <a:r>
              <a:rPr lang="en-GB" sz="1200">
                <a:solidFill>
                  <a:srgbClr val="6AA84F"/>
                </a:solidFill>
                <a:latin typeface="Courier New"/>
                <a:ea typeface="Courier New"/>
                <a:cs typeface="Courier New"/>
                <a:sym typeface="Courier New"/>
              </a:rPr>
              <a:t>28 00</a:t>
            </a:r>
            <a:endParaRPr sz="1600"/>
          </a:p>
        </p:txBody>
      </p:sp>
      <p:sp>
        <p:nvSpPr>
          <p:cNvPr id="129" name="Google Shape;129;p21"/>
          <p:cNvSpPr txBox="1"/>
          <p:nvPr/>
        </p:nvSpPr>
        <p:spPr>
          <a:xfrm>
            <a:off x="3573425" y="3582100"/>
            <a:ext cx="32001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24292F"/>
                </a:solidFill>
                <a:latin typeface="Courier New"/>
                <a:ea typeface="Courier New"/>
                <a:cs typeface="Courier New"/>
                <a:sym typeface="Courier New"/>
              </a:rPr>
              <a:t>CC 06 00 00 </a:t>
            </a:r>
            <a:r>
              <a:rPr lang="en-GB" sz="1200">
                <a:solidFill>
                  <a:srgbClr val="6AA84F"/>
                </a:solidFill>
                <a:latin typeface="Courier New"/>
                <a:ea typeface="Courier New"/>
                <a:cs typeface="Courier New"/>
                <a:sym typeface="Courier New"/>
              </a:rPr>
              <a:t>28</a:t>
            </a:r>
            <a:endParaRPr sz="1600"/>
          </a:p>
        </p:txBody>
      </p:sp>
      <p:sp>
        <p:nvSpPr>
          <p:cNvPr id="130" name="Google Shape;130;p21"/>
          <p:cNvSpPr txBox="1"/>
          <p:nvPr/>
        </p:nvSpPr>
        <p:spPr>
          <a:xfrm>
            <a:off x="5520600" y="3420400"/>
            <a:ext cx="30000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200">
                <a:solidFill>
                  <a:srgbClr val="6AA84F"/>
                </a:solidFill>
                <a:latin typeface="Courier New"/>
                <a:ea typeface="Courier New"/>
                <a:cs typeface="Courier New"/>
                <a:sym typeface="Courier New"/>
              </a:rPr>
              <a:t>Green</a:t>
            </a:r>
            <a:r>
              <a:rPr lang="en-GB" sz="1200">
                <a:solidFill>
                  <a:srgbClr val="24292F"/>
                </a:solidFill>
                <a:latin typeface="Courier New"/>
                <a:ea typeface="Courier New"/>
                <a:cs typeface="Courier New"/>
                <a:sym typeface="Courier New"/>
              </a:rPr>
              <a:t> is length</a:t>
            </a:r>
            <a:endParaRPr sz="1200">
              <a:solidFill>
                <a:srgbClr val="24292F"/>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200">
                <a:solidFill>
                  <a:srgbClr val="FF0000"/>
                </a:solidFill>
                <a:latin typeface="Courier New"/>
                <a:ea typeface="Courier New"/>
                <a:cs typeface="Courier New"/>
                <a:sym typeface="Courier New"/>
              </a:rPr>
              <a:t>Red</a:t>
            </a:r>
            <a:r>
              <a:rPr lang="en-GB" sz="1200">
                <a:solidFill>
                  <a:srgbClr val="24292F"/>
                </a:solidFill>
                <a:latin typeface="Courier New"/>
                <a:ea typeface="Courier New"/>
                <a:cs typeface="Courier New"/>
                <a:sym typeface="Courier New"/>
              </a:rPr>
              <a:t> is offset </a:t>
            </a:r>
            <a:endParaRPr sz="1200">
              <a:solidFill>
                <a:srgbClr val="24292F"/>
              </a:solidFill>
              <a:latin typeface="Courier New"/>
              <a:ea typeface="Courier New"/>
              <a:cs typeface="Courier New"/>
              <a:sym typeface="Courier New"/>
            </a:endParaRPr>
          </a:p>
          <a:p>
            <a:pPr indent="0" lvl="0" marL="0" rtl="0" algn="l">
              <a:lnSpc>
                <a:spcPct val="145000"/>
              </a:lnSpc>
              <a:spcBef>
                <a:spcPts val="0"/>
              </a:spcBef>
              <a:spcAft>
                <a:spcPts val="1200"/>
              </a:spcAft>
              <a:buNone/>
            </a:pPr>
            <a:r>
              <a:rPr lang="en-GB" sz="1200">
                <a:solidFill>
                  <a:srgbClr val="1155CC"/>
                </a:solidFill>
                <a:latin typeface="Courier New"/>
                <a:ea typeface="Courier New"/>
                <a:cs typeface="Courier New"/>
                <a:sym typeface="Courier New"/>
              </a:rPr>
              <a:t>Blue</a:t>
            </a:r>
            <a:r>
              <a:rPr lang="en-GB" sz="1200">
                <a:solidFill>
                  <a:srgbClr val="24292F"/>
                </a:solidFill>
                <a:latin typeface="Courier New"/>
                <a:ea typeface="Courier New"/>
                <a:cs typeface="Courier New"/>
                <a:sym typeface="Courier New"/>
              </a:rPr>
              <a:t> is jpn1-1 based on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