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96" r:id="rId2"/>
  </p:sldMasterIdLst>
  <p:notesMasterIdLst>
    <p:notesMasterId r:id="rId31"/>
  </p:notesMasterIdLst>
  <p:sldIdLst>
    <p:sldId id="256" r:id="rId3"/>
    <p:sldId id="259" r:id="rId4"/>
    <p:sldId id="270" r:id="rId5"/>
    <p:sldId id="269" r:id="rId6"/>
    <p:sldId id="264" r:id="rId7"/>
    <p:sldId id="262" r:id="rId8"/>
    <p:sldId id="265" r:id="rId9"/>
    <p:sldId id="273" r:id="rId10"/>
    <p:sldId id="266" r:id="rId11"/>
    <p:sldId id="272" r:id="rId12"/>
    <p:sldId id="274" r:id="rId13"/>
    <p:sldId id="275" r:id="rId14"/>
    <p:sldId id="278" r:id="rId15"/>
    <p:sldId id="282" r:id="rId16"/>
    <p:sldId id="284" r:id="rId17"/>
    <p:sldId id="279" r:id="rId18"/>
    <p:sldId id="280" r:id="rId19"/>
    <p:sldId id="281" r:id="rId20"/>
    <p:sldId id="283" r:id="rId21"/>
    <p:sldId id="286" r:id="rId22"/>
    <p:sldId id="285" r:id="rId23"/>
    <p:sldId id="287" r:id="rId24"/>
    <p:sldId id="290" r:id="rId25"/>
    <p:sldId id="291" r:id="rId26"/>
    <p:sldId id="292" r:id="rId27"/>
    <p:sldId id="293" r:id="rId28"/>
    <p:sldId id="294" r:id="rId29"/>
    <p:sldId id="295" r:id="rId30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99989C-AF15-430E-B313-5BB865A9BB59}">
          <p14:sldIdLst>
            <p14:sldId id="256"/>
            <p14:sldId id="259"/>
            <p14:sldId id="270"/>
            <p14:sldId id="269"/>
            <p14:sldId id="264"/>
            <p14:sldId id="262"/>
            <p14:sldId id="265"/>
            <p14:sldId id="273"/>
            <p14:sldId id="266"/>
            <p14:sldId id="272"/>
            <p14:sldId id="274"/>
          </p14:sldIdLst>
        </p14:section>
        <p14:section name="1" id="{868921EE-CD00-42B0-8976-09B4DC48DEEF}">
          <p14:sldIdLst>
            <p14:sldId id="275"/>
          </p14:sldIdLst>
        </p14:section>
        <p14:section name="2" id="{65B22B39-79BB-4979-8890-D3A6F6E74884}">
          <p14:sldIdLst>
            <p14:sldId id="278"/>
            <p14:sldId id="282"/>
            <p14:sldId id="284"/>
            <p14:sldId id="279"/>
            <p14:sldId id="280"/>
            <p14:sldId id="281"/>
            <p14:sldId id="283"/>
            <p14:sldId id="286"/>
            <p14:sldId id="285"/>
            <p14:sldId id="287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B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17" autoAdjust="0"/>
    <p:restoredTop sz="94683" autoAdjust="0"/>
  </p:normalViewPr>
  <p:slideViewPr>
    <p:cSldViewPr snapToGrid="0">
      <p:cViewPr>
        <p:scale>
          <a:sx n="50" d="100"/>
          <a:sy n="50" d="100"/>
        </p:scale>
        <p:origin x="151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AC4133-CD3D-4F50-90C9-217F18574A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234F10-9AF4-4FB2-A121-0A95F18075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will explore models for predicting an individual's drinking habits.</a:t>
          </a:r>
        </a:p>
      </dgm:t>
    </dgm:pt>
    <dgm:pt modelId="{E9A4E883-9865-47ED-901F-7862A0C79F36}" type="parTrans" cxnId="{970DE0A7-4636-4E06-ABB6-C35A105D07B2}">
      <dgm:prSet/>
      <dgm:spPr/>
      <dgm:t>
        <a:bodyPr/>
        <a:lstStyle/>
        <a:p>
          <a:endParaRPr lang="en-US"/>
        </a:p>
      </dgm:t>
    </dgm:pt>
    <dgm:pt modelId="{B50F6D9F-E12E-4455-BD0A-16829878C910}" type="sibTrans" cxnId="{970DE0A7-4636-4E06-ABB6-C35A105D07B2}">
      <dgm:prSet/>
      <dgm:spPr/>
      <dgm:t>
        <a:bodyPr/>
        <a:lstStyle/>
        <a:p>
          <a:endParaRPr lang="en-US"/>
        </a:p>
      </dgm:t>
    </dgm:pt>
    <dgm:pt modelId="{9B88A35A-8912-4F69-B085-86BD269D45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techniques used will include:</a:t>
          </a:r>
          <a:endParaRPr lang="en-US" dirty="0"/>
        </a:p>
      </dgm:t>
    </dgm:pt>
    <dgm:pt modelId="{26483B98-9D79-426C-82F4-1A8BF698FAE4}" type="parTrans" cxnId="{A8B94ECB-3970-4DF7-A842-81F3C9C3CABE}">
      <dgm:prSet/>
      <dgm:spPr/>
      <dgm:t>
        <a:bodyPr/>
        <a:lstStyle/>
        <a:p>
          <a:endParaRPr lang="en-US"/>
        </a:p>
      </dgm:t>
    </dgm:pt>
    <dgm:pt modelId="{86D195EB-C118-4963-B809-EC026657A68C}" type="sibTrans" cxnId="{A8B94ECB-3970-4DF7-A842-81F3C9C3CABE}">
      <dgm:prSet/>
      <dgm:spPr/>
      <dgm:t>
        <a:bodyPr/>
        <a:lstStyle/>
        <a:p>
          <a:endParaRPr lang="en-US"/>
        </a:p>
      </dgm:t>
    </dgm:pt>
    <dgm:pt modelId="{1D52C485-770F-49A3-B400-C5F84C54D4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 Nearest Neighbor Classifiers</a:t>
          </a:r>
        </a:p>
      </dgm:t>
    </dgm:pt>
    <dgm:pt modelId="{9993BC8C-F150-4759-A63D-5AAE1068D886}" type="parTrans" cxnId="{45D8CA2A-A72F-4E29-9377-09C3D9FEF57C}">
      <dgm:prSet/>
      <dgm:spPr/>
      <dgm:t>
        <a:bodyPr/>
        <a:lstStyle/>
        <a:p>
          <a:endParaRPr lang="en-US"/>
        </a:p>
      </dgm:t>
    </dgm:pt>
    <dgm:pt modelId="{EF1F825E-CA0A-4AD2-81E3-113520F2903E}" type="sibTrans" cxnId="{45D8CA2A-A72F-4E29-9377-09C3D9FEF57C}">
      <dgm:prSet/>
      <dgm:spPr/>
      <dgm:t>
        <a:bodyPr/>
        <a:lstStyle/>
        <a:p>
          <a:endParaRPr lang="en-US"/>
        </a:p>
      </dgm:t>
    </dgm:pt>
    <dgm:pt modelId="{CD98EF31-912B-450D-A1D2-55BE72317B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Multiple Linear Regression</a:t>
          </a:r>
        </a:p>
      </dgm:t>
    </dgm:pt>
    <dgm:pt modelId="{8B1DC177-C465-415E-A7C6-459D3FF1D5FD}" type="parTrans" cxnId="{D026BBF3-D8FD-48A4-83EE-0CDEDA7A17C9}">
      <dgm:prSet/>
      <dgm:spPr/>
      <dgm:t>
        <a:bodyPr/>
        <a:lstStyle/>
        <a:p>
          <a:endParaRPr lang="en-US"/>
        </a:p>
      </dgm:t>
    </dgm:pt>
    <dgm:pt modelId="{AA22957A-BE0E-4DBF-8290-F3960A5F27C4}" type="sibTrans" cxnId="{D026BBF3-D8FD-48A4-83EE-0CDEDA7A17C9}">
      <dgm:prSet/>
      <dgm:spPr/>
      <dgm:t>
        <a:bodyPr/>
        <a:lstStyle/>
        <a:p>
          <a:endParaRPr lang="en-US"/>
        </a:p>
      </dgm:t>
    </dgm:pt>
    <dgm:pt modelId="{3861C769-5976-4D66-AE97-993C5629F2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 Vector Machines (SVM)</a:t>
          </a:r>
        </a:p>
      </dgm:t>
    </dgm:pt>
    <dgm:pt modelId="{1E1F29A1-0138-424F-81BE-55C5944CAFE0}" type="parTrans" cxnId="{64124BA0-93C0-43E1-B7CA-106753225EDC}">
      <dgm:prSet/>
      <dgm:spPr/>
      <dgm:t>
        <a:bodyPr/>
        <a:lstStyle/>
        <a:p>
          <a:endParaRPr lang="en-US"/>
        </a:p>
      </dgm:t>
    </dgm:pt>
    <dgm:pt modelId="{EBF19FB6-3F21-440C-8B4F-A50422B74E40}" type="sibTrans" cxnId="{64124BA0-93C0-43E1-B7CA-106753225EDC}">
      <dgm:prSet/>
      <dgm:spPr/>
      <dgm:t>
        <a:bodyPr/>
        <a:lstStyle/>
        <a:p>
          <a:endParaRPr lang="en-US"/>
        </a:p>
      </dgm:t>
    </dgm:pt>
    <dgm:pt modelId="{64810DC3-787A-4B24-98D1-9BF154694C5B}" type="pres">
      <dgm:prSet presAssocID="{C3AC4133-CD3D-4F50-90C9-217F18574A56}" presName="root" presStyleCnt="0">
        <dgm:presLayoutVars>
          <dgm:dir/>
          <dgm:resizeHandles val="exact"/>
        </dgm:presLayoutVars>
      </dgm:prSet>
      <dgm:spPr/>
    </dgm:pt>
    <dgm:pt modelId="{DC1A8B27-809C-4D47-AC30-93EA1047C222}" type="pres">
      <dgm:prSet presAssocID="{34234F10-9AF4-4FB2-A121-0A95F18075C0}" presName="compNode" presStyleCnt="0"/>
      <dgm:spPr/>
    </dgm:pt>
    <dgm:pt modelId="{8AD6014B-8D0E-475E-BF54-5BE8B0A8CE23}" type="pres">
      <dgm:prSet presAssocID="{34234F10-9AF4-4FB2-A121-0A95F18075C0}" presName="bgRect" presStyleLbl="bgShp" presStyleIdx="0" presStyleCnt="2"/>
      <dgm:spPr/>
    </dgm:pt>
    <dgm:pt modelId="{F58BE143-92C5-4AE9-A941-CC92F29CBF5D}" type="pres">
      <dgm:prSet presAssocID="{34234F10-9AF4-4FB2-A121-0A95F18075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BD36EE80-AB31-417F-B99C-81A19AFCDDFE}" type="pres">
      <dgm:prSet presAssocID="{34234F10-9AF4-4FB2-A121-0A95F18075C0}" presName="spaceRect" presStyleCnt="0"/>
      <dgm:spPr/>
    </dgm:pt>
    <dgm:pt modelId="{A7DB612F-3A09-44FF-8A2B-CFA6D1BEE2A2}" type="pres">
      <dgm:prSet presAssocID="{34234F10-9AF4-4FB2-A121-0A95F18075C0}" presName="parTx" presStyleLbl="revTx" presStyleIdx="0" presStyleCnt="3">
        <dgm:presLayoutVars>
          <dgm:chMax val="0"/>
          <dgm:chPref val="0"/>
        </dgm:presLayoutVars>
      </dgm:prSet>
      <dgm:spPr/>
    </dgm:pt>
    <dgm:pt modelId="{34F8F873-6B96-481B-9FDA-86F0B666D02C}" type="pres">
      <dgm:prSet presAssocID="{B50F6D9F-E12E-4455-BD0A-16829878C910}" presName="sibTrans" presStyleCnt="0"/>
      <dgm:spPr/>
    </dgm:pt>
    <dgm:pt modelId="{8640BBAD-9EF9-4C36-81C3-5E6031FCB576}" type="pres">
      <dgm:prSet presAssocID="{9B88A35A-8912-4F69-B085-86BD269D4509}" presName="compNode" presStyleCnt="0"/>
      <dgm:spPr/>
    </dgm:pt>
    <dgm:pt modelId="{C593CD78-55A9-44A9-AA36-CD3AEA55B1FC}" type="pres">
      <dgm:prSet presAssocID="{9B88A35A-8912-4F69-B085-86BD269D4509}" presName="bgRect" presStyleLbl="bgShp" presStyleIdx="1" presStyleCnt="2"/>
      <dgm:spPr/>
    </dgm:pt>
    <dgm:pt modelId="{B3ADD9DD-613D-4C1E-B1E0-D23B1B08FB96}" type="pres">
      <dgm:prSet presAssocID="{9B88A35A-8912-4F69-B085-86BD269D45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46454C0-A6D8-47D3-856F-ED3FEC99FEDC}" type="pres">
      <dgm:prSet presAssocID="{9B88A35A-8912-4F69-B085-86BD269D4509}" presName="spaceRect" presStyleCnt="0"/>
      <dgm:spPr/>
    </dgm:pt>
    <dgm:pt modelId="{9C6E2DD3-369E-4804-8405-8D842EA28546}" type="pres">
      <dgm:prSet presAssocID="{9B88A35A-8912-4F69-B085-86BD269D4509}" presName="parTx" presStyleLbl="revTx" presStyleIdx="1" presStyleCnt="3">
        <dgm:presLayoutVars>
          <dgm:chMax val="0"/>
          <dgm:chPref val="0"/>
        </dgm:presLayoutVars>
      </dgm:prSet>
      <dgm:spPr/>
    </dgm:pt>
    <dgm:pt modelId="{AC6B1FEE-5C23-4BDD-B192-2942E5193C9F}" type="pres">
      <dgm:prSet presAssocID="{9B88A35A-8912-4F69-B085-86BD269D4509}" presName="desTx" presStyleLbl="revTx" presStyleIdx="2" presStyleCnt="3">
        <dgm:presLayoutVars/>
      </dgm:prSet>
      <dgm:spPr/>
    </dgm:pt>
  </dgm:ptLst>
  <dgm:cxnLst>
    <dgm:cxn modelId="{88DFDD18-7423-4EA6-B5D0-BB1ADBB017B2}" type="presOf" srcId="{9B88A35A-8912-4F69-B085-86BD269D4509}" destId="{9C6E2DD3-369E-4804-8405-8D842EA28546}" srcOrd="0" destOrd="0" presId="urn:microsoft.com/office/officeart/2018/2/layout/IconVerticalSolidList"/>
    <dgm:cxn modelId="{45D8CA2A-A72F-4E29-9377-09C3D9FEF57C}" srcId="{9B88A35A-8912-4F69-B085-86BD269D4509}" destId="{1D52C485-770F-49A3-B400-C5F84C54D422}" srcOrd="0" destOrd="0" parTransId="{9993BC8C-F150-4759-A63D-5AAE1068D886}" sibTransId="{EF1F825E-CA0A-4AD2-81E3-113520F2903E}"/>
    <dgm:cxn modelId="{3383D15B-05AC-42C7-AEDA-B39D6FC0A9F3}" type="presOf" srcId="{34234F10-9AF4-4FB2-A121-0A95F18075C0}" destId="{A7DB612F-3A09-44FF-8A2B-CFA6D1BEE2A2}" srcOrd="0" destOrd="0" presId="urn:microsoft.com/office/officeart/2018/2/layout/IconVerticalSolidList"/>
    <dgm:cxn modelId="{D0B84669-705F-4F98-8CA2-5369ED217C8F}" type="presOf" srcId="{1D52C485-770F-49A3-B400-C5F84C54D422}" destId="{AC6B1FEE-5C23-4BDD-B192-2942E5193C9F}" srcOrd="0" destOrd="0" presId="urn:microsoft.com/office/officeart/2018/2/layout/IconVerticalSolidList"/>
    <dgm:cxn modelId="{6782DF6B-CE49-4178-9597-B44A6E62E71A}" type="presOf" srcId="{CD98EF31-912B-450D-A1D2-55BE72317B65}" destId="{AC6B1FEE-5C23-4BDD-B192-2942E5193C9F}" srcOrd="0" destOrd="1" presId="urn:microsoft.com/office/officeart/2018/2/layout/IconVerticalSolidList"/>
    <dgm:cxn modelId="{537C944E-DC64-4FB8-AC29-512A2B23A014}" type="presOf" srcId="{C3AC4133-CD3D-4F50-90C9-217F18574A56}" destId="{64810DC3-787A-4B24-98D1-9BF154694C5B}" srcOrd="0" destOrd="0" presId="urn:microsoft.com/office/officeart/2018/2/layout/IconVerticalSolidList"/>
    <dgm:cxn modelId="{DF4CE69A-0008-4C81-8947-429B582C992E}" type="presOf" srcId="{3861C769-5976-4D66-AE97-993C5629F2A7}" destId="{AC6B1FEE-5C23-4BDD-B192-2942E5193C9F}" srcOrd="0" destOrd="2" presId="urn:microsoft.com/office/officeart/2018/2/layout/IconVerticalSolidList"/>
    <dgm:cxn modelId="{64124BA0-93C0-43E1-B7CA-106753225EDC}" srcId="{9B88A35A-8912-4F69-B085-86BD269D4509}" destId="{3861C769-5976-4D66-AE97-993C5629F2A7}" srcOrd="2" destOrd="0" parTransId="{1E1F29A1-0138-424F-81BE-55C5944CAFE0}" sibTransId="{EBF19FB6-3F21-440C-8B4F-A50422B74E40}"/>
    <dgm:cxn modelId="{970DE0A7-4636-4E06-ABB6-C35A105D07B2}" srcId="{C3AC4133-CD3D-4F50-90C9-217F18574A56}" destId="{34234F10-9AF4-4FB2-A121-0A95F18075C0}" srcOrd="0" destOrd="0" parTransId="{E9A4E883-9865-47ED-901F-7862A0C79F36}" sibTransId="{B50F6D9F-E12E-4455-BD0A-16829878C910}"/>
    <dgm:cxn modelId="{A8B94ECB-3970-4DF7-A842-81F3C9C3CABE}" srcId="{C3AC4133-CD3D-4F50-90C9-217F18574A56}" destId="{9B88A35A-8912-4F69-B085-86BD269D4509}" srcOrd="1" destOrd="0" parTransId="{26483B98-9D79-426C-82F4-1A8BF698FAE4}" sibTransId="{86D195EB-C118-4963-B809-EC026657A68C}"/>
    <dgm:cxn modelId="{D026BBF3-D8FD-48A4-83EE-0CDEDA7A17C9}" srcId="{9B88A35A-8912-4F69-B085-86BD269D4509}" destId="{CD98EF31-912B-450D-A1D2-55BE72317B65}" srcOrd="1" destOrd="0" parTransId="{8B1DC177-C465-415E-A7C6-459D3FF1D5FD}" sibTransId="{AA22957A-BE0E-4DBF-8290-F3960A5F27C4}"/>
    <dgm:cxn modelId="{7514808E-2C97-4F51-AF1F-397417D88F1D}" type="presParOf" srcId="{64810DC3-787A-4B24-98D1-9BF154694C5B}" destId="{DC1A8B27-809C-4D47-AC30-93EA1047C222}" srcOrd="0" destOrd="0" presId="urn:microsoft.com/office/officeart/2018/2/layout/IconVerticalSolidList"/>
    <dgm:cxn modelId="{EE092697-4874-4A8D-BB4B-97738FC69606}" type="presParOf" srcId="{DC1A8B27-809C-4D47-AC30-93EA1047C222}" destId="{8AD6014B-8D0E-475E-BF54-5BE8B0A8CE23}" srcOrd="0" destOrd="0" presId="urn:microsoft.com/office/officeart/2018/2/layout/IconVerticalSolidList"/>
    <dgm:cxn modelId="{E474BDAD-1344-4287-8255-ADCC1AB419D5}" type="presParOf" srcId="{DC1A8B27-809C-4D47-AC30-93EA1047C222}" destId="{F58BE143-92C5-4AE9-A941-CC92F29CBF5D}" srcOrd="1" destOrd="0" presId="urn:microsoft.com/office/officeart/2018/2/layout/IconVerticalSolidList"/>
    <dgm:cxn modelId="{9A70EF31-7F61-4CEA-B388-ADEC647AC710}" type="presParOf" srcId="{DC1A8B27-809C-4D47-AC30-93EA1047C222}" destId="{BD36EE80-AB31-417F-B99C-81A19AFCDDFE}" srcOrd="2" destOrd="0" presId="urn:microsoft.com/office/officeart/2018/2/layout/IconVerticalSolidList"/>
    <dgm:cxn modelId="{69DCD747-BF6D-4E82-A60F-A30FC3A3A280}" type="presParOf" srcId="{DC1A8B27-809C-4D47-AC30-93EA1047C222}" destId="{A7DB612F-3A09-44FF-8A2B-CFA6D1BEE2A2}" srcOrd="3" destOrd="0" presId="urn:microsoft.com/office/officeart/2018/2/layout/IconVerticalSolidList"/>
    <dgm:cxn modelId="{74FA5866-A31C-4C02-AF88-9B33462478F1}" type="presParOf" srcId="{64810DC3-787A-4B24-98D1-9BF154694C5B}" destId="{34F8F873-6B96-481B-9FDA-86F0B666D02C}" srcOrd="1" destOrd="0" presId="urn:microsoft.com/office/officeart/2018/2/layout/IconVerticalSolidList"/>
    <dgm:cxn modelId="{5F0B2F70-3EFF-4265-AFFF-4594D06ED42D}" type="presParOf" srcId="{64810DC3-787A-4B24-98D1-9BF154694C5B}" destId="{8640BBAD-9EF9-4C36-81C3-5E6031FCB576}" srcOrd="2" destOrd="0" presId="urn:microsoft.com/office/officeart/2018/2/layout/IconVerticalSolidList"/>
    <dgm:cxn modelId="{A6E47AD6-E15B-4FF1-ADE1-AE440A23A006}" type="presParOf" srcId="{8640BBAD-9EF9-4C36-81C3-5E6031FCB576}" destId="{C593CD78-55A9-44A9-AA36-CD3AEA55B1FC}" srcOrd="0" destOrd="0" presId="urn:microsoft.com/office/officeart/2018/2/layout/IconVerticalSolidList"/>
    <dgm:cxn modelId="{22433B67-5ABD-4245-8F6E-BA653C001A10}" type="presParOf" srcId="{8640BBAD-9EF9-4C36-81C3-5E6031FCB576}" destId="{B3ADD9DD-613D-4C1E-B1E0-D23B1B08FB96}" srcOrd="1" destOrd="0" presId="urn:microsoft.com/office/officeart/2018/2/layout/IconVerticalSolidList"/>
    <dgm:cxn modelId="{0CBB8F35-9706-482F-8E30-5581F765B230}" type="presParOf" srcId="{8640BBAD-9EF9-4C36-81C3-5E6031FCB576}" destId="{846454C0-A6D8-47D3-856F-ED3FEC99FEDC}" srcOrd="2" destOrd="0" presId="urn:microsoft.com/office/officeart/2018/2/layout/IconVerticalSolidList"/>
    <dgm:cxn modelId="{15BF859C-FB53-47F7-B327-6043C2A86D58}" type="presParOf" srcId="{8640BBAD-9EF9-4C36-81C3-5E6031FCB576}" destId="{9C6E2DD3-369E-4804-8405-8D842EA28546}" srcOrd="3" destOrd="0" presId="urn:microsoft.com/office/officeart/2018/2/layout/IconVerticalSolidList"/>
    <dgm:cxn modelId="{6DBFD4BE-FE22-4DBC-8005-55D4B044473C}" type="presParOf" srcId="{8640BBAD-9EF9-4C36-81C3-5E6031FCB576}" destId="{AC6B1FEE-5C23-4BDD-B192-2942E5193C9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6014B-8D0E-475E-BF54-5BE8B0A8CE23}">
      <dsp:nvSpPr>
        <dsp:cNvPr id="0" name=""/>
        <dsp:cNvSpPr/>
      </dsp:nvSpPr>
      <dsp:spPr>
        <a:xfrm>
          <a:off x="0" y="691441"/>
          <a:ext cx="6692748" cy="12765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BE143-92C5-4AE9-A941-CC92F29CBF5D}">
      <dsp:nvSpPr>
        <dsp:cNvPr id="0" name=""/>
        <dsp:cNvSpPr/>
      </dsp:nvSpPr>
      <dsp:spPr>
        <a:xfrm>
          <a:off x="386143" y="978655"/>
          <a:ext cx="702078" cy="702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B612F-3A09-44FF-8A2B-CFA6D1BEE2A2}">
      <dsp:nvSpPr>
        <dsp:cNvPr id="0" name=""/>
        <dsp:cNvSpPr/>
      </dsp:nvSpPr>
      <dsp:spPr>
        <a:xfrm>
          <a:off x="1474365" y="691441"/>
          <a:ext cx="5218382" cy="127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97" tIns="135097" rIns="135097" bIns="13509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will explore models for predicting an individual's drinking habits.</a:t>
          </a:r>
        </a:p>
      </dsp:txBody>
      <dsp:txXfrm>
        <a:off x="1474365" y="691441"/>
        <a:ext cx="5218382" cy="1276507"/>
      </dsp:txXfrm>
    </dsp:sp>
    <dsp:sp modelId="{C593CD78-55A9-44A9-AA36-CD3AEA55B1FC}">
      <dsp:nvSpPr>
        <dsp:cNvPr id="0" name=""/>
        <dsp:cNvSpPr/>
      </dsp:nvSpPr>
      <dsp:spPr>
        <a:xfrm>
          <a:off x="0" y="2287075"/>
          <a:ext cx="6692748" cy="12765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DD9DD-613D-4C1E-B1E0-D23B1B08FB96}">
      <dsp:nvSpPr>
        <dsp:cNvPr id="0" name=""/>
        <dsp:cNvSpPr/>
      </dsp:nvSpPr>
      <dsp:spPr>
        <a:xfrm>
          <a:off x="386143" y="2574289"/>
          <a:ext cx="702078" cy="702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E2DD3-369E-4804-8405-8D842EA28546}">
      <dsp:nvSpPr>
        <dsp:cNvPr id="0" name=""/>
        <dsp:cNvSpPr/>
      </dsp:nvSpPr>
      <dsp:spPr>
        <a:xfrm>
          <a:off x="1474365" y="2287075"/>
          <a:ext cx="3011736" cy="127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97" tIns="135097" rIns="135097" bIns="13509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Key techniques used will include:</a:t>
          </a:r>
          <a:endParaRPr lang="en-US" sz="2500" kern="1200" dirty="0"/>
        </a:p>
      </dsp:txBody>
      <dsp:txXfrm>
        <a:off x="1474365" y="2287075"/>
        <a:ext cx="3011736" cy="1276507"/>
      </dsp:txXfrm>
    </dsp:sp>
    <dsp:sp modelId="{AC6B1FEE-5C23-4BDD-B192-2942E5193C9F}">
      <dsp:nvSpPr>
        <dsp:cNvPr id="0" name=""/>
        <dsp:cNvSpPr/>
      </dsp:nvSpPr>
      <dsp:spPr>
        <a:xfrm>
          <a:off x="4486102" y="2287075"/>
          <a:ext cx="2206645" cy="127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97" tIns="135097" rIns="135097" bIns="135097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K Nearest Neighbor Classifiers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Multiple Linear Regression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Support Vector Machines (SVM)</a:t>
          </a:r>
        </a:p>
      </dsp:txBody>
      <dsp:txXfrm>
        <a:off x="4486102" y="2287075"/>
        <a:ext cx="2206645" cy="1276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3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78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061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751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742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8461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876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926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8589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7123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8130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1558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085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9838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577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902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89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72149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1528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230199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3939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610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31833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74011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40054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11009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65513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99008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223887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92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8248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893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411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443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1502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486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20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85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F0EACBB-AB1D-4D11-AE26-0A672B872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DEE0B57-C901-4422-9C96-B0E1A0D4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tx1">
              <a:alpha val="15000"/>
            </a:schemeClr>
          </a:solidFill>
          <a:effectLst/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DFB7752C-355B-405A-9E36-8A24B1C80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D443A052-8BBA-4E89-8E02-7C0E57932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D84E76D0-F1AA-43A3-AF16-FC0C11A8B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8">
              <a:extLst>
                <a:ext uri="{FF2B5EF4-FFF2-40B4-BE49-F238E27FC236}">
                  <a16:creationId xmlns:a16="http://schemas.microsoft.com/office/drawing/2014/main" id="{9734AB48-FF75-47D2-A2D4-813E3668D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1368D216-2271-414F-8E2F-BBD7BAE5B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78B8D732-8D97-4C44-AD9D-A701837D8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EC4E30E9-8EDF-4BD6-8B3D-62A3CBE9D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EF6A7406-59C6-46D9-99E9-438B2A9D3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D1DD83FF-178D-48F7-B949-BEA201D49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6A5A29AD-C101-4CE2-979A-6DCB4A7A4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7E64DC01-A372-4A6D-9F23-2A5CBF99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0E0D1E88-1947-4726-BC4B-0B8C3ECC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EA9ECCEF-2E16-4CA2-85D4-9EB37FE66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1C6C3FA0-B2D3-4D4D-8628-B14A3FA77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A753C5E-01E1-4D65-A6EB-E5930DCFD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E46804AC-3189-4DC2-9BC5-384EC685C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010BEEA6-B9B9-4D2F-AD3E-8EC9E0C99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B3932E83-9873-4D25-86A5-6EE3B14DA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1A310838-FF82-41D6-9EF9-A5F113EB8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CDBAD0C9-1C9F-40DA-BA69-27A23103A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D17596AA-5D74-406E-A51A-16BEDC312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DDDC92CF-60F7-4965-B1F2-F81903BB6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23107427-2EC2-41B7-B146-DBA62F941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7E2FAD21-CCF3-4EC4-8DFC-7DB86329B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EE3D718C-F3A6-400C-AC0A-722BDF50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2CC9F20E-57E9-4CAB-94E6-3036968D2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3AB3EB8C-4DD3-4AB3-B928-8D63333EB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78EC0F3C-B7A5-4751-B558-C559831EB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CB4A11DF-A9A4-4BF8-8C77-67CEF8BC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D06C7FB4-5DD3-4914-AC07-BEEBD5BF7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DCB7F6AD-2DBD-4EB2-8C64-694124B4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9E5550B6-5605-4E54-A195-B4BF775F7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E304A2E6-18F7-46E4-9E04-3BC7CB760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9C72B715-DEA5-4B4E-B501-AB464DED7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2437C95C-AE26-46C4-B31F-8AB902D46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BBA27273-38F8-4A36-B028-A32478B6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E51A07CA-2C97-4B89-8C8F-FDA4C9CD0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EE5FA2D7-5F6C-4D04-9AC4-F3396C956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520D88A1-74EF-4BEF-AA1E-F326A663D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1EA8D0F6-A8B5-4DA9-BE93-BF469E1DD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45">
              <a:extLst>
                <a:ext uri="{FF2B5EF4-FFF2-40B4-BE49-F238E27FC236}">
                  <a16:creationId xmlns:a16="http://schemas.microsoft.com/office/drawing/2014/main" id="{901DDDC8-E72F-42BE-AA19-1EF49F7C3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B7F08799-84CC-4FEA-BA09-9433D6F87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79BFE384-A6F5-453B-9EF3-5AED3651E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0DFA5601-E0AD-4408-88DA-E4EC88C3E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56D418E4-5A45-4E6E-933E-FB1CE91AD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5C69D665-56A6-4A37-AD1F-99694ECE6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63233125-FD9D-4C9E-A6BE-A980F6D0D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306D92BE-D0C9-4E40-A670-395526119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EAEF90F1-3367-4F79-9D5A-6C553F260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D6A83746-02ED-4DC5-AEFC-893A1D1FC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870B08E6-DF62-467D-939C-3F1F98E6E1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E62C43E8-6EED-4775-A812-B307C3BB6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DCA412B6-54EC-4444-8B8A-9D572B08B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7322FB00-608C-46A7-868E-01A55C600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9962" y="1122363"/>
            <a:ext cx="8791575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cs typeface="+mj-lt"/>
                <a:sym typeface="+mn-ea"/>
              </a:rPr>
              <a:t>Analysis of </a:t>
            </a:r>
            <a:br>
              <a:rPr lang="en-US" sz="5400" b="1" dirty="0">
                <a:cs typeface="+mj-lt"/>
                <a:sym typeface="+mn-ea"/>
              </a:rPr>
            </a:br>
            <a:r>
              <a:rPr lang="en-US" sz="5400" b="1" dirty="0" err="1">
                <a:cs typeface="+mj-lt"/>
                <a:sym typeface="+mn-ea"/>
              </a:rPr>
              <a:t>OKCupid</a:t>
            </a:r>
            <a:r>
              <a:rPr lang="en-US" sz="5400" b="1" dirty="0">
                <a:cs typeface="+mj-lt"/>
                <a:sym typeface="+mn-ea"/>
              </a:rPr>
              <a:t>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9962" y="3602038"/>
            <a:ext cx="8791575" cy="1655762"/>
          </a:xfrm>
        </p:spPr>
        <p:txBody>
          <a:bodyPr>
            <a:normAutofit/>
          </a:bodyPr>
          <a:lstStyle/>
          <a:p>
            <a:r>
              <a:rPr lang="en-US" sz="2400"/>
              <a:t>Machine Leaning Fundamentals:</a:t>
            </a:r>
          </a:p>
          <a:p>
            <a:r>
              <a:rPr lang="en-US" sz="2400"/>
              <a:t>Eliot Austin-Forbes</a:t>
            </a:r>
          </a:p>
          <a:p>
            <a:r>
              <a:rPr lang="en-US" sz="2400"/>
              <a:t>04/07/2020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8DE5EA2-C86F-45CC-A9F1-5100DE1D1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rgbClr val="FFFFFF">
              <a:alpha val="10000"/>
            </a:srgbClr>
          </a:solidFill>
        </p:grpSpPr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9AA01EC3-108D-4DFC-A750-19ACE71FB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3">
              <a:extLst>
                <a:ext uri="{FF2B5EF4-FFF2-40B4-BE49-F238E27FC236}">
                  <a16:creationId xmlns:a16="http://schemas.microsoft.com/office/drawing/2014/main" id="{A9FCB53A-15A0-47CE-BF67-ADA8B12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4">
              <a:extLst>
                <a:ext uri="{FF2B5EF4-FFF2-40B4-BE49-F238E27FC236}">
                  <a16:creationId xmlns:a16="http://schemas.microsoft.com/office/drawing/2014/main" id="{013DEB80-2F33-454E-ADF4-E250AC4C5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5">
              <a:extLst>
                <a:ext uri="{FF2B5EF4-FFF2-40B4-BE49-F238E27FC236}">
                  <a16:creationId xmlns:a16="http://schemas.microsoft.com/office/drawing/2014/main" id="{7C0608D2-DD43-44FB-9427-8D47F35F9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6">
              <a:extLst>
                <a:ext uri="{FF2B5EF4-FFF2-40B4-BE49-F238E27FC236}">
                  <a16:creationId xmlns:a16="http://schemas.microsoft.com/office/drawing/2014/main" id="{F55DAF32-BF45-427E-8640-FF28881DE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7">
              <a:extLst>
                <a:ext uri="{FF2B5EF4-FFF2-40B4-BE49-F238E27FC236}">
                  <a16:creationId xmlns:a16="http://schemas.microsoft.com/office/drawing/2014/main" id="{B45620ED-F9C5-455B-A9CC-B55AA19B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8">
              <a:extLst>
                <a:ext uri="{FF2B5EF4-FFF2-40B4-BE49-F238E27FC236}">
                  <a16:creationId xmlns:a16="http://schemas.microsoft.com/office/drawing/2014/main" id="{541EBFC0-CD4B-4ED6-91D7-907517148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9">
              <a:extLst>
                <a:ext uri="{FF2B5EF4-FFF2-40B4-BE49-F238E27FC236}">
                  <a16:creationId xmlns:a16="http://schemas.microsoft.com/office/drawing/2014/main" id="{340715CE-35AB-48B6-9AEA-55C593A93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40">
              <a:extLst>
                <a:ext uri="{FF2B5EF4-FFF2-40B4-BE49-F238E27FC236}">
                  <a16:creationId xmlns:a16="http://schemas.microsoft.com/office/drawing/2014/main" id="{D7D01A1B-E910-4A37-82C3-2E0FC595E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Rectangle 41">
              <a:extLst>
                <a:ext uri="{FF2B5EF4-FFF2-40B4-BE49-F238E27FC236}">
                  <a16:creationId xmlns:a16="http://schemas.microsoft.com/office/drawing/2014/main" id="{8663205C-5E32-4C7F-920B-270F738A1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41C3AB-6F45-4C55-B014-DC285AECB988}"/>
              </a:ext>
            </a:extLst>
          </p:cNvPr>
          <p:cNvSpPr/>
          <p:nvPr/>
        </p:nvSpPr>
        <p:spPr>
          <a:xfrm>
            <a:off x="215900" y="922446"/>
            <a:ext cx="12192000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matplotlib </a:t>
            </a:r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pyplot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plt</a:t>
            </a:r>
            <a:endParaRPr lang="en-GB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pie_charts_gen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df_pie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df.copy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GB" sz="1100" dirty="0">
                <a:solidFill>
                  <a:srgbClr val="6A9955"/>
                </a:solidFill>
                <a:latin typeface="Consolas" panose="020B0609020204030204" pitchFamily="49" charset="0"/>
              </a:rPr>
              <a:t>#Generate </a:t>
            </a:r>
            <a:r>
              <a:rPr lang="en-GB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deepcopy</a:t>
            </a:r>
            <a:r>
              <a:rPr lang="en-GB" sz="1100" dirty="0">
                <a:solidFill>
                  <a:srgbClr val="6A9955"/>
                </a:solidFill>
                <a:latin typeface="Consolas" panose="020B0609020204030204" pitchFamily="49" charset="0"/>
              </a:rPr>
              <a:t> for manipulation at will</a:t>
            </a:r>
            <a:endParaRPr lang="en-GB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columns =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df_pie.columns.values</a:t>
            </a:r>
            <a:endParaRPr lang="en-GB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column </a:t>
            </a:r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columns: </a:t>
            </a:r>
            <a:r>
              <a:rPr lang="en-GB" sz="1100" dirty="0">
                <a:solidFill>
                  <a:srgbClr val="6A9955"/>
                </a:solidFill>
                <a:latin typeface="Consolas" panose="020B0609020204030204" pitchFamily="49" charset="0"/>
              </a:rPr>
              <a:t>#Iterate through columns</a:t>
            </a:r>
            <a:endParaRPr lang="en-GB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column ==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100" dirty="0">
                <a:solidFill>
                  <a:srgbClr val="6A9955"/>
                </a:solidFill>
                <a:latin typeface="Consolas" panose="020B0609020204030204" pitchFamily="49" charset="0"/>
              </a:rPr>
              <a:t>#Categorize ages into general intervals for ease of viewing</a:t>
            </a:r>
            <a:endParaRPr lang="en-GB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df_pie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df_pie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].apply(</a:t>
            </a:r>
            <a:r>
              <a:rPr lang="en-GB" sz="11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1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'18-24'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x &gt; </a:t>
            </a:r>
            <a:r>
              <a:rPr lang="en-GB" sz="1100" dirty="0">
                <a:solidFill>
                  <a:srgbClr val="B5CEA8"/>
                </a:solidFill>
                <a:latin typeface="Consolas" panose="020B0609020204030204" pitchFamily="49" charset="0"/>
              </a:rPr>
              <a:t>17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and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x &lt; </a:t>
            </a:r>
            <a:r>
              <a:rPr lang="en-GB" sz="1100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(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'25-32'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x &gt; </a:t>
            </a:r>
            <a:r>
              <a:rPr lang="en-GB" sz="1100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1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x &lt; </a:t>
            </a:r>
            <a:r>
              <a:rPr lang="en-GB" sz="1100" dirty="0">
                <a:solidFill>
                  <a:srgbClr val="B5CEA8"/>
                </a:solidFill>
                <a:latin typeface="Consolas" panose="020B0609020204030204" pitchFamily="49" charset="0"/>
              </a:rPr>
              <a:t>33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GB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(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'33-40'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x &gt; </a:t>
            </a:r>
            <a:r>
              <a:rPr lang="en-GB" sz="1100" dirty="0">
                <a:solidFill>
                  <a:srgbClr val="B5CEA8"/>
                </a:solidFill>
                <a:latin typeface="Consolas" panose="020B0609020204030204" pitchFamily="49" charset="0"/>
              </a:rPr>
              <a:t>32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1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x &lt; </a:t>
            </a:r>
            <a:r>
              <a:rPr lang="en-GB" sz="1100" dirty="0">
                <a:solidFill>
                  <a:srgbClr val="B5CEA8"/>
                </a:solidFill>
                <a:latin typeface="Consolas" panose="020B0609020204030204" pitchFamily="49" charset="0"/>
              </a:rPr>
              <a:t>41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GB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(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'41-50'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x &gt; </a:t>
            </a:r>
            <a:r>
              <a:rPr lang="en-GB" sz="1100" dirty="0">
                <a:solidFill>
                  <a:srgbClr val="B5CEA8"/>
                </a:solidFill>
                <a:latin typeface="Consolas" panose="020B0609020204030204" pitchFamily="49" charset="0"/>
              </a:rPr>
              <a:t>40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1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x &lt; </a:t>
            </a:r>
            <a:r>
              <a:rPr lang="en-GB" sz="1100" dirty="0">
                <a:solidFill>
                  <a:srgbClr val="B5CEA8"/>
                </a:solidFill>
                <a:latin typeface="Consolas" panose="020B0609020204030204" pitchFamily="49" charset="0"/>
              </a:rPr>
              <a:t>51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'50+'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))))</a:t>
            </a:r>
            <a:b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counts =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df_pie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[column].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value_counts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to_dict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GB" sz="1100" dirty="0">
                <a:solidFill>
                  <a:srgbClr val="6A9955"/>
                </a:solidFill>
                <a:latin typeface="Consolas" panose="020B0609020204030204" pitchFamily="49" charset="0"/>
              </a:rPr>
              <a:t>#Count all values for respective column as a dictionary</a:t>
            </a:r>
            <a:endParaRPr lang="en-GB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100" dirty="0">
                <a:solidFill>
                  <a:srgbClr val="6A9955"/>
                </a:solidFill>
                <a:latin typeface="Consolas" panose="020B0609020204030204" pitchFamily="49" charset="0"/>
              </a:rPr>
              <a:t># Order columns</a:t>
            </a:r>
            <a:endParaRPr lang="en-GB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column ==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'age'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desired_order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'18-24'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'25-32'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'33-40'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'41-50'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'50+'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column ==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'body_type'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desired_order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'athletic'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'thin'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'average'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'slightly overweight'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'overweight'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GB" sz="1100" dirty="0">
                <a:solidFill>
                  <a:srgbClr val="6A9955"/>
                </a:solidFill>
                <a:latin typeface="Consolas" panose="020B0609020204030204" pitchFamily="49" charset="0"/>
              </a:rPr>
              <a:t>#In order of body fat</a:t>
            </a:r>
            <a:endParaRPr lang="en-GB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column ==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'diet'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desired_order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'anything'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'vegetarian'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'vegan'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column ==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'drinks'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desired_order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'not at all'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'rarely'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'socially'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'often'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'very often'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'desperately'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column ==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'education'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desired_order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'college'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highschool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'grad school'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column ==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'ethnicity'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desired_order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'white'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asian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hispanic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 / </a:t>
            </a:r>
            <a:r>
              <a:rPr lang="en-GB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latin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'black'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'other'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column ==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'orientation'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desired_order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'straight'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'gay'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'bisexual'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column ==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'sex'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desired_order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'm'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'f'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counts = {x: counts[x] </a:t>
            </a:r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x </a:t>
            </a:r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desired_order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623485-1C48-49A2-8464-F606496E1BCF}"/>
              </a:ext>
            </a:extLst>
          </p:cNvPr>
          <p:cNvSpPr txBox="1">
            <a:spLocks/>
          </p:cNvSpPr>
          <p:nvPr/>
        </p:nvSpPr>
        <p:spPr>
          <a:xfrm>
            <a:off x="125129" y="160779"/>
            <a:ext cx="10936571" cy="847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Sample Code: Pie chart generator</a:t>
            </a:r>
          </a:p>
        </p:txBody>
      </p:sp>
    </p:spTree>
    <p:extLst>
      <p:ext uri="{BB962C8B-B14F-4D97-AF65-F5344CB8AC3E}">
        <p14:creationId xmlns:p14="http://schemas.microsoft.com/office/powerpoint/2010/main" val="395168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41C3AB-6F45-4C55-B014-DC285AECB988}"/>
              </a:ext>
            </a:extLst>
          </p:cNvPr>
          <p:cNvSpPr/>
          <p:nvPr/>
        </p:nvSpPr>
        <p:spPr>
          <a:xfrm>
            <a:off x="215900" y="922446"/>
            <a:ext cx="1219200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6A9955"/>
                </a:solidFill>
                <a:latin typeface="Consolas" panose="020B0609020204030204" pitchFamily="49" charset="0"/>
              </a:rPr>
              <a:t># Too few people are under 'desperately' to be counted</a:t>
            </a:r>
            <a:endParaRPr lang="en-GB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column ==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'drinks'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counts[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counts.pop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'desperately'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labels = [key </a:t>
            </a:r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key </a:t>
            </a:r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counts.keys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()]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sizes = [value </a:t>
            </a:r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value </a:t>
            </a:r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counts.values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()]  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colors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'magenta'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springgreen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'cyan'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orangered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'yellow'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explode = </a:t>
            </a:r>
            <a:r>
              <a:rPr lang="en-GB" sz="1100" dirty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GB" sz="1100" dirty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] + [</a:t>
            </a:r>
            <a:r>
              <a:rPr lang="en-GB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] * (</a:t>
            </a:r>
            <a:r>
              <a:rPr lang="en-GB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(counts)-</a:t>
            </a:r>
            <a:r>
              <a:rPr lang="en-GB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plt.pie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(sizes, </a:t>
            </a:r>
            <a:r>
              <a:rPr lang="en-GB" sz="1100" dirty="0">
                <a:solidFill>
                  <a:srgbClr val="9CDCFE"/>
                </a:solidFill>
                <a:latin typeface="Consolas" panose="020B0609020204030204" pitchFamily="49" charset="0"/>
              </a:rPr>
              <a:t>explode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=explode, </a:t>
            </a:r>
            <a:r>
              <a:rPr lang="en-GB" sz="1100" dirty="0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=labels, </a:t>
            </a:r>
            <a:r>
              <a:rPr lang="en-GB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colors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colors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autopct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sz="1100" dirty="0">
                <a:solidFill>
                  <a:srgbClr val="569CD6"/>
                </a:solidFill>
                <a:latin typeface="Consolas" panose="020B0609020204030204" pitchFamily="49" charset="0"/>
              </a:rPr>
              <a:t>%1.1f%%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>
                <a:solidFill>
                  <a:srgbClr val="9CDCFE"/>
                </a:solidFill>
                <a:latin typeface="Consolas" panose="020B0609020204030204" pitchFamily="49" charset="0"/>
              </a:rPr>
              <a:t>shadow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startangle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plt.title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(column, </a:t>
            </a:r>
            <a:r>
              <a:rPr lang="en-GB" sz="1100" dirty="0">
                <a:solidFill>
                  <a:srgbClr val="9CDCFE"/>
                </a:solidFill>
                <a:latin typeface="Consolas" panose="020B0609020204030204" pitchFamily="49" charset="0"/>
              </a:rPr>
              <a:t>pad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sz="1100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plt.axis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'equal'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plt.show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623485-1C48-49A2-8464-F606496E1BCF}"/>
              </a:ext>
            </a:extLst>
          </p:cNvPr>
          <p:cNvSpPr txBox="1">
            <a:spLocks/>
          </p:cNvSpPr>
          <p:nvPr/>
        </p:nvSpPr>
        <p:spPr>
          <a:xfrm>
            <a:off x="125129" y="160779"/>
            <a:ext cx="10936571" cy="847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Sample Code: Pie chart generator</a:t>
            </a:r>
          </a:p>
        </p:txBody>
      </p:sp>
    </p:spTree>
    <p:extLst>
      <p:ext uri="{BB962C8B-B14F-4D97-AF65-F5344CB8AC3E}">
        <p14:creationId xmlns:p14="http://schemas.microsoft.com/office/powerpoint/2010/main" val="591692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302" y="313990"/>
            <a:ext cx="9905998" cy="1478570"/>
          </a:xfrm>
        </p:spPr>
        <p:txBody>
          <a:bodyPr/>
          <a:lstStyle/>
          <a:p>
            <a:r>
              <a:rPr lang="en-US" sz="5400" b="1">
                <a:solidFill>
                  <a:srgbClr val="000000"/>
                </a:solidFill>
              </a:rPr>
              <a:t>Numeration of values</a:t>
            </a:r>
            <a:endParaRPr lang="en-US" sz="5400" b="1" dirty="0">
              <a:solidFill>
                <a:srgbClr val="000000"/>
              </a:solidFill>
            </a:endParaRPr>
          </a:p>
        </p:txBody>
      </p:sp>
      <p:sp>
        <p:nvSpPr>
          <p:cNvPr id="16" name="Subtitle 15"/>
          <p:cNvSpPr>
            <a:spLocks noGrp="1"/>
          </p:cNvSpPr>
          <p:nvPr>
            <p:ph idx="1"/>
          </p:nvPr>
        </p:nvSpPr>
        <p:spPr>
          <a:xfrm>
            <a:off x="1280302" y="1532073"/>
            <a:ext cx="10000721" cy="2118837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</a:rPr>
              <a:t>A considerable amount of bias is introduced when assigning numbers to a descriptive response of a user.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</a:rPr>
              <a:t>This is because any K-Nearest Neighbor (KNN) classifier will need to interpret a range of responses on the same scale.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</a:rPr>
              <a:t>For example, on a range from ‘athletic’ to ‘overweight’ as in the category “body_type”;  the responses ‘thin’, ‘average’, and ‘slightly overweight’ must each be at specific intervals.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</a:rPr>
              <a:t>In this investigation, things are kept simple and items are simply labelled in chronological order, with no independent scoring based on the writer’s judgement i.e. each interval is equally spaced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E99338-2278-4FE7-B487-89875BE73A09}"/>
              </a:ext>
            </a:extLst>
          </p:cNvPr>
          <p:cNvSpPr/>
          <p:nvPr/>
        </p:nvSpPr>
        <p:spPr>
          <a:xfrm>
            <a:off x="1280302" y="3650910"/>
            <a:ext cx="10000721" cy="28931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GB" sz="140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GB" sz="1400">
                <a:solidFill>
                  <a:srgbClr val="CE9178"/>
                </a:solidFill>
                <a:latin typeface="Consolas" panose="020B0609020204030204" pitchFamily="49" charset="0"/>
              </a:rPr>
              <a:t>'''Numerating Labels'''</a:t>
            </a:r>
            <a:b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GB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df_cleaned_numerated = df_clean.replace({</a:t>
            </a:r>
          </a:p>
          <a:p>
            <a:r>
              <a:rPr lang="en-GB" sz="1400">
                <a:solidFill>
                  <a:srgbClr val="CE9178"/>
                </a:solidFill>
                <a:latin typeface="Consolas" panose="020B0609020204030204" pitchFamily="49" charset="0"/>
              </a:rPr>
              <a:t>'not at all'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4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400">
                <a:solidFill>
                  <a:srgbClr val="CE9178"/>
                </a:solidFill>
                <a:latin typeface="Consolas" panose="020B0609020204030204" pitchFamily="49" charset="0"/>
              </a:rPr>
              <a:t>'rarely'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4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400">
                <a:solidFill>
                  <a:srgbClr val="CE9178"/>
                </a:solidFill>
                <a:latin typeface="Consolas" panose="020B0609020204030204" pitchFamily="49" charset="0"/>
              </a:rPr>
              <a:t>'socially'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4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400">
                <a:solidFill>
                  <a:srgbClr val="CE9178"/>
                </a:solidFill>
                <a:latin typeface="Consolas" panose="020B0609020204030204" pitchFamily="49" charset="0"/>
              </a:rPr>
              <a:t>'often'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40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400">
                <a:solidFill>
                  <a:srgbClr val="CE9178"/>
                </a:solidFill>
                <a:latin typeface="Consolas" panose="020B0609020204030204" pitchFamily="49" charset="0"/>
              </a:rPr>
              <a:t>'very often'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40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400">
                <a:solidFill>
                  <a:srgbClr val="CE9178"/>
                </a:solidFill>
                <a:latin typeface="Consolas" panose="020B0609020204030204" pitchFamily="49" charset="0"/>
              </a:rPr>
              <a:t>'desperately'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40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400">
                <a:solidFill>
                  <a:srgbClr val="6A9955"/>
                </a:solidFill>
                <a:latin typeface="Consolas" panose="020B0609020204030204" pitchFamily="49" charset="0"/>
              </a:rPr>
              <a:t>#drinks</a:t>
            </a:r>
            <a:endParaRPr lang="en-GB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400">
                <a:solidFill>
                  <a:srgbClr val="CE9178"/>
                </a:solidFill>
                <a:latin typeface="Consolas" panose="020B0609020204030204" pitchFamily="49" charset="0"/>
              </a:rPr>
              <a:t>'athletic'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4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400">
                <a:solidFill>
                  <a:srgbClr val="CE9178"/>
                </a:solidFill>
                <a:latin typeface="Consolas" panose="020B0609020204030204" pitchFamily="49" charset="0"/>
              </a:rPr>
              <a:t>'thin'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4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400">
                <a:solidFill>
                  <a:srgbClr val="CE9178"/>
                </a:solidFill>
                <a:latin typeface="Consolas" panose="020B0609020204030204" pitchFamily="49" charset="0"/>
              </a:rPr>
              <a:t>'average'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4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400">
                <a:solidFill>
                  <a:srgbClr val="CE9178"/>
                </a:solidFill>
                <a:latin typeface="Consolas" panose="020B0609020204030204" pitchFamily="49" charset="0"/>
              </a:rPr>
              <a:t>'slightly overweight'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40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400">
                <a:solidFill>
                  <a:srgbClr val="CE9178"/>
                </a:solidFill>
                <a:latin typeface="Consolas" panose="020B0609020204030204" pitchFamily="49" charset="0"/>
              </a:rPr>
              <a:t>'overweight'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40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400">
                <a:solidFill>
                  <a:srgbClr val="6A9955"/>
                </a:solidFill>
                <a:latin typeface="Consolas" panose="020B0609020204030204" pitchFamily="49" charset="0"/>
              </a:rPr>
              <a:t># body_type</a:t>
            </a:r>
            <a:endParaRPr lang="en-GB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400">
                <a:solidFill>
                  <a:srgbClr val="CE9178"/>
                </a:solidFill>
                <a:latin typeface="Consolas" panose="020B0609020204030204" pitchFamily="49" charset="0"/>
              </a:rPr>
              <a:t>'anything'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4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400">
                <a:solidFill>
                  <a:srgbClr val="CE9178"/>
                </a:solidFill>
                <a:latin typeface="Consolas" panose="020B0609020204030204" pitchFamily="49" charset="0"/>
              </a:rPr>
              <a:t>'vegetarian'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4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400">
                <a:solidFill>
                  <a:srgbClr val="CE9178"/>
                </a:solidFill>
                <a:latin typeface="Consolas" panose="020B0609020204030204" pitchFamily="49" charset="0"/>
              </a:rPr>
              <a:t>'vegan'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4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400">
                <a:solidFill>
                  <a:srgbClr val="6A9955"/>
                </a:solidFill>
                <a:latin typeface="Consolas" panose="020B0609020204030204" pitchFamily="49" charset="0"/>
              </a:rPr>
              <a:t># diet</a:t>
            </a:r>
            <a:endParaRPr lang="en-GB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400">
                <a:solidFill>
                  <a:srgbClr val="CE9178"/>
                </a:solidFill>
                <a:latin typeface="Consolas" panose="020B0609020204030204" pitchFamily="49" charset="0"/>
              </a:rPr>
              <a:t>'highschool'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4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400">
                <a:solidFill>
                  <a:srgbClr val="CE9178"/>
                </a:solidFill>
                <a:latin typeface="Consolas" panose="020B0609020204030204" pitchFamily="49" charset="0"/>
              </a:rPr>
              <a:t>'college'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4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400">
                <a:solidFill>
                  <a:srgbClr val="CE9178"/>
                </a:solidFill>
                <a:latin typeface="Consolas" panose="020B0609020204030204" pitchFamily="49" charset="0"/>
              </a:rPr>
              <a:t>'grad school'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4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400">
                <a:solidFill>
                  <a:srgbClr val="6A9955"/>
                </a:solidFill>
                <a:latin typeface="Consolas" panose="020B0609020204030204" pitchFamily="49" charset="0"/>
              </a:rPr>
              <a:t>#education</a:t>
            </a:r>
            <a:endParaRPr lang="en-GB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400">
                <a:solidFill>
                  <a:srgbClr val="CE9178"/>
                </a:solidFill>
                <a:latin typeface="Consolas" panose="020B0609020204030204" pitchFamily="49" charset="0"/>
              </a:rPr>
              <a:t>'white'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4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400">
                <a:solidFill>
                  <a:srgbClr val="CE9178"/>
                </a:solidFill>
                <a:latin typeface="Consolas" panose="020B0609020204030204" pitchFamily="49" charset="0"/>
              </a:rPr>
              <a:t>'asian'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4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400">
                <a:solidFill>
                  <a:srgbClr val="CE9178"/>
                </a:solidFill>
                <a:latin typeface="Consolas" panose="020B0609020204030204" pitchFamily="49" charset="0"/>
              </a:rPr>
              <a:t>'hispanic / latin'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4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400">
                <a:solidFill>
                  <a:srgbClr val="CE9178"/>
                </a:solidFill>
                <a:latin typeface="Consolas" panose="020B0609020204030204" pitchFamily="49" charset="0"/>
              </a:rPr>
              <a:t>'black'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40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400">
                <a:solidFill>
                  <a:srgbClr val="CE9178"/>
                </a:solidFill>
                <a:latin typeface="Consolas" panose="020B0609020204030204" pitchFamily="49" charset="0"/>
              </a:rPr>
              <a:t>'other'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40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400">
                <a:solidFill>
                  <a:srgbClr val="6A9955"/>
                </a:solidFill>
                <a:latin typeface="Consolas" panose="020B0609020204030204" pitchFamily="49" charset="0"/>
              </a:rPr>
              <a:t>#ethnicity</a:t>
            </a:r>
            <a:endParaRPr lang="en-GB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400">
                <a:solidFill>
                  <a:srgbClr val="CE9178"/>
                </a:solidFill>
                <a:latin typeface="Consolas" panose="020B0609020204030204" pitchFamily="49" charset="0"/>
              </a:rPr>
              <a:t>'straight'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4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400">
                <a:solidFill>
                  <a:srgbClr val="CE9178"/>
                </a:solidFill>
                <a:latin typeface="Consolas" panose="020B0609020204030204" pitchFamily="49" charset="0"/>
              </a:rPr>
              <a:t>'bisexual'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4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400">
                <a:solidFill>
                  <a:srgbClr val="CE9178"/>
                </a:solidFill>
                <a:latin typeface="Consolas" panose="020B0609020204030204" pitchFamily="49" charset="0"/>
              </a:rPr>
              <a:t>'gay'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40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400">
                <a:solidFill>
                  <a:srgbClr val="6A9955"/>
                </a:solidFill>
                <a:latin typeface="Consolas" panose="020B0609020204030204" pitchFamily="49" charset="0"/>
              </a:rPr>
              <a:t>#orientation</a:t>
            </a:r>
            <a:endParaRPr lang="en-GB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400">
                <a:solidFill>
                  <a:srgbClr val="CE9178"/>
                </a:solidFill>
                <a:latin typeface="Consolas" panose="020B0609020204030204" pitchFamily="49" charset="0"/>
              </a:rPr>
              <a:t>'m'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40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400">
                <a:solidFill>
                  <a:srgbClr val="CE9178"/>
                </a:solidFill>
                <a:latin typeface="Consolas" panose="020B0609020204030204" pitchFamily="49" charset="0"/>
              </a:rPr>
              <a:t>'f'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40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400">
                <a:solidFill>
                  <a:srgbClr val="6A9955"/>
                </a:solidFill>
                <a:latin typeface="Consolas" panose="020B0609020204030204" pitchFamily="49" charset="0"/>
              </a:rPr>
              <a:t>#sex </a:t>
            </a:r>
            <a:endParaRPr lang="en-GB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40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		})</a:t>
            </a:r>
          </a:p>
          <a:p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83472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9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17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2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3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4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9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50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itle 1">
            <a:extLst>
              <a:ext uri="{FF2B5EF4-FFF2-40B4-BE49-F238E27FC236}">
                <a16:creationId xmlns:a16="http://schemas.microsoft.com/office/drawing/2014/main" id="{324B5506-9BEC-44A6-9D97-2F143DA781C0}"/>
              </a:ext>
            </a:extLst>
          </p:cNvPr>
          <p:cNvSpPr txBox="1">
            <a:spLocks/>
          </p:cNvSpPr>
          <p:nvPr/>
        </p:nvSpPr>
        <p:spPr>
          <a:xfrm>
            <a:off x="855266" y="1616294"/>
            <a:ext cx="3856512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Elbow curve Validation analysis</a:t>
            </a:r>
          </a:p>
        </p:txBody>
      </p:sp>
      <p:sp>
        <p:nvSpPr>
          <p:cNvPr id="69" name="Subtitle 15">
            <a:extLst>
              <a:ext uri="{FF2B5EF4-FFF2-40B4-BE49-F238E27FC236}">
                <a16:creationId xmlns:a16="http://schemas.microsoft.com/office/drawing/2014/main" id="{3C45EEBF-6802-4F2B-808F-64995EDFF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266" y="3094864"/>
            <a:ext cx="2862444" cy="259152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The accuracy score of the classifier plateaus at around 15 neighbors.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Initially an accuracy score of 75% would look somewhat favorable.</a:t>
            </a:r>
          </a:p>
        </p:txBody>
      </p:sp>
      <p:pic>
        <p:nvPicPr>
          <p:cNvPr id="70" name="Picture 6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8FA39F-EEC5-45CE-9C55-7121F6509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70" y="875897"/>
            <a:ext cx="7145824" cy="506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9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F623485-1C48-49A2-8464-F606496E1BCF}"/>
              </a:ext>
            </a:extLst>
          </p:cNvPr>
          <p:cNvSpPr txBox="1">
            <a:spLocks/>
          </p:cNvSpPr>
          <p:nvPr/>
        </p:nvSpPr>
        <p:spPr>
          <a:xfrm>
            <a:off x="125129" y="160779"/>
            <a:ext cx="10936571" cy="847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Sample Code: Classifier Generator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0B0874-6D24-470D-82A0-52E6BA30F6A5}"/>
              </a:ext>
            </a:extLst>
          </p:cNvPr>
          <p:cNvSpPr/>
          <p:nvPr/>
        </p:nvSpPr>
        <p:spPr>
          <a:xfrm>
            <a:off x="290229" y="880244"/>
            <a:ext cx="1206687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sklearn.neighbors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KNeighborsClassifier</a:t>
            </a:r>
            <a:endParaRPr lang="en-GB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sklearn.model_selection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train_test_split</a:t>
            </a:r>
            <a:endParaRPr lang="en-GB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sklearn.preprocessing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MinMaxScaler</a:t>
            </a:r>
            <a:endParaRPr lang="en-GB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KNeighbors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9CDCFE"/>
                </a:solidFill>
                <a:latin typeface="Consolas" panose="020B0609020204030204" pitchFamily="49" charset="0"/>
              </a:rPr>
              <a:t>features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</a:t>
            </a:r>
            <a:r>
              <a:rPr lang="en-GB" sz="1200" dirty="0">
                <a:solidFill>
                  <a:srgbClr val="6A9955"/>
                </a:solidFill>
                <a:latin typeface="Consolas" panose="020B0609020204030204" pitchFamily="49" charset="0"/>
              </a:rPr>
              <a:t>#Pass in two </a:t>
            </a:r>
            <a:r>
              <a:rPr lang="en-GB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DataFrames</a:t>
            </a:r>
            <a:r>
              <a:rPr lang="en-GB" sz="1200" dirty="0">
                <a:solidFill>
                  <a:srgbClr val="6A9955"/>
                </a:solidFill>
                <a:latin typeface="Consolas" panose="020B0609020204030204" pitchFamily="49" charset="0"/>
              </a:rPr>
              <a:t>, features and labels, both in numerical formats</a:t>
            </a:r>
            <a:endParaRPr lang="en-GB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6A9955"/>
                </a:solidFill>
                <a:latin typeface="Consolas" panose="020B0609020204030204" pitchFamily="49" charset="0"/>
              </a:rPr>
              <a:t>#Preprocessing scaling</a:t>
            </a:r>
            <a:endParaRPr lang="en-GB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min_max_scaler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MinMaxScaler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GB" sz="1200" dirty="0">
                <a:solidFill>
                  <a:srgbClr val="6A9955"/>
                </a:solidFill>
                <a:latin typeface="Consolas" panose="020B0609020204030204" pitchFamily="49" charset="0"/>
              </a:rPr>
              <a:t>#Call a scalar instance to weigh features equally</a:t>
            </a:r>
            <a:endParaRPr lang="en-GB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features_scaled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min_max_scaler.fit_transform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(features) </a:t>
            </a:r>
            <a:r>
              <a:rPr lang="en-GB" sz="1200" dirty="0">
                <a:solidFill>
                  <a:srgbClr val="6A9955"/>
                </a:solidFill>
                <a:latin typeface="Consolas" panose="020B0609020204030204" pitchFamily="49" charset="0"/>
              </a:rPr>
              <a:t>#Save result in a 'scaled' variable</a:t>
            </a:r>
            <a:endParaRPr lang="en-GB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6A9955"/>
                </a:solidFill>
                <a:latin typeface="Consolas" panose="020B0609020204030204" pitchFamily="49" charset="0"/>
              </a:rPr>
              <a:t>#Data splitting</a:t>
            </a:r>
            <a:endParaRPr lang="en-GB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train_data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val_data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train_labels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val_labels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train_test_split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features_scaled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, labels, </a:t>
            </a:r>
            <a:r>
              <a:rPr lang="en-GB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test_size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sz="1200" dirty="0">
                <a:solidFill>
                  <a:srgbClr val="B5CEA8"/>
                </a:solidFill>
                <a:latin typeface="Consolas" panose="020B0609020204030204" pitchFamily="49" charset="0"/>
              </a:rPr>
              <a:t>0.2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random_state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6A9955"/>
                </a:solidFill>
                <a:latin typeface="Consolas" panose="020B0609020204030204" pitchFamily="49" charset="0"/>
              </a:rPr>
              <a:t>#Optimal #neighbors to accuracy analysis</a:t>
            </a:r>
            <a:endParaRPr lang="en-GB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accuracies = {}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accuracy_rating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{}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):   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classifier =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KNeighborsClassifier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n_neighbors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classifier.fit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train_data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train_labels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accuracies.update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classifier.score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val_data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val_labels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)})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max_key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sz="1200" dirty="0">
                <a:solidFill>
                  <a:srgbClr val="DCDCAA"/>
                </a:solidFill>
                <a:latin typeface="Consolas" panose="020B0609020204030204" pitchFamily="49" charset="0"/>
              </a:rPr>
              <a:t>max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(accuracies)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6A9955"/>
                </a:solidFill>
                <a:latin typeface="Consolas" panose="020B0609020204030204" pitchFamily="49" charset="0"/>
              </a:rPr>
              <a:t>#Plot method</a:t>
            </a:r>
            <a:endParaRPr lang="en-GB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lists = </a:t>
            </a:r>
            <a:r>
              <a:rPr lang="en-GB" sz="1200" dirty="0">
                <a:solidFill>
                  <a:srgbClr val="DCDCAA"/>
                </a:solidFill>
                <a:latin typeface="Consolas" panose="020B0609020204030204" pitchFamily="49" charset="0"/>
              </a:rPr>
              <a:t>sorted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accuracies.items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()) </a:t>
            </a:r>
            <a:r>
              <a:rPr lang="en-GB" sz="1200" dirty="0">
                <a:solidFill>
                  <a:srgbClr val="6A9955"/>
                </a:solidFill>
                <a:latin typeface="Consolas" panose="020B0609020204030204" pitchFamily="49" charset="0"/>
              </a:rPr>
              <a:t># sorted by key (first value is k=1 and so on), return a list of tuples</a:t>
            </a:r>
            <a:endParaRPr lang="en-GB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x, y = </a:t>
            </a:r>
            <a:r>
              <a:rPr lang="en-GB" sz="1200" dirty="0">
                <a:solidFill>
                  <a:srgbClr val="DCDCAA"/>
                </a:solidFill>
                <a:latin typeface="Consolas" panose="020B0609020204030204" pitchFamily="49" charset="0"/>
              </a:rPr>
              <a:t>zip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(*lists) </a:t>
            </a:r>
            <a:r>
              <a:rPr lang="en-GB" sz="1200" dirty="0">
                <a:solidFill>
                  <a:srgbClr val="6A9955"/>
                </a:solidFill>
                <a:latin typeface="Consolas" panose="020B0609020204030204" pitchFamily="49" charset="0"/>
              </a:rPr>
              <a:t># unpack a list of pairs into two tuples</a:t>
            </a:r>
            <a:endParaRPr lang="en-GB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plt.plot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(x, y)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plt.xlabel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'#</a:t>
            </a:r>
            <a:r>
              <a:rPr lang="en-GB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Neighbors'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plt.ylabel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'Accuracy Score (based on validation set)'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plt.title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"K-Nearest </a:t>
            </a:r>
            <a:r>
              <a:rPr lang="en-GB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Neighbor</a:t>
            </a: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 Classifier for '"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+ labels.name + </a:t>
            </a: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"'"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GB" sz="1200" dirty="0">
                <a:solidFill>
                  <a:srgbClr val="6A9955"/>
                </a:solidFill>
                <a:latin typeface="Consolas" panose="020B0609020204030204" pitchFamily="49" charset="0"/>
              </a:rPr>
              <a:t># handily title the plot based on input</a:t>
            </a:r>
            <a:endParaRPr lang="en-GB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plt.show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3049432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F623485-1C48-49A2-8464-F606496E1BCF}"/>
              </a:ext>
            </a:extLst>
          </p:cNvPr>
          <p:cNvSpPr txBox="1">
            <a:spLocks/>
          </p:cNvSpPr>
          <p:nvPr/>
        </p:nvSpPr>
        <p:spPr>
          <a:xfrm>
            <a:off x="125129" y="160779"/>
            <a:ext cx="10936571" cy="847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Sample Code: Classifier Generator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95DBF6-AA9C-4299-BE13-C9EBD14547E6}"/>
              </a:ext>
            </a:extLst>
          </p:cNvPr>
          <p:cNvSpPr/>
          <p:nvPr/>
        </p:nvSpPr>
        <p:spPr>
          <a:xfrm>
            <a:off x="0" y="1008201"/>
            <a:ext cx="10337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6A9955"/>
                </a:solidFill>
                <a:latin typeface="Consolas" panose="020B0609020204030204" pitchFamily="49" charset="0"/>
              </a:rPr>
              <a:t>#Receive input for the optimal number of </a:t>
            </a:r>
            <a:r>
              <a:rPr lang="en-GB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neighbors</a:t>
            </a:r>
            <a:r>
              <a:rPr lang="en-GB" sz="1200" dirty="0">
                <a:solidFill>
                  <a:srgbClr val="6A9955"/>
                </a:solidFill>
                <a:latin typeface="Consolas" panose="020B0609020204030204" pitchFamily="49" charset="0"/>
              </a:rPr>
              <a:t>, should be based on elbow-curve </a:t>
            </a:r>
            <a:r>
              <a:rPr lang="en-GB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validationa</a:t>
            </a:r>
            <a:r>
              <a:rPr lang="en-GB" sz="1200" dirty="0">
                <a:solidFill>
                  <a:srgbClr val="6A9955"/>
                </a:solidFill>
                <a:latin typeface="Consolas" panose="020B0609020204030204" pitchFamily="49" charset="0"/>
              </a:rPr>
              <a:t> analysis:</a:t>
            </a:r>
            <a:endParaRPr lang="en-GB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user_num_neighbors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sz="12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'Choose optimal #neighbors:'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6A9955"/>
                </a:solidFill>
                <a:latin typeface="Consolas" panose="020B0609020204030204" pitchFamily="49" charset="0"/>
              </a:rPr>
              <a:t>#Perform fitting on the optimal classifier</a:t>
            </a:r>
            <a:endParaRPr lang="en-GB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best_classifier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KNeighborsClassifier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n_neighbors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user_num_neighbors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best_classifier.fit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train_data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train_labels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predicted_labels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best_classifier.predict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features_scaled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6A9955"/>
                </a:solidFill>
                <a:latin typeface="Consolas" panose="020B0609020204030204" pitchFamily="49" charset="0"/>
              </a:rPr>
              <a:t>#Return the prediction</a:t>
            </a:r>
            <a:endParaRPr lang="en-GB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predicted_labels</a:t>
            </a:r>
            <a:endParaRPr lang="en-GB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883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1" name="Rectangle 19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1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5" name="Picture 6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DEA0BE5-B65E-4396-A248-1A9798FEC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78" y="1130512"/>
            <a:ext cx="6844045" cy="4613020"/>
          </a:xfrm>
          <a:prstGeom prst="rect">
            <a:avLst/>
          </a:prstGeom>
        </p:spPr>
      </p:pic>
      <p:sp>
        <p:nvSpPr>
          <p:cNvPr id="149" name="Title 1">
            <a:extLst>
              <a:ext uri="{FF2B5EF4-FFF2-40B4-BE49-F238E27FC236}">
                <a16:creationId xmlns:a16="http://schemas.microsoft.com/office/drawing/2014/main" id="{D2F8322C-BC21-45AE-8B16-57112D825662}"/>
              </a:ext>
            </a:extLst>
          </p:cNvPr>
          <p:cNvSpPr txBox="1">
            <a:spLocks/>
          </p:cNvSpPr>
          <p:nvPr/>
        </p:nvSpPr>
        <p:spPr>
          <a:xfrm>
            <a:off x="793750" y="2176463"/>
            <a:ext cx="2915221" cy="2690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solidFill>
                  <a:schemeClr val="bg1"/>
                </a:solidFill>
              </a:rPr>
              <a:t>Actual</a:t>
            </a:r>
          </a:p>
          <a:p>
            <a:endParaRPr lang="en-US" sz="1100" b="1" u="sng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drinking habit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211131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1" name="Rectangle 19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1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49" name="Title 1">
            <a:extLst>
              <a:ext uri="{FF2B5EF4-FFF2-40B4-BE49-F238E27FC236}">
                <a16:creationId xmlns:a16="http://schemas.microsoft.com/office/drawing/2014/main" id="{D2F8322C-BC21-45AE-8B16-57112D825662}"/>
              </a:ext>
            </a:extLst>
          </p:cNvPr>
          <p:cNvSpPr txBox="1">
            <a:spLocks/>
          </p:cNvSpPr>
          <p:nvPr/>
        </p:nvSpPr>
        <p:spPr>
          <a:xfrm>
            <a:off x="793750" y="2176463"/>
            <a:ext cx="2915221" cy="2690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solidFill>
                  <a:schemeClr val="bg1"/>
                </a:solidFill>
              </a:rPr>
              <a:t>Predicted</a:t>
            </a:r>
          </a:p>
          <a:p>
            <a:endParaRPr lang="en-US" sz="1100" b="1" u="sng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drinking habit distribution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07EE27-1BDA-4D61-9BDD-E5A06DB1C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40" y="1128021"/>
            <a:ext cx="6896719" cy="464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23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>
            <a:extLst>
              <a:ext uri="{FF2B5EF4-FFF2-40B4-BE49-F238E27FC236}">
                <a16:creationId xmlns:a16="http://schemas.microsoft.com/office/drawing/2014/main" id="{D2F8322C-BC21-45AE-8B16-57112D825662}"/>
              </a:ext>
            </a:extLst>
          </p:cNvPr>
          <p:cNvSpPr txBox="1">
            <a:spLocks/>
          </p:cNvSpPr>
          <p:nvPr/>
        </p:nvSpPr>
        <p:spPr>
          <a:xfrm>
            <a:off x="1624867" y="1527675"/>
            <a:ext cx="2915221" cy="2690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6" name="Picture 3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89B7886-BC1D-4D02-ADC2-E438089CB5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5" t="27921" r="41503"/>
          <a:stretch/>
        </p:blipFill>
        <p:spPr>
          <a:xfrm>
            <a:off x="7677488" y="1674922"/>
            <a:ext cx="1477549" cy="4657242"/>
          </a:xfrm>
          <a:prstGeom prst="rect">
            <a:avLst/>
          </a:prstGeom>
        </p:spPr>
      </p:pic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15ACB9-86E7-428C-976D-AE7B0EC500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83" t="13629" r="40762"/>
          <a:stretch/>
        </p:blipFill>
        <p:spPr>
          <a:xfrm>
            <a:off x="6096000" y="944504"/>
            <a:ext cx="1581488" cy="536702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498361-FB2D-4E7A-9144-CB3A9ED92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8812" y="1674922"/>
            <a:ext cx="4725491" cy="427934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Unfortunately, the classifier has opted for the safe approach in selecting the mode response ‘socially’.</a:t>
            </a:r>
          </a:p>
          <a:p>
            <a:pPr>
              <a:lnSpc>
                <a:spcPct val="110000"/>
              </a:lnSpc>
            </a:pPr>
            <a:endParaRPr lang="en-US" sz="2800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accuracy would be ~75% as the original data is ~75% in this category.</a:t>
            </a:r>
          </a:p>
          <a:p>
            <a:endParaRPr lang="en-GB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68424-42C0-4889-9DEC-06130579BF7D}"/>
              </a:ext>
            </a:extLst>
          </p:cNvPr>
          <p:cNvSpPr txBox="1"/>
          <p:nvPr/>
        </p:nvSpPr>
        <p:spPr>
          <a:xfrm rot="16200000">
            <a:off x="7057718" y="3741932"/>
            <a:ext cx="1245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Actual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F1A344-80A2-4F7E-8BE3-C4463D975D3C}"/>
              </a:ext>
            </a:extLst>
          </p:cNvPr>
          <p:cNvSpPr txBox="1"/>
          <p:nvPr/>
        </p:nvSpPr>
        <p:spPr>
          <a:xfrm rot="16200000">
            <a:off x="5267932" y="3552986"/>
            <a:ext cx="1638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Predicted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5ED97B49-3C76-4AE5-BE55-ED301DFAB082}"/>
              </a:ext>
            </a:extLst>
          </p:cNvPr>
          <p:cNvSpPr txBox="1">
            <a:spLocks/>
          </p:cNvSpPr>
          <p:nvPr/>
        </p:nvSpPr>
        <p:spPr>
          <a:xfrm>
            <a:off x="7995506" y="1629574"/>
            <a:ext cx="467166" cy="4968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E93C24-334F-4C05-B1D8-F2210E50C0C4}"/>
              </a:ext>
            </a:extLst>
          </p:cNvPr>
          <p:cNvSpPr/>
          <p:nvPr/>
        </p:nvSpPr>
        <p:spPr>
          <a:xfrm>
            <a:off x="6381332" y="2696634"/>
            <a:ext cx="1010824" cy="308815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F837F6-39E3-47C0-80FF-60E674C246E2}"/>
              </a:ext>
            </a:extLst>
          </p:cNvPr>
          <p:cNvCxnSpPr>
            <a:cxnSpLocks/>
          </p:cNvCxnSpPr>
          <p:nvPr/>
        </p:nvCxnSpPr>
        <p:spPr>
          <a:xfrm>
            <a:off x="6381332" y="2714324"/>
            <a:ext cx="2564389" cy="0"/>
          </a:xfrm>
          <a:prstGeom prst="line">
            <a:avLst/>
          </a:prstGeom>
          <a:ln w="38100">
            <a:solidFill>
              <a:srgbClr val="00B050">
                <a:alpha val="2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46ACFA2-5665-4FD5-AA6A-B21473412C27}"/>
              </a:ext>
            </a:extLst>
          </p:cNvPr>
          <p:cNvSpPr/>
          <p:nvPr/>
        </p:nvSpPr>
        <p:spPr>
          <a:xfrm>
            <a:off x="6381543" y="1824379"/>
            <a:ext cx="1010824" cy="87225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36DA75-8BFB-4298-8AA2-54F6D2B4F190}"/>
              </a:ext>
            </a:extLst>
          </p:cNvPr>
          <p:cNvCxnSpPr>
            <a:cxnSpLocks/>
          </p:cNvCxnSpPr>
          <p:nvPr/>
        </p:nvCxnSpPr>
        <p:spPr>
          <a:xfrm>
            <a:off x="6381331" y="1824379"/>
            <a:ext cx="2564389" cy="0"/>
          </a:xfrm>
          <a:prstGeom prst="line">
            <a:avLst/>
          </a:prstGeom>
          <a:ln w="38100">
            <a:solidFill>
              <a:srgbClr val="FF0000">
                <a:alpha val="2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C202BFD-9011-412C-860F-D2044ED49D99}"/>
              </a:ext>
            </a:extLst>
          </p:cNvPr>
          <p:cNvSpPr txBox="1"/>
          <p:nvPr/>
        </p:nvSpPr>
        <p:spPr>
          <a:xfrm>
            <a:off x="9233399" y="1998896"/>
            <a:ext cx="263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Incorrect ~25%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5C70C9-B4E7-4A36-9710-B865FFFC65B3}"/>
              </a:ext>
            </a:extLst>
          </p:cNvPr>
          <p:cNvSpPr txBox="1"/>
          <p:nvPr/>
        </p:nvSpPr>
        <p:spPr>
          <a:xfrm>
            <a:off x="9233399" y="3480322"/>
            <a:ext cx="2714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Correct  ~75%</a:t>
            </a:r>
            <a:endParaRPr lang="en-GB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057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F623485-1C48-49A2-8464-F606496E1BCF}"/>
              </a:ext>
            </a:extLst>
          </p:cNvPr>
          <p:cNvSpPr txBox="1">
            <a:spLocks/>
          </p:cNvSpPr>
          <p:nvPr/>
        </p:nvSpPr>
        <p:spPr>
          <a:xfrm>
            <a:off x="125129" y="160779"/>
            <a:ext cx="10936571" cy="847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Sample Code: Distribution plots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D28A89-77E4-42B3-B712-0026AB739596}"/>
              </a:ext>
            </a:extLst>
          </p:cNvPr>
          <p:cNvSpPr/>
          <p:nvPr/>
        </p:nvSpPr>
        <p:spPr>
          <a:xfrm>
            <a:off x="228599" y="1008201"/>
            <a:ext cx="118382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D0CCEE-A77F-431D-9200-8114D86AD254}"/>
              </a:ext>
            </a:extLst>
          </p:cNvPr>
          <p:cNvSpPr/>
          <p:nvPr/>
        </p:nvSpPr>
        <p:spPr>
          <a:xfrm>
            <a:off x="228599" y="1008201"/>
            <a:ext cx="1060703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matplotlib.ticker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ticker</a:t>
            </a:r>
          </a:p>
          <a:p>
            <a:r>
              <a:rPr lang="en-GB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matplotlib.ticker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AutoMinorLocator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FormatStrFormatter</a:t>
            </a:r>
            <a:endParaRPr lang="en-GB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6A9955"/>
                </a:solidFill>
                <a:latin typeface="Consolas" panose="020B0609020204030204" pitchFamily="49" charset="0"/>
              </a:rPr>
              <a:t># Method to annotate bars with percentage of total sample</a:t>
            </a:r>
            <a:endParaRPr lang="en-GB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get_percentage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y_coord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total = </a:t>
            </a:r>
            <a:r>
              <a:rPr lang="en-GB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GB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count </a:t>
            </a:r>
            <a:r>
              <a:rPr lang="en-GB" sz="12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data.values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total += count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percentage = (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y_coord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/total) * </a:t>
            </a:r>
            <a:r>
              <a:rPr lang="en-GB" sz="12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endParaRPr lang="en-GB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569CD6"/>
                </a:solidFill>
                <a:latin typeface="Consolas" panose="020B0609020204030204" pitchFamily="49" charset="0"/>
              </a:rPr>
              <a:t>{:0.2f}</a:t>
            </a: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%'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.format(percentage)</a:t>
            </a:r>
          </a:p>
          <a:p>
            <a:b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200" dirty="0">
                <a:solidFill>
                  <a:srgbClr val="6A9955"/>
                </a:solidFill>
                <a:latin typeface="Consolas" panose="020B0609020204030204" pitchFamily="49" charset="0"/>
              </a:rPr>
              <a:t># Plot method</a:t>
            </a:r>
            <a:endParaRPr lang="en-GB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plot_distributions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plt.bar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data.keys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(), </a:t>
            </a:r>
            <a:r>
              <a:rPr lang="en-GB" sz="12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data.values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()), </a:t>
            </a:r>
            <a:r>
              <a:rPr lang="en-GB" sz="1200" dirty="0">
                <a:solidFill>
                  <a:srgbClr val="9CDCFE"/>
                </a:solidFill>
                <a:latin typeface="Consolas" panose="020B0609020204030204" pitchFamily="49" charset="0"/>
              </a:rPr>
              <a:t>align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ax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plt.gca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GB" sz="1200" dirty="0">
                <a:solidFill>
                  <a:srgbClr val="6A9955"/>
                </a:solidFill>
                <a:latin typeface="Consolas" panose="020B0609020204030204" pitchFamily="49" charset="0"/>
              </a:rPr>
              <a:t># Get axes</a:t>
            </a:r>
            <a:endParaRPr lang="en-GB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plt.xlim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([-</a:t>
            </a:r>
            <a:r>
              <a:rPr lang="en-GB" sz="12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(data)-</a:t>
            </a:r>
            <a:r>
              <a:rPr lang="en-GB" sz="12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]) 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plt.ylim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GB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>
                <a:solidFill>
                  <a:srgbClr val="B5CEA8"/>
                </a:solidFill>
                <a:latin typeface="Consolas" panose="020B0609020204030204" pitchFamily="49" charset="0"/>
              </a:rPr>
              <a:t>28000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plt.title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(title, </a:t>
            </a:r>
            <a:r>
              <a:rPr lang="en-GB" sz="12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sz="1200" dirty="0">
                <a:solidFill>
                  <a:srgbClr val="B5CEA8"/>
                </a:solidFill>
                <a:latin typeface="Consolas" panose="020B0609020204030204" pitchFamily="49" charset="0"/>
              </a:rPr>
              <a:t>14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sz="12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B5CEA8"/>
                </a:solidFill>
                <a:latin typeface="Consolas" panose="020B0609020204030204" pitchFamily="49" charset="0"/>
              </a:rPr>
              <a:t>1.05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plt.ylabel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'Users'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labelpad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plt.setp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ax.xaxis.get_minorticklabels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(), </a:t>
            </a:r>
            <a:r>
              <a:rPr lang="en-GB" sz="1200" dirty="0">
                <a:solidFill>
                  <a:srgbClr val="9CDCFE"/>
                </a:solidFill>
                <a:latin typeface="Consolas" panose="020B0609020204030204" pitchFamily="49" charset="0"/>
              </a:rPr>
              <a:t>rotation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B5CEA8"/>
                </a:solidFill>
                <a:latin typeface="Consolas" panose="020B0609020204030204" pitchFamily="49" charset="0"/>
              </a:rPr>
              <a:t>350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GB" sz="1200" dirty="0">
                <a:solidFill>
                  <a:srgbClr val="6A9955"/>
                </a:solidFill>
                <a:latin typeface="Consolas" panose="020B0609020204030204" pitchFamily="49" charset="0"/>
              </a:rPr>
              <a:t># Rotate so that the labels don't overlap</a:t>
            </a:r>
            <a:endParaRPr lang="en-GB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ax.tick_params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9CDCFE"/>
                </a:solidFill>
                <a:latin typeface="Consolas" panose="020B0609020204030204" pitchFamily="49" charset="0"/>
              </a:rPr>
              <a:t>axis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>
                <a:solidFill>
                  <a:srgbClr val="9CDCFE"/>
                </a:solidFill>
                <a:latin typeface="Consolas" panose="020B0609020204030204" pitchFamily="49" charset="0"/>
              </a:rPr>
              <a:t>which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'major'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labelsize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GB" sz="1200" dirty="0">
                <a:solidFill>
                  <a:srgbClr val="6A9955"/>
                </a:solidFill>
                <a:latin typeface="Consolas" panose="020B0609020204030204" pitchFamily="49" charset="0"/>
              </a:rPr>
              <a:t># Remove the minor tick marks as they are unhelpful</a:t>
            </a:r>
            <a:endParaRPr lang="en-GB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2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(data)):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x_coord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i-</a:t>
            </a:r>
            <a:r>
              <a:rPr lang="en-GB" sz="1200" dirty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endParaRPr lang="en-GB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y_coord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sz="12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data.values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())[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annotation =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get_percentage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(data,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y_coord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plt.annotate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(annotation, (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x_coord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y_coord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GB" sz="12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GB" sz="1200" dirty="0">
                <a:solidFill>
                  <a:srgbClr val="9CDCFE"/>
                </a:solidFill>
                <a:latin typeface="Consolas" panose="020B0609020204030204" pitchFamily="49" charset="0"/>
              </a:rPr>
              <a:t>rotation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B5CEA8"/>
                </a:solidFill>
                <a:latin typeface="Consolas" panose="020B0609020204030204" pitchFamily="49" charset="0"/>
              </a:rPr>
              <a:t>45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plt.show</a:t>
            </a:r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9728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9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17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2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3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4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9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50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330" y="1134681"/>
            <a:ext cx="2971796" cy="425502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Questions</a:t>
            </a:r>
            <a:endParaRPr lang="en-US" b="1" dirty="0">
              <a:solidFill>
                <a:srgbClr val="FFFFFF"/>
              </a:solidFill>
            </a:endParaRPr>
          </a:p>
        </p:txBody>
      </p:sp>
      <p:graphicFrame>
        <p:nvGraphicFramePr>
          <p:cNvPr id="81" name="Content Placeholder 2">
            <a:extLst>
              <a:ext uri="{FF2B5EF4-FFF2-40B4-BE49-F238E27FC236}">
                <a16:creationId xmlns:a16="http://schemas.microsoft.com/office/drawing/2014/main" id="{E067B9A3-0F36-4613-A8AC-AF0D1746B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353993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15"/>
          <p:cNvSpPr>
            <a:spLocks noGrp="1"/>
          </p:cNvSpPr>
          <p:nvPr/>
        </p:nvSpPr>
        <p:spPr>
          <a:xfrm>
            <a:off x="9790262" y="4453730"/>
            <a:ext cx="1908175" cy="46418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</a:rPr>
              <a:t>Features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C7500EB-493A-41D1-8FCA-383ED1E1DFD4}"/>
              </a:ext>
            </a:extLst>
          </p:cNvPr>
          <p:cNvSpPr txBox="1">
            <a:spLocks/>
          </p:cNvSpPr>
          <p:nvPr/>
        </p:nvSpPr>
        <p:spPr>
          <a:xfrm>
            <a:off x="1143001" y="36760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0000"/>
                </a:solidFill>
              </a:rPr>
              <a:t>Precision, recall, f1</a:t>
            </a:r>
          </a:p>
          <a:p>
            <a:r>
              <a:rPr lang="en-US" sz="4400" b="1" dirty="0">
                <a:solidFill>
                  <a:srgbClr val="000000"/>
                </a:solidFill>
              </a:rPr>
              <a:t>Multilabel classification</a:t>
            </a:r>
          </a:p>
        </p:txBody>
      </p:sp>
      <p:sp>
        <p:nvSpPr>
          <p:cNvPr id="12" name="Subtitle 15">
            <a:extLst>
              <a:ext uri="{FF2B5EF4-FFF2-40B4-BE49-F238E27FC236}">
                <a16:creationId xmlns:a16="http://schemas.microsoft.com/office/drawing/2014/main" id="{DE14E2DF-663B-4EDF-A831-2ED3DC2B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869" y="1952960"/>
            <a:ext cx="3349439" cy="453744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 The problem can be more easily identified by calling an F1 score.</a:t>
            </a:r>
            <a:endParaRPr lang="en-US" sz="105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Macro averaging </a:t>
            </a:r>
            <a:r>
              <a:rPr lang="en-US" dirty="0">
                <a:solidFill>
                  <a:schemeClr val="bg1"/>
                </a:solidFill>
              </a:rPr>
              <a:t>where every class is counted equally shows how bad the classifier really is.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Micro averaging, including class weight, results in a repeat of the accuracy (the total false positives and the total fals</a:t>
            </a:r>
            <a:r>
              <a:rPr lang="en-US" dirty="0">
                <a:solidFill>
                  <a:schemeClr val="bg1"/>
                </a:solidFill>
              </a:rPr>
              <a:t>e negatives are both 25).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80490-0BAD-4C14-B69A-C0A553E63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82" y="2488057"/>
            <a:ext cx="6715125" cy="104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E6B65C-DD66-4707-A323-C4F061DC0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880" y="4131775"/>
            <a:ext cx="6518381" cy="10477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BDE357D-5B79-4A71-9920-195BB7979530}"/>
              </a:ext>
            </a:extLst>
          </p:cNvPr>
          <p:cNvSpPr txBox="1"/>
          <p:nvPr/>
        </p:nvSpPr>
        <p:spPr>
          <a:xfrm>
            <a:off x="10649884" y="2082260"/>
            <a:ext cx="1245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Macro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A74287-95F0-48CF-8186-4575BB6E7A3E}"/>
              </a:ext>
            </a:extLst>
          </p:cNvPr>
          <p:cNvSpPr txBox="1"/>
          <p:nvPr/>
        </p:nvSpPr>
        <p:spPr>
          <a:xfrm>
            <a:off x="10744349" y="3608555"/>
            <a:ext cx="1245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Micro</a:t>
            </a:r>
            <a:endParaRPr lang="en-GB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37795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F623485-1C48-49A2-8464-F606496E1BCF}"/>
              </a:ext>
            </a:extLst>
          </p:cNvPr>
          <p:cNvSpPr txBox="1">
            <a:spLocks/>
          </p:cNvSpPr>
          <p:nvPr/>
        </p:nvSpPr>
        <p:spPr>
          <a:xfrm>
            <a:off x="125129" y="160779"/>
            <a:ext cx="10936571" cy="847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Sample Code: PRF1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D28A89-77E4-42B3-B712-0026AB739596}"/>
              </a:ext>
            </a:extLst>
          </p:cNvPr>
          <p:cNvSpPr/>
          <p:nvPr/>
        </p:nvSpPr>
        <p:spPr>
          <a:xfrm>
            <a:off x="228599" y="1008201"/>
            <a:ext cx="118382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80150C-7743-4CAD-89C3-7772FEA2B3D0}"/>
              </a:ext>
            </a:extLst>
          </p:cNvPr>
          <p:cNvSpPr/>
          <p:nvPr/>
        </p:nvSpPr>
        <p:spPr>
          <a:xfrm>
            <a:off x="228598" y="1008201"/>
            <a:ext cx="1194174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sklearn.metrics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accuracy_score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recall_score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precision_score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f1_score</a:t>
            </a:r>
          </a:p>
          <a:p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'Precision:'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precision_score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predicted_drinkinghabits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true_drinkinghabits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'macro'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zero_division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'warn'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   averaging = macro'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'''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This is the same score as the accuracy when changed to MICRO averaging.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100% of the predicted data exists within the 'social' class label, so the precision score is 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entirely based off of the precision for one class.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If the total true positives (number of times the classifier correctly guessed 'social'), was 75,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then the total false positives (number of times the classifier incorrectly guessed 'social') would be 25. Making the same value as accuracy.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'''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'Recall:   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recall_score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predicted_drinkinghabits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true_drinkinghabits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labels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'micro'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zero_division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'warn'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  averaging = macro'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'''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Recall is the same as accuracy when changed to MICRO averaging because the total false negatives is 25,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where each class other than 'socially' would contain the 25% of remaining samples after classification.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The classifier placed 0 samples within these other classes, therefore they are counted as false negatives (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incorreclty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labelled as 'socially') and the total false negatives is 25.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'''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'f1:       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f1_score(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predicted_drinkinghabits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true_drinkinghabits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average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'macro'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  averaging = macro'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7178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C7500EB-493A-41D1-8FCA-383ED1E1DFD4}"/>
              </a:ext>
            </a:extLst>
          </p:cNvPr>
          <p:cNvSpPr txBox="1">
            <a:spLocks/>
          </p:cNvSpPr>
          <p:nvPr/>
        </p:nvSpPr>
        <p:spPr>
          <a:xfrm>
            <a:off x="1143001" y="36760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0000"/>
                </a:solidFill>
              </a:rPr>
              <a:t>A new question: Predictive Gender</a:t>
            </a:r>
          </a:p>
        </p:txBody>
      </p:sp>
      <p:sp>
        <p:nvSpPr>
          <p:cNvPr id="12" name="Subtitle 15">
            <a:extLst>
              <a:ext uri="{FF2B5EF4-FFF2-40B4-BE49-F238E27FC236}">
                <a16:creationId xmlns:a16="http://schemas.microsoft.com/office/drawing/2014/main" id="{DE14E2DF-663B-4EDF-A831-2ED3DC2B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868" y="1952960"/>
            <a:ext cx="9280352" cy="45374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Our current tools are struggling with predicting drinking habits. The correlation </a:t>
            </a:r>
            <a:r>
              <a:rPr lang="en-US" dirty="0">
                <a:solidFill>
                  <a:schemeClr val="bg1"/>
                </a:solidFill>
              </a:rPr>
              <a:t>appears weak and exacerbated by the high number of ‘drink socially’ responses, where this is a general answer that could have been split into several of its own categories.</a:t>
            </a:r>
          </a:p>
          <a:p>
            <a:r>
              <a:rPr lang="en-US" dirty="0">
                <a:solidFill>
                  <a:schemeClr val="bg1"/>
                </a:solidFill>
              </a:rPr>
              <a:t>One obvious class with a relatively balanced class distribution is gender. We will therefore predict gender based on the same features selected for predicting drinking habits.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7196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9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17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2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3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4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9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50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itle 1">
            <a:extLst>
              <a:ext uri="{FF2B5EF4-FFF2-40B4-BE49-F238E27FC236}">
                <a16:creationId xmlns:a16="http://schemas.microsoft.com/office/drawing/2014/main" id="{324B5506-9BEC-44A6-9D97-2F143DA781C0}"/>
              </a:ext>
            </a:extLst>
          </p:cNvPr>
          <p:cNvSpPr txBox="1">
            <a:spLocks/>
          </p:cNvSpPr>
          <p:nvPr/>
        </p:nvSpPr>
        <p:spPr>
          <a:xfrm>
            <a:off x="855266" y="1616294"/>
            <a:ext cx="3856512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Elbow curve Validation analysis</a:t>
            </a:r>
          </a:p>
        </p:txBody>
      </p:sp>
      <p:sp>
        <p:nvSpPr>
          <p:cNvPr id="69" name="Subtitle 15">
            <a:extLst>
              <a:ext uri="{FF2B5EF4-FFF2-40B4-BE49-F238E27FC236}">
                <a16:creationId xmlns:a16="http://schemas.microsoft.com/office/drawing/2014/main" id="{3C45EEBF-6802-4F2B-808F-64995EDFF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266" y="3094864"/>
            <a:ext cx="2862444" cy="259152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The accuracy score of the classifier plateaus at around 20 members (debatable)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81B634-3C38-4ED9-8BEB-DCF055297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928" y="902906"/>
            <a:ext cx="7637880" cy="541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608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>
            <a:extLst>
              <a:ext uri="{FF2B5EF4-FFF2-40B4-BE49-F238E27FC236}">
                <a16:creationId xmlns:a16="http://schemas.microsoft.com/office/drawing/2014/main" id="{D2F8322C-BC21-45AE-8B16-57112D825662}"/>
              </a:ext>
            </a:extLst>
          </p:cNvPr>
          <p:cNvSpPr txBox="1">
            <a:spLocks/>
          </p:cNvSpPr>
          <p:nvPr/>
        </p:nvSpPr>
        <p:spPr>
          <a:xfrm>
            <a:off x="1624867" y="1527675"/>
            <a:ext cx="2915221" cy="2690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5ED97B49-3C76-4AE5-BE55-ED301DFAB082}"/>
              </a:ext>
            </a:extLst>
          </p:cNvPr>
          <p:cNvSpPr txBox="1">
            <a:spLocks/>
          </p:cNvSpPr>
          <p:nvPr/>
        </p:nvSpPr>
        <p:spPr>
          <a:xfrm>
            <a:off x="7995506" y="1629574"/>
            <a:ext cx="467166" cy="4968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2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7D50D84-8833-4D29-A313-B5A73C3EC5C3}"/>
              </a:ext>
            </a:extLst>
          </p:cNvPr>
          <p:cNvSpPr txBox="1">
            <a:spLocks/>
          </p:cNvSpPr>
          <p:nvPr/>
        </p:nvSpPr>
        <p:spPr>
          <a:xfrm>
            <a:off x="1143001" y="36760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0000"/>
                </a:solidFill>
              </a:rPr>
              <a:t>A new question: Predictive Gender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296F866-60CE-48A9-97CA-549ECF577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63" y="1846170"/>
            <a:ext cx="5405627" cy="36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8D80C87-673D-4AA1-857A-C28C32B15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014" y="1846169"/>
            <a:ext cx="5405627" cy="36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147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>
            <a:extLst>
              <a:ext uri="{FF2B5EF4-FFF2-40B4-BE49-F238E27FC236}">
                <a16:creationId xmlns:a16="http://schemas.microsoft.com/office/drawing/2014/main" id="{D2F8322C-BC21-45AE-8B16-57112D825662}"/>
              </a:ext>
            </a:extLst>
          </p:cNvPr>
          <p:cNvSpPr txBox="1">
            <a:spLocks/>
          </p:cNvSpPr>
          <p:nvPr/>
        </p:nvSpPr>
        <p:spPr>
          <a:xfrm>
            <a:off x="1624867" y="1527675"/>
            <a:ext cx="2915221" cy="2690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5ED97B49-3C76-4AE5-BE55-ED301DFAB082}"/>
              </a:ext>
            </a:extLst>
          </p:cNvPr>
          <p:cNvSpPr txBox="1">
            <a:spLocks/>
          </p:cNvSpPr>
          <p:nvPr/>
        </p:nvSpPr>
        <p:spPr>
          <a:xfrm>
            <a:off x="7995506" y="1629574"/>
            <a:ext cx="467166" cy="4968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2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7D50D84-8833-4D29-A313-B5A73C3EC5C3}"/>
              </a:ext>
            </a:extLst>
          </p:cNvPr>
          <p:cNvSpPr txBox="1">
            <a:spLocks/>
          </p:cNvSpPr>
          <p:nvPr/>
        </p:nvSpPr>
        <p:spPr>
          <a:xfrm>
            <a:off x="1143001" y="36760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0000"/>
                </a:solidFill>
              </a:rPr>
              <a:t>A new question: Predictive Gender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D8203A6-A1FE-49CA-B409-33C82015C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1" r="16714"/>
          <a:stretch/>
        </p:blipFill>
        <p:spPr bwMode="auto">
          <a:xfrm>
            <a:off x="1727608" y="2157006"/>
            <a:ext cx="4119437" cy="391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FF75EA25-A58C-4834-9265-771E146C2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839" y="2011570"/>
            <a:ext cx="6139665" cy="406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173344-4D0B-46E9-AF8C-2834789A2608}"/>
              </a:ext>
            </a:extLst>
          </p:cNvPr>
          <p:cNvSpPr txBox="1"/>
          <p:nvPr/>
        </p:nvSpPr>
        <p:spPr>
          <a:xfrm>
            <a:off x="2223560" y="2011570"/>
            <a:ext cx="1245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Actual</a:t>
            </a:r>
            <a:endParaRPr lang="en-GB" sz="2800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5E7F8A-9550-45D3-B5EE-41252195071B}"/>
              </a:ext>
            </a:extLst>
          </p:cNvPr>
          <p:cNvSpPr txBox="1"/>
          <p:nvPr/>
        </p:nvSpPr>
        <p:spPr>
          <a:xfrm>
            <a:off x="6399813" y="2011570"/>
            <a:ext cx="1727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Predicted</a:t>
            </a:r>
            <a:endParaRPr lang="en-GB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775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15"/>
          <p:cNvSpPr>
            <a:spLocks noGrp="1"/>
          </p:cNvSpPr>
          <p:nvPr/>
        </p:nvSpPr>
        <p:spPr>
          <a:xfrm>
            <a:off x="9790262" y="4453730"/>
            <a:ext cx="1908175" cy="46418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</a:rPr>
              <a:t>Features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C7500EB-493A-41D1-8FCA-383ED1E1DFD4}"/>
              </a:ext>
            </a:extLst>
          </p:cNvPr>
          <p:cNvSpPr txBox="1">
            <a:spLocks/>
          </p:cNvSpPr>
          <p:nvPr/>
        </p:nvSpPr>
        <p:spPr>
          <a:xfrm>
            <a:off x="1143001" y="36760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000000"/>
                </a:solidFill>
              </a:rPr>
              <a:t>Precision, recall, f1</a:t>
            </a:r>
          </a:p>
          <a:p>
            <a:r>
              <a:rPr lang="en-US" sz="4400" b="1" dirty="0">
                <a:solidFill>
                  <a:srgbClr val="000000"/>
                </a:solidFill>
              </a:rPr>
              <a:t>Binary classification</a:t>
            </a:r>
          </a:p>
        </p:txBody>
      </p:sp>
      <p:sp>
        <p:nvSpPr>
          <p:cNvPr id="12" name="Subtitle 15">
            <a:extLst>
              <a:ext uri="{FF2B5EF4-FFF2-40B4-BE49-F238E27FC236}">
                <a16:creationId xmlns:a16="http://schemas.microsoft.com/office/drawing/2014/main" id="{DE14E2DF-663B-4EDF-A831-2ED3DC2B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869" y="2145556"/>
            <a:ext cx="9218706" cy="324576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With an accuracy of around 68%, PRF analysis highlights good precision when using males as the positive class.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As a generalization the classifier is decent in terms of predicting a male gender and less so </a:t>
            </a:r>
            <a:r>
              <a:rPr lang="en-US" dirty="0">
                <a:solidFill>
                  <a:schemeClr val="bg1"/>
                </a:solidFill>
              </a:rPr>
              <a:t>for female.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Subtitle 15">
            <a:extLst>
              <a:ext uri="{FF2B5EF4-FFF2-40B4-BE49-F238E27FC236}">
                <a16:creationId xmlns:a16="http://schemas.microsoft.com/office/drawing/2014/main" id="{F27CB1D6-8BB6-4244-A7EF-007C73F72C49}"/>
              </a:ext>
            </a:extLst>
          </p:cNvPr>
          <p:cNvSpPr txBox="1">
            <a:spLocks/>
          </p:cNvSpPr>
          <p:nvPr/>
        </p:nvSpPr>
        <p:spPr>
          <a:xfrm>
            <a:off x="6096000" y="5907804"/>
            <a:ext cx="4648419" cy="642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All methods from the previous problem have been reused for a fair comparison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898C78-A153-4DE4-969E-CCB5CE08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624" y="4657895"/>
            <a:ext cx="84677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1232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C7500EB-493A-41D1-8FCA-383ED1E1DFD4}"/>
              </a:ext>
            </a:extLst>
          </p:cNvPr>
          <p:cNvSpPr txBox="1">
            <a:spLocks/>
          </p:cNvSpPr>
          <p:nvPr/>
        </p:nvSpPr>
        <p:spPr>
          <a:xfrm>
            <a:off x="1143001" y="17283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>
                <a:solidFill>
                  <a:srgbClr val="000000"/>
                </a:solidFill>
              </a:rPr>
              <a:t>Trait Correlation</a:t>
            </a:r>
            <a:endParaRPr lang="en-US" sz="4400" b="1" dirty="0">
              <a:solidFill>
                <a:srgbClr val="000000"/>
              </a:solidFill>
            </a:endParaRPr>
          </a:p>
        </p:txBody>
      </p:sp>
      <p:sp>
        <p:nvSpPr>
          <p:cNvPr id="10" name="Subtitle 15">
            <a:extLst>
              <a:ext uri="{FF2B5EF4-FFF2-40B4-BE49-F238E27FC236}">
                <a16:creationId xmlns:a16="http://schemas.microsoft.com/office/drawing/2014/main" id="{4E77ED75-954F-4FC2-9E41-0D6CD38BE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82" y="1482018"/>
            <a:ext cx="4072321" cy="501183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By eye there are a couple of traits which appear to have some potential for predicting gender.</a:t>
            </a:r>
          </a:p>
          <a:p>
            <a:r>
              <a:rPr lang="en-US" dirty="0">
                <a:solidFill>
                  <a:schemeClr val="bg1"/>
                </a:solidFill>
              </a:rPr>
              <a:t> These being whether one describes themselves as ‘athletic’ (male dominated response) or ‘vegetarian’ or ‘vegan’ (female dominated trait).</a:t>
            </a:r>
          </a:p>
          <a:p>
            <a:r>
              <a:rPr lang="en-US" dirty="0">
                <a:solidFill>
                  <a:schemeClr val="bg1"/>
                </a:solidFill>
              </a:rPr>
              <a:t>By finding the index labels of the individuals predicted as male and female by the classifier, we can form separate data-frames of all the samples predicted as male and female, respectively.</a:t>
            </a:r>
          </a:p>
          <a:p>
            <a:r>
              <a:rPr lang="en-US" dirty="0">
                <a:solidFill>
                  <a:schemeClr val="bg1"/>
                </a:solidFill>
              </a:rPr>
              <a:t>These data-frames can then be compared with the actual data-frames for the actual male samples and the actual female samples: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6195427-CF77-446D-A26B-9A0A0760C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524" y="593182"/>
            <a:ext cx="4257394" cy="317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15">
            <a:extLst>
              <a:ext uri="{FF2B5EF4-FFF2-40B4-BE49-F238E27FC236}">
                <a16:creationId xmlns:a16="http://schemas.microsoft.com/office/drawing/2014/main" id="{98AB5975-C6E8-4693-8098-D2FDF1795274}"/>
              </a:ext>
            </a:extLst>
          </p:cNvPr>
          <p:cNvSpPr txBox="1">
            <a:spLocks/>
          </p:cNvSpPr>
          <p:nvPr/>
        </p:nvSpPr>
        <p:spPr>
          <a:xfrm>
            <a:off x="9788785" y="2236690"/>
            <a:ext cx="1260214" cy="825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Actual male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body types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F85E516F-91FE-46D4-8712-36FEE89DE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279" y="3675815"/>
            <a:ext cx="4349883" cy="324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ubtitle 15">
            <a:extLst>
              <a:ext uri="{FF2B5EF4-FFF2-40B4-BE49-F238E27FC236}">
                <a16:creationId xmlns:a16="http://schemas.microsoft.com/office/drawing/2014/main" id="{12154B27-6632-4343-AADA-9AE542081F48}"/>
              </a:ext>
            </a:extLst>
          </p:cNvPr>
          <p:cNvSpPr txBox="1">
            <a:spLocks/>
          </p:cNvSpPr>
          <p:nvPr/>
        </p:nvSpPr>
        <p:spPr>
          <a:xfrm>
            <a:off x="9972597" y="5416096"/>
            <a:ext cx="1359799" cy="825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Predicted male body types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243CA5-D5DD-4F0E-B8AB-F7DB9FED471F}"/>
              </a:ext>
            </a:extLst>
          </p:cNvPr>
          <p:cNvSpPr/>
          <p:nvPr/>
        </p:nvSpPr>
        <p:spPr>
          <a:xfrm>
            <a:off x="7239000" y="4033520"/>
            <a:ext cx="1275080" cy="193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25247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78B57-EFBB-4AF8-A251-E5957A3D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3616-B940-4755-B4A2-7F1C72920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51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6880"/>
            <a:ext cx="9905998" cy="1478570"/>
          </a:xfrm>
        </p:spPr>
        <p:txBody>
          <a:bodyPr/>
          <a:lstStyle/>
          <a:p>
            <a:r>
              <a:rPr lang="en-US" sz="5400" b="1" dirty="0">
                <a:solidFill>
                  <a:srgbClr val="000000"/>
                </a:solidFill>
              </a:rPr>
              <a:t>Exploration of Data</a:t>
            </a:r>
          </a:p>
        </p:txBody>
      </p:sp>
      <p:sp>
        <p:nvSpPr>
          <p:cNvPr id="16" name="Subtitle 15"/>
          <p:cNvSpPr>
            <a:spLocks noGrp="1"/>
          </p:cNvSpPr>
          <p:nvPr>
            <p:ph idx="1"/>
          </p:nvPr>
        </p:nvSpPr>
        <p:spPr>
          <a:xfrm>
            <a:off x="6179419" y="2133299"/>
            <a:ext cx="4670425" cy="32953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This project is based on approximately 60,000 user profiles.</a:t>
            </a:r>
          </a:p>
          <a:p>
            <a:r>
              <a:rPr lang="en-US" dirty="0">
                <a:solidFill>
                  <a:schemeClr val="bg1"/>
                </a:solidFill>
              </a:rPr>
              <a:t> Potential issues: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Most users state their drinking habits as 'often'</a:t>
            </a:r>
          </a:p>
        </p:txBody>
      </p:sp>
      <p:pic>
        <p:nvPicPr>
          <p:cNvPr id="14" name="Picture 13" descr="Screen Shot 2020-07-06 at 12.48.49">
            <a:extLst>
              <a:ext uri="{FF2B5EF4-FFF2-40B4-BE49-F238E27FC236}">
                <a16:creationId xmlns:a16="http://schemas.microsoft.com/office/drawing/2014/main" id="{3076B8E6-5C4D-4308-9915-E2DC34EFC7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74" t="13364" r="44226" b="7343"/>
          <a:stretch>
            <a:fillRect/>
          </a:stretch>
        </p:blipFill>
        <p:spPr>
          <a:xfrm>
            <a:off x="1141413" y="1408254"/>
            <a:ext cx="4837885" cy="514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68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4A7F98-A167-4E62-87AD-3790487C0670}"/>
              </a:ext>
            </a:extLst>
          </p:cNvPr>
          <p:cNvSpPr/>
          <p:nvPr/>
        </p:nvSpPr>
        <p:spPr>
          <a:xfrm>
            <a:off x="125129" y="1097101"/>
            <a:ext cx="12192000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pandas </a:t>
            </a:r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pd</a:t>
            </a:r>
          </a:p>
          <a:p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np</a:t>
            </a:r>
          </a:p>
          <a:p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matplotlib </a:t>
            </a:r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pyplot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plt</a:t>
            </a:r>
            <a:endParaRPr lang="en-GB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6A9955"/>
                </a:solidFill>
                <a:latin typeface="Consolas" panose="020B0609020204030204" pitchFamily="49" charset="0"/>
              </a:rPr>
              <a:t># Load df:</a:t>
            </a:r>
            <a:endParaRPr lang="en-GB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df =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pd.read_csv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'profiles.csv'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6A9955"/>
                </a:solidFill>
                <a:latin typeface="Consolas" panose="020B0609020204030204" pitchFamily="49" charset="0"/>
              </a:rPr>
              <a:t># List of column labels</a:t>
            </a:r>
            <a:endParaRPr lang="en-GB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column_names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df.columns.values</a:t>
            </a:r>
            <a:endParaRPr lang="en-GB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6A9955"/>
                </a:solidFill>
                <a:latin typeface="Consolas" panose="020B0609020204030204" pitchFamily="49" charset="0"/>
              </a:rPr>
              <a:t># Generate overview of csv data, including object types and number of non-null values:</a:t>
            </a:r>
            <a:endParaRPr lang="en-GB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1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csv_overview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>
                <a:solidFill>
                  <a:srgbClr val="9CDCFE"/>
                </a:solidFill>
                <a:latin typeface="Consolas" panose="020B0609020204030204" pitchFamily="49" charset="0"/>
              </a:rPr>
              <a:t>df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column_names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1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GB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'There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 are </a:t>
            </a:r>
            <a:r>
              <a:rPr lang="en-GB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GB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(df)</a:t>
            </a:r>
            <a:r>
              <a:rPr lang="en-GB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 users within the data'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1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GB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'For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 which there are </a:t>
            </a:r>
            <a:r>
              <a:rPr lang="en-GB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GB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column_names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GB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 features:'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dash =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'-'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GB" sz="1100" dirty="0">
                <a:solidFill>
                  <a:srgbClr val="B5CEA8"/>
                </a:solidFill>
                <a:latin typeface="Consolas" panose="020B0609020204030204" pitchFamily="49" charset="0"/>
              </a:rPr>
              <a:t>63</a:t>
            </a:r>
            <a:endParaRPr lang="en-GB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1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(dash)</a:t>
            </a:r>
          </a:p>
          <a:p>
            <a:b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1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column_names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1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df.dtypes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column_names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]] == </a:t>
            </a:r>
            <a:r>
              <a:rPr lang="en-GB" sz="11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sz="11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sz="1100" dirty="0">
                <a:solidFill>
                  <a:srgbClr val="569CD6"/>
                </a:solidFill>
                <a:latin typeface="Consolas" panose="020B0609020204030204" pitchFamily="49" charset="0"/>
              </a:rPr>
              <a:t>{:&lt;15}{:&lt;25}{}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.format(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column_names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     </a:t>
            </a:r>
            <a:r>
              <a:rPr lang="en-GB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GB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'int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 range: </a:t>
            </a:r>
            <a:r>
              <a:rPr lang="en-GB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GB" sz="11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(df[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column_names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  <a:r>
              <a:rPr lang="en-GB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 to </a:t>
            </a:r>
            <a:r>
              <a:rPr lang="en-GB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GB" sz="1100" dirty="0">
                <a:solidFill>
                  <a:srgbClr val="DCDCAA"/>
                </a:solidFill>
                <a:latin typeface="Consolas" panose="020B0609020204030204" pitchFamily="49" charset="0"/>
              </a:rPr>
              <a:t>max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(df[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column_names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  <a:r>
              <a:rPr lang="en-GB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     </a:t>
            </a:r>
            <a:r>
              <a:rPr lang="en-GB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GB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'non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-null values: </a:t>
            </a:r>
            <a:r>
              <a:rPr lang="en-GB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df[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column_names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]].count()</a:t>
            </a:r>
            <a:r>
              <a:rPr lang="en-GB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df.dtypes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column_names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]] ==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'O'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sz="11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sz="1100" dirty="0">
                <a:solidFill>
                  <a:srgbClr val="569CD6"/>
                </a:solidFill>
                <a:latin typeface="Consolas" panose="020B0609020204030204" pitchFamily="49" charset="0"/>
              </a:rPr>
              <a:t>{:&lt;15}{:&lt;25}{}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.format(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column_names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], 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'string'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GB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'non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-null values: </a:t>
            </a:r>
            <a:r>
              <a:rPr lang="en-GB" sz="11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df[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column_names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]].count()</a:t>
            </a:r>
            <a:r>
              <a:rPr lang="en-GB" sz="11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GB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GB" sz="1100" dirty="0">
                <a:solidFill>
                  <a:srgbClr val="6A9955"/>
                </a:solidFill>
                <a:latin typeface="Consolas" panose="020B0609020204030204" pitchFamily="49" charset="0"/>
              </a:rPr>
              <a:t># Execute</a:t>
            </a:r>
            <a:endParaRPr lang="en-GB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csv_overview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(df, </a:t>
            </a:r>
            <a:r>
              <a:rPr lang="en-GB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column_names</a:t>
            </a:r>
            <a:r>
              <a:rPr lang="en-GB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GB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7364C1A-B52A-4C7D-A127-BE6EA6CD7C0A}"/>
              </a:ext>
            </a:extLst>
          </p:cNvPr>
          <p:cNvSpPr txBox="1">
            <a:spLocks/>
          </p:cNvSpPr>
          <p:nvPr/>
        </p:nvSpPr>
        <p:spPr>
          <a:xfrm>
            <a:off x="125129" y="160779"/>
            <a:ext cx="8294687" cy="847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Sample Code: CSV Analyzer</a:t>
            </a:r>
          </a:p>
        </p:txBody>
      </p:sp>
    </p:spTree>
    <p:extLst>
      <p:ext uri="{BB962C8B-B14F-4D97-AF65-F5344CB8AC3E}">
        <p14:creationId xmlns:p14="http://schemas.microsoft.com/office/powerpoint/2010/main" val="347591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6880"/>
            <a:ext cx="9905998" cy="1478570"/>
          </a:xfrm>
        </p:spPr>
        <p:txBody>
          <a:bodyPr/>
          <a:lstStyle/>
          <a:p>
            <a:r>
              <a:rPr lang="en-US" sz="5400" b="1" dirty="0">
                <a:solidFill>
                  <a:srgbClr val="000000"/>
                </a:solidFill>
              </a:rPr>
              <a:t>Exploration of Data</a:t>
            </a:r>
          </a:p>
        </p:txBody>
      </p:sp>
      <p:sp>
        <p:nvSpPr>
          <p:cNvPr id="16" name="Subtitle 15"/>
          <p:cNvSpPr>
            <a:spLocks noGrp="1"/>
          </p:cNvSpPr>
          <p:nvPr>
            <p:ph idx="1"/>
          </p:nvPr>
        </p:nvSpPr>
        <p:spPr>
          <a:xfrm>
            <a:off x="6179419" y="1541345"/>
            <a:ext cx="4670425" cy="472470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</a:rPr>
              <a:t>A cursory analysis allows selection of some data for correlating to drinking habits.</a:t>
            </a:r>
          </a:p>
          <a:p>
            <a:pPr marL="0" indent="0" algn="l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</a:rPr>
              <a:t>Typical personality profiles may sometimes be condensed to the seven labels highlighted left.</a:t>
            </a:r>
          </a:p>
          <a:p>
            <a:pPr marL="0" indent="0" algn="l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</a:rPr>
              <a:t>Note that some features such as income, despite having a high number of non-null values, are primarily populated with an arbitrary value (-1) to signify no user input. Such features are not useful for analysis and so have been purposefully left out of selection.</a:t>
            </a:r>
          </a:p>
        </p:txBody>
      </p:sp>
      <p:pic>
        <p:nvPicPr>
          <p:cNvPr id="5" name="Picture 4" descr="Screen Shot 2020-07-06 at 12.48.49"/>
          <p:cNvPicPr>
            <a:picLocks noChangeAspect="1"/>
          </p:cNvPicPr>
          <p:nvPr/>
        </p:nvPicPr>
        <p:blipFill>
          <a:blip r:embed="rId2"/>
          <a:srcRect l="9174" t="13364" r="44226" b="7343"/>
          <a:stretch>
            <a:fillRect/>
          </a:stretch>
        </p:blipFill>
        <p:spPr>
          <a:xfrm>
            <a:off x="1087120" y="1417955"/>
            <a:ext cx="4670425" cy="496824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1278890" y="2068195"/>
            <a:ext cx="691515" cy="150495"/>
          </a:xfrm>
          <a:prstGeom prst="rect">
            <a:avLst/>
          </a:prstGeom>
          <a:noFill/>
          <a:ln w="28575">
            <a:solidFill>
              <a:schemeClr val="tx2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278890" y="2657475"/>
            <a:ext cx="691515" cy="150495"/>
          </a:xfrm>
          <a:prstGeom prst="rect">
            <a:avLst/>
          </a:prstGeom>
          <a:noFill/>
          <a:ln w="28575">
            <a:solidFill>
              <a:schemeClr val="tx2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1278890" y="2218690"/>
            <a:ext cx="440055" cy="150495"/>
          </a:xfrm>
          <a:prstGeom prst="rect">
            <a:avLst/>
          </a:prstGeom>
          <a:noFill/>
          <a:ln w="28575">
            <a:solidFill>
              <a:schemeClr val="tx2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1278890" y="1917700"/>
            <a:ext cx="440055" cy="150495"/>
          </a:xfrm>
          <a:prstGeom prst="rect">
            <a:avLst/>
          </a:prstGeom>
          <a:noFill/>
          <a:ln w="28575">
            <a:solidFill>
              <a:schemeClr val="tx2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1278890" y="5144135"/>
            <a:ext cx="813435" cy="150495"/>
          </a:xfrm>
          <a:prstGeom prst="rect">
            <a:avLst/>
          </a:prstGeom>
          <a:noFill/>
          <a:ln w="28575">
            <a:solidFill>
              <a:schemeClr val="tx2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1278890" y="5574665"/>
            <a:ext cx="395605" cy="150495"/>
          </a:xfrm>
          <a:prstGeom prst="rect">
            <a:avLst/>
          </a:prstGeom>
          <a:noFill/>
          <a:ln w="28575">
            <a:solidFill>
              <a:schemeClr val="tx2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1278890" y="2356485"/>
            <a:ext cx="500380" cy="150495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20-07-06 at 12.48.49"/>
          <p:cNvPicPr>
            <a:picLocks noChangeAspect="1"/>
          </p:cNvPicPr>
          <p:nvPr/>
        </p:nvPicPr>
        <p:blipFill>
          <a:blip r:embed="rId3"/>
          <a:srcRect l="9174" t="13364" r="44226" b="7343"/>
          <a:stretch>
            <a:fillRect/>
          </a:stretch>
        </p:blipFill>
        <p:spPr>
          <a:xfrm>
            <a:off x="1092835" y="1417955"/>
            <a:ext cx="4670425" cy="496824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1278890" y="2068195"/>
            <a:ext cx="691515" cy="150495"/>
          </a:xfrm>
          <a:prstGeom prst="rect">
            <a:avLst/>
          </a:prstGeom>
          <a:noFill/>
          <a:ln w="28575">
            <a:solidFill>
              <a:schemeClr val="tx2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1278890" y="2657475"/>
            <a:ext cx="691515" cy="150495"/>
          </a:xfrm>
          <a:prstGeom prst="rect">
            <a:avLst/>
          </a:prstGeom>
          <a:noFill/>
          <a:ln w="28575">
            <a:solidFill>
              <a:schemeClr val="tx2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1278890" y="2218690"/>
            <a:ext cx="440055" cy="150495"/>
          </a:xfrm>
          <a:prstGeom prst="rect">
            <a:avLst/>
          </a:prstGeom>
          <a:noFill/>
          <a:ln w="28575">
            <a:solidFill>
              <a:schemeClr val="tx2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1278890" y="1917700"/>
            <a:ext cx="440055" cy="150495"/>
          </a:xfrm>
          <a:prstGeom prst="rect">
            <a:avLst/>
          </a:prstGeom>
          <a:noFill/>
          <a:ln w="28575">
            <a:solidFill>
              <a:schemeClr val="tx2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1278890" y="5144135"/>
            <a:ext cx="813435" cy="150495"/>
          </a:xfrm>
          <a:prstGeom prst="rect">
            <a:avLst/>
          </a:prstGeom>
          <a:noFill/>
          <a:ln w="28575">
            <a:solidFill>
              <a:schemeClr val="tx2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1278890" y="5574665"/>
            <a:ext cx="395605" cy="150495"/>
          </a:xfrm>
          <a:prstGeom prst="rect">
            <a:avLst/>
          </a:prstGeom>
          <a:noFill/>
          <a:ln w="28575">
            <a:solidFill>
              <a:schemeClr val="tx2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1278890" y="2356485"/>
            <a:ext cx="500380" cy="150495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</a:endParaRPr>
          </a:p>
        </p:txBody>
      </p:sp>
      <p:pic>
        <p:nvPicPr>
          <p:cNvPr id="14" name="Picture 13" descr="Screen Shot 2020-07-06 at 13.05.12"/>
          <p:cNvPicPr>
            <a:picLocks noChangeAspect="1"/>
          </p:cNvPicPr>
          <p:nvPr/>
        </p:nvPicPr>
        <p:blipFill>
          <a:blip r:embed="rId4"/>
          <a:srcRect l="10802" t="40869" r="45009" b="34545"/>
          <a:stretch>
            <a:fillRect/>
          </a:stretch>
        </p:blipFill>
        <p:spPr>
          <a:xfrm>
            <a:off x="6521450" y="4257675"/>
            <a:ext cx="4444365" cy="154559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15" name="Picture 14" descr="Screen Shot 2020-07-06 at 13.06.57"/>
          <p:cNvPicPr>
            <a:picLocks noChangeAspect="1"/>
          </p:cNvPicPr>
          <p:nvPr/>
        </p:nvPicPr>
        <p:blipFill>
          <a:blip r:embed="rId5"/>
          <a:srcRect l="10474" t="57000" r="44561" b="31980"/>
          <a:stretch>
            <a:fillRect/>
          </a:stretch>
        </p:blipFill>
        <p:spPr>
          <a:xfrm>
            <a:off x="6521450" y="2356485"/>
            <a:ext cx="4522470" cy="69278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7" name="Subtitle 15"/>
          <p:cNvSpPr>
            <a:spLocks noGrp="1"/>
          </p:cNvSpPr>
          <p:nvPr/>
        </p:nvSpPr>
        <p:spPr>
          <a:xfrm>
            <a:off x="6521450" y="1741805"/>
            <a:ext cx="1908175" cy="46418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rgbClr val="000000"/>
                </a:solidFill>
              </a:rPr>
              <a:t>Labels</a:t>
            </a:r>
          </a:p>
        </p:txBody>
      </p:sp>
      <p:sp>
        <p:nvSpPr>
          <p:cNvPr id="18" name="Subtitle 15"/>
          <p:cNvSpPr>
            <a:spLocks noGrp="1"/>
          </p:cNvSpPr>
          <p:nvPr/>
        </p:nvSpPr>
        <p:spPr>
          <a:xfrm>
            <a:off x="6521450" y="3682365"/>
            <a:ext cx="1908175" cy="46418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>
                <a:solidFill>
                  <a:srgbClr val="000000"/>
                </a:solidFill>
              </a:rPr>
              <a:t>Features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779270" y="2341245"/>
            <a:ext cx="4708525" cy="2794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Straight Connector 20"/>
          <p:cNvCxnSpPr/>
          <p:nvPr/>
        </p:nvCxnSpPr>
        <p:spPr>
          <a:xfrm>
            <a:off x="1779270" y="2506980"/>
            <a:ext cx="4708525" cy="53784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Straight Connector 21"/>
          <p:cNvCxnSpPr/>
          <p:nvPr/>
        </p:nvCxnSpPr>
        <p:spPr>
          <a:xfrm>
            <a:off x="1969770" y="2131695"/>
            <a:ext cx="4518025" cy="212598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traight Connector 22"/>
          <p:cNvCxnSpPr>
            <a:stCxn id="7" idx="3"/>
          </p:cNvCxnSpPr>
          <p:nvPr/>
        </p:nvCxnSpPr>
        <p:spPr>
          <a:xfrm>
            <a:off x="1970405" y="2733040"/>
            <a:ext cx="4517390" cy="190500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traight Connector 25"/>
          <p:cNvCxnSpPr>
            <a:stCxn id="8" idx="3"/>
          </p:cNvCxnSpPr>
          <p:nvPr/>
        </p:nvCxnSpPr>
        <p:spPr>
          <a:xfrm>
            <a:off x="1718945" y="2294255"/>
            <a:ext cx="4770120" cy="217297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traight Connector 26"/>
          <p:cNvCxnSpPr>
            <a:stCxn id="9" idx="3"/>
          </p:cNvCxnSpPr>
          <p:nvPr/>
        </p:nvCxnSpPr>
        <p:spPr>
          <a:xfrm>
            <a:off x="1718945" y="1993265"/>
            <a:ext cx="4890770" cy="226441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traight Connector 27"/>
          <p:cNvCxnSpPr>
            <a:stCxn id="11" idx="3"/>
            <a:endCxn id="14" idx="1"/>
          </p:cNvCxnSpPr>
          <p:nvPr/>
        </p:nvCxnSpPr>
        <p:spPr>
          <a:xfrm flipV="1">
            <a:off x="2092325" y="5030470"/>
            <a:ext cx="4429125" cy="18923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traight Connector 28"/>
          <p:cNvCxnSpPr/>
          <p:nvPr/>
        </p:nvCxnSpPr>
        <p:spPr>
          <a:xfrm flipV="1">
            <a:off x="1674495" y="5220335"/>
            <a:ext cx="4832350" cy="41783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Rectangles 29"/>
          <p:cNvSpPr/>
          <p:nvPr/>
        </p:nvSpPr>
        <p:spPr>
          <a:xfrm>
            <a:off x="1278890" y="4257675"/>
            <a:ext cx="691515" cy="150495"/>
          </a:xfrm>
          <a:prstGeom prst="rect">
            <a:avLst/>
          </a:prstGeom>
          <a:noFill/>
          <a:ln w="28575">
            <a:solidFill>
              <a:schemeClr val="tx2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ea typeface="SimSun" pitchFamily="2" charset="-122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975485" y="4331970"/>
            <a:ext cx="4495165" cy="52451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922B36E0-73B7-4EB8-B3B4-73A84B89EF57}"/>
              </a:ext>
            </a:extLst>
          </p:cNvPr>
          <p:cNvSpPr txBox="1">
            <a:spLocks/>
          </p:cNvSpPr>
          <p:nvPr/>
        </p:nvSpPr>
        <p:spPr>
          <a:xfrm>
            <a:off x="1141413" y="21688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0000"/>
                </a:solidFill>
              </a:rPr>
              <a:t>Exploration of Data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Shot 2020-07-06 at 13.05.12"/>
          <p:cNvPicPr>
            <a:picLocks noChangeAspect="1"/>
          </p:cNvPicPr>
          <p:nvPr/>
        </p:nvPicPr>
        <p:blipFill>
          <a:blip r:embed="rId2"/>
          <a:srcRect l="10802" t="40869" r="45009" b="34545"/>
          <a:stretch>
            <a:fillRect/>
          </a:stretch>
        </p:blipFill>
        <p:spPr>
          <a:xfrm>
            <a:off x="7051040" y="2957830"/>
            <a:ext cx="4444365" cy="1545590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pic>
        <p:nvPicPr>
          <p:cNvPr id="15" name="Picture 14" descr="Screen Shot 2020-07-06 at 13.06.57"/>
          <p:cNvPicPr>
            <a:picLocks noChangeAspect="1"/>
          </p:cNvPicPr>
          <p:nvPr/>
        </p:nvPicPr>
        <p:blipFill>
          <a:blip r:embed="rId3"/>
          <a:srcRect l="10474" t="57000" r="44561" b="31980"/>
          <a:stretch>
            <a:fillRect/>
          </a:stretch>
        </p:blipFill>
        <p:spPr>
          <a:xfrm>
            <a:off x="6482715" y="1573054"/>
            <a:ext cx="4522470" cy="69278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7" name="Subtitle 15"/>
          <p:cNvSpPr>
            <a:spLocks noGrp="1"/>
          </p:cNvSpPr>
          <p:nvPr/>
        </p:nvSpPr>
        <p:spPr>
          <a:xfrm>
            <a:off x="9790261" y="1018064"/>
            <a:ext cx="1908175" cy="46418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FF0000"/>
                </a:solidFill>
              </a:rPr>
              <a:t>Labels</a:t>
            </a:r>
          </a:p>
        </p:txBody>
      </p:sp>
      <p:sp>
        <p:nvSpPr>
          <p:cNvPr id="18" name="Subtitle 15"/>
          <p:cNvSpPr>
            <a:spLocks noGrp="1"/>
          </p:cNvSpPr>
          <p:nvPr/>
        </p:nvSpPr>
        <p:spPr>
          <a:xfrm>
            <a:off x="9790262" y="4453730"/>
            <a:ext cx="1908175" cy="46418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chemeClr val="tx2"/>
                </a:solidFill>
              </a:rPr>
              <a:t>Features</a:t>
            </a:r>
          </a:p>
        </p:txBody>
      </p:sp>
      <p:pic>
        <p:nvPicPr>
          <p:cNvPr id="10" name="Picture 9" descr="Screen Shot 2020-07-06 at 14.08.01"/>
          <p:cNvPicPr>
            <a:picLocks noChangeAspect="1"/>
          </p:cNvPicPr>
          <p:nvPr/>
        </p:nvPicPr>
        <p:blipFill>
          <a:blip r:embed="rId4"/>
          <a:srcRect l="17482" t="30687" r="54997" b="42384"/>
          <a:stretch>
            <a:fillRect/>
          </a:stretch>
        </p:blipFill>
        <p:spPr>
          <a:xfrm>
            <a:off x="4442460" y="1573054"/>
            <a:ext cx="2040255" cy="12477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0" name="Picture 19" descr="Screen Shot 2020-07-06 at 14.55.18"/>
          <p:cNvPicPr>
            <a:picLocks noChangeAspect="1"/>
          </p:cNvPicPr>
          <p:nvPr/>
        </p:nvPicPr>
        <p:blipFill>
          <a:blip r:embed="rId5"/>
          <a:srcRect l="28821" t="55980" r="42572" b="4758"/>
          <a:stretch>
            <a:fillRect/>
          </a:stretch>
        </p:blipFill>
        <p:spPr>
          <a:xfrm>
            <a:off x="4165283" y="2957830"/>
            <a:ext cx="2877185" cy="2468245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pic>
        <p:nvPicPr>
          <p:cNvPr id="22" name="Picture 21" descr="Screen Shot 2020-07-06 at 14.57.13"/>
          <p:cNvPicPr>
            <a:picLocks noChangeAspect="1"/>
          </p:cNvPicPr>
          <p:nvPr/>
        </p:nvPicPr>
        <p:blipFill>
          <a:blip r:embed="rId6"/>
          <a:srcRect l="28922" t="38879" r="42250" b="1818"/>
          <a:stretch>
            <a:fillRect/>
          </a:stretch>
        </p:blipFill>
        <p:spPr>
          <a:xfrm>
            <a:off x="1257301" y="2957830"/>
            <a:ext cx="2899410" cy="3728085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sp>
        <p:nvSpPr>
          <p:cNvPr id="24" name="Subtitle 15"/>
          <p:cNvSpPr>
            <a:spLocks noGrp="1"/>
          </p:cNvSpPr>
          <p:nvPr/>
        </p:nvSpPr>
        <p:spPr>
          <a:xfrm>
            <a:off x="1257301" y="2356644"/>
            <a:ext cx="1908175" cy="46418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</a:rPr>
              <a:t>diet</a:t>
            </a:r>
          </a:p>
        </p:txBody>
      </p:sp>
      <p:sp>
        <p:nvSpPr>
          <p:cNvPr id="26" name="Subtitle 15"/>
          <p:cNvSpPr>
            <a:spLocks noGrp="1"/>
          </p:cNvSpPr>
          <p:nvPr/>
        </p:nvSpPr>
        <p:spPr>
          <a:xfrm>
            <a:off x="5243596" y="5332412"/>
            <a:ext cx="2259330" cy="46418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 err="1">
                <a:solidFill>
                  <a:srgbClr val="000000"/>
                </a:solidFill>
              </a:rPr>
              <a:t>body_type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C7500EB-493A-41D1-8FCA-383ED1E1DFD4}"/>
              </a:ext>
            </a:extLst>
          </p:cNvPr>
          <p:cNvSpPr txBox="1">
            <a:spLocks/>
          </p:cNvSpPr>
          <p:nvPr/>
        </p:nvSpPr>
        <p:spPr>
          <a:xfrm>
            <a:off x="1141413" y="21688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0000"/>
                </a:solidFill>
              </a:rPr>
              <a:t>Exploration of Data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E0AB21-78A9-4E7B-AA15-447A493B70B2}"/>
              </a:ext>
            </a:extLst>
          </p:cNvPr>
          <p:cNvSpPr/>
          <p:nvPr/>
        </p:nvSpPr>
        <p:spPr>
          <a:xfrm>
            <a:off x="125129" y="1008201"/>
            <a:ext cx="1170940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'''Data Cleaning'''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# Drop all </a:t>
            </a:r>
            <a:r>
              <a:rPr lang="en-US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nas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df_clean.dropna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# Remap age, diet, education, body_type and ethnicity to a few basic categories: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df_clean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'diet'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df_clean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'diet'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].apply(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'anything'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'anything'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(x)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'vegetarian'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'vegetarian'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(x)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'vegan'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'vegan'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(x)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'to drop'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df_clean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df_clean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df_clean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'diet'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!=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'to drop'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# Eliminate everything outside of 'anything', '</a:t>
            </a:r>
            <a:r>
              <a:rPr lang="en-US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vegeterian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' and 'vegan'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df_clean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'education'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df_clean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'education'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].apply(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 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'grad school'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ph.d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(x)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or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'masters'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(x)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or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 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'medicine'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(x)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or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'law'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(x)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# Counting medicine/law as grad school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  (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'college'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'college'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(x)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'university'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(x) 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        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highschool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</a:t>
            </a:r>
          </a:p>
          <a:p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# A Lambda comprehension method is not required when the values are more discrete: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df_clean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'body_type'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].replace({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'jacked'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'athletic'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'fit'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'athletic'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'skinny'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'thin'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'curvy'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'slightly overweight'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'a little extra'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'slightly overweight'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'full figured'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'slightly overweight'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inplace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# Remove rows with less than 5% of the population and/or bring the number of possible responses to above five: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df_clean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df_clean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df_clean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"body_type"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!=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"used up"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# Do not include the 'used up' body_type (it is ambiguous).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df_clean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df_clean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df_clean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"body_type"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!=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"rather not say"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# This is effectively a null value.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</a:t>
            </a:r>
          </a:p>
          <a:p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# There are 211 ethnicities in the data                               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simple_ethnicities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'white'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asian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hispanic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 / 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latin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'black'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'other'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 </a:t>
            </a:r>
          </a:p>
          <a:p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# Condense them into five ethnicities: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df_clean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df_clean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df_clean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'ethnicity'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isin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simple_ethnicities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D3C77D-84DC-4DE1-B9D2-D7ED39EF3178}"/>
              </a:ext>
            </a:extLst>
          </p:cNvPr>
          <p:cNvSpPr txBox="1">
            <a:spLocks/>
          </p:cNvSpPr>
          <p:nvPr/>
        </p:nvSpPr>
        <p:spPr>
          <a:xfrm>
            <a:off x="125129" y="160779"/>
            <a:ext cx="8294687" cy="847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Sample Code: Data cleaning</a:t>
            </a:r>
          </a:p>
        </p:txBody>
      </p:sp>
    </p:spTree>
    <p:extLst>
      <p:ext uri="{BB962C8B-B14F-4D97-AF65-F5344CB8AC3E}">
        <p14:creationId xmlns:p14="http://schemas.microsoft.com/office/powerpoint/2010/main" val="321684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game, drawing, device&#10;&#10;Description automatically generated">
            <a:extLst>
              <a:ext uri="{FF2B5EF4-FFF2-40B4-BE49-F238E27FC236}">
                <a16:creationId xmlns:a16="http://schemas.microsoft.com/office/drawing/2014/main" id="{A645763B-A79C-4C45-9454-3D7BD9488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814" y="3187862"/>
            <a:ext cx="3993202" cy="2974878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6091D1-7499-42B0-A1AC-764191327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814" y="178659"/>
            <a:ext cx="3993202" cy="2997761"/>
          </a:xfrm>
          <a:prstGeom prst="rect">
            <a:avLst/>
          </a:prstGeom>
        </p:spPr>
      </p:pic>
      <p:pic>
        <p:nvPicPr>
          <p:cNvPr id="14" name="Picture 13" descr="A picture containing device&#10;&#10;Description automatically generated">
            <a:extLst>
              <a:ext uri="{FF2B5EF4-FFF2-40B4-BE49-F238E27FC236}">
                <a16:creationId xmlns:a16="http://schemas.microsoft.com/office/drawing/2014/main" id="{D973F455-10C4-4A89-B9D7-C73B4FD67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019" y="3287946"/>
            <a:ext cx="3993202" cy="2974878"/>
          </a:xfrm>
          <a:prstGeom prst="rect">
            <a:avLst/>
          </a:prstGeom>
        </p:spPr>
      </p:pic>
      <p:pic>
        <p:nvPicPr>
          <p:cNvPr id="16" name="Picture 15" descr="A picture containing device&#10;&#10;Description automatically generated">
            <a:extLst>
              <a:ext uri="{FF2B5EF4-FFF2-40B4-BE49-F238E27FC236}">
                <a16:creationId xmlns:a16="http://schemas.microsoft.com/office/drawing/2014/main" id="{D64D334F-7E23-489D-B884-D60DEA2B61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019" y="190101"/>
            <a:ext cx="3993202" cy="2974878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A35CC26-196C-49F5-AF5D-DFC844E0DE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363" y="3413800"/>
            <a:ext cx="3993202" cy="2974878"/>
          </a:xfrm>
          <a:prstGeom prst="rect">
            <a:avLst/>
          </a:prstGeom>
        </p:spPr>
      </p:pic>
      <p:pic>
        <p:nvPicPr>
          <p:cNvPr id="20" name="Picture 19" descr="A picture containing umbrella&#10;&#10;Description automatically generated">
            <a:extLst>
              <a:ext uri="{FF2B5EF4-FFF2-40B4-BE49-F238E27FC236}">
                <a16:creationId xmlns:a16="http://schemas.microsoft.com/office/drawing/2014/main" id="{425DE3E7-7762-4F9C-B319-236CE09A0A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8965" y="113545"/>
            <a:ext cx="3993202" cy="2974878"/>
          </a:xfrm>
          <a:prstGeom prst="rect">
            <a:avLst/>
          </a:prstGeom>
        </p:spPr>
      </p:pic>
      <p:pic>
        <p:nvPicPr>
          <p:cNvPr id="22" name="Picture 21" descr="A picture containing umbrella&#10;&#10;Description automatically generated">
            <a:extLst>
              <a:ext uri="{FF2B5EF4-FFF2-40B4-BE49-F238E27FC236}">
                <a16:creationId xmlns:a16="http://schemas.microsoft.com/office/drawing/2014/main" id="{FADCEFC0-FEAA-4899-A2DB-D15A742B37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798" y="3240305"/>
            <a:ext cx="3993202" cy="2974878"/>
          </a:xfrm>
          <a:prstGeom prst="rect">
            <a:avLst/>
          </a:prstGeom>
        </p:spPr>
      </p:pic>
      <p:pic>
        <p:nvPicPr>
          <p:cNvPr id="24" name="Picture 23" descr="A picture containing umbrella, device&#10;&#10;Description automatically generated">
            <a:extLst>
              <a:ext uri="{FF2B5EF4-FFF2-40B4-BE49-F238E27FC236}">
                <a16:creationId xmlns:a16="http://schemas.microsoft.com/office/drawing/2014/main" id="{EB34A15B-BFEE-4595-A297-7BF5565D4C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798" y="301626"/>
            <a:ext cx="3993202" cy="297487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2_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2007-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4409</Words>
  <Application>Microsoft Office PowerPoint</Application>
  <PresentationFormat>Widescreen</PresentationFormat>
  <Paragraphs>295</Paragraphs>
  <Slides>28</Slides>
  <Notes>2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Tw Cen MT</vt:lpstr>
      <vt:lpstr>Circuit</vt:lpstr>
      <vt:lpstr>2_Circuit</vt:lpstr>
      <vt:lpstr>Analysis of  OKCupid Data</vt:lpstr>
      <vt:lpstr>Questions</vt:lpstr>
      <vt:lpstr>Exploration of Data</vt:lpstr>
      <vt:lpstr>PowerPoint Presentation</vt:lpstr>
      <vt:lpstr>Exploration of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Numeration of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 OKCupid Data</dc:title>
  <dc:creator>Eliot Austin-Forbes</dc:creator>
  <cp:lastModifiedBy>Austin-Forbes Eliot</cp:lastModifiedBy>
  <cp:revision>22</cp:revision>
  <dcterms:created xsi:type="dcterms:W3CDTF">2020-07-12T08:37:52Z</dcterms:created>
  <dcterms:modified xsi:type="dcterms:W3CDTF">2020-07-27T14:38:09Z</dcterms:modified>
</cp:coreProperties>
</file>