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11" r:id="rId14"/>
    <p:sldId id="878" r:id="rId15"/>
    <p:sldId id="879" r:id="rId16"/>
    <p:sldId id="866" r:id="rId17"/>
    <p:sldId id="881" r:id="rId18"/>
    <p:sldId id="882" r:id="rId19"/>
    <p:sldId id="883" r:id="rId20"/>
    <p:sldId id="884" r:id="rId21"/>
    <p:sldId id="885" r:id="rId22"/>
    <p:sldId id="887" r:id="rId23"/>
    <p:sldId id="888" r:id="rId24"/>
    <p:sldId id="889" r:id="rId25"/>
    <p:sldId id="890" r:id="rId26"/>
    <p:sldId id="891" r:id="rId27"/>
    <p:sldId id="892" r:id="rId28"/>
    <p:sldId id="893" r:id="rId29"/>
    <p:sldId id="894" r:id="rId30"/>
    <p:sldId id="8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 autoAdjust="0"/>
    <p:restoredTop sz="91680" autoAdjust="0"/>
  </p:normalViewPr>
  <p:slideViewPr>
    <p:cSldViewPr snapToGrid="0">
      <p:cViewPr varScale="1">
        <p:scale>
          <a:sx n="98" d="100"/>
          <a:sy n="98" d="100"/>
        </p:scale>
        <p:origin x="18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great primer:</a:t>
            </a:r>
          </a:p>
          <a:p>
            <a:r>
              <a:rPr lang="en-US" dirty="0"/>
              <a:t>http://</a:t>
            </a:r>
            <a:r>
              <a:rPr lang="en-US" dirty="0" err="1"/>
              <a:t>www.sumsar.net</a:t>
            </a:r>
            <a:r>
              <a:rPr lang="en-US" dirty="0"/>
              <a:t>/files/academia/user_2015_tutorial_bayesian_data_analysis_short_version.pdf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reduced vectors are subject to more single value decompositions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" y="3381334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8" y="3927273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9" y="4496362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D85447-7490-EF46-8B6D-2679493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0" y="321736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Iteratively, these decompositions are reduced to the number of vectors you declare.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F2CA-1A08-1D4E-85E5-062F6522EA9A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12 vectors were ultimately reduced to 2.</a:t>
            </a:r>
          </a:p>
        </p:txBody>
      </p:sp>
    </p:spTree>
    <p:extLst>
      <p:ext uri="{BB962C8B-B14F-4D97-AF65-F5344CB8AC3E}">
        <p14:creationId xmlns:p14="http://schemas.microsoft.com/office/powerpoint/2010/main" val="1574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410ED-E049-2649-8CA0-383C8B9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DB249-6DFA-6644-8276-5820529B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365126"/>
            <a:ext cx="8434327" cy="591477"/>
          </a:xfrm>
        </p:spPr>
        <p:txBody>
          <a:bodyPr/>
          <a:lstStyle/>
          <a:p>
            <a:r>
              <a:rPr lang="en-US" dirty="0"/>
              <a:t>These vectors are dense, perfect for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6DF5-AFCC-B043-8C63-CB2DF455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3A26-77DF-074D-B11F-3C7503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D3AA3-B1B3-2E4A-B2E6-A13D596F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99"/>
            <a:ext cx="9144000" cy="1845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64ED3-4C08-AD4B-B70D-BE2122C490D6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Declared 20 vectors for all 2000 docs.</a:t>
            </a:r>
          </a:p>
        </p:txBody>
      </p:sp>
    </p:spTree>
    <p:extLst>
      <p:ext uri="{BB962C8B-B14F-4D97-AF65-F5344CB8AC3E}">
        <p14:creationId xmlns:p14="http://schemas.microsoft.com/office/powerpoint/2010/main" val="64019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674714" y="1211706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LSA are “x-variables” 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2767276" y="1861518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34970E-E11D-6F42-B8E7-9F7FDACC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2" y="1790516"/>
            <a:ext cx="5245958" cy="1058625"/>
          </a:xfrm>
          <a:prstGeom prst="rect">
            <a:avLst/>
          </a:prstGeom>
        </p:spPr>
      </p:pic>
      <p:grpSp>
        <p:nvGrpSpPr>
          <p:cNvPr id="43" name="Shape 280">
            <a:extLst>
              <a:ext uri="{FF2B5EF4-FFF2-40B4-BE49-F238E27FC236}">
                <a16:creationId xmlns:a16="http://schemas.microsoft.com/office/drawing/2014/main" id="{0E2581E0-722D-EA4B-AB90-CB6205095D9A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44" name="Shape 281">
              <a:extLst>
                <a:ext uri="{FF2B5EF4-FFF2-40B4-BE49-F238E27FC236}">
                  <a16:creationId xmlns:a16="http://schemas.microsoft.com/office/drawing/2014/main" id="{637ADEB1-3E28-CE46-8DC8-51CBFF20611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282">
              <a:extLst>
                <a:ext uri="{FF2B5EF4-FFF2-40B4-BE49-F238E27FC236}">
                  <a16:creationId xmlns:a16="http://schemas.microsoft.com/office/drawing/2014/main" id="{A43211B7-F73C-4145-A2DC-597967CE6034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283">
              <a:extLst>
                <a:ext uri="{FF2B5EF4-FFF2-40B4-BE49-F238E27FC236}">
                  <a16:creationId xmlns:a16="http://schemas.microsoft.com/office/drawing/2014/main" id="{8A6B1A86-EB56-8A4B-BAE5-CF57E195A29A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284">
              <a:extLst>
                <a:ext uri="{FF2B5EF4-FFF2-40B4-BE49-F238E27FC236}">
                  <a16:creationId xmlns:a16="http://schemas.microsoft.com/office/drawing/2014/main" id="{AACE1741-21CC-8D42-8977-A52C9868CBEF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278">
            <a:extLst>
              <a:ext uri="{FF2B5EF4-FFF2-40B4-BE49-F238E27FC236}">
                <a16:creationId xmlns:a16="http://schemas.microsoft.com/office/drawing/2014/main" id="{DD0F117C-A3AA-BE4F-81CE-0389CCEFED66}"/>
              </a:ext>
            </a:extLst>
          </p:cNvPr>
          <p:cNvSpPr txBox="1"/>
          <p:nvPr/>
        </p:nvSpPr>
        <p:spPr>
          <a:xfrm>
            <a:off x="2674714" y="3366527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label is ”y-variable”</a:t>
            </a:r>
          </a:p>
        </p:txBody>
      </p:sp>
      <p:sp>
        <p:nvSpPr>
          <p:cNvPr id="49" name="Shape 296">
            <a:extLst>
              <a:ext uri="{FF2B5EF4-FFF2-40B4-BE49-F238E27FC236}">
                <a16:creationId xmlns:a16="http://schemas.microsoft.com/office/drawing/2014/main" id="{29744AD7-22A9-CE41-A3FE-9BAFD5AA9FCB}"/>
              </a:ext>
            </a:extLst>
          </p:cNvPr>
          <p:cNvSpPr/>
          <p:nvPr/>
        </p:nvSpPr>
        <p:spPr>
          <a:xfrm>
            <a:off x="2676722" y="4018502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13CCBD1-A807-7D45-91EA-C227747F14F5}"/>
              </a:ext>
            </a:extLst>
          </p:cNvPr>
          <p:cNvSpPr/>
          <p:nvPr/>
        </p:nvSpPr>
        <p:spPr>
          <a:xfrm rot="5400000">
            <a:off x="127323" y="3356659"/>
            <a:ext cx="4305782" cy="4861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390A49-39DA-9C4B-BAEB-4B5BC74B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973170"/>
            <a:ext cx="6166491" cy="10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G_lsa_for</a:t>
            </a:r>
            <a:r>
              <a:rPr lang="en-US" dirty="0"/>
              <a:t> </a:t>
            </a:r>
            <a:r>
              <a:rPr lang="en-US" dirty="0" err="1"/>
              <a:t>modeling_glm.R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39356" y="1"/>
            <a:ext cx="3196506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20746" y="62352"/>
            <a:ext cx="4521523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0C2033A-43B3-5A4C-BA5D-DFD55148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055098"/>
            <a:ext cx="432053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 a Bayesian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09906-C153-8E4D-AAD1-9B5255FF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1/2/21</a:t>
            </a:fld>
            <a:endParaRPr lang="en-US" sz="1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7627F-6FE2-6A43-8792-2485D78D7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7201-9E19-F841-B78D-B07C44A9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 smtClean="0"/>
              <a:pPr algn="r">
                <a:lnSpc>
                  <a:spcPct val="190000"/>
                </a:lnSpc>
                <a:spcAft>
                  <a:spcPts val="600"/>
                </a:spcAft>
              </a:pPr>
              <a:t>17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3414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1/2/21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05480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24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1/2/21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19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462324"/>
              </p:ext>
            </p:extLst>
          </p:nvPr>
        </p:nvGraphicFramePr>
        <p:xfrm>
          <a:off x="329553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7032AC-C6C4-5047-990A-B95FAA1D2AEE}"/>
              </a:ext>
            </a:extLst>
          </p:cNvPr>
          <p:cNvSpPr txBox="1"/>
          <p:nvPr/>
        </p:nvSpPr>
        <p:spPr>
          <a:xfrm>
            <a:off x="6319897" y="3225042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Lexical Diversity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8E8BF-21A0-A44B-8A87-1B701CEF0171}"/>
              </a:ext>
            </a:extLst>
          </p:cNvPr>
          <p:cNvSpPr txBox="1"/>
          <p:nvPr/>
        </p:nvSpPr>
        <p:spPr>
          <a:xfrm>
            <a:off x="6319897" y="5438080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Authors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1B247-001E-AD40-B977-4E55C9A184CF}"/>
              </a:ext>
            </a:extLst>
          </p:cNvPr>
          <p:cNvSpPr txBox="1"/>
          <p:nvPr/>
        </p:nvSpPr>
        <p:spPr>
          <a:xfrm>
            <a:off x="5935006" y="1056752"/>
            <a:ext cx="249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 where authors are trying to outsmart the model</a:t>
            </a:r>
          </a:p>
        </p:txBody>
      </p:sp>
    </p:spTree>
    <p:extLst>
      <p:ext uri="{BB962C8B-B14F-4D97-AF65-F5344CB8AC3E}">
        <p14:creationId xmlns:p14="http://schemas.microsoft.com/office/powerpoint/2010/main" val="34440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83019C-94F9-EE44-9AB8-223334C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/>
              <a:t>How many $100 Bills are in circulation?</a:t>
            </a:r>
          </a:p>
        </p:txBody>
      </p:sp>
      <p:pic>
        <p:nvPicPr>
          <p:cNvPr id="2050" name="Picture 2" descr="You get $100 You get $100 - Oprah Winfrey &quot;You Get a Car&quot; | Make a Meme">
            <a:extLst>
              <a:ext uri="{FF2B5EF4-FFF2-40B4-BE49-F238E27FC236}">
                <a16:creationId xmlns:a16="http://schemas.microsoft.com/office/drawing/2014/main" id="{E5433749-F28C-EB43-B96F-63A21D191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" r="1" b="19747"/>
          <a:stretch/>
        </p:blipFill>
        <p:spPr bwMode="auto">
          <a:xfrm>
            <a:off x="480060" y="640080"/>
            <a:ext cx="818388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4CA8A-CF44-9646-A5EE-971C56D6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1/2/21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3D994-3477-B044-973E-D11148D34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64B9B-37BE-7A40-AEB9-9AA16D90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chemeClr val="tx1">
                    <a:alpha val="80000"/>
                  </a:schemeClr>
                </a:solidFill>
              </a:rPr>
              <a:pPr algn="r" defTabSz="457200">
                <a:lnSpc>
                  <a:spcPct val="190000"/>
                </a:lnSpc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8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71D867-A0F8-5742-9CA0-46822B9A611F}"/>
              </a:ext>
            </a:extLst>
          </p:cNvPr>
          <p:cNvGrpSpPr/>
          <p:nvPr/>
        </p:nvGrpSpPr>
        <p:grpSpPr>
          <a:xfrm>
            <a:off x="1104290" y="3171347"/>
            <a:ext cx="548640" cy="548640"/>
            <a:chOff x="5891349" y="2396409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D4C1A4-F2F1-4A48-9A64-FF4D640C6AB8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6" name="Picture 6" descr="Introduction to R and RStudio">
              <a:extLst>
                <a:ext uri="{FF2B5EF4-FFF2-40B4-BE49-F238E27FC236}">
                  <a16:creationId xmlns:a16="http://schemas.microsoft.com/office/drawing/2014/main" id="{21EE1F81-BF91-D143-A21D-883949A6D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E0B4EE-6872-624D-B0F8-0BD42D68625C}"/>
              </a:ext>
            </a:extLst>
          </p:cNvPr>
          <p:cNvGrpSpPr/>
          <p:nvPr/>
        </p:nvGrpSpPr>
        <p:grpSpPr>
          <a:xfrm>
            <a:off x="1104290" y="4841934"/>
            <a:ext cx="548640" cy="548640"/>
            <a:chOff x="5891349" y="2396409"/>
            <a:chExt cx="548640" cy="54864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C9D44F-6EE5-3D4A-978C-3F8C58E429C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6" descr="Introduction to R and RStudio">
              <a:extLst>
                <a:ext uri="{FF2B5EF4-FFF2-40B4-BE49-F238E27FC236}">
                  <a16:creationId xmlns:a16="http://schemas.microsoft.com/office/drawing/2014/main" id="{45865F60-2A93-A645-9884-FD2DA862E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E8A94B-889D-DC44-AFC9-A2A51CE5F87B}"/>
              </a:ext>
            </a:extLst>
          </p:cNvPr>
          <p:cNvGrpSpPr/>
          <p:nvPr/>
        </p:nvGrpSpPr>
        <p:grpSpPr>
          <a:xfrm>
            <a:off x="1104290" y="5670891"/>
            <a:ext cx="548640" cy="548640"/>
            <a:chOff x="5891349" y="2396409"/>
            <a:chExt cx="548640" cy="54864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7B2C33-B874-F449-B157-B9FF5931755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" descr="Introduction to R and RStudio">
              <a:extLst>
                <a:ext uri="{FF2B5EF4-FFF2-40B4-BE49-F238E27FC236}">
                  <a16:creationId xmlns:a16="http://schemas.microsoft.com/office/drawing/2014/main" id="{45BE04EE-2574-FE40-A47B-91FC98A74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598670-E20C-7348-9E48-568493BCB3E9}"/>
              </a:ext>
            </a:extLst>
          </p:cNvPr>
          <p:cNvGrpSpPr/>
          <p:nvPr/>
        </p:nvGrpSpPr>
        <p:grpSpPr>
          <a:xfrm>
            <a:off x="2893923" y="3171347"/>
            <a:ext cx="548640" cy="548640"/>
            <a:chOff x="5891349" y="2396409"/>
            <a:chExt cx="548640" cy="54864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0D9F398-B807-9443-A800-EA469EABD03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" descr="Introduction to R and RStudio">
              <a:extLst>
                <a:ext uri="{FF2B5EF4-FFF2-40B4-BE49-F238E27FC236}">
                  <a16:creationId xmlns:a16="http://schemas.microsoft.com/office/drawing/2014/main" id="{B0377967-1B1C-ED49-A8EE-D40E8E43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DE3877-132E-0C49-BCB9-A78D92BB86F5}"/>
              </a:ext>
            </a:extLst>
          </p:cNvPr>
          <p:cNvGrpSpPr/>
          <p:nvPr/>
        </p:nvGrpSpPr>
        <p:grpSpPr>
          <a:xfrm>
            <a:off x="2893923" y="4841934"/>
            <a:ext cx="548640" cy="548640"/>
            <a:chOff x="5891349" y="2396409"/>
            <a:chExt cx="548640" cy="5486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571D1A-B47F-B44C-9DB6-5F23A3F8FDE0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6" descr="Introduction to R and RStudio">
              <a:extLst>
                <a:ext uri="{FF2B5EF4-FFF2-40B4-BE49-F238E27FC236}">
                  <a16:creationId xmlns:a16="http://schemas.microsoft.com/office/drawing/2014/main" id="{F817179E-B8E1-C64C-86F3-CE360BB3A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AFBDD-A35A-974C-BA4E-30347BF83D82}"/>
              </a:ext>
            </a:extLst>
          </p:cNvPr>
          <p:cNvGrpSpPr/>
          <p:nvPr/>
        </p:nvGrpSpPr>
        <p:grpSpPr>
          <a:xfrm>
            <a:off x="4678159" y="3171347"/>
            <a:ext cx="548640" cy="548640"/>
            <a:chOff x="5891349" y="2396409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ACB839-9B38-B645-98F3-E1512930ECA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6" descr="Introduction to R and RStudio">
              <a:extLst>
                <a:ext uri="{FF2B5EF4-FFF2-40B4-BE49-F238E27FC236}">
                  <a16:creationId xmlns:a16="http://schemas.microsoft.com/office/drawing/2014/main" id="{368233D7-8553-394C-9C14-78F3301A9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4FF4A09-C04F-3F45-A199-D0DA0F3683C7}"/>
              </a:ext>
            </a:extLst>
          </p:cNvPr>
          <p:cNvGrpSpPr/>
          <p:nvPr/>
        </p:nvGrpSpPr>
        <p:grpSpPr>
          <a:xfrm>
            <a:off x="4678159" y="4010927"/>
            <a:ext cx="548640" cy="548640"/>
            <a:chOff x="5891349" y="2396409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01D91C-9BE1-4544-83BB-FBCE58FAF68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6" descr="Introduction to R and RStudio">
              <a:extLst>
                <a:ext uri="{FF2B5EF4-FFF2-40B4-BE49-F238E27FC236}">
                  <a16:creationId xmlns:a16="http://schemas.microsoft.com/office/drawing/2014/main" id="{2B0DBA7D-8938-9A4B-B088-DB1A88057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0F058C-E031-4F4F-ABB4-299B81207708}"/>
              </a:ext>
            </a:extLst>
          </p:cNvPr>
          <p:cNvGrpSpPr/>
          <p:nvPr/>
        </p:nvGrpSpPr>
        <p:grpSpPr>
          <a:xfrm>
            <a:off x="4678159" y="4841934"/>
            <a:ext cx="548640" cy="548640"/>
            <a:chOff x="5891349" y="2396409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D9CF5D0-120B-6C42-AA11-63A23B20903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6" descr="Introduction to R and RStudio">
              <a:extLst>
                <a:ext uri="{FF2B5EF4-FFF2-40B4-BE49-F238E27FC236}">
                  <a16:creationId xmlns:a16="http://schemas.microsoft.com/office/drawing/2014/main" id="{5B56C86A-2E4C-D44A-834B-37C8F0D4A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3586B9-57B3-E44B-9F9D-FE49053E00FF}"/>
              </a:ext>
            </a:extLst>
          </p:cNvPr>
          <p:cNvGrpSpPr/>
          <p:nvPr/>
        </p:nvGrpSpPr>
        <p:grpSpPr>
          <a:xfrm>
            <a:off x="4678159" y="5670891"/>
            <a:ext cx="548640" cy="548640"/>
            <a:chOff x="5891349" y="2396409"/>
            <a:chExt cx="548640" cy="54864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C7BE1ED-2590-E94E-9701-54CD7B1F07E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6" descr="Introduction to R and RStudio">
              <a:extLst>
                <a:ext uri="{FF2B5EF4-FFF2-40B4-BE49-F238E27FC236}">
                  <a16:creationId xmlns:a16="http://schemas.microsoft.com/office/drawing/2014/main" id="{9E1A2CBC-37B4-0143-A6E9-45C63B46E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600E884-A957-054A-BA2F-7C31BD047121}"/>
              </a:ext>
            </a:extLst>
          </p:cNvPr>
          <p:cNvGrpSpPr/>
          <p:nvPr/>
        </p:nvGrpSpPr>
        <p:grpSpPr>
          <a:xfrm>
            <a:off x="6474035" y="4010927"/>
            <a:ext cx="548640" cy="548640"/>
            <a:chOff x="5891349" y="2396409"/>
            <a:chExt cx="548640" cy="54864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E3EDE1-8A57-984A-9B94-E2487603706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6" descr="Introduction to R and RStudio">
              <a:extLst>
                <a:ext uri="{FF2B5EF4-FFF2-40B4-BE49-F238E27FC236}">
                  <a16:creationId xmlns:a16="http://schemas.microsoft.com/office/drawing/2014/main" id="{F1D3B519-3BDB-4042-8E3D-020A3CD18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CA4075-0918-2245-9086-04E0C588FFCB}"/>
              </a:ext>
            </a:extLst>
          </p:cNvPr>
          <p:cNvGrpSpPr/>
          <p:nvPr/>
        </p:nvGrpSpPr>
        <p:grpSpPr>
          <a:xfrm>
            <a:off x="6474035" y="4841934"/>
            <a:ext cx="548640" cy="548640"/>
            <a:chOff x="5891349" y="2396409"/>
            <a:chExt cx="548640" cy="54864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F689017-EFD5-1B49-8468-4966217A395D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6" descr="Introduction to R and RStudio">
              <a:extLst>
                <a:ext uri="{FF2B5EF4-FFF2-40B4-BE49-F238E27FC236}">
                  <a16:creationId xmlns:a16="http://schemas.microsoft.com/office/drawing/2014/main" id="{3A750027-FD49-6649-83EE-F70D2648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4D49E5-1F16-1949-ACCA-4B005FC2FA8D}"/>
              </a:ext>
            </a:extLst>
          </p:cNvPr>
          <p:cNvGrpSpPr/>
          <p:nvPr/>
        </p:nvGrpSpPr>
        <p:grpSpPr>
          <a:xfrm>
            <a:off x="6474035" y="5670891"/>
            <a:ext cx="548640" cy="548640"/>
            <a:chOff x="5891349" y="2396409"/>
            <a:chExt cx="548640" cy="54864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F667E55-1B4A-8F4C-AF6E-4A405E6BCF2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6" descr="Introduction to R and RStudio">
              <a:extLst>
                <a:ext uri="{FF2B5EF4-FFF2-40B4-BE49-F238E27FC236}">
                  <a16:creationId xmlns:a16="http://schemas.microsoft.com/office/drawing/2014/main" id="{38F99C6F-CDA3-464C-B9AC-5339E0228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313F69-CE30-8E49-BED0-5742A27BB285}"/>
              </a:ext>
            </a:extLst>
          </p:cNvPr>
          <p:cNvGrpSpPr/>
          <p:nvPr/>
        </p:nvGrpSpPr>
        <p:grpSpPr>
          <a:xfrm>
            <a:off x="8268872" y="3171347"/>
            <a:ext cx="548640" cy="548640"/>
            <a:chOff x="5891349" y="2396409"/>
            <a:chExt cx="548640" cy="54864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EE4C98-AFDC-7C47-902E-141B76D63D5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6" descr="Introduction to R and RStudio">
              <a:extLst>
                <a:ext uri="{FF2B5EF4-FFF2-40B4-BE49-F238E27FC236}">
                  <a16:creationId xmlns:a16="http://schemas.microsoft.com/office/drawing/2014/main" id="{C8A71D15-3F20-3E46-9DAF-312FEBA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F842E80-806D-574D-9A3D-D6365C9B2DE8}"/>
              </a:ext>
            </a:extLst>
          </p:cNvPr>
          <p:cNvGrpSpPr/>
          <p:nvPr/>
        </p:nvGrpSpPr>
        <p:grpSpPr>
          <a:xfrm>
            <a:off x="8268872" y="4010927"/>
            <a:ext cx="548640" cy="548640"/>
            <a:chOff x="5891349" y="2396409"/>
            <a:chExt cx="548640" cy="54864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7E87B4-F897-9F43-BDCE-234D2C5BF99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6" descr="Introduction to R and RStudio">
              <a:extLst>
                <a:ext uri="{FF2B5EF4-FFF2-40B4-BE49-F238E27FC236}">
                  <a16:creationId xmlns:a16="http://schemas.microsoft.com/office/drawing/2014/main" id="{96EAFA04-CBB9-374F-A6EB-44A6237FD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CBEEF9-E2F5-BF4C-B07E-EEF93CFFD417}"/>
              </a:ext>
            </a:extLst>
          </p:cNvPr>
          <p:cNvGrpSpPr/>
          <p:nvPr/>
        </p:nvGrpSpPr>
        <p:grpSpPr>
          <a:xfrm>
            <a:off x="8268872" y="5670891"/>
            <a:ext cx="548640" cy="548640"/>
            <a:chOff x="5891349" y="2396409"/>
            <a:chExt cx="548640" cy="54864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3B91B7-3AFC-6148-81FB-C442D80732C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6" descr="Introduction to R and RStudio">
              <a:extLst>
                <a:ext uri="{FF2B5EF4-FFF2-40B4-BE49-F238E27FC236}">
                  <a16:creationId xmlns:a16="http://schemas.microsoft.com/office/drawing/2014/main" id="{6D5B54FC-4E4F-FE4B-942E-C6EC57BE5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6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E29EBB-4D4A-F54C-AEA0-5619E9D32A91}"/>
              </a:ext>
            </a:extLst>
          </p:cNvPr>
          <p:cNvSpPr/>
          <p:nvPr/>
        </p:nvSpPr>
        <p:spPr>
          <a:xfrm>
            <a:off x="522302" y="2677746"/>
            <a:ext cx="435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5/20 were “recaptured” in another sampling</a:t>
            </a:r>
          </a:p>
        </p:txBody>
      </p:sp>
    </p:spTree>
    <p:extLst>
      <p:ext uri="{BB962C8B-B14F-4D97-AF65-F5344CB8AC3E}">
        <p14:creationId xmlns:p14="http://schemas.microsoft.com/office/powerpoint/2010/main" val="25584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DFC10-E4A5-EF43-83ED-A8ABF2A71A03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E9BD3C-64AD-8548-9575-D05C25BF54E8}"/>
              </a:ext>
            </a:extLst>
          </p:cNvPr>
          <p:cNvGrpSpPr/>
          <p:nvPr/>
        </p:nvGrpSpPr>
        <p:grpSpPr>
          <a:xfrm>
            <a:off x="1938875" y="2663634"/>
            <a:ext cx="377860" cy="1688723"/>
            <a:chOff x="1938875" y="2663634"/>
            <a:chExt cx="377860" cy="16887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/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/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/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/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16735" y="2848300"/>
            <a:ext cx="935916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D37401-A117-554B-AEE7-25C0E62180E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16735" y="3288097"/>
            <a:ext cx="935916" cy="1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739D00-D5A2-4B43-A162-1F7BDBC52CC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16735" y="3604161"/>
            <a:ext cx="935916" cy="5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D26A94-F87D-E146-8500-ADFF247C751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482439" y="330131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B3192-EB4A-1047-8C5B-0C3CFA98DA9D}"/>
              </a:ext>
            </a:extLst>
          </p:cNvPr>
          <p:cNvSpPr txBox="1"/>
          <p:nvPr/>
        </p:nvSpPr>
        <p:spPr>
          <a:xfrm>
            <a:off x="5725137" y="32982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3,4,7,9,1,2,8,3…</a:t>
            </a:r>
          </a:p>
        </p:txBody>
      </p:sp>
    </p:spTree>
    <p:extLst>
      <p:ext uri="{BB962C8B-B14F-4D97-AF65-F5344CB8AC3E}">
        <p14:creationId xmlns:p14="http://schemas.microsoft.com/office/powerpoint/2010/main" val="61307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1" y="3482882"/>
            <a:ext cx="43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329821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329821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06477E-2E47-4443-A03E-4E49EABC288D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</p:spTree>
    <p:extLst>
      <p:ext uri="{BB962C8B-B14F-4D97-AF65-F5344CB8AC3E}">
        <p14:creationId xmlns:p14="http://schemas.microsoft.com/office/powerpoint/2010/main" val="336001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63, 30, 167, 30...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 13, 5, 15…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2. 2.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</p:txBody>
      </p:sp>
    </p:spTree>
    <p:extLst>
      <p:ext uri="{BB962C8B-B14F-4D97-AF65-F5344CB8AC3E}">
        <p14:creationId xmlns:p14="http://schemas.microsoft.com/office/powerpoint/2010/main" val="3021514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</p:txBody>
      </p:sp>
    </p:spTree>
    <p:extLst>
      <p:ext uri="{BB962C8B-B14F-4D97-AF65-F5344CB8AC3E}">
        <p14:creationId xmlns:p14="http://schemas.microsoft.com/office/powerpoint/2010/main" val="386498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3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157875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069766"/>
            <a:ext cx="8177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  <a:p>
            <a:pPr marL="342900" indent="-342900">
              <a:buAutoNum type="arabicPeriod"/>
            </a:pPr>
            <a:r>
              <a:rPr lang="en-US" dirty="0"/>
              <a:t>Retain the parameters that matched the prior knowledge.  These parameters represent the probability that the data was produced by a certain value.</a:t>
            </a:r>
          </a:p>
        </p:txBody>
      </p:sp>
    </p:spTree>
    <p:extLst>
      <p:ext uri="{BB962C8B-B14F-4D97-AF65-F5344CB8AC3E}">
        <p14:creationId xmlns:p14="http://schemas.microsoft.com/office/powerpoint/2010/main" val="4133015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261E8-0343-3643-9823-58B83EB5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4FCEB-15BE-6B44-A894-7E60E88F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H_lsa_for</a:t>
            </a:r>
            <a:r>
              <a:rPr lang="en-US" dirty="0"/>
              <a:t> </a:t>
            </a:r>
            <a:r>
              <a:rPr lang="en-US" dirty="0" err="1"/>
              <a:t>modeling_Bayesian.R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1527D-5924-6649-A782-BC7C4278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04827-8D32-8540-A0F8-D1DF5585D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4347" name="Picture 11" descr="P(\theta | data) ">
            <a:extLst>
              <a:ext uri="{FF2B5EF4-FFF2-40B4-BE49-F238E27FC236}">
                <a16:creationId xmlns:a16="http://schemas.microsoft.com/office/drawing/2014/main" id="{A6CFE367-9E62-1348-93CB-CFE77AF5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663" y="2592531"/>
            <a:ext cx="876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P(\theta | data) = \frac{P(data | \theta) \times P(\theta)}{\int P(data | \theta) \times P(\theta) d\theta} ">
            <a:extLst>
              <a:ext uri="{FF2B5EF4-FFF2-40B4-BE49-F238E27FC236}">
                <a16:creationId xmlns:a16="http://schemas.microsoft.com/office/drawing/2014/main" id="{1CD6E757-2DC9-934F-97F9-218090DDC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1304018"/>
            <a:ext cx="4337491" cy="5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9" name="Picture 13" descr="Posterior = \frac{Lik \times Prior}{Average Lik} ">
            <a:extLst>
              <a:ext uri="{FF2B5EF4-FFF2-40B4-BE49-F238E27FC236}">
                <a16:creationId xmlns:a16="http://schemas.microsoft.com/office/drawing/2014/main" id="{6163BBF0-1D13-654B-BAC1-25ACD2B9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3448666"/>
            <a:ext cx="3985923" cy="5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P(data | \theta) ">
            <a:extLst>
              <a:ext uri="{FF2B5EF4-FFF2-40B4-BE49-F238E27FC236}">
                <a16:creationId xmlns:a16="http://schemas.microsoft.com/office/drawing/2014/main" id="{8A95867E-E421-F947-BFFF-A0ED1015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84" y="4173323"/>
            <a:ext cx="86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1" name="Picture 15" descr="P(\theta) ">
            <a:extLst>
              <a:ext uri="{FF2B5EF4-FFF2-40B4-BE49-F238E27FC236}">
                <a16:creationId xmlns:a16="http://schemas.microsoft.com/office/drawing/2014/main" id="{281F6828-C09A-D242-9062-6A811F1C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84" y="4608089"/>
            <a:ext cx="4064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\int P(data | \theta) \times P(\theta) d\theta = P(data) ">
            <a:extLst>
              <a:ext uri="{FF2B5EF4-FFF2-40B4-BE49-F238E27FC236}">
                <a16:creationId xmlns:a16="http://schemas.microsoft.com/office/drawing/2014/main" id="{394DC87F-78D6-EF44-BDC1-9F4CCF33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07" y="4909340"/>
            <a:ext cx="29337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E6C50A-EE65-B049-8FCC-3B79878D7372}"/>
              </a:ext>
            </a:extLst>
          </p:cNvPr>
          <p:cNvSpPr txBox="1"/>
          <p:nvPr/>
        </p:nvSpPr>
        <p:spPr>
          <a:xfrm>
            <a:off x="333303" y="4102957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02FEE-F392-0146-B21B-19A7579974E8}"/>
              </a:ext>
            </a:extLst>
          </p:cNvPr>
          <p:cNvSpPr txBox="1"/>
          <p:nvPr/>
        </p:nvSpPr>
        <p:spPr>
          <a:xfrm>
            <a:off x="333303" y="4492004"/>
            <a:ext cx="18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Distribution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DBC81B-4195-524C-903F-AD4301A6FCCC}"/>
              </a:ext>
            </a:extLst>
          </p:cNvPr>
          <p:cNvSpPr txBox="1"/>
          <p:nvPr/>
        </p:nvSpPr>
        <p:spPr>
          <a:xfrm>
            <a:off x="333303" y="4823989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Liklihood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48EB1-339F-014A-B8E3-5D8C7232D598}"/>
              </a:ext>
            </a:extLst>
          </p:cNvPr>
          <p:cNvSpPr/>
          <p:nvPr/>
        </p:nvSpPr>
        <p:spPr>
          <a:xfrm rot="20250049">
            <a:off x="250920" y="2228677"/>
            <a:ext cx="4351564" cy="70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let R deal with it!</a:t>
            </a:r>
          </a:p>
        </p:txBody>
      </p:sp>
      <p:pic>
        <p:nvPicPr>
          <p:cNvPr id="14354" name="Picture 18" descr="funny math memes - The Best Funny Photos, Videos | Mr Memel">
            <a:extLst>
              <a:ext uri="{FF2B5EF4-FFF2-40B4-BE49-F238E27FC236}">
                <a16:creationId xmlns:a16="http://schemas.microsoft.com/office/drawing/2014/main" id="{0E2D0E5D-1621-2844-9E92-AEBFBBE5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11" y="2006294"/>
            <a:ext cx="3180669" cy="284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98594-63B5-DE43-8BED-39A0E0A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216DB-346A-8940-A118-478EE602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Optional…another popular library….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197A-8D7A-0444-B392-B2870EAD0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2688-B9B7-A841-91EF-865FC7EF4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 descr="Some one develops a new kernel trick for SVM and no one bats an eye Some  one uses deep learning to generate memes and everyone loses their minds -  joker mind loss |">
            <a:extLst>
              <a:ext uri="{FF2B5EF4-FFF2-40B4-BE49-F238E27FC236}">
                <a16:creationId xmlns:a16="http://schemas.microsoft.com/office/drawing/2014/main" id="{F3E645C5-9656-8644-8D47-3776F007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2046553"/>
            <a:ext cx="4259399" cy="321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0FF3C-5F29-CE4F-9EDE-1BC4CC27B288}"/>
              </a:ext>
            </a:extLst>
          </p:cNvPr>
          <p:cNvSpPr txBox="1"/>
          <p:nvPr/>
        </p:nvSpPr>
        <p:spPr>
          <a:xfrm>
            <a:off x="628650" y="2137993"/>
            <a:ext cx="144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  <a:p>
            <a:r>
              <a:rPr lang="en-US" dirty="0" err="1"/>
              <a:t>I_rtexttools.R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9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 Vectors are paired to reduce dimensions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9750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" y="21274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7" y="22798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4" y="24322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1" y="25846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65275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1259</Words>
  <Application>Microsoft Macintosh PowerPoint</Application>
  <PresentationFormat>On-screen Show (4:3)</PresentationFormat>
  <Paragraphs>278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Open Sans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 our case, we have thousands of term vectors.</vt:lpstr>
      <vt:lpstr>In our case, we have thousands of term vectors.</vt:lpstr>
      <vt:lpstr>In our case, we have thousands of term vectors.</vt:lpstr>
      <vt:lpstr>These vectors are dense, perfect for modeling.</vt:lpstr>
      <vt:lpstr>Supervised Learning</vt:lpstr>
      <vt:lpstr>Supervised Learning</vt:lpstr>
      <vt:lpstr>The modeling function usually needs a matrix with both.</vt:lpstr>
      <vt:lpstr>Let’s open G_lsa_for modeling_glm.R</vt:lpstr>
      <vt:lpstr>Creating a Bayesian Model</vt:lpstr>
      <vt:lpstr>When does Bayesian Excel?</vt:lpstr>
      <vt:lpstr>When does Bayesian Excel?</vt:lpstr>
      <vt:lpstr>How many $100 Bills are in circulation?</vt:lpstr>
      <vt:lpstr>Practical Problem, Abundance Modeling</vt:lpstr>
      <vt:lpstr>Practical Problem, Abundance Modeling</vt:lpstr>
      <vt:lpstr>Practical Problem, Abundance Modeling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Open H_lsa_for modeling_Bayesian.R</vt:lpstr>
      <vt:lpstr>Optional…another popular library….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Analysis…cousin of PCA</dc:title>
  <dc:creator>Kwartler, Edward</dc:creator>
  <cp:lastModifiedBy>Kwartler, Edward</cp:lastModifiedBy>
  <cp:revision>9</cp:revision>
  <dcterms:created xsi:type="dcterms:W3CDTF">2021-01-02T23:44:20Z</dcterms:created>
  <dcterms:modified xsi:type="dcterms:W3CDTF">2021-01-03T01:37:11Z</dcterms:modified>
</cp:coreProperties>
</file>