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51" r:id="rId2"/>
    <p:sldId id="648" r:id="rId3"/>
    <p:sldId id="649" r:id="rId4"/>
    <p:sldId id="734" r:id="rId5"/>
    <p:sldId id="73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614" autoAdjust="0"/>
  </p:normalViewPr>
  <p:slideViewPr>
    <p:cSldViewPr snapToGrid="0">
      <p:cViewPr varScale="1">
        <p:scale>
          <a:sx n="99" d="100"/>
          <a:sy n="99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eloehr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3600" i="1" dirty="0"/>
              <a:t>TM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B1B16-1E15-4A2F-9097-8ABAE2E6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9429D-103E-487B-AEEB-01ACACE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3C1E-2419-4630-8ACE-CBE3147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568D0-5777-4C99-B8ED-82D01D1F4EDB}"/>
              </a:ext>
            </a:extLst>
          </p:cNvPr>
          <p:cNvSpPr txBox="1"/>
          <p:nvPr/>
        </p:nvSpPr>
        <p:spPr>
          <a:xfrm>
            <a:off x="242865" y="2586956"/>
            <a:ext cx="379249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Compound words (tokenization) change meaning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Sarcasm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differences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AE80-93E7-434B-AB2E-E33E298931BB}"/>
              </a:ext>
            </a:extLst>
          </p:cNvPr>
          <p:cNvSpPr/>
          <p:nvPr/>
        </p:nvSpPr>
        <p:spPr>
          <a:xfrm>
            <a:off x="15890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Other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FFF7-BE67-4926-8065-F3F456A7E52B}"/>
              </a:ext>
            </a:extLst>
          </p:cNvPr>
          <p:cNvSpPr/>
          <p:nvPr/>
        </p:nvSpPr>
        <p:spPr>
          <a:xfrm>
            <a:off x="15890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5379-12BF-499E-98E0-E24F8D16EAC9}"/>
              </a:ext>
            </a:extLst>
          </p:cNvPr>
          <p:cNvSpPr txBox="1"/>
          <p:nvPr/>
        </p:nvSpPr>
        <p:spPr>
          <a:xfrm>
            <a:off x="4806815" y="2771623"/>
            <a:ext cx="37924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“Bad” vs “not bad”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 like it…NOT!”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“It’s </a:t>
            </a:r>
            <a:r>
              <a:rPr lang="en-US" sz="20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wicked</a:t>
            </a: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good” (in Boston)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E84CE-F01E-4DDF-9067-55D7767D2964}"/>
              </a:ext>
            </a:extLst>
          </p:cNvPr>
          <p:cNvSpPr/>
          <p:nvPr/>
        </p:nvSpPr>
        <p:spPr>
          <a:xfrm>
            <a:off x="472285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41541-0364-4860-AFD6-319A877F6390}"/>
              </a:ext>
            </a:extLst>
          </p:cNvPr>
          <p:cNvSpPr/>
          <p:nvPr/>
        </p:nvSpPr>
        <p:spPr>
          <a:xfrm>
            <a:off x="472285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53A51-4DAE-604D-A337-E70F9DA71D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5E47EA-B6E5-C041-A063-9EACBFE796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9B33CEA-8BF9-3041-AF56-AF92A23A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an art &amp;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5842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Challenges because human expression is diverse, often ambiguous, affected by age, demographics, socio-economics, medium/channel &amp; regional attributes of the author.</a:t>
            </a:r>
            <a:endParaRPr lang="en-US" sz="1800" kern="1200" dirty="0">
              <a:solidFill>
                <a:prstClr val="white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72" y="2558751"/>
            <a:ext cx="431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Books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Docs (PDFs)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Records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Service 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Documents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sz="2000" kern="1200" dirty="0">
              <a:solidFill>
                <a:prstClr val="black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4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14205" y="2712517"/>
            <a:ext cx="3886200" cy="2784145"/>
            <a:chOff x="4814205" y="2712517"/>
            <a:chExt cx="3886200" cy="2784145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814205" y="2712517"/>
              <a:ext cx="3886200" cy="2784145"/>
              <a:chOff x="506732" y="2054450"/>
              <a:chExt cx="5615939" cy="4023360"/>
            </a:xfrm>
          </p:grpSpPr>
          <p:pic>
            <p:nvPicPr>
              <p:cNvPr id="17" name="Picture 14" descr="http://ameliacottonpress.files.wordpress.com/2012/10/social-media-icons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2" y="2054450"/>
                <a:ext cx="5615939" cy="4023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upload.wikimedia.org/wikipedia/commons/4/40/Google_plu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844" y="4816929"/>
                <a:ext cx="640080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8" descr="http://upload.wikimedia.org/wikipedia/en/archive/d/d9/20130604215439!Vine_apps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368" y="4383902"/>
              <a:ext cx="248717" cy="24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asset1.cbsistatic.com/cnwk.1d/i/tim2/2013/11/25/Snapchat-noname_chillah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0" r="18971"/>
            <a:stretch/>
          </p:blipFill>
          <p:spPr bwMode="auto">
            <a:xfrm>
              <a:off x="7622452" y="3685121"/>
              <a:ext cx="429000" cy="44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ccs.org.za/wp-content/uploads/2012/06/weibo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0" y="2856837"/>
              <a:ext cx="422820" cy="4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4828492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Source &amp; context are important, directly impacting data integrity.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018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Common 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AFF96D-B4E5-CA40-9FB9-29A6724DA4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83D1B-4DF0-5F44-AF90-FB1C890652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5E768BE6-51C5-4A44-A55D-CF2B2F26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39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9BC8-272E-4B8B-B7E2-49720FE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8F23B-AA07-41FF-A1B1-B01981E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Channel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9B7-B461-4F32-8502-CF8E48F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D36B-B2CC-4A95-9B3D-9E35604673B9}"/>
              </a:ext>
            </a:extLst>
          </p:cNvPr>
          <p:cNvSpPr/>
          <p:nvPr/>
        </p:nvSpPr>
        <p:spPr>
          <a:xfrm>
            <a:off x="240631" y="5748708"/>
            <a:ext cx="8725774" cy="262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is context specific making analysis challenging.</a:t>
            </a:r>
          </a:p>
        </p:txBody>
      </p:sp>
      <p:pic>
        <p:nvPicPr>
          <p:cNvPr id="7" name="Picture 2" descr="https://www.wipo.int/export/sites/www/patents/images/rocking_bathtub_850.jpg">
            <a:extLst>
              <a:ext uri="{FF2B5EF4-FFF2-40B4-BE49-F238E27FC236}">
                <a16:creationId xmlns:a16="http://schemas.microsoft.com/office/drawing/2014/main" id="{F0173EB9-0D86-4217-86D9-A51E220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" y="2298961"/>
            <a:ext cx="2468974" cy="14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2C5CD-17A9-4326-BA8B-BAE6E502086E}"/>
              </a:ext>
            </a:extLst>
          </p:cNvPr>
          <p:cNvSpPr txBox="1"/>
          <p:nvPr/>
        </p:nvSpPr>
        <p:spPr>
          <a:xfrm>
            <a:off x="366541" y="4254335"/>
            <a:ext cx="203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Legal documents are verbose &amp; technical.</a:t>
            </a:r>
          </a:p>
        </p:txBody>
      </p:sp>
      <p:pic>
        <p:nvPicPr>
          <p:cNvPr id="9" name="Picture 10" descr="Image result for twitch.com logo">
            <a:extLst>
              <a:ext uri="{FF2B5EF4-FFF2-40B4-BE49-F238E27FC236}">
                <a16:creationId xmlns:a16="http://schemas.microsoft.com/office/drawing/2014/main" id="{43D7D048-22E0-43DC-8CA5-42C97454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1412597"/>
            <a:ext cx="1380033" cy="3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kappa">
            <a:extLst>
              <a:ext uri="{FF2B5EF4-FFF2-40B4-BE49-F238E27FC236}">
                <a16:creationId xmlns:a16="http://schemas.microsoft.com/office/drawing/2014/main" id="{B982D9B6-F051-42CD-B410-DCAB194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2252007"/>
            <a:ext cx="1554958" cy="15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436159-9A1E-4C45-978B-1BA11030818E}"/>
              </a:ext>
            </a:extLst>
          </p:cNvPr>
          <p:cNvSpPr/>
          <p:nvPr/>
        </p:nvSpPr>
        <p:spPr>
          <a:xfrm>
            <a:off x="6457950" y="4254335"/>
            <a:ext cx="2219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“kappa” indicates sarcasm, irony, </a:t>
            </a:r>
          </a:p>
          <a:p>
            <a:pPr algn="ctr"/>
            <a:r>
              <a:rPr lang="en-US" sz="1100" i="1" dirty="0"/>
              <a:t>or a joke among online gamers.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C389B-5AEF-45E9-B2DA-C370E0F0D569}"/>
              </a:ext>
            </a:extLst>
          </p:cNvPr>
          <p:cNvSpPr txBox="1"/>
          <p:nvPr/>
        </p:nvSpPr>
        <p:spPr>
          <a:xfrm>
            <a:off x="3581614" y="4254335"/>
            <a:ext cx="217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“Be the change you want to see in the world.”</a:t>
            </a:r>
          </a:p>
        </p:txBody>
      </p:sp>
      <p:pic>
        <p:nvPicPr>
          <p:cNvPr id="14" name="Picture 16" descr="Image result for mobile clipart">
            <a:extLst>
              <a:ext uri="{FF2B5EF4-FFF2-40B4-BE49-F238E27FC236}">
                <a16:creationId xmlns:a16="http://schemas.microsoft.com/office/drawing/2014/main" id="{4494464F-76E9-4908-B45E-400323E9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30" y="1201686"/>
            <a:ext cx="773340" cy="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legal clipart">
            <a:extLst>
              <a:ext uri="{FF2B5EF4-FFF2-40B4-BE49-F238E27FC236}">
                <a16:creationId xmlns:a16="http://schemas.microsoft.com/office/drawing/2014/main" id="{24446C60-4D3A-4B0C-A3C5-49ACEDD1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1236838"/>
            <a:ext cx="703037" cy="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FAD5B-D9D8-486A-8737-842640D1AB22}"/>
              </a:ext>
            </a:extLst>
          </p:cNvPr>
          <p:cNvCxnSpPr>
            <a:cxnSpLocks/>
          </p:cNvCxnSpPr>
          <p:nvPr/>
        </p:nvCxnSpPr>
        <p:spPr>
          <a:xfrm>
            <a:off x="2917545" y="1993782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8F6D1-E09F-46A9-A416-710E53160151}"/>
              </a:ext>
            </a:extLst>
          </p:cNvPr>
          <p:cNvCxnSpPr>
            <a:cxnSpLocks/>
          </p:cNvCxnSpPr>
          <p:nvPr/>
        </p:nvCxnSpPr>
        <p:spPr>
          <a:xfrm>
            <a:off x="6304929" y="2091340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860" y="2681067"/>
            <a:ext cx="2905774" cy="593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25749-8986-D74A-9A27-6F95F62302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13D5C-9EA3-C249-BC2C-9FF6B8B46A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FCAC0F-9B4A-2440-ABF6-316122BF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41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4CA7-FD15-4A51-BF6E-FBA9E0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0B3A-CCF9-4011-8D82-A23660A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Messenger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5295-1931-4AAA-8673-6D2A8CB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old person photo">
            <a:extLst>
              <a:ext uri="{FF2B5EF4-FFF2-40B4-BE49-F238E27FC236}">
                <a16:creationId xmlns:a16="http://schemas.microsoft.com/office/drawing/2014/main" id="{12A1631E-EAC5-4257-B710-ACBE0F7E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0" y="1544926"/>
            <a:ext cx="2129272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84B46-62BB-49E7-B1FC-FFDFC2E1A1E5}"/>
              </a:ext>
            </a:extLst>
          </p:cNvPr>
          <p:cNvSpPr/>
          <p:nvPr/>
        </p:nvSpPr>
        <p:spPr>
          <a:xfrm>
            <a:off x="472750" y="3695646"/>
            <a:ext cx="226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Boomers 1946-1964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6A6A6A"/>
                </a:solidFill>
                <a:latin typeface="Lato"/>
              </a:rPr>
              <a:t>* </a:t>
            </a:r>
            <a:r>
              <a:rPr lang="en-US" sz="1200" u="sng" dirty="0">
                <a:solidFill>
                  <a:srgbClr val="6A6A6A"/>
                </a:solidFill>
                <a:latin typeface="Lato"/>
              </a:rPr>
              <a:t>Make a difference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Consensus/team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Experiment/try new things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“Imagine if…”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Save time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Features and benefits</a:t>
            </a:r>
            <a:endParaRPr lang="en-US" sz="1200" b="0" i="0" dirty="0">
              <a:solidFill>
                <a:srgbClr val="6A6A6A"/>
              </a:solidFill>
              <a:effectLst/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8E3BF-DA82-48D4-A885-9E0E9A5CCAB0}"/>
              </a:ext>
            </a:extLst>
          </p:cNvPr>
          <p:cNvSpPr/>
          <p:nvPr/>
        </p:nvSpPr>
        <p:spPr>
          <a:xfrm>
            <a:off x="3509654" y="3695646"/>
            <a:ext cx="1853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X 1965-1980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Best, finest, world-class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“You will benefit by…”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”This is in your best interest.”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35E5-5D96-4F77-9169-F94F38A2EB89}"/>
              </a:ext>
            </a:extLst>
          </p:cNvPr>
          <p:cNvSpPr/>
          <p:nvPr/>
        </p:nvSpPr>
        <p:spPr>
          <a:xfrm>
            <a:off x="6579730" y="3695646"/>
            <a:ext cx="1877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Y 1981-2000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Global citizen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Balance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Diversity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Community/connections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92660-F5DC-41D8-AACE-0388E5CA808D}"/>
              </a:ext>
            </a:extLst>
          </p:cNvPr>
          <p:cNvSpPr txBox="1"/>
          <p:nvPr/>
        </p:nvSpPr>
        <p:spPr>
          <a:xfrm>
            <a:off x="-43392" y="6598365"/>
            <a:ext cx="193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https://www.anneloehr.com/</a:t>
            </a:r>
            <a:endParaRPr lang="en-US" sz="1000" dirty="0"/>
          </a:p>
        </p:txBody>
      </p:sp>
      <p:pic>
        <p:nvPicPr>
          <p:cNvPr id="11" name="Picture 4" descr="Image result for gen x">
            <a:extLst>
              <a:ext uri="{FF2B5EF4-FFF2-40B4-BE49-F238E27FC236}">
                <a16:creationId xmlns:a16="http://schemas.microsoft.com/office/drawing/2014/main" id="{72D1B764-10E5-4A80-94EE-3E182BC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544926"/>
            <a:ext cx="2085777" cy="13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en y photo">
            <a:extLst>
              <a:ext uri="{FF2B5EF4-FFF2-40B4-BE49-F238E27FC236}">
                <a16:creationId xmlns:a16="http://schemas.microsoft.com/office/drawing/2014/main" id="{640A746D-77F9-4A28-80D8-B7384F7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59" y="1736405"/>
            <a:ext cx="2344428" cy="10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6B698E-0511-419F-A514-5CADF337C5C9}"/>
              </a:ext>
            </a:extLst>
          </p:cNvPr>
          <p:cNvSpPr/>
          <p:nvPr/>
        </p:nvSpPr>
        <p:spPr>
          <a:xfrm>
            <a:off x="240631" y="5753850"/>
            <a:ext cx="8568518" cy="555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CC6163-33AA-5E4E-B845-C1B6D67CC8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D9F33-A8EC-D34B-96C9-77B7939995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C0A28E5-9B1A-2E42-85B1-6E9012B8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9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“Thank you, next.”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“Woke”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“Cray”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“Gucci”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“Squad goal”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“Bible…”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“Adulting”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Turnt</a:t>
            </a:r>
            <a:r>
              <a:rPr lang="en-US" dirty="0"/>
              <a:t>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Hundo</a:t>
            </a:r>
            <a:r>
              <a:rPr lang="en-US" dirty="0"/>
              <a:t> P”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“Trill”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“TFW”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389640-9AAE-E746-9AD0-0B22B95CA2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30CDE-ADF6-7C41-9213-541B7AA9B0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B7E104D-04BD-234A-9D72-0FB93CE0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28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“Thank you, next.” </a:t>
            </a:r>
            <a:r>
              <a:rPr lang="en-US" dirty="0"/>
              <a:t>– moving on with positive connotation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“Woke” </a:t>
            </a:r>
            <a:r>
              <a:rPr lang="en-US" dirty="0"/>
              <a:t>- The more woke one is, the more sympathetic &amp; knowledgeable one is about a topic or type of person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“Cray” </a:t>
            </a:r>
            <a:r>
              <a:rPr lang="en-US" dirty="0"/>
              <a:t>- crazy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“Gucci” </a:t>
            </a:r>
            <a:r>
              <a:rPr lang="en-US" dirty="0"/>
              <a:t>– fine, good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“Squad goal” </a:t>
            </a:r>
            <a:r>
              <a:rPr lang="en-US" dirty="0"/>
              <a:t>– friend group behavior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“Bible…” </a:t>
            </a:r>
            <a:r>
              <a:rPr lang="en-US" dirty="0"/>
              <a:t>- what follows is TRUTH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“Adulting” </a:t>
            </a:r>
            <a:r>
              <a:rPr lang="en-US" dirty="0"/>
              <a:t>– activities associated with growing up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Turnt</a:t>
            </a:r>
            <a:r>
              <a:rPr lang="en-US" dirty="0">
                <a:solidFill>
                  <a:schemeClr val="accent1"/>
                </a:solidFill>
              </a:rPr>
              <a:t>” </a:t>
            </a:r>
            <a:r>
              <a:rPr lang="en-US" dirty="0"/>
              <a:t>– “turned up” i.e. really excited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solidFill>
                  <a:schemeClr val="accent1"/>
                </a:solidFill>
              </a:rPr>
              <a:t>Hundo</a:t>
            </a:r>
            <a:r>
              <a:rPr lang="en-US" dirty="0">
                <a:solidFill>
                  <a:schemeClr val="accent1"/>
                </a:solidFill>
              </a:rPr>
              <a:t> P” </a:t>
            </a:r>
            <a:r>
              <a:rPr lang="en-US" dirty="0"/>
              <a:t>– agree “100%”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“Trill” </a:t>
            </a:r>
            <a:r>
              <a:rPr lang="en-US" dirty="0"/>
              <a:t>– True &amp; Real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“TFW” </a:t>
            </a:r>
            <a:r>
              <a:rPr lang="en-US" dirty="0"/>
              <a:t>– “That Feeling When” to describe an emotion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8B35-5B89-294F-914C-CBF27EB6263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E3CE9-5401-6D4B-B41F-72B94ECECC5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53E4A3-DC74-AA45-A465-F6A90A63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0641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A9A5E-2396-4CE0-B35A-0C624C5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E4AE-6303-47F1-A81C-1B534E6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Audience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03535-2EC7-4A17-BF87-B2D9852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10CF-D663-4D5F-AE12-1A19368D3724}"/>
              </a:ext>
            </a:extLst>
          </p:cNvPr>
          <p:cNvSpPr/>
          <p:nvPr/>
        </p:nvSpPr>
        <p:spPr>
          <a:xfrm>
            <a:off x="177257" y="5832601"/>
            <a:ext cx="8866982" cy="243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all context switch based on who we’re are speaking too.</a:t>
            </a:r>
          </a:p>
        </p:txBody>
      </p:sp>
      <p:pic>
        <p:nvPicPr>
          <p:cNvPr id="7" name="Picture 4" descr="Image result for speaking to parent">
            <a:extLst>
              <a:ext uri="{FF2B5EF4-FFF2-40B4-BE49-F238E27FC236}">
                <a16:creationId xmlns:a16="http://schemas.microsoft.com/office/drawing/2014/main" id="{67B464C1-7B4D-42D5-883E-2183F28E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" y="2478112"/>
            <a:ext cx="2279605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37C3-FAB9-48C0-ABEB-56B8DE68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6" y="2478111"/>
            <a:ext cx="1766921" cy="1270595"/>
          </a:xfrm>
          <a:prstGeom prst="rect">
            <a:avLst/>
          </a:prstGeom>
        </p:spPr>
      </p:pic>
      <p:pic>
        <p:nvPicPr>
          <p:cNvPr id="9" name="Picture 8" descr="Image result for speaking to old parent">
            <a:extLst>
              <a:ext uri="{FF2B5EF4-FFF2-40B4-BE49-F238E27FC236}">
                <a16:creationId xmlns:a16="http://schemas.microsoft.com/office/drawing/2014/main" id="{E07500E2-706B-436E-95FA-FC82A29C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1" y="2460101"/>
            <a:ext cx="1949483" cy="12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peaking to old parent">
            <a:extLst>
              <a:ext uri="{FF2B5EF4-FFF2-40B4-BE49-F238E27FC236}">
                <a16:creationId xmlns:a16="http://schemas.microsoft.com/office/drawing/2014/main" id="{3E2389F4-E5AC-454B-A935-770BDDF8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2478111"/>
            <a:ext cx="1727434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2A43E-861F-2844-BA19-3749D9EC47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CB36A-4F6D-9041-AD3C-069F2E08CA4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15A15B1-FA06-BB4C-9307-D5079DC3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215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D82163-5619-BA41-80E9-51B486E781A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798A6-2AAC-794A-B49B-FCC13250FF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32BA5B5-9D7E-DD41-8758-C20C9AAF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560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9FA7C-8B04-7C4E-8091-03D7FE03FF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3DF7C-39DF-AD4E-A0AD-644480037B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7C3A2D2-4A67-2A43-9C3D-44F0A9FFF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190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207471"/>
            <a:ext cx="8515350" cy="591477"/>
          </a:xfrm>
        </p:spPr>
        <p:txBody>
          <a:bodyPr/>
          <a:lstStyle/>
          <a:p>
            <a:r>
              <a:rPr lang="en-US" sz="2800" dirty="0"/>
              <a:t>Where can NLP &amp; Text Mining be used? </a:t>
            </a:r>
            <a:br>
              <a:rPr lang="en-US" sz="2800" dirty="0"/>
            </a:br>
            <a:r>
              <a:rPr lang="en-US" sz="2800" dirty="0"/>
              <a:t>Anywhere there are documents!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16187"/>
            <a:ext cx="6704286" cy="44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ED09-B5AC-8546-88FA-1EFF8A6DAF8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9B1A8-CA13-3445-9244-FA2279C2E71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330221-9037-2645-8BF8-1E48CED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8DC7-1C37-A549-ABB0-F0FE520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0EEE-620B-4C40-B0DB-D99D18A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75B6-C39D-C047-A3DF-AB57143A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9591-1DEE-754C-AFED-3915AFF62511}"/>
              </a:ext>
            </a:extLst>
          </p:cNvPr>
          <p:cNvSpPr/>
          <p:nvPr/>
        </p:nvSpPr>
        <p:spPr>
          <a:xfrm>
            <a:off x="240631" y="5883964"/>
            <a:ext cx="8725774" cy="4254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uses of text mining do you observe, research or want to do?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A975-A679-3A49-89FC-CD804AA071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35ECE-502B-5246-8260-761ACF6C10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FCF3-7A56-A847-B71A-96662C7ED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322057"/>
            <a:ext cx="6704286" cy="448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9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603-7BEE-4C80-A9FD-F9D228F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B0EB-EF8D-43CB-B690-C0F4DEF5AE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 descr="Chapt1 Text Mining Workflow v3.png">
            <a:extLst>
              <a:ext uri="{FF2B5EF4-FFF2-40B4-BE49-F238E27FC236}">
                <a16:creationId xmlns:a16="http://schemas.microsoft.com/office/drawing/2014/main" id="{F7EB803C-97E9-4237-9B1D-227F2048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3786744" y="1761218"/>
            <a:ext cx="3555075" cy="45268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A05E2-2944-491F-A12C-B00C4C8F0CCB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5CA605D-9FA1-4CE6-8F28-CCBD69938E19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F833B-7B0B-4D97-8913-CA36CE6D8E9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980AC-9A0A-412E-8BFB-D0439BF65B7C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1FBFB-83C8-436D-9990-0FB189D0C561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E4708E-646A-4323-89F9-060D6F2B77A5}"/>
              </a:ext>
            </a:extLst>
          </p:cNvPr>
          <p:cNvSpPr/>
          <p:nvPr/>
        </p:nvSpPr>
        <p:spPr>
          <a:xfrm rot="5400000">
            <a:off x="1531281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B7D72A-AA93-46A3-8DB7-9A5AC79B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BDFB429-8897-407B-AB11-6825CAAB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7CC7B-874D-BC40-9E81-381DD14B2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0F59-1038-3342-8B52-EF13AD807D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3E57667-C369-7545-B4D8-F8DA193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115" y="1145577"/>
            <a:ext cx="4197107" cy="5254400"/>
            <a:chOff x="4800600" y="1234440"/>
            <a:chExt cx="4197107" cy="5254400"/>
          </a:xfrm>
        </p:grpSpPr>
        <p:sp>
          <p:nvSpPr>
            <p:cNvPr id="7" name="Rectangle 6"/>
            <p:cNvSpPr/>
            <p:nvPr/>
          </p:nvSpPr>
          <p:spPr>
            <a:xfrm>
              <a:off x="4800600" y="1234440"/>
              <a:ext cx="3794760" cy="519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8" name="Picture 7" descr="Chapt1 Text Mining Workflow v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8"/>
            <a:stretch/>
          </p:blipFill>
          <p:spPr>
            <a:xfrm>
              <a:off x="4885934" y="1253080"/>
              <a:ext cx="4111773" cy="52357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42990" y="1487322"/>
            <a:ext cx="3572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Definition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Text Sources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Text Organization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Reach Insight or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38B22-713D-3F4D-93DE-3EE4728282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C0725-1CFD-BD4F-87DA-8A7FE11A8C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B37C52E-7FFA-6646-BBF9-3AEFA807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954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DC87-CCCE-4EA8-9710-E2F0D96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1FF90-D23B-4C62-8146-7DE37D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Disambiguation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D6CC-0906-46DF-AEE5-B29BF3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D6A58-3A20-4488-97B4-63362CB05E1F}"/>
              </a:ext>
            </a:extLst>
          </p:cNvPr>
          <p:cNvSpPr txBox="1"/>
          <p:nvPr/>
        </p:nvSpPr>
        <p:spPr>
          <a:xfrm>
            <a:off x="186064" y="2514607"/>
            <a:ext cx="428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her to eat.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belonging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created the (clay?) duck and gave it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Duck!!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AD3F-1565-49B4-9CC7-C9EDCC8FF06A}"/>
              </a:ext>
            </a:extLst>
          </p:cNvPr>
          <p:cNvSpPr/>
          <p:nvPr/>
        </p:nvSpPr>
        <p:spPr>
          <a:xfrm>
            <a:off x="186064" y="1505484"/>
            <a:ext cx="4422153" cy="5949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made her duck.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F29A7-B7FF-43E4-9ED4-98CDDA6AB3BD}"/>
              </a:ext>
            </a:extLst>
          </p:cNvPr>
          <p:cNvSpPr/>
          <p:nvPr/>
        </p:nvSpPr>
        <p:spPr>
          <a:xfrm>
            <a:off x="186064" y="1643197"/>
            <a:ext cx="4422153" cy="3698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2" descr="Yellow Duck Toy on White Surface">
            <a:extLst>
              <a:ext uri="{FF2B5EF4-FFF2-40B4-BE49-F238E27FC236}">
                <a16:creationId xmlns:a16="http://schemas.microsoft.com/office/drawing/2014/main" id="{0C9F7E69-CFDE-4838-88A3-6F563976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8" t="20000" r="12544" b="15823"/>
          <a:stretch/>
        </p:blipFill>
        <p:spPr bwMode="auto">
          <a:xfrm>
            <a:off x="4810632" y="1610645"/>
            <a:ext cx="1327033" cy="1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odgeball">
            <a:extLst>
              <a:ext uri="{FF2B5EF4-FFF2-40B4-BE49-F238E27FC236}">
                <a16:creationId xmlns:a16="http://schemas.microsoft.com/office/drawing/2014/main" id="{B6196748-F4B0-4CEC-9AAB-9CCA77C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2" y="1532378"/>
            <a:ext cx="1240823" cy="16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peking duck">
            <a:extLst>
              <a:ext uri="{FF2B5EF4-FFF2-40B4-BE49-F238E27FC236}">
                <a16:creationId xmlns:a16="http://schemas.microsoft.com/office/drawing/2014/main" id="{888D3EF9-BDF1-40C8-A805-22F3311C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79" y="3710183"/>
            <a:ext cx="1768884" cy="1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duck sculpture">
            <a:extLst>
              <a:ext uri="{FF2B5EF4-FFF2-40B4-BE49-F238E27FC236}">
                <a16:creationId xmlns:a16="http://schemas.microsoft.com/office/drawing/2014/main" id="{E976162B-8028-4BBA-8C3B-A3C1898B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8" y="1551840"/>
            <a:ext cx="1591652" cy="15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ED5E-C32D-E148-8831-6F051ABD582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B6583-FB40-294E-B9A8-A9733E0881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7BE412B-8AE3-4C48-AF09-257D815BF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0480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5722</TotalTime>
  <Words>742</Words>
  <Application>Microsoft Macintosh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inherit</vt:lpstr>
      <vt:lpstr>Lato</vt:lpstr>
      <vt:lpstr>1_Office Theme</vt:lpstr>
      <vt:lpstr>GSERM: Text Mining &amp; NLP TM Basics</vt:lpstr>
      <vt:lpstr>What is Text Mining?</vt:lpstr>
      <vt:lpstr>What is Text Mining?</vt:lpstr>
      <vt:lpstr>Where can NLP &amp; Text Mining be used?  Anywhere there are documents!</vt:lpstr>
      <vt:lpstr>PowerPoint Presentation</vt:lpstr>
      <vt:lpstr>TM Project Workflow </vt:lpstr>
      <vt:lpstr>Text Mining Workflow</vt:lpstr>
      <vt:lpstr>Two Popular Approaches</vt:lpstr>
      <vt:lpstr>TM Challenges - Disambiguation</vt:lpstr>
      <vt:lpstr>TM Challenges - Misc</vt:lpstr>
      <vt:lpstr>Why text mining is an art &amp; science?</vt:lpstr>
      <vt:lpstr>Channel affects language</vt:lpstr>
      <vt:lpstr>Messenger affects language</vt:lpstr>
      <vt:lpstr>Gen Y/Z expression is evolving rapidly due to technology.</vt:lpstr>
      <vt:lpstr>Gen Y/Z expression is evolving rapidly due to technology.</vt:lpstr>
      <vt:lpstr>Audience affects language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305</cp:revision>
  <dcterms:created xsi:type="dcterms:W3CDTF">2018-05-23T17:24:59Z</dcterms:created>
  <dcterms:modified xsi:type="dcterms:W3CDTF">2020-12-30T20:39:11Z</dcterms:modified>
</cp:coreProperties>
</file>