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593" r:id="rId2"/>
    <p:sldId id="662" r:id="rId3"/>
    <p:sldId id="663" r:id="rId4"/>
    <p:sldId id="712" r:id="rId5"/>
    <p:sldId id="718" r:id="rId6"/>
    <p:sldId id="713" r:id="rId7"/>
    <p:sldId id="714" r:id="rId8"/>
    <p:sldId id="715" r:id="rId9"/>
    <p:sldId id="716" r:id="rId10"/>
    <p:sldId id="71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1565" autoAdjust="0"/>
  </p:normalViewPr>
  <p:slideViewPr>
    <p:cSldViewPr snapToGrid="0">
      <p:cViewPr varScale="1">
        <p:scale>
          <a:sx n="117" d="100"/>
          <a:sy n="117" d="100"/>
        </p:scale>
        <p:origin x="206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12/30/20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12/30/20</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12/30/20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12/30/20</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12/30/20</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12/30/20</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12/30/20</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12/30/20</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12/30/20</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12/30/20</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12/30/20</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12/30/20</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12/30/20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12/30/20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12/30/20</a:t>
            </a:fld>
            <a:endParaRPr lang="en-US"/>
          </a:p>
        </p:txBody>
      </p:sp>
      <p:sp>
        <p:nvSpPr>
          <p:cNvPr id="3" name="Title 2"/>
          <p:cNvSpPr>
            <a:spLocks noGrp="1"/>
          </p:cNvSpPr>
          <p:nvPr>
            <p:ph type="title"/>
          </p:nvPr>
        </p:nvSpPr>
        <p:spPr>
          <a:xfrm>
            <a:off x="0" y="318234"/>
            <a:ext cx="8515350" cy="591477"/>
          </a:xfrm>
        </p:spPr>
        <p:txBody>
          <a:bodyPr/>
          <a:lstStyle/>
          <a:p>
            <a:r>
              <a:rPr lang="en-US" sz="2800" dirty="0"/>
              <a:t>Too much coffee!</a:t>
            </a:r>
            <a:r>
              <a:rPr lang="en-US" sz="2800" b="1" dirty="0"/>
              <a:t> Open </a:t>
            </a:r>
            <a:r>
              <a:rPr lang="en-US" sz="2800" dirty="0"/>
              <a:t>﻿</a:t>
            </a:r>
            <a:r>
              <a:rPr lang="en-US" sz="2800" dirty="0" err="1"/>
              <a:t>C_spellCheck.R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err="1"/>
              <a:t>Kwartler</a:t>
            </a:r>
            <a:endParaRPr lang="en-US" dirty="0"/>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6700A58B-DD98-43D0-B791-721480A02982}" type="datetime1">
              <a:rPr lang="en-US" smtClean="0"/>
              <a:t>12/30/20</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a16="http://schemas.microsoft.com/office/drawing/2014/main" id="{D3539D32-BCC6-0E46-8A23-1D2F141A0F9C}"/>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29678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12/30/20</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4">
            <a:extLst>
              <a:ext uri="{FF2B5EF4-FFF2-40B4-BE49-F238E27FC236}">
                <a16:creationId xmlns:a16="http://schemas.microsoft.com/office/drawing/2014/main" id="{13DFEE19-F123-1D44-9FB3-972F75739BD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12/30/20</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 ﻿</a:t>
            </a:r>
            <a:r>
              <a:rPr lang="en-US" dirty="0" err="1"/>
              <a:t>B_Strings.R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131EE038-E49C-D146-A34E-7950F81764A5}"/>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41315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12/30/20</a:t>
            </a:fld>
            <a:endParaRPr lang="en-US"/>
          </a:p>
        </p:txBody>
      </p:sp>
      <p:sp>
        <p:nvSpPr>
          <p:cNvPr id="3" name="Title 2"/>
          <p:cNvSpPr>
            <a:spLocks noGrp="1"/>
          </p:cNvSpPr>
          <p:nvPr>
            <p:ph type="title"/>
          </p:nvPr>
        </p:nvSpPr>
        <p:spPr>
          <a:xfrm>
            <a:off x="0" y="318234"/>
            <a:ext cx="8515350" cy="591477"/>
          </a:xfrm>
        </p:spPr>
        <p:txBody>
          <a:bodyPr/>
          <a:lstStyle/>
          <a:p>
            <a:r>
              <a:rPr lang="en-US" sz="2800" dirty="0"/>
              <a:t>How about some additional strings?  Yippee!!</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F571F-07A2-F544-B376-7CE08D7387A8}"/>
              </a:ext>
            </a:extLst>
          </p:cNvPr>
          <p:cNvSpPr txBox="1"/>
          <p:nvPr/>
        </p:nvSpPr>
        <p:spPr>
          <a:xfrm>
            <a:off x="296884" y="1603169"/>
            <a:ext cx="1839799" cy="369332"/>
          </a:xfrm>
          <a:prstGeom prst="rect">
            <a:avLst/>
          </a:prstGeom>
          <a:noFill/>
        </p:spPr>
        <p:txBody>
          <a:bodyPr wrap="none" rtlCol="0">
            <a:spAutoFit/>
          </a:bodyPr>
          <a:lstStyle/>
          <a:p>
            <a:r>
              <a:rPr lang="en-US" dirty="0" err="1"/>
              <a:t>B_more_strings.R</a:t>
            </a:r>
            <a:endParaRPr lang="en-US" dirty="0"/>
          </a:p>
        </p:txBody>
      </p:sp>
      <p:pic>
        <p:nvPicPr>
          <p:cNvPr id="6" name="Picture 5">
            <a:extLst>
              <a:ext uri="{FF2B5EF4-FFF2-40B4-BE49-F238E27FC236}">
                <a16:creationId xmlns:a16="http://schemas.microsoft.com/office/drawing/2014/main" id="{E69103CE-72B5-3248-B704-E3AD01645FF2}"/>
              </a:ext>
            </a:extLst>
          </p:cNvPr>
          <p:cNvPicPr>
            <a:picLocks noChangeAspect="1"/>
          </p:cNvPicPr>
          <p:nvPr/>
        </p:nvPicPr>
        <p:blipFill>
          <a:blip r:embed="rId2"/>
          <a:stretch>
            <a:fillRect/>
          </a:stretch>
        </p:blipFill>
        <p:spPr>
          <a:xfrm>
            <a:off x="862149" y="2635249"/>
            <a:ext cx="4979851" cy="3112407"/>
          </a:xfrm>
          <a:prstGeom prst="rect">
            <a:avLst/>
          </a:prstGeom>
        </p:spPr>
      </p:pic>
      <p:sp>
        <p:nvSpPr>
          <p:cNvPr id="12" name="Footer Placeholder 4">
            <a:extLst>
              <a:ext uri="{FF2B5EF4-FFF2-40B4-BE49-F238E27FC236}">
                <a16:creationId xmlns:a16="http://schemas.microsoft.com/office/drawing/2014/main" id="{0800008A-AEB6-1C48-ABED-B835A2564E4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73631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12/30/20</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12/30/20</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4145687"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qdap</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check_spelling_interactive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4855780" y="2002221"/>
            <a:ext cx="2320572" cy="369332"/>
          </a:xfrm>
          <a:prstGeom prst="rect">
            <a:avLst/>
          </a:prstGeom>
          <a:solidFill>
            <a:srgbClr val="FFC000"/>
          </a:solidFill>
        </p:spPr>
        <p:txBody>
          <a:bodyPr wrap="none" rtlCol="0">
            <a:spAutoFit/>
          </a:bodyPr>
          <a:lstStyle/>
          <a:p>
            <a:r>
              <a:rPr lang="en-US" dirty="0"/>
              <a:t>Crashes </a:t>
            </a:r>
            <a:r>
              <a:rPr lang="en-US" dirty="0" err="1"/>
              <a:t>Rstudio.cloud</a:t>
            </a:r>
            <a:r>
              <a:rPr lang="en-US" dirty="0"/>
              <a:t>!</a:t>
            </a:r>
          </a:p>
        </p:txBody>
      </p:sp>
      <p:sp>
        <p:nvSpPr>
          <p:cNvPr id="9" name="TextBox 8"/>
          <p:cNvSpPr txBox="1"/>
          <p:nvPr/>
        </p:nvSpPr>
        <p:spPr>
          <a:xfrm>
            <a:off x="236484" y="3499945"/>
            <a:ext cx="6769434" cy="2862322"/>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endParaRPr lang="en-US" dirty="0"/>
          </a:p>
        </p:txBody>
      </p:sp>
      <p:cxnSp>
        <p:nvCxnSpPr>
          <p:cNvPr id="10" name="Straight Connector 9">
            <a:extLst>
              <a:ext uri="{FF2B5EF4-FFF2-40B4-BE49-F238E27FC236}">
                <a16:creationId xmlns:a16="http://schemas.microsoft.com/office/drawing/2014/main" id="{596EA9A9-9099-D14B-8ECE-AD7A1CA7464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4C0C8-65B2-5E46-A2B6-B82A941EFAD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31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12/30/20</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5883342"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 #https://hunspell.github.io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471151" y="1923393"/>
            <a:ext cx="1517723" cy="369332"/>
          </a:xfrm>
          <a:prstGeom prst="rect">
            <a:avLst/>
          </a:prstGeom>
          <a:solidFill>
            <a:srgbClr val="FFC000"/>
          </a:solidFill>
        </p:spPr>
        <p:txBody>
          <a:bodyPr wrap="none" rtlCol="0">
            <a:spAutoFit/>
          </a:bodyPr>
          <a:lstStyle/>
          <a:p>
            <a:r>
              <a:rPr lang="en-US" dirty="0"/>
              <a:t>Clunky to use!</a:t>
            </a:r>
          </a:p>
        </p:txBody>
      </p:sp>
      <p:sp>
        <p:nvSpPr>
          <p:cNvPr id="11" name="TextBox 10"/>
          <p:cNvSpPr txBox="1"/>
          <p:nvPr/>
        </p:nvSpPr>
        <p:spPr>
          <a:xfrm>
            <a:off x="236484" y="3499945"/>
            <a:ext cx="8623738" cy="1754326"/>
          </a:xfrm>
          <a:prstGeom prst="rect">
            <a:avLst/>
          </a:prstGeom>
          <a:noFill/>
        </p:spPr>
        <p:txBody>
          <a:bodyPr wrap="square" rtlCol="0">
            <a:spAutoFit/>
          </a:bodyPr>
          <a:lstStyle/>
          <a:p>
            <a:pPr marL="342900" indent="-342900">
              <a:buFont typeface="+mj-lt"/>
              <a:buAutoNum type="arabicPeriod"/>
            </a:pPr>
            <a:r>
              <a:rPr lang="en-US" dirty="0"/>
              <a:t>Check the terms (doesn’t always catch the terms as well as </a:t>
            </a:r>
            <a:r>
              <a:rPr lang="en-US" dirty="0" err="1"/>
              <a:t>qdap</a:t>
            </a:r>
            <a:r>
              <a:rPr lang="en-US" dirty="0"/>
              <a:t> in my </a:t>
            </a:r>
            <a:r>
              <a:rPr lang="en-US" dirty="0" err="1"/>
              <a:t>exp</a:t>
            </a:r>
            <a:r>
              <a:rPr lang="en-US" dirty="0"/>
              <a:t>)</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No way to get suggestions easily corrected and inserted!</a:t>
            </a:r>
          </a:p>
          <a:p>
            <a:endParaRPr lang="en-US" dirty="0"/>
          </a:p>
        </p:txBody>
      </p:sp>
      <p:sp>
        <p:nvSpPr>
          <p:cNvPr id="12" name="Rectangle 11">
            <a:extLst>
              <a:ext uri="{FF2B5EF4-FFF2-40B4-BE49-F238E27FC236}">
                <a16:creationId xmlns:a16="http://schemas.microsoft.com/office/drawing/2014/main" id="{CE6549BB-6AF5-468A-8D72-A45EED7452EF}"/>
              </a:ext>
            </a:extLst>
          </p:cNvPr>
          <p:cNvSpPr/>
          <p:nvPr/>
        </p:nvSpPr>
        <p:spPr>
          <a:xfrm>
            <a:off x="228600" y="5313693"/>
            <a:ext cx="8686800" cy="70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Same spelling engine used for Chrome/Firefox etc.</a:t>
            </a:r>
          </a:p>
        </p:txBody>
      </p:sp>
      <p:cxnSp>
        <p:nvCxnSpPr>
          <p:cNvPr id="10" name="Straight Connector 9">
            <a:extLst>
              <a:ext uri="{FF2B5EF4-FFF2-40B4-BE49-F238E27FC236}">
                <a16:creationId xmlns:a16="http://schemas.microsoft.com/office/drawing/2014/main" id="{174C34CD-B5FB-1445-9557-03515CA0D2D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4CF92F-1761-7C44-9238-07CC444AB68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3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12/30/20</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2879314"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 </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5125326" y="1792441"/>
            <a:ext cx="2753280" cy="923330"/>
          </a:xfrm>
          <a:prstGeom prst="rect">
            <a:avLst/>
          </a:prstGeom>
          <a:solidFill>
            <a:srgbClr val="FFC000"/>
          </a:solidFill>
        </p:spPr>
        <p:txBody>
          <a:bodyPr wrap="square" rtlCol="0">
            <a:spAutoFit/>
          </a:bodyPr>
          <a:lstStyle/>
          <a:p>
            <a:r>
              <a:rPr lang="en-US" dirty="0"/>
              <a:t>We will use in this course but </a:t>
            </a:r>
            <a:r>
              <a:rPr lang="en-US" dirty="0" err="1"/>
              <a:t>pg</a:t>
            </a:r>
            <a:r>
              <a:rPr lang="en-US" dirty="0"/>
              <a:t> 45 of the book has the </a:t>
            </a:r>
            <a:r>
              <a:rPr lang="en-US" dirty="0" err="1"/>
              <a:t>qdap</a:t>
            </a:r>
            <a:r>
              <a:rPr lang="en-US" dirty="0"/>
              <a:t> option</a:t>
            </a:r>
          </a:p>
        </p:txBody>
      </p:sp>
      <p:sp>
        <p:nvSpPr>
          <p:cNvPr id="11" name="TextBox 10"/>
          <p:cNvSpPr txBox="1"/>
          <p:nvPr/>
        </p:nvSpPr>
        <p:spPr>
          <a:xfrm>
            <a:off x="268015" y="3121573"/>
            <a:ext cx="8623738" cy="2031325"/>
          </a:xfrm>
          <a:prstGeom prst="rect">
            <a:avLst/>
          </a:prstGeom>
          <a:noFill/>
        </p:spPr>
        <p:txBody>
          <a:bodyPr wrap="square" rtlCol="0">
            <a:spAutoFit/>
          </a:bodyPr>
          <a:lstStyle/>
          <a:p>
            <a:pPr marL="342900" indent="-342900">
              <a:buFont typeface="+mj-lt"/>
              <a:buAutoNum type="arabicPeriod"/>
            </a:pPr>
            <a:r>
              <a:rPr lang="en-US" dirty="0"/>
              <a:t>Check the terms</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Organize the suggestions into a lexicon </a:t>
            </a:r>
          </a:p>
          <a:p>
            <a:pPr marL="342900" indent="-342900">
              <a:buFont typeface="+mj-lt"/>
              <a:buAutoNum type="arabicPeriod"/>
            </a:pPr>
            <a:endParaRPr lang="en-US" dirty="0"/>
          </a:p>
          <a:p>
            <a:pPr marL="342900" indent="-342900">
              <a:buFont typeface="+mj-lt"/>
              <a:buAutoNum type="arabicPeriod"/>
            </a:pPr>
            <a:r>
              <a:rPr lang="en-US" dirty="0"/>
              <a:t>Use a global substitution (</a:t>
            </a:r>
            <a:r>
              <a:rPr lang="en-US" dirty="0" err="1"/>
              <a:t>gsub</a:t>
            </a:r>
            <a:r>
              <a:rPr lang="en-US" dirty="0"/>
              <a:t>) to correct identified misspellings</a:t>
            </a:r>
          </a:p>
        </p:txBody>
      </p:sp>
      <p:sp>
        <p:nvSpPr>
          <p:cNvPr id="12" name="Rectangle 11">
            <a:extLst>
              <a:ext uri="{FF2B5EF4-FFF2-40B4-BE49-F238E27FC236}">
                <a16:creationId xmlns:a16="http://schemas.microsoft.com/office/drawing/2014/main" id="{CE6549BB-6AF5-468A-8D72-A45EED7452EF}"/>
              </a:ext>
            </a:extLst>
          </p:cNvPr>
          <p:cNvSpPr/>
          <p:nvPr/>
        </p:nvSpPr>
        <p:spPr>
          <a:xfrm>
            <a:off x="228600" y="5455587"/>
            <a:ext cx="8686800" cy="472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Still uses the benefit of </a:t>
            </a:r>
            <a:r>
              <a:rPr lang="en-US" dirty="0" err="1">
                <a:solidFill>
                  <a:schemeClr val="bg1"/>
                </a:solidFill>
              </a:rPr>
              <a:t>hunspell</a:t>
            </a:r>
            <a:r>
              <a:rPr lang="en-US" dirty="0">
                <a:solidFill>
                  <a:schemeClr val="bg1"/>
                </a:solidFill>
              </a:rPr>
              <a:t> but is easier to interact with.  </a:t>
            </a:r>
          </a:p>
        </p:txBody>
      </p:sp>
      <p:cxnSp>
        <p:nvCxnSpPr>
          <p:cNvPr id="10" name="Straight Connector 9">
            <a:extLst>
              <a:ext uri="{FF2B5EF4-FFF2-40B4-BE49-F238E27FC236}">
                <a16:creationId xmlns:a16="http://schemas.microsoft.com/office/drawing/2014/main" id="{1E1D199A-FC2C-014D-961F-D31B0E03CD83}"/>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A832B3-A5A1-694E-A5A4-7A7B7724832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5464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5747</TotalTime>
  <Words>517</Words>
  <Application>Microsoft Macintosh PowerPoint</Application>
  <PresentationFormat>On-screen Show (4:3)</PresentationFormat>
  <Paragraphs>92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Unicode MS</vt:lpstr>
      <vt:lpstr>Arial</vt:lpstr>
      <vt:lpstr>Calibri</vt:lpstr>
      <vt:lpstr>Calibri Light</vt:lpstr>
      <vt:lpstr>Consolas</vt:lpstr>
      <vt:lpstr>1_Office Theme</vt:lpstr>
      <vt:lpstr>GSERM: Text Mining &amp; NLP TM Basics</vt:lpstr>
      <vt:lpstr>Warning: Twitter Profanity</vt:lpstr>
      <vt:lpstr>Basic String Searching</vt:lpstr>
      <vt:lpstr>Coffee!! Open ﻿ ﻿B_Strings.R </vt:lpstr>
      <vt:lpstr>How about some additional strings?  Yippee!!</vt:lpstr>
      <vt:lpstr>What about misspelling?</vt:lpstr>
      <vt:lpstr>R packages to deal with misspelling</vt:lpstr>
      <vt:lpstr>R packages to deal with misspelling</vt:lpstr>
      <vt:lpstr>R packages to deal with misspelling</vt:lpstr>
      <vt:lpstr>Too much coffee! Open ﻿C_spellCheck.R </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301</cp:revision>
  <dcterms:created xsi:type="dcterms:W3CDTF">2018-05-23T17:24:59Z</dcterms:created>
  <dcterms:modified xsi:type="dcterms:W3CDTF">2020-12-30T21:16:48Z</dcterms:modified>
</cp:coreProperties>
</file>