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38" r:id="rId2"/>
    <p:sldId id="831" r:id="rId3"/>
    <p:sldId id="739" r:id="rId4"/>
    <p:sldId id="832" r:id="rId5"/>
    <p:sldId id="820" r:id="rId6"/>
    <p:sldId id="819" r:id="rId7"/>
    <p:sldId id="821" r:id="rId8"/>
    <p:sldId id="740" r:id="rId9"/>
    <p:sldId id="822" r:id="rId10"/>
    <p:sldId id="823" r:id="rId11"/>
    <p:sldId id="824" r:id="rId12"/>
    <p:sldId id="825" r:id="rId13"/>
    <p:sldId id="826" r:id="rId14"/>
    <p:sldId id="82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A2AC30-4A92-44BB-9F1B-2FAFA129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86" y="2221102"/>
            <a:ext cx="5981700" cy="1323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0363F-ADF3-B845-8B94-BD9FEE2E13F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C8155-D7EA-2D49-B264-A290B06413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24494A-39FE-6544-9954-FBC7A0323E1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Qdap’s</a:t>
            </a:r>
            <a:r>
              <a:rPr lang="en-US" dirty="0">
                <a:solidFill>
                  <a:schemeClr val="bg1"/>
                </a:solidFill>
              </a:rPr>
              <a:t> polarity function calculates -0.409 for “Starboy” lyrics.</a:t>
            </a:r>
          </a:p>
        </p:txBody>
      </p:sp>
    </p:spTree>
    <p:extLst>
      <p:ext uri="{BB962C8B-B14F-4D97-AF65-F5344CB8AC3E}">
        <p14:creationId xmlns:p14="http://schemas.microsoft.com/office/powerpoint/2010/main" val="361278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FCA32-C8B6-4FA7-B7DA-F90DB22635E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Although less sophisticated &amp; the scale is different, </a:t>
            </a:r>
            <a:r>
              <a:rPr lang="en-US" dirty="0" err="1">
                <a:solidFill>
                  <a:schemeClr val="bg1"/>
                </a:solidFill>
              </a:rPr>
              <a:t>tidytext’s</a:t>
            </a:r>
            <a:r>
              <a:rPr lang="en-US" dirty="0">
                <a:solidFill>
                  <a:schemeClr val="bg1"/>
                </a:solidFill>
              </a:rPr>
              <a:t> polarity is still negative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1D93B-5DEF-4069-A479-850112C02ECF}"/>
              </a:ext>
            </a:extLst>
          </p:cNvPr>
          <p:cNvGrpSpPr/>
          <p:nvPr/>
        </p:nvGrpSpPr>
        <p:grpSpPr>
          <a:xfrm>
            <a:off x="218053" y="1838205"/>
            <a:ext cx="2662220" cy="976313"/>
            <a:chOff x="5354294" y="4344537"/>
            <a:chExt cx="2662220" cy="9763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EB556A-E9DF-47A6-8488-C1D863097681}"/>
                </a:ext>
              </a:extLst>
            </p:cNvPr>
            <p:cNvGrpSpPr/>
            <p:nvPr/>
          </p:nvGrpSpPr>
          <p:grpSpPr>
            <a:xfrm>
              <a:off x="6017688" y="4344537"/>
              <a:ext cx="1467580" cy="976313"/>
              <a:chOff x="6515101" y="2824163"/>
              <a:chExt cx="1123950" cy="7477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996DC74D-BE35-4BC3-B966-33FBB2EDC2B6}"/>
                  </a:ext>
                </a:extLst>
              </p:cNvPr>
              <p:cNvSpPr/>
              <p:nvPr/>
            </p:nvSpPr>
            <p:spPr>
              <a:xfrm>
                <a:off x="6896101" y="2880653"/>
                <a:ext cx="361950" cy="634732"/>
              </a:xfrm>
              <a:custGeom>
                <a:avLst/>
                <a:gdLst>
                  <a:gd name="connsiteX0" fmla="*/ 176588 w 361950"/>
                  <a:gd name="connsiteY0" fmla="*/ 0 h 634732"/>
                  <a:gd name="connsiteX1" fmla="*/ 198170 w 361950"/>
                  <a:gd name="connsiteY1" fmla="*/ 11714 h 634732"/>
                  <a:gd name="connsiteX2" fmla="*/ 361950 w 361950"/>
                  <a:gd name="connsiteY2" fmla="*/ 319747 h 634732"/>
                  <a:gd name="connsiteX3" fmla="*/ 198170 w 361950"/>
                  <a:gd name="connsiteY3" fmla="*/ 627780 h 634732"/>
                  <a:gd name="connsiteX4" fmla="*/ 185362 w 361950"/>
                  <a:gd name="connsiteY4" fmla="*/ 634732 h 634732"/>
                  <a:gd name="connsiteX5" fmla="*/ 163780 w 361950"/>
                  <a:gd name="connsiteY5" fmla="*/ 623018 h 634732"/>
                  <a:gd name="connsiteX6" fmla="*/ 0 w 361950"/>
                  <a:gd name="connsiteY6" fmla="*/ 314985 h 634732"/>
                  <a:gd name="connsiteX7" fmla="*/ 163780 w 361950"/>
                  <a:gd name="connsiteY7" fmla="*/ 6952 h 634732"/>
                  <a:gd name="connsiteX8" fmla="*/ 176588 w 361950"/>
                  <a:gd name="connsiteY8" fmla="*/ 0 h 6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634732">
                    <a:moveTo>
                      <a:pt x="176588" y="0"/>
                    </a:moveTo>
                    <a:lnTo>
                      <a:pt x="198170" y="11714"/>
                    </a:lnTo>
                    <a:cubicBezTo>
                      <a:pt x="296983" y="78471"/>
                      <a:pt x="361950" y="191522"/>
                      <a:pt x="361950" y="319747"/>
                    </a:cubicBezTo>
                    <a:cubicBezTo>
                      <a:pt x="361950" y="447972"/>
                      <a:pt x="296983" y="561023"/>
                      <a:pt x="198170" y="627780"/>
                    </a:cubicBezTo>
                    <a:lnTo>
                      <a:pt x="185362" y="634732"/>
                    </a:lnTo>
                    <a:lnTo>
                      <a:pt x="163780" y="623018"/>
                    </a:lnTo>
                    <a:cubicBezTo>
                      <a:pt x="64967" y="556261"/>
                      <a:pt x="0" y="443210"/>
                      <a:pt x="0" y="314985"/>
                    </a:cubicBezTo>
                    <a:cubicBezTo>
                      <a:pt x="0" y="186760"/>
                      <a:pt x="64967" y="73709"/>
                      <a:pt x="163780" y="6952"/>
                    </a:cubicBezTo>
                    <a:lnTo>
                      <a:pt x="17658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3C94B65-5290-47BA-9DCD-6395FC27C6EB}"/>
                  </a:ext>
                </a:extLst>
              </p:cNvPr>
              <p:cNvSpPr/>
              <p:nvPr/>
            </p:nvSpPr>
            <p:spPr>
              <a:xfrm>
                <a:off x="7072689" y="2824163"/>
                <a:ext cx="566362" cy="742950"/>
              </a:xfrm>
              <a:custGeom>
                <a:avLst/>
                <a:gdLst>
                  <a:gd name="connsiteX0" fmla="*/ 194887 w 566362"/>
                  <a:gd name="connsiteY0" fmla="*/ 0 h 742950"/>
                  <a:gd name="connsiteX1" fmla="*/ 566362 w 566362"/>
                  <a:gd name="connsiteY1" fmla="*/ 371475 h 742950"/>
                  <a:gd name="connsiteX2" fmla="*/ 194887 w 566362"/>
                  <a:gd name="connsiteY2" fmla="*/ 742950 h 742950"/>
                  <a:gd name="connsiteX3" fmla="*/ 50292 w 566362"/>
                  <a:gd name="connsiteY3" fmla="*/ 713758 h 742950"/>
                  <a:gd name="connsiteX4" fmla="*/ 8774 w 566362"/>
                  <a:gd name="connsiteY4" fmla="*/ 691222 h 742950"/>
                  <a:gd name="connsiteX5" fmla="*/ 21582 w 566362"/>
                  <a:gd name="connsiteY5" fmla="*/ 684270 h 742950"/>
                  <a:gd name="connsiteX6" fmla="*/ 185362 w 566362"/>
                  <a:gd name="connsiteY6" fmla="*/ 376237 h 742950"/>
                  <a:gd name="connsiteX7" fmla="*/ 21582 w 566362"/>
                  <a:gd name="connsiteY7" fmla="*/ 68204 h 742950"/>
                  <a:gd name="connsiteX8" fmla="*/ 0 w 566362"/>
                  <a:gd name="connsiteY8" fmla="*/ 56490 h 742950"/>
                  <a:gd name="connsiteX9" fmla="*/ 50292 w 566362"/>
                  <a:gd name="connsiteY9" fmla="*/ 29192 h 742950"/>
                  <a:gd name="connsiteX10" fmla="*/ 194887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194887" y="0"/>
                    </a:moveTo>
                    <a:cubicBezTo>
                      <a:pt x="400047" y="0"/>
                      <a:pt x="566362" y="166315"/>
                      <a:pt x="566362" y="371475"/>
                    </a:cubicBezTo>
                    <a:cubicBezTo>
                      <a:pt x="566362" y="576635"/>
                      <a:pt x="400047" y="742950"/>
                      <a:pt x="194887" y="742950"/>
                    </a:cubicBezTo>
                    <a:cubicBezTo>
                      <a:pt x="143597" y="742950"/>
                      <a:pt x="94735" y="732555"/>
                      <a:pt x="50292" y="713758"/>
                    </a:cubicBezTo>
                    <a:lnTo>
                      <a:pt x="8774" y="691222"/>
                    </a:lnTo>
                    <a:lnTo>
                      <a:pt x="21582" y="684270"/>
                    </a:lnTo>
                    <a:cubicBezTo>
                      <a:pt x="120395" y="617513"/>
                      <a:pt x="185362" y="504462"/>
                      <a:pt x="185362" y="376237"/>
                    </a:cubicBezTo>
                    <a:cubicBezTo>
                      <a:pt x="185362" y="248012"/>
                      <a:pt x="120395" y="134961"/>
                      <a:pt x="21582" y="68204"/>
                    </a:cubicBezTo>
                    <a:lnTo>
                      <a:pt x="0" y="56490"/>
                    </a:lnTo>
                    <a:lnTo>
                      <a:pt x="50292" y="29192"/>
                    </a:lnTo>
                    <a:cubicBezTo>
                      <a:pt x="94735" y="10395"/>
                      <a:pt x="143597" y="0"/>
                      <a:pt x="194887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A43250D-2174-49FD-9487-DC304C936928}"/>
                  </a:ext>
                </a:extLst>
              </p:cNvPr>
              <p:cNvSpPr/>
              <p:nvPr/>
            </p:nvSpPr>
            <p:spPr>
              <a:xfrm>
                <a:off x="6515101" y="2828925"/>
                <a:ext cx="566362" cy="742950"/>
              </a:xfrm>
              <a:custGeom>
                <a:avLst/>
                <a:gdLst>
                  <a:gd name="connsiteX0" fmla="*/ 371475 w 566362"/>
                  <a:gd name="connsiteY0" fmla="*/ 0 h 742950"/>
                  <a:gd name="connsiteX1" fmla="*/ 516070 w 566362"/>
                  <a:gd name="connsiteY1" fmla="*/ 29192 h 742950"/>
                  <a:gd name="connsiteX2" fmla="*/ 557588 w 566362"/>
                  <a:gd name="connsiteY2" fmla="*/ 51728 h 742950"/>
                  <a:gd name="connsiteX3" fmla="*/ 544780 w 566362"/>
                  <a:gd name="connsiteY3" fmla="*/ 58680 h 742950"/>
                  <a:gd name="connsiteX4" fmla="*/ 381000 w 566362"/>
                  <a:gd name="connsiteY4" fmla="*/ 366713 h 742950"/>
                  <a:gd name="connsiteX5" fmla="*/ 544780 w 566362"/>
                  <a:gd name="connsiteY5" fmla="*/ 674746 h 742950"/>
                  <a:gd name="connsiteX6" fmla="*/ 566362 w 566362"/>
                  <a:gd name="connsiteY6" fmla="*/ 686460 h 742950"/>
                  <a:gd name="connsiteX7" fmla="*/ 516070 w 566362"/>
                  <a:gd name="connsiteY7" fmla="*/ 713758 h 742950"/>
                  <a:gd name="connsiteX8" fmla="*/ 371475 w 566362"/>
                  <a:gd name="connsiteY8" fmla="*/ 742950 h 742950"/>
                  <a:gd name="connsiteX9" fmla="*/ 0 w 566362"/>
                  <a:gd name="connsiteY9" fmla="*/ 371475 h 742950"/>
                  <a:gd name="connsiteX10" fmla="*/ 371475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371475" y="0"/>
                    </a:moveTo>
                    <a:cubicBezTo>
                      <a:pt x="422765" y="0"/>
                      <a:pt x="471627" y="10395"/>
                      <a:pt x="516070" y="29192"/>
                    </a:cubicBezTo>
                    <a:lnTo>
                      <a:pt x="557588" y="51728"/>
                    </a:lnTo>
                    <a:lnTo>
                      <a:pt x="544780" y="58680"/>
                    </a:lnTo>
                    <a:cubicBezTo>
                      <a:pt x="445967" y="125437"/>
                      <a:pt x="381000" y="238488"/>
                      <a:pt x="381000" y="366713"/>
                    </a:cubicBezTo>
                    <a:cubicBezTo>
                      <a:pt x="381000" y="494938"/>
                      <a:pt x="445967" y="607989"/>
                      <a:pt x="544780" y="674746"/>
                    </a:cubicBezTo>
                    <a:lnTo>
                      <a:pt x="566362" y="686460"/>
                    </a:lnTo>
                    <a:lnTo>
                      <a:pt x="516070" y="713758"/>
                    </a:lnTo>
                    <a:cubicBezTo>
                      <a:pt x="471627" y="732555"/>
                      <a:pt x="422765" y="742950"/>
                      <a:pt x="371475" y="742950"/>
                    </a:cubicBezTo>
                    <a:cubicBezTo>
                      <a:pt x="166315" y="742950"/>
                      <a:pt x="0" y="576635"/>
                      <a:pt x="0" y="371475"/>
                    </a:cubicBezTo>
                    <a:cubicBezTo>
                      <a:pt x="0" y="166315"/>
                      <a:pt x="166315" y="0"/>
                      <a:pt x="371475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86487-F7EC-4D4A-8376-794B2991155B}"/>
                </a:ext>
              </a:extLst>
            </p:cNvPr>
            <p:cNvSpPr txBox="1"/>
            <p:nvPr/>
          </p:nvSpPr>
          <p:spPr>
            <a:xfrm>
              <a:off x="5354294" y="4678805"/>
              <a:ext cx="1229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Weeknd</a:t>
              </a:r>
              <a:r>
                <a:rPr lang="en-US" sz="1400" dirty="0"/>
                <a:t> Lyrics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2DF590-AD4F-4526-951E-1F7A2A383A62}"/>
                </a:ext>
              </a:extLst>
            </p:cNvPr>
            <p:cNvSpPr txBox="1"/>
            <p:nvPr/>
          </p:nvSpPr>
          <p:spPr>
            <a:xfrm>
              <a:off x="6927113" y="4678805"/>
              <a:ext cx="1089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Bing Lexicon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EF261F-A7C4-4E51-9675-E9A75D3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41" y="1445821"/>
            <a:ext cx="4248150" cy="21907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0398C9C-C9E4-4D91-A31E-443FE44C8AD5}"/>
              </a:ext>
            </a:extLst>
          </p:cNvPr>
          <p:cNvSpPr/>
          <p:nvPr/>
        </p:nvSpPr>
        <p:spPr>
          <a:xfrm rot="5400000">
            <a:off x="1860603" y="2443726"/>
            <a:ext cx="2278472" cy="33388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0A48BD-1DEC-402F-B9FE-1C285669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41" y="1867673"/>
            <a:ext cx="577215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01" y="2389176"/>
            <a:ext cx="3457514" cy="10723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C630E9-D875-9B49-B6EF-45A770BACF4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FDED2E-E8E5-D941-94CD-5D0BE3FABA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0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44142"/>
              </p:ext>
            </p:extLst>
          </p:nvPr>
        </p:nvGraphicFramePr>
        <p:xfrm>
          <a:off x="710473" y="233224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10473" y="195201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42818" y="317703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45572"/>
              </p:ext>
            </p:extLst>
          </p:nvPr>
        </p:nvGraphicFramePr>
        <p:xfrm>
          <a:off x="5142381" y="202744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5156276" y="164721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5123859" y="508363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94723" y="508363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708033" y="525259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9A219A3-26A1-2547-A3B7-E9DDF67F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6040</TotalTime>
  <Words>555</Words>
  <Application>Microsoft Macintosh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Similar polarity scores in both methods</vt:lpstr>
      <vt:lpstr>Similar polarity scores in both methods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347</cp:revision>
  <dcterms:created xsi:type="dcterms:W3CDTF">2018-05-23T17:24:59Z</dcterms:created>
  <dcterms:modified xsi:type="dcterms:W3CDTF">2020-12-30T23:54:34Z</dcterms:modified>
</cp:coreProperties>
</file>