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593" r:id="rId2"/>
    <p:sldId id="754" r:id="rId3"/>
    <p:sldId id="752" r:id="rId4"/>
    <p:sldId id="740" r:id="rId5"/>
    <p:sldId id="632" r:id="rId6"/>
    <p:sldId id="741" r:id="rId7"/>
    <p:sldId id="742" r:id="rId8"/>
    <p:sldId id="743" r:id="rId9"/>
    <p:sldId id="75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1520" autoAdjust="0"/>
  </p:normalViewPr>
  <p:slideViewPr>
    <p:cSldViewPr snapToGrid="0">
      <p:cViewPr varScale="1">
        <p:scale>
          <a:sx n="98" d="100"/>
          <a:sy n="98" d="100"/>
        </p:scale>
        <p:origin x="77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1/10/21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1/10/21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1/10/21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1/10/21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1/10/21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1/10/21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1/10/21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1/10/21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0" y="6370419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wartler/GSERM_Text_Remote_student/blob/master/GSERM_NLP_syllabus_remote.docx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GSERM: Text Mining &amp; NLP</a:t>
            </a:r>
            <a:br>
              <a:rPr lang="en-US" dirty="0"/>
            </a:br>
            <a:r>
              <a:rPr lang="en-US" sz="3600" i="1" dirty="0"/>
              <a:t>Intros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1/10/21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E1A1E5-D9C3-7442-A508-132F62BBC72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81B0B-78F0-4B46-BFDE-7CC697B037A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A79E-3446-0546-9AF5-D476D458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56EF1-9A4F-9F45-8FF4-800064DE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1/10/21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8DC03-3C03-554C-AF7B-FFECAEA0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0561B-B766-AD4C-9CA7-CB95F239A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1026" name="Picture 2" descr="No LOL Here Attendance Cat Meme - Cat Planet | Cat Planet">
            <a:extLst>
              <a:ext uri="{FF2B5EF4-FFF2-40B4-BE49-F238E27FC236}">
                <a16:creationId xmlns:a16="http://schemas.microsoft.com/office/drawing/2014/main" id="{17A9BD53-FC5D-2E46-8D31-694778C83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46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EE484-8119-0345-80C5-FF33D2BD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FFE888-EF26-214E-87F2-7543B932C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A0C75-C139-6946-9617-A9628CF43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Google Shape;489;p5">
            <a:extLst>
              <a:ext uri="{FF2B5EF4-FFF2-40B4-BE49-F238E27FC236}">
                <a16:creationId xmlns:a16="http://schemas.microsoft.com/office/drawing/2014/main" id="{4033819E-1D76-5248-A8F8-CAD1B62E5037}"/>
              </a:ext>
            </a:extLst>
          </p:cNvPr>
          <p:cNvSpPr/>
          <p:nvPr/>
        </p:nvSpPr>
        <p:spPr>
          <a:xfrm>
            <a:off x="1653275" y="2128639"/>
            <a:ext cx="7207200" cy="271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490;p5">
            <a:extLst>
              <a:ext uri="{FF2B5EF4-FFF2-40B4-BE49-F238E27FC236}">
                <a16:creationId xmlns:a16="http://schemas.microsoft.com/office/drawing/2014/main" id="{F6E7A0AD-92FD-5A4E-8A54-B42D9285D084}"/>
              </a:ext>
            </a:extLst>
          </p:cNvPr>
          <p:cNvSpPr/>
          <p:nvPr/>
        </p:nvSpPr>
        <p:spPr>
          <a:xfrm>
            <a:off x="152400" y="1505333"/>
            <a:ext cx="3410400" cy="3410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491;p5">
            <a:extLst>
              <a:ext uri="{FF2B5EF4-FFF2-40B4-BE49-F238E27FC236}">
                <a16:creationId xmlns:a16="http://schemas.microsoft.com/office/drawing/2014/main" id="{1BDAD7FE-3896-D442-B32B-2A41D3614F71}"/>
              </a:ext>
            </a:extLst>
          </p:cNvPr>
          <p:cNvSpPr/>
          <p:nvPr/>
        </p:nvSpPr>
        <p:spPr>
          <a:xfrm>
            <a:off x="242100" y="1595033"/>
            <a:ext cx="3231000" cy="32310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492;p5">
            <a:extLst>
              <a:ext uri="{FF2B5EF4-FFF2-40B4-BE49-F238E27FC236}">
                <a16:creationId xmlns:a16="http://schemas.microsoft.com/office/drawing/2014/main" id="{DEF9CF3A-2B6F-9942-A6B3-6CA1E592218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7913" y="1717108"/>
            <a:ext cx="2979375" cy="298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494;p5">
            <a:extLst>
              <a:ext uri="{FF2B5EF4-FFF2-40B4-BE49-F238E27FC236}">
                <a16:creationId xmlns:a16="http://schemas.microsoft.com/office/drawing/2014/main" id="{A38F4AC1-DE2C-2043-A270-D4AED6354DE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1038" y="3383624"/>
            <a:ext cx="657225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495;p5">
            <a:extLst>
              <a:ext uri="{FF2B5EF4-FFF2-40B4-BE49-F238E27FC236}">
                <a16:creationId xmlns:a16="http://schemas.microsoft.com/office/drawing/2014/main" id="{B3028566-D74A-B44C-8BD5-939163F8B35A}"/>
              </a:ext>
            </a:extLst>
          </p:cNvPr>
          <p:cNvSpPr txBox="1"/>
          <p:nvPr/>
        </p:nvSpPr>
        <p:spPr>
          <a:xfrm>
            <a:off x="3617900" y="2203714"/>
            <a:ext cx="5835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MBA</a:t>
            </a:r>
            <a:endParaRPr sz="1400" b="0" i="0" u="sng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496;p5">
            <a:extLst>
              <a:ext uri="{FF2B5EF4-FFF2-40B4-BE49-F238E27FC236}">
                <a16:creationId xmlns:a16="http://schemas.microsoft.com/office/drawing/2014/main" id="{EBBA1477-9C33-9349-8416-E23D4CCE6444}"/>
              </a:ext>
            </a:extLst>
          </p:cNvPr>
          <p:cNvSpPr txBox="1"/>
          <p:nvPr/>
        </p:nvSpPr>
        <p:spPr>
          <a:xfrm>
            <a:off x="4738600" y="2203714"/>
            <a:ext cx="7296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Work</a:t>
            </a:r>
            <a:endParaRPr sz="1400" b="0" i="0" u="sng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497;p5">
            <a:extLst>
              <a:ext uri="{FF2B5EF4-FFF2-40B4-BE49-F238E27FC236}">
                <a16:creationId xmlns:a16="http://schemas.microsoft.com/office/drawing/2014/main" id="{1FF5197E-5530-234A-AAEC-1C3E4295DDBD}"/>
              </a:ext>
            </a:extLst>
          </p:cNvPr>
          <p:cNvSpPr txBox="1"/>
          <p:nvPr/>
        </p:nvSpPr>
        <p:spPr>
          <a:xfrm>
            <a:off x="7379925" y="2203709"/>
            <a:ext cx="13746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Advisory Roles</a:t>
            </a:r>
            <a:endParaRPr sz="1400" b="0" i="0" u="sng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498;p5">
            <a:extLst>
              <a:ext uri="{FF2B5EF4-FFF2-40B4-BE49-F238E27FC236}">
                <a16:creationId xmlns:a16="http://schemas.microsoft.com/office/drawing/2014/main" id="{57AD6E7E-C3A7-AF47-9EFE-DBB342ED8D8F}"/>
              </a:ext>
            </a:extLst>
          </p:cNvPr>
          <p:cNvSpPr txBox="1"/>
          <p:nvPr/>
        </p:nvSpPr>
        <p:spPr>
          <a:xfrm>
            <a:off x="6108299" y="2203714"/>
            <a:ext cx="10287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Teaching</a:t>
            </a:r>
            <a:endParaRPr sz="1400" b="0" i="0" u="sng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499;p5">
            <a:extLst>
              <a:ext uri="{FF2B5EF4-FFF2-40B4-BE49-F238E27FC236}">
                <a16:creationId xmlns:a16="http://schemas.microsoft.com/office/drawing/2014/main" id="{33FEE805-D3E3-1947-8966-6E7F7FD5A4F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2124" y="2627564"/>
            <a:ext cx="1290654" cy="7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500;p5">
            <a:extLst>
              <a:ext uri="{FF2B5EF4-FFF2-40B4-BE49-F238E27FC236}">
                <a16:creationId xmlns:a16="http://schemas.microsoft.com/office/drawing/2014/main" id="{E02ED622-5B16-AE45-8F2E-4FF24241B63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36669" y="4263986"/>
            <a:ext cx="933450" cy="281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501;p5">
            <a:extLst>
              <a:ext uri="{FF2B5EF4-FFF2-40B4-BE49-F238E27FC236}">
                <a16:creationId xmlns:a16="http://schemas.microsoft.com/office/drawing/2014/main" id="{03C4F2D9-3C20-B749-B208-7E0B25B345B9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00725" y="3359737"/>
            <a:ext cx="933449" cy="638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502;p5">
            <a:extLst>
              <a:ext uri="{FF2B5EF4-FFF2-40B4-BE49-F238E27FC236}">
                <a16:creationId xmlns:a16="http://schemas.microsoft.com/office/drawing/2014/main" id="{BDC90029-8C8E-644C-8C5A-64D518BE73D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26640" y="2776214"/>
            <a:ext cx="800407" cy="4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503;p5">
            <a:extLst>
              <a:ext uri="{FF2B5EF4-FFF2-40B4-BE49-F238E27FC236}">
                <a16:creationId xmlns:a16="http://schemas.microsoft.com/office/drawing/2014/main" id="{B0C0FEAC-D1B5-DB4C-9F0A-C117DDFBD634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454366" y="3474445"/>
            <a:ext cx="1028700" cy="507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504;p5">
            <a:extLst>
              <a:ext uri="{FF2B5EF4-FFF2-40B4-BE49-F238E27FC236}">
                <a16:creationId xmlns:a16="http://schemas.microsoft.com/office/drawing/2014/main" id="{30A70BF1-3490-3F4E-A8AD-4DCCE17C98FB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02503" y="2776214"/>
            <a:ext cx="1040291" cy="4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505;p5">
            <a:extLst>
              <a:ext uri="{FF2B5EF4-FFF2-40B4-BE49-F238E27FC236}">
                <a16:creationId xmlns:a16="http://schemas.microsoft.com/office/drawing/2014/main" id="{5B706AF1-F2B0-F14E-ACD1-B12B1668D117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222449" y="3443962"/>
            <a:ext cx="800400" cy="469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506;p5">
            <a:extLst>
              <a:ext uri="{FF2B5EF4-FFF2-40B4-BE49-F238E27FC236}">
                <a16:creationId xmlns:a16="http://schemas.microsoft.com/office/drawing/2014/main" id="{9F6EC491-629E-4B48-A26F-E374FFDA1CC1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23400" y="4205614"/>
            <a:ext cx="1290650" cy="39795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itle 2">
            <a:extLst>
              <a:ext uri="{FF2B5EF4-FFF2-40B4-BE49-F238E27FC236}">
                <a16:creationId xmlns:a16="http://schemas.microsoft.com/office/drawing/2014/main" id="{C225C11D-4B99-5947-9390-60815B2DB10F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Ted Kwartler</a:t>
            </a:r>
          </a:p>
        </p:txBody>
      </p:sp>
    </p:spTree>
    <p:extLst>
      <p:ext uri="{BB962C8B-B14F-4D97-AF65-F5344CB8AC3E}">
        <p14:creationId xmlns:p14="http://schemas.microsoft.com/office/powerpoint/2010/main" val="14643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51139-A6BB-7441-A87E-0972800B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8E7CEB-D988-9F4C-AD97-63C5B5BB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70" y="378573"/>
            <a:ext cx="8515350" cy="591477"/>
          </a:xfrm>
        </p:spPr>
        <p:txBody>
          <a:bodyPr/>
          <a:lstStyle/>
          <a:p>
            <a:r>
              <a:rPr lang="en-US" dirty="0"/>
              <a:t>Introductions…post online for your Teaching Staff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822B3-21DC-C344-82E3-B52E3884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71DBD-90CD-D347-B580-C0741CCAF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A3DCA-2F1C-834F-9075-976A8E3093CD}"/>
              </a:ext>
            </a:extLst>
          </p:cNvPr>
          <p:cNvSpPr txBox="1"/>
          <p:nvPr/>
        </p:nvSpPr>
        <p:spPr>
          <a:xfrm>
            <a:off x="874059" y="1828800"/>
            <a:ext cx="590495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Name</a:t>
            </a:r>
          </a:p>
          <a:p>
            <a:r>
              <a:rPr lang="en-US" sz="2800" dirty="0"/>
              <a:t>Location</a:t>
            </a:r>
          </a:p>
          <a:p>
            <a:r>
              <a:rPr lang="en-US" sz="2800" dirty="0"/>
              <a:t>Background </a:t>
            </a:r>
          </a:p>
          <a:p>
            <a:r>
              <a:rPr lang="en-US" sz="2800" dirty="0"/>
              <a:t>Why are you taking this course?</a:t>
            </a:r>
          </a:p>
          <a:p>
            <a:r>
              <a:rPr lang="en-US" sz="2800" dirty="0"/>
              <a:t>Are you working on VM, local or cloud?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9F65CB-83A3-5843-A416-106A54D59C6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28AF32-EB77-1144-9EF8-BFAB62D5C65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3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AF564C-D2E7-4442-A105-D9BF3735393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4FE397-BF8D-CD48-9E9C-15FE7E4D594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432760-9258-924E-B9BA-2F188181850B}"/>
              </a:ext>
            </a:extLst>
          </p:cNvPr>
          <p:cNvSpPr/>
          <p:nvPr/>
        </p:nvSpPr>
        <p:spPr>
          <a:xfrm>
            <a:off x="208643" y="1093928"/>
            <a:ext cx="87267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https://github.com/kwartler/GSERM_Text_Remote_student/blob/master/GSERM_NLP_syllabus_remote.docx</a:t>
            </a:r>
            <a:endParaRPr lang="en-US" sz="1400" dirty="0"/>
          </a:p>
          <a:p>
            <a:endParaRPr lang="en-US" sz="1400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F6065A8C-79C9-A042-A415-8BA76FA56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731338"/>
              </p:ext>
            </p:extLst>
          </p:nvPr>
        </p:nvGraphicFramePr>
        <p:xfrm>
          <a:off x="361950" y="1617148"/>
          <a:ext cx="6096000" cy="355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644441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02183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70486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n-lt"/>
                        </a:rPr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n-lt"/>
                        </a:rPr>
                        <a:t>Due Date </a:t>
                      </a:r>
                      <a:r>
                        <a:rPr lang="en-US" sz="1400" b="0" u="sng" dirty="0">
                          <a:latin typeface="+mn-lt"/>
                        </a:rPr>
                        <a:t>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76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1. Skillset 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Jan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120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2. Homework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Jan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70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rgbClr val="FF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3. CASE I. NBA Fan Engagement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+mn-lt"/>
                        </a:rPr>
                        <a:t>Jan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297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+mn-lt"/>
                        </a:rPr>
                        <a:t>4.  Case II. E-Sports 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+mn-lt"/>
                        </a:rPr>
                        <a:t>Jan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+mn-lt"/>
                        </a:rPr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465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n-lt"/>
                        </a:rPr>
                        <a:t>5. Homework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Jan 30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n-lt"/>
                        </a:rPr>
                        <a:t> (not a class)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70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n-lt"/>
                        </a:rPr>
                        <a:t>6. Written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Jan 30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n-lt"/>
                        </a:rPr>
                        <a:t> (not a class)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75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1" dirty="0">
                          <a:latin typeface="+mn-lt"/>
                        </a:rPr>
                        <a:t>Class 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latin typeface="+mn-lt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latin typeface="+mn-lt"/>
                        </a:rPr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105566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4B42D96-86F6-244E-93A9-2B80127425B6}"/>
              </a:ext>
            </a:extLst>
          </p:cNvPr>
          <p:cNvSpPr/>
          <p:nvPr/>
        </p:nvSpPr>
        <p:spPr>
          <a:xfrm>
            <a:off x="533400" y="5665561"/>
            <a:ext cx="7870371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 that your Jan 22-24 weekend is miserable…but you get 2 credits in 3 weeks!</a:t>
            </a:r>
          </a:p>
        </p:txBody>
      </p:sp>
    </p:spTree>
    <p:extLst>
      <p:ext uri="{BB962C8B-B14F-4D97-AF65-F5344CB8AC3E}">
        <p14:creationId xmlns:p14="http://schemas.microsoft.com/office/powerpoint/2010/main" val="49041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Learning Expectations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8151" y="1114419"/>
            <a:ext cx="8729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expect: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dirty="0"/>
              <a:t>Kindness &gt; Cleverness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dirty="0"/>
              <a:t>Active learning &amp; participation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dirty="0"/>
              <a:t>To make adjustments along the way so learning will be engaging &amp; fun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dirty="0"/>
              <a:t>Academic rigor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E06BA-75DB-DC43-B583-243380603105}"/>
              </a:ext>
            </a:extLst>
          </p:cNvPr>
          <p:cNvSpPr txBox="1"/>
          <p:nvPr/>
        </p:nvSpPr>
        <p:spPr>
          <a:xfrm>
            <a:off x="208151" y="2788124"/>
            <a:ext cx="8729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goal for your learning experience is that the topics are: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b="1" dirty="0"/>
              <a:t>Interesting 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b="1" dirty="0"/>
              <a:t>Applicable</a:t>
            </a:r>
            <a:r>
              <a:rPr lang="en-US" dirty="0"/>
              <a:t> as a future business leader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b="1" dirty="0"/>
              <a:t>Perspective building </a:t>
            </a:r>
            <a:r>
              <a:rPr lang="en-US" dirty="0"/>
              <a:t>as a consumer affected by these methods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699083-E316-054C-B996-3F5A2D80A0E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42B2A0-3F7B-2843-96B4-35724523459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03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6175" y="1639506"/>
            <a:ext cx="840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 intensive 7 class course requiring programing.  </a:t>
            </a:r>
          </a:p>
        </p:txBody>
      </p:sp>
      <p:sp>
        <p:nvSpPr>
          <p:cNvPr id="7" name="Rectangle 6"/>
          <p:cNvSpPr/>
          <p:nvPr/>
        </p:nvSpPr>
        <p:spPr>
          <a:xfrm>
            <a:off x="748862" y="1133276"/>
            <a:ext cx="7646276" cy="2680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learn from being challenged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133C3-7525-1B48-BC6D-9EA213239441}"/>
              </a:ext>
            </a:extLst>
          </p:cNvPr>
          <p:cNvSpPr txBox="1"/>
          <p:nvPr/>
        </p:nvSpPr>
        <p:spPr>
          <a:xfrm>
            <a:off x="349622" y="2484964"/>
            <a:ext cx="8403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be uncomfortable learning something new.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Discomfort means you are applying/challenging yourself.  It’s ok and expected.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59EA3-3686-2C4C-97F3-8615812D6B0A}"/>
              </a:ext>
            </a:extLst>
          </p:cNvPr>
          <p:cNvSpPr txBox="1"/>
          <p:nvPr/>
        </p:nvSpPr>
        <p:spPr>
          <a:xfrm>
            <a:off x="363069" y="4455599"/>
            <a:ext cx="8054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“Homework/reading is taking hours &amp; I want to go to social activities.”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You are a graduate student at a top business school.  Socialize later.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BD3E9-9B22-3644-BBC8-5A0334643DC7}"/>
              </a:ext>
            </a:extLst>
          </p:cNvPr>
          <p:cNvSpPr txBox="1"/>
          <p:nvPr/>
        </p:nvSpPr>
        <p:spPr>
          <a:xfrm>
            <a:off x="336175" y="3483729"/>
            <a:ext cx="8403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professor doesn’t give everyone the top scores &amp; no extra credit.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You earn the actual grade but I am fair and reasonable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6E60FC-E4B2-DD49-9B6E-19E19E0786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04E708-C07C-654F-BCA9-ADE987C417E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34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4391" y="1160621"/>
            <a:ext cx="7646276" cy="6306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you are struggling, ask Prof help, evening labs, lunchtime office hours, email or even smoke signals, whatever it takes to succeed.</a:t>
            </a:r>
          </a:p>
        </p:txBody>
      </p:sp>
      <p:pic>
        <p:nvPicPr>
          <p:cNvPr id="7" name="Picture 2" descr="Image result for meme hard 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625" y="1991945"/>
            <a:ext cx="1852167" cy="243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6292" y="2425108"/>
            <a:ext cx="4924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on your learning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focus on your 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own the level of effort &amp; engagement in your learning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6292" y="3854521"/>
            <a:ext cx="4529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am focused on your learning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don’t care if you need a specific grade to graduate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take my role seriously mirroring your effort &amp; engagement to support learning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844B95-C714-FC4D-9A74-6DBB0A7CC8D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264D03-AE6D-2A41-8013-216F5143B36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99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B0DDF-F0DB-A54B-8253-236C7112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793822-B1A2-C048-92AC-06FD3697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Theme: Text Mining in Marketing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F5D7A-5AC3-A842-970E-E1CFB7C9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F9350-1B49-B842-85B5-41195A0CF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2C0396-818C-D34A-9C29-C696D7F1DFAC}"/>
              </a:ext>
            </a:extLst>
          </p:cNvPr>
          <p:cNvSpPr/>
          <p:nvPr/>
        </p:nvSpPr>
        <p:spPr>
          <a:xfrm>
            <a:off x="266262" y="1184076"/>
            <a:ext cx="4039038" cy="3651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I: NBA Fan Engagement Over 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3A4416-9DF9-6E4F-A497-EFE4382B15E7}"/>
              </a:ext>
            </a:extLst>
          </p:cNvPr>
          <p:cNvSpPr/>
          <p:nvPr/>
        </p:nvSpPr>
        <p:spPr>
          <a:xfrm>
            <a:off x="4546162" y="1184076"/>
            <a:ext cx="4039038" cy="3651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II: E-Sports Exploration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0277C1-3582-A846-B4FF-71DDD24C5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162" y="1690255"/>
            <a:ext cx="3175000" cy="17780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8DB344-9C9A-B54B-A74D-40A3C17D2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62" y="1685945"/>
            <a:ext cx="3175000" cy="17780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46441A-0334-2B41-A706-7D9973608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50" y="3095171"/>
            <a:ext cx="3175000" cy="25654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8D60D5-DF7F-4A48-9913-5321D40FF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9300" y="2621416"/>
            <a:ext cx="3175000" cy="32131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77306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5751</TotalTime>
  <Words>449</Words>
  <Application>Microsoft Macintosh PowerPoint</Application>
  <PresentationFormat>On-screen Show (4:3)</PresentationFormat>
  <Paragraphs>102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1_Office Theme</vt:lpstr>
      <vt:lpstr>GSERM: Text Mining &amp; NLP Intros</vt:lpstr>
      <vt:lpstr>PowerPoint Presentation</vt:lpstr>
      <vt:lpstr>PowerPoint Presentation</vt:lpstr>
      <vt:lpstr>Introductions…post online for your Teaching Staff</vt:lpstr>
      <vt:lpstr>Syllabus Review</vt:lpstr>
      <vt:lpstr>Community Learning Expectations</vt:lpstr>
      <vt:lpstr>My style</vt:lpstr>
      <vt:lpstr>Some motivation</vt:lpstr>
      <vt:lpstr>Class Theme: Text Mining in Marketing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309</cp:revision>
  <dcterms:created xsi:type="dcterms:W3CDTF">2018-05-23T17:24:59Z</dcterms:created>
  <dcterms:modified xsi:type="dcterms:W3CDTF">2021-01-10T22:14:05Z</dcterms:modified>
</cp:coreProperties>
</file>