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828" r:id="rId2"/>
    <p:sldId id="593" r:id="rId3"/>
    <p:sldId id="299" r:id="rId4"/>
    <p:sldId id="310" r:id="rId5"/>
    <p:sldId id="311" r:id="rId6"/>
    <p:sldId id="300" r:id="rId7"/>
    <p:sldId id="308" r:id="rId8"/>
    <p:sldId id="309" r:id="rId9"/>
    <p:sldId id="304" r:id="rId10"/>
    <p:sldId id="302" r:id="rId11"/>
    <p:sldId id="312" r:id="rId12"/>
    <p:sldId id="313" r:id="rId13"/>
    <p:sldId id="340" r:id="rId14"/>
    <p:sldId id="315" r:id="rId15"/>
    <p:sldId id="820" r:id="rId16"/>
    <p:sldId id="821" r:id="rId17"/>
    <p:sldId id="822" r:id="rId18"/>
    <p:sldId id="823" r:id="rId19"/>
    <p:sldId id="824" r:id="rId20"/>
    <p:sldId id="825" r:id="rId21"/>
    <p:sldId id="826" r:id="rId22"/>
    <p:sldId id="82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073" autoAdjust="0"/>
    <p:restoredTop sz="91360" autoAdjust="0"/>
  </p:normalViewPr>
  <p:slideViewPr>
    <p:cSldViewPr snapToGrid="0">
      <p:cViewPr varScale="1">
        <p:scale>
          <a:sx n="74" d="100"/>
          <a:sy n="74" d="100"/>
        </p:scale>
        <p:origin x="176" y="6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1/10/21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1/10/21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1/10/21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7" name="Slide Number Placeholder 8"/>
          <p:cNvSpPr txBox="1">
            <a:spLocks/>
          </p:cNvSpPr>
          <p:nvPr userDrawn="1"/>
        </p:nvSpPr>
        <p:spPr>
          <a:xfrm>
            <a:off x="8382000" y="6446838"/>
            <a:ext cx="685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alpha val="99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32D78A-10B3-4DCD-84B7-9E85168884D1}" type="slidenum">
              <a:rPr lang="en-US" smtClean="0"/>
              <a:pPr/>
              <a:t>‹#›</a:t>
            </a:fld>
            <a:endParaRPr lang="en-US"/>
          </a:p>
        </p:txBody>
      </p:sp>
      <p:sp>
        <p:nvSpPr>
          <p:cNvPr id="6" name="Text Placeholder 5"/>
          <p:cNvSpPr>
            <a:spLocks noGrp="1"/>
          </p:cNvSpPr>
          <p:nvPr>
            <p:ph type="body" sz="quarter" idx="12" hasCustomPrompt="1"/>
          </p:nvPr>
        </p:nvSpPr>
        <p:spPr>
          <a:xfrm>
            <a:off x="374176" y="990600"/>
            <a:ext cx="8312624" cy="5181600"/>
          </a:xfrm>
          <a:prstGeom prst="rect">
            <a:avLst/>
          </a:prstGeom>
        </p:spPr>
        <p:txBody>
          <a:bodyPr/>
          <a:lstStyle>
            <a:lvl1pPr>
              <a:defRPr sz="2400">
                <a:solidFill>
                  <a:srgbClr val="043170">
                    <a:alpha val="99000"/>
                  </a:srgbClr>
                </a:solidFill>
                <a:latin typeface="Arial" panose="020B0604020202020204" pitchFamily="34" charset="0"/>
                <a:cs typeface="Arial" panose="020B0604020202020204" pitchFamily="34" charset="0"/>
              </a:defRPr>
            </a:lvl1pPr>
            <a:lvl2pPr>
              <a:defRPr sz="2000">
                <a:solidFill>
                  <a:srgbClr val="043170">
                    <a:alpha val="99000"/>
                  </a:srgbClr>
                </a:solidFill>
                <a:latin typeface="Arial" panose="020B0604020202020204" pitchFamily="34" charset="0"/>
                <a:cs typeface="Arial" panose="020B0604020202020204" pitchFamily="34" charset="0"/>
              </a:defRPr>
            </a:lvl2pPr>
            <a:lvl3pPr>
              <a:defRPr sz="1800">
                <a:solidFill>
                  <a:srgbClr val="043170">
                    <a:alpha val="99000"/>
                  </a:srgbClr>
                </a:solidFill>
                <a:latin typeface="Arial" panose="020B0604020202020204" pitchFamily="34" charset="0"/>
                <a:cs typeface="Arial" panose="020B0604020202020204" pitchFamily="34" charset="0"/>
              </a:defRPr>
            </a:lvl3pPr>
            <a:lvl4pPr>
              <a:defRPr sz="1600">
                <a:solidFill>
                  <a:srgbClr val="043170">
                    <a:alpha val="99000"/>
                  </a:srgbClr>
                </a:solidFill>
                <a:latin typeface="Arial" panose="020B0604020202020204" pitchFamily="34" charset="0"/>
                <a:cs typeface="Arial" panose="020B0604020202020204" pitchFamily="34" charset="0"/>
              </a:defRPr>
            </a:lvl4pPr>
            <a:lvl5pPr>
              <a:defRPr sz="1600">
                <a:solidFill>
                  <a:srgbClr val="043170">
                    <a:alpha val="99000"/>
                  </a:srgbClr>
                </a:solidFill>
                <a:latin typeface="Arial" panose="020B0604020202020204" pitchFamily="34" charset="0"/>
                <a:cs typeface="Arial" panose="020B0604020202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hasCustomPrompt="1"/>
          </p:nvPr>
        </p:nvSpPr>
        <p:spPr>
          <a:xfrm>
            <a:off x="381000" y="274637"/>
            <a:ext cx="8305800" cy="487363"/>
          </a:xfrm>
          <a:prstGeom prst="rect">
            <a:avLst/>
          </a:prstGeom>
        </p:spPr>
        <p:txBody>
          <a:bodyPr anchor="ctr"/>
          <a:lstStyle>
            <a:lvl1pPr algn="l">
              <a:defRPr sz="2200">
                <a:solidFill>
                  <a:srgbClr val="043170">
                    <a:alpha val="99000"/>
                  </a:srgbClr>
                </a:solidFill>
                <a:latin typeface="Arial" panose="020B0604020202020204" pitchFamily="34" charset="0"/>
                <a:cs typeface="Arial" panose="020B0604020202020204" pitchFamily="34" charset="0"/>
              </a:defRPr>
            </a:lvl1pPr>
          </a:lstStyle>
          <a:p>
            <a:r>
              <a:rPr lang="en-US" dirty="0"/>
              <a:t>Click to add slide title</a:t>
            </a:r>
          </a:p>
        </p:txBody>
      </p:sp>
      <p:sp>
        <p:nvSpPr>
          <p:cNvPr id="10" name="Date Placeholder 3"/>
          <p:cNvSpPr>
            <a:spLocks noGrp="1"/>
          </p:cNvSpPr>
          <p:nvPr>
            <p:ph type="dt" sz="half" idx="10"/>
          </p:nvPr>
        </p:nvSpPr>
        <p:spPr>
          <a:xfrm>
            <a:off x="628650" y="6356351"/>
            <a:ext cx="2057400" cy="365125"/>
          </a:xfrm>
        </p:spPr>
        <p:txBody>
          <a:bodyPr/>
          <a:lstStyle/>
          <a:p>
            <a:fld id="{690D8A1E-EA8F-46C1-B891-AE0C00D9C314}" type="datetime1">
              <a:rPr lang="en-US" smtClean="0"/>
              <a:t>1/10/21</a:t>
            </a:fld>
            <a:endParaRPr lang="en-US"/>
          </a:p>
        </p:txBody>
      </p:sp>
      <p:sp>
        <p:nvSpPr>
          <p:cNvPr id="12" name="Slide Number Placeholder 5"/>
          <p:cNvSpPr>
            <a:spLocks noGrp="1"/>
          </p:cNvSpPr>
          <p:nvPr>
            <p:ph type="sldNum" sz="quarter" idx="13"/>
          </p:nvPr>
        </p:nvSpPr>
        <p:spPr>
          <a:xfrm>
            <a:off x="6457950" y="6356351"/>
            <a:ext cx="857250" cy="365125"/>
          </a:xfrm>
        </p:spPr>
        <p:txBody>
          <a:bodyPr/>
          <a:lstStyle/>
          <a:p>
            <a:fld id="{37290FF7-652B-4475-AEAB-8B1A5D23AE09}" type="slidenum">
              <a:rPr lang="en-US" smtClean="0"/>
              <a:t>‹#›</a:t>
            </a:fld>
            <a:endParaRPr lang="en-US"/>
          </a:p>
        </p:txBody>
      </p:sp>
    </p:spTree>
    <p:extLst>
      <p:ext uri="{BB962C8B-B14F-4D97-AF65-F5344CB8AC3E}">
        <p14:creationId xmlns:p14="http://schemas.microsoft.com/office/powerpoint/2010/main" val="38625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1/10/21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1/10/21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1/10/21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1/10/21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1/10/21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1/10/21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1/10/21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1/10/21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6457950"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hyperlink" Target="https://www.youtube.com/watch?v=NYL-wPVzL64"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newsapi.org/" TargetMode="Externa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pipl.com/dev/demo" TargetMode="External"/><Relationship Id="rId2" Type="http://schemas.openxmlformats.org/officeDocument/2006/relationships/hyperlink" Target="https://newsapi.org/" TargetMode="External"/><Relationship Id="rId1" Type="http://schemas.openxmlformats.org/officeDocument/2006/relationships/slideLayout" Target="../slideLayouts/slideLayout12.xml"/><Relationship Id="rId6" Type="http://schemas.openxmlformats.org/officeDocument/2006/relationships/hyperlink" Target="https://projects.fivethirtyeight.com/trump-approval-ratings" TargetMode="External"/><Relationship Id="rId5" Type="http://schemas.openxmlformats.org/officeDocument/2006/relationships/hyperlink" Target="https://github.com/toddmotto/public-apis" TargetMode="External"/><Relationship Id="rId4" Type="http://schemas.openxmlformats.org/officeDocument/2006/relationships/hyperlink" Target="https://www.programmableweb.com/apis/directory"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hyperlink" Target="http://www.google.com/maps/place/Cleveland,+OH/@41.4951143,-81.8462865,11z"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maps.googleapis.com/maps/api/staticmap?center=cleveland,+oh&amp;zoom=10&amp;size=640x640&amp;scale=2&amp;maptype=terrain&amp;key=AIzaSyCg5BhicmNdpk2Hg1dr0m-H3XPWjd0BtfU" TargetMode="External"/><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aps.googleapis.com/maps/api/geocode/json?address=cleveland&amp;sensor=false&amp;key=AIzaSyCg5BhicmNdpk2Hg1dr0m-H3XPWjd0BtfU"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maps.googleapis.com/maps/api/geocode/xml?address=boston&amp;sensor=false&amp;key=AIzaSyCg5BhicmNdpk2Hg1dr0m-H3XPWjd0BtfU" TargetMode="External"/><Relationship Id="rId2" Type="http://schemas.openxmlformats.org/officeDocument/2006/relationships/hyperlink" Target="https://maps.googleapis.com/maps/api/geocode/json?address=boston&amp;sensor=false&amp;key=AIzaSyCg5BhicmNdpk2Hg1dr0m-H3XPWjd0BtfU" TargetMode="Externa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B61D-775B-1248-85C1-E89DA2283E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430F62-8F66-1241-B298-07F3AABAA5AA}"/>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D09F5EF-9D5A-1A44-BC5F-3686D6627FB9}"/>
              </a:ext>
            </a:extLst>
          </p:cNvPr>
          <p:cNvSpPr>
            <a:spLocks noGrp="1"/>
          </p:cNvSpPr>
          <p:nvPr>
            <p:ph type="dt" sz="half" idx="10"/>
          </p:nvPr>
        </p:nvSpPr>
        <p:spPr/>
        <p:txBody>
          <a:bodyPr/>
          <a:lstStyle/>
          <a:p>
            <a:fld id="{D753EFC8-4232-4598-94F6-94C0EBAFC469}" type="datetime1">
              <a:rPr lang="en-US" smtClean="0"/>
              <a:t>1/10/21</a:t>
            </a:fld>
            <a:endParaRPr lang="en-US"/>
          </a:p>
        </p:txBody>
      </p:sp>
      <p:sp>
        <p:nvSpPr>
          <p:cNvPr id="5" name="Slide Number Placeholder 4">
            <a:extLst>
              <a:ext uri="{FF2B5EF4-FFF2-40B4-BE49-F238E27FC236}">
                <a16:creationId xmlns:a16="http://schemas.microsoft.com/office/drawing/2014/main" id="{4E376172-FEA9-EB4F-8E02-313CF0ECB702}"/>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a:extLst>
              <a:ext uri="{FF2B5EF4-FFF2-40B4-BE49-F238E27FC236}">
                <a16:creationId xmlns:a16="http://schemas.microsoft.com/office/drawing/2014/main" id="{327E9261-61D4-6447-8453-B0D2A1030479}"/>
              </a:ext>
            </a:extLst>
          </p:cNvPr>
          <p:cNvSpPr>
            <a:spLocks noGrp="1"/>
          </p:cNvSpPr>
          <p:nvPr>
            <p:ph type="ftr" sz="quarter" idx="3"/>
          </p:nvPr>
        </p:nvSpPr>
        <p:spPr/>
        <p:txBody>
          <a:bodyPr/>
          <a:lstStyle/>
          <a:p>
            <a:r>
              <a:rPr lang="en-US"/>
              <a:t>Kwartler</a:t>
            </a:r>
            <a:endParaRPr lang="en-US" dirty="0"/>
          </a:p>
        </p:txBody>
      </p:sp>
      <p:pic>
        <p:nvPicPr>
          <p:cNvPr id="1026" name="Picture 2" descr="7 Attendance ideas | teacher humor, teacher memes, school humor">
            <a:extLst>
              <a:ext uri="{FF2B5EF4-FFF2-40B4-BE49-F238E27FC236}">
                <a16:creationId xmlns:a16="http://schemas.microsoft.com/office/drawing/2014/main" id="{C096E642-4F33-184B-A82C-DC1C15403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658" y="1080967"/>
            <a:ext cx="5052683" cy="505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8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1/10/21</a:t>
            </a:fld>
            <a:endParaRPr lang="en-US" dirty="0"/>
          </a:p>
        </p:txBody>
      </p:sp>
      <p:sp>
        <p:nvSpPr>
          <p:cNvPr id="5" name="Title 4"/>
          <p:cNvSpPr>
            <a:spLocks noGrp="1"/>
          </p:cNvSpPr>
          <p:nvPr>
            <p:ph type="title"/>
          </p:nvPr>
        </p:nvSpPr>
        <p:spPr/>
        <p:txBody>
          <a:bodyPr/>
          <a:lstStyle/>
          <a:p>
            <a:r>
              <a:rPr lang="en-US" dirty="0"/>
              <a:t>If you know where to look, you can access APIs for data!</a:t>
            </a:r>
          </a:p>
        </p:txBody>
      </p:sp>
      <p:pic>
        <p:nvPicPr>
          <p:cNvPr id="6" name="Picture 5"/>
          <p:cNvPicPr>
            <a:picLocks noChangeAspect="1"/>
          </p:cNvPicPr>
          <p:nvPr/>
        </p:nvPicPr>
        <p:blipFill>
          <a:blip r:embed="rId2"/>
          <a:stretch>
            <a:fillRect/>
          </a:stretch>
        </p:blipFill>
        <p:spPr>
          <a:xfrm>
            <a:off x="349928" y="1280747"/>
            <a:ext cx="1369434" cy="629939"/>
          </a:xfrm>
          <a:prstGeom prst="rect">
            <a:avLst/>
          </a:prstGeom>
        </p:spPr>
      </p:pic>
      <p:pic>
        <p:nvPicPr>
          <p:cNvPr id="3" name="Picture 2"/>
          <p:cNvPicPr>
            <a:picLocks noChangeAspect="1"/>
          </p:cNvPicPr>
          <p:nvPr/>
        </p:nvPicPr>
        <p:blipFill>
          <a:blip r:embed="rId3"/>
          <a:stretch>
            <a:fillRect/>
          </a:stretch>
        </p:blipFill>
        <p:spPr>
          <a:xfrm>
            <a:off x="327546" y="2125029"/>
            <a:ext cx="6756566" cy="4075532"/>
          </a:xfrm>
          <a:prstGeom prst="rect">
            <a:avLst/>
          </a:prstGeom>
        </p:spPr>
      </p:pic>
      <p:sp>
        <p:nvSpPr>
          <p:cNvPr id="9" name="TextBox 8"/>
          <p:cNvSpPr txBox="1"/>
          <p:nvPr/>
        </p:nvSpPr>
        <p:spPr>
          <a:xfrm>
            <a:off x="1705969" y="1538425"/>
            <a:ext cx="4918975" cy="369332"/>
          </a:xfrm>
          <a:prstGeom prst="rect">
            <a:avLst/>
          </a:prstGeom>
          <a:noFill/>
        </p:spPr>
        <p:txBody>
          <a:bodyPr wrap="none" rtlCol="0">
            <a:spAutoFit/>
          </a:bodyPr>
          <a:lstStyle/>
          <a:p>
            <a:r>
              <a:rPr lang="en-US" dirty="0">
                <a:hlinkClick r:id="rId4"/>
              </a:rPr>
              <a:t>https://www.youtube.com/watch?v=NYL-wPVzL64</a:t>
            </a:r>
            <a:endParaRPr lang="en-US" dirty="0"/>
          </a:p>
        </p:txBody>
      </p:sp>
      <p:sp>
        <p:nvSpPr>
          <p:cNvPr id="10" name="TextBox 9"/>
          <p:cNvSpPr txBox="1"/>
          <p:nvPr/>
        </p:nvSpPr>
        <p:spPr>
          <a:xfrm>
            <a:off x="1705969" y="1269240"/>
            <a:ext cx="6515823" cy="369332"/>
          </a:xfrm>
          <a:prstGeom prst="rect">
            <a:avLst/>
          </a:prstGeom>
          <a:noFill/>
        </p:spPr>
        <p:txBody>
          <a:bodyPr wrap="none" rtlCol="0">
            <a:spAutoFit/>
          </a:bodyPr>
          <a:lstStyle/>
          <a:p>
            <a:r>
              <a:rPr lang="en-US" dirty="0"/>
              <a:t>If the video has closed captioning, let’s grab the text by clicking “cc”</a:t>
            </a:r>
          </a:p>
        </p:txBody>
      </p:sp>
    </p:spTree>
    <p:extLst>
      <p:ext uri="{BB962C8B-B14F-4D97-AF65-F5344CB8AC3E}">
        <p14:creationId xmlns:p14="http://schemas.microsoft.com/office/powerpoint/2010/main" val="3508291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1/10/21</a:t>
            </a:fld>
            <a:endParaRPr lang="en-US"/>
          </a:p>
        </p:txBody>
      </p:sp>
      <p:sp>
        <p:nvSpPr>
          <p:cNvPr id="3" name="Title 2"/>
          <p:cNvSpPr>
            <a:spLocks noGrp="1"/>
          </p:cNvSpPr>
          <p:nvPr>
            <p:ph type="title"/>
          </p:nvPr>
        </p:nvSpPr>
        <p:spPr/>
        <p:txBody>
          <a:bodyPr/>
          <a:lstStyle/>
          <a:p>
            <a:r>
              <a:rPr lang="en-US" dirty="0"/>
              <a:t>In chrome access the developer console.</a:t>
            </a:r>
          </a:p>
        </p:txBody>
      </p:sp>
      <p:pic>
        <p:nvPicPr>
          <p:cNvPr id="6" name="Picture 5"/>
          <p:cNvPicPr>
            <a:picLocks noChangeAspect="1"/>
          </p:cNvPicPr>
          <p:nvPr/>
        </p:nvPicPr>
        <p:blipFill>
          <a:blip r:embed="rId2"/>
          <a:stretch>
            <a:fillRect/>
          </a:stretch>
        </p:blipFill>
        <p:spPr>
          <a:xfrm>
            <a:off x="2210751" y="2026692"/>
            <a:ext cx="4371975" cy="4114800"/>
          </a:xfrm>
          <a:prstGeom prst="rect">
            <a:avLst/>
          </a:prstGeom>
        </p:spPr>
      </p:pic>
      <p:pic>
        <p:nvPicPr>
          <p:cNvPr id="7" name="Picture 6" descr="Image result for chro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267" y="1158982"/>
            <a:ext cx="745958" cy="7459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05969" y="1269240"/>
            <a:ext cx="5381538" cy="369332"/>
          </a:xfrm>
          <a:prstGeom prst="rect">
            <a:avLst/>
          </a:prstGeom>
          <a:noFill/>
        </p:spPr>
        <p:txBody>
          <a:bodyPr wrap="none" rtlCol="0">
            <a:spAutoFit/>
          </a:bodyPr>
          <a:lstStyle/>
          <a:p>
            <a:r>
              <a:rPr lang="en-US" dirty="0"/>
              <a:t>While the video is playing, press F12 &amp; reload the page.</a:t>
            </a:r>
          </a:p>
        </p:txBody>
      </p:sp>
    </p:spTree>
    <p:extLst>
      <p:ext uri="{BB962C8B-B14F-4D97-AF65-F5344CB8AC3E}">
        <p14:creationId xmlns:p14="http://schemas.microsoft.com/office/powerpoint/2010/main" val="292477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1/10/21</a:t>
            </a:fld>
            <a:endParaRPr lang="en-US"/>
          </a:p>
        </p:txBody>
      </p:sp>
      <p:sp>
        <p:nvSpPr>
          <p:cNvPr id="3" name="Title 2"/>
          <p:cNvSpPr>
            <a:spLocks noGrp="1"/>
          </p:cNvSpPr>
          <p:nvPr>
            <p:ph type="title"/>
          </p:nvPr>
        </p:nvSpPr>
        <p:spPr/>
        <p:txBody>
          <a:bodyPr/>
          <a:lstStyle/>
          <a:p>
            <a:endParaRPr lang="en-US"/>
          </a:p>
        </p:txBody>
      </p:sp>
      <p:pic>
        <p:nvPicPr>
          <p:cNvPr id="7" name="Picture 6" descr="Image result for chrome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267" y="1158982"/>
            <a:ext cx="745958" cy="7459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05969" y="1269240"/>
            <a:ext cx="5911875" cy="646331"/>
          </a:xfrm>
          <a:prstGeom prst="rect">
            <a:avLst/>
          </a:prstGeom>
          <a:noFill/>
        </p:spPr>
        <p:txBody>
          <a:bodyPr wrap="none" rtlCol="0">
            <a:spAutoFit/>
          </a:bodyPr>
          <a:lstStyle/>
          <a:p>
            <a:r>
              <a:rPr lang="en-US" dirty="0"/>
              <a:t>Click XHR and search for “timed” as in </a:t>
            </a:r>
            <a:r>
              <a:rPr lang="en-US" dirty="0" err="1"/>
              <a:t>timedtext</a:t>
            </a:r>
            <a:r>
              <a:rPr lang="en-US" dirty="0"/>
              <a:t>.  </a:t>
            </a:r>
          </a:p>
          <a:p>
            <a:r>
              <a:rPr lang="en-US" dirty="0"/>
              <a:t>Right click on the request name and select “open in new tab”</a:t>
            </a:r>
          </a:p>
        </p:txBody>
      </p:sp>
      <p:pic>
        <p:nvPicPr>
          <p:cNvPr id="9" name="Picture 8"/>
          <p:cNvPicPr>
            <a:picLocks noChangeAspect="1"/>
          </p:cNvPicPr>
          <p:nvPr/>
        </p:nvPicPr>
        <p:blipFill>
          <a:blip r:embed="rId3"/>
          <a:stretch>
            <a:fillRect/>
          </a:stretch>
        </p:blipFill>
        <p:spPr>
          <a:xfrm>
            <a:off x="2309812" y="1989235"/>
            <a:ext cx="4524375" cy="4162425"/>
          </a:xfrm>
          <a:prstGeom prst="rect">
            <a:avLst/>
          </a:prstGeom>
        </p:spPr>
      </p:pic>
      <p:sp>
        <p:nvSpPr>
          <p:cNvPr id="10" name="Oval 9"/>
          <p:cNvSpPr/>
          <p:nvPr/>
        </p:nvSpPr>
        <p:spPr>
          <a:xfrm>
            <a:off x="2361063" y="2497540"/>
            <a:ext cx="586854" cy="2456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90631" y="3905535"/>
            <a:ext cx="928048" cy="4094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622645" y="2731827"/>
            <a:ext cx="586854" cy="2456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004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230A2-21BD-0E42-A54B-815D144EF826}"/>
              </a:ext>
            </a:extLst>
          </p:cNvPr>
          <p:cNvSpPr>
            <a:spLocks noGrp="1"/>
          </p:cNvSpPr>
          <p:nvPr>
            <p:ph type="dt" sz="half" idx="10"/>
          </p:nvPr>
        </p:nvSpPr>
        <p:spPr/>
        <p:txBody>
          <a:bodyPr/>
          <a:lstStyle/>
          <a:p>
            <a:fld id="{6700A58B-DD98-43D0-B791-721480A02982}" type="datetime1">
              <a:rPr lang="en-US" smtClean="0"/>
              <a:t>1/10/21</a:t>
            </a:fld>
            <a:endParaRPr lang="en-US"/>
          </a:p>
        </p:txBody>
      </p:sp>
      <p:sp>
        <p:nvSpPr>
          <p:cNvPr id="3" name="Title 2">
            <a:extLst>
              <a:ext uri="{FF2B5EF4-FFF2-40B4-BE49-F238E27FC236}">
                <a16:creationId xmlns:a16="http://schemas.microsoft.com/office/drawing/2014/main" id="{84CB0AD3-D6F6-CF4F-93E4-564141E0CC32}"/>
              </a:ext>
            </a:extLst>
          </p:cNvPr>
          <p:cNvSpPr>
            <a:spLocks noGrp="1"/>
          </p:cNvSpPr>
          <p:nvPr>
            <p:ph type="title"/>
          </p:nvPr>
        </p:nvSpPr>
        <p:spPr/>
        <p:txBody>
          <a:bodyPr/>
          <a:lstStyle/>
          <a:p>
            <a:r>
              <a:rPr lang="en-US" dirty="0"/>
              <a:t>Closed Caption Data is in JSON</a:t>
            </a:r>
          </a:p>
        </p:txBody>
      </p:sp>
      <p:pic>
        <p:nvPicPr>
          <p:cNvPr id="8" name="Picture 7" descr="A close up of text on a white background&#10;&#10;Description automatically generated">
            <a:extLst>
              <a:ext uri="{FF2B5EF4-FFF2-40B4-BE49-F238E27FC236}">
                <a16:creationId xmlns:a16="http://schemas.microsoft.com/office/drawing/2014/main" id="{1602650D-8CFC-6341-A64C-271105E85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14" y="1223157"/>
            <a:ext cx="2401683" cy="5219205"/>
          </a:xfrm>
          <a:prstGeom prst="rect">
            <a:avLst/>
          </a:prstGeom>
        </p:spPr>
      </p:pic>
    </p:spTree>
    <p:extLst>
      <p:ext uri="{BB962C8B-B14F-4D97-AF65-F5344CB8AC3E}">
        <p14:creationId xmlns:p14="http://schemas.microsoft.com/office/powerpoint/2010/main" val="3822656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1/10/21</a:t>
            </a:fld>
            <a:endParaRPr lang="en-US"/>
          </a:p>
        </p:txBody>
      </p:sp>
      <p:sp>
        <p:nvSpPr>
          <p:cNvPr id="3" name="Title 2"/>
          <p:cNvSpPr>
            <a:spLocks noGrp="1"/>
          </p:cNvSpPr>
          <p:nvPr>
            <p:ph type="title"/>
          </p:nvPr>
        </p:nvSpPr>
        <p:spPr/>
        <p:txBody>
          <a:bodyPr/>
          <a:lstStyle/>
          <a:p>
            <a:r>
              <a:rPr lang="en-US" dirty="0"/>
              <a:t>Let’s Practice…</a:t>
            </a:r>
          </a:p>
        </p:txBody>
      </p:sp>
      <p:sp>
        <p:nvSpPr>
          <p:cNvPr id="6" name="TextBox 5"/>
          <p:cNvSpPr txBox="1"/>
          <p:nvPr/>
        </p:nvSpPr>
        <p:spPr>
          <a:xfrm>
            <a:off x="545910" y="1705970"/>
            <a:ext cx="2887009" cy="400110"/>
          </a:xfrm>
          <a:prstGeom prst="rect">
            <a:avLst/>
          </a:prstGeom>
          <a:noFill/>
        </p:spPr>
        <p:txBody>
          <a:bodyPr wrap="none" rtlCol="0">
            <a:spAutoFit/>
          </a:bodyPr>
          <a:lstStyle/>
          <a:p>
            <a:r>
              <a:rPr lang="en-US" sz="2000" dirty="0" err="1"/>
              <a:t>A_youtubeAPI_example.R</a:t>
            </a:r>
            <a:endParaRPr lang="en-US" sz="2000" dirty="0"/>
          </a:p>
        </p:txBody>
      </p:sp>
      <p:sp>
        <p:nvSpPr>
          <p:cNvPr id="7" name="Footer Placeholder 4">
            <a:extLst>
              <a:ext uri="{FF2B5EF4-FFF2-40B4-BE49-F238E27FC236}">
                <a16:creationId xmlns:a16="http://schemas.microsoft.com/office/drawing/2014/main" id="{AAE1F6F8-9742-254D-83B6-41AF09898D5C}"/>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3555188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2A857F-9BD7-42E1-ABC6-BF01B58F83E4}"/>
              </a:ext>
            </a:extLst>
          </p:cNvPr>
          <p:cNvSpPr>
            <a:spLocks noGrp="1"/>
          </p:cNvSpPr>
          <p:nvPr>
            <p:ph type="dt" sz="half" idx="10"/>
          </p:nvPr>
        </p:nvSpPr>
        <p:spPr/>
        <p:txBody>
          <a:bodyPr/>
          <a:lstStyle/>
          <a:p>
            <a:fld id="{6700A58B-DD98-43D0-B791-721480A02982}" type="datetime1">
              <a:rPr lang="en-US" smtClean="0"/>
              <a:pPr/>
              <a:t>1/10/21</a:t>
            </a:fld>
            <a:endParaRPr lang="en-US"/>
          </a:p>
        </p:txBody>
      </p:sp>
      <p:sp>
        <p:nvSpPr>
          <p:cNvPr id="3" name="Title 2">
            <a:extLst>
              <a:ext uri="{FF2B5EF4-FFF2-40B4-BE49-F238E27FC236}">
                <a16:creationId xmlns:a16="http://schemas.microsoft.com/office/drawing/2014/main" id="{3D1DFE3E-BC8C-421A-A1D4-BA0C39D55640}"/>
              </a:ext>
            </a:extLst>
          </p:cNvPr>
          <p:cNvSpPr>
            <a:spLocks noGrp="1"/>
          </p:cNvSpPr>
          <p:nvPr>
            <p:ph type="title"/>
          </p:nvPr>
        </p:nvSpPr>
        <p:spPr/>
        <p:txBody>
          <a:bodyPr/>
          <a:lstStyle/>
          <a:p>
            <a:r>
              <a:rPr lang="en-US"/>
              <a:t>A Simple JSON API</a:t>
            </a:r>
            <a:endParaRPr lang="en-US" dirty="0"/>
          </a:p>
        </p:txBody>
      </p:sp>
      <p:pic>
        <p:nvPicPr>
          <p:cNvPr id="6" name="Picture 5">
            <a:extLst>
              <a:ext uri="{FF2B5EF4-FFF2-40B4-BE49-F238E27FC236}">
                <a16:creationId xmlns:a16="http://schemas.microsoft.com/office/drawing/2014/main" id="{B968C2B5-FEB2-4349-AC41-FC6A8B937338}"/>
              </a:ext>
            </a:extLst>
          </p:cNvPr>
          <p:cNvPicPr>
            <a:picLocks noChangeAspect="1"/>
          </p:cNvPicPr>
          <p:nvPr/>
        </p:nvPicPr>
        <p:blipFill>
          <a:blip r:embed="rId2"/>
          <a:stretch>
            <a:fillRect/>
          </a:stretch>
        </p:blipFill>
        <p:spPr>
          <a:xfrm>
            <a:off x="0" y="1435297"/>
            <a:ext cx="9144000" cy="4442359"/>
          </a:xfrm>
          <a:prstGeom prst="rect">
            <a:avLst/>
          </a:prstGeom>
        </p:spPr>
      </p:pic>
      <p:sp>
        <p:nvSpPr>
          <p:cNvPr id="7" name="Rectangle 6">
            <a:extLst>
              <a:ext uri="{FF2B5EF4-FFF2-40B4-BE49-F238E27FC236}">
                <a16:creationId xmlns:a16="http://schemas.microsoft.com/office/drawing/2014/main" id="{BD786444-52B6-46CF-8BE4-99F530EC9153}"/>
              </a:ext>
            </a:extLst>
          </p:cNvPr>
          <p:cNvSpPr/>
          <p:nvPr/>
        </p:nvSpPr>
        <p:spPr>
          <a:xfrm>
            <a:off x="27865" y="1065965"/>
            <a:ext cx="3258969" cy="369332"/>
          </a:xfrm>
          <a:prstGeom prst="rect">
            <a:avLst/>
          </a:prstGeom>
        </p:spPr>
        <p:txBody>
          <a:bodyPr wrap="none">
            <a:spAutoFit/>
          </a:bodyPr>
          <a:lstStyle/>
          <a:p>
            <a:r>
              <a:rPr lang="en-US" b="1" dirty="0"/>
              <a:t>Sign up at  </a:t>
            </a:r>
            <a:r>
              <a:rPr lang="en-US" b="1" dirty="0">
                <a:hlinkClick r:id="rId3"/>
              </a:rPr>
              <a:t>https://newsapi.org/</a:t>
            </a:r>
            <a:endParaRPr lang="en-US" b="1" dirty="0"/>
          </a:p>
        </p:txBody>
      </p:sp>
      <p:sp>
        <p:nvSpPr>
          <p:cNvPr id="16" name="Footer Placeholder 5"/>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805423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2B0B4D-5948-4761-B021-8C38C90B46A8}"/>
              </a:ext>
            </a:extLst>
          </p:cNvPr>
          <p:cNvSpPr>
            <a:spLocks noGrp="1"/>
          </p:cNvSpPr>
          <p:nvPr>
            <p:ph type="dt" sz="half" idx="10"/>
          </p:nvPr>
        </p:nvSpPr>
        <p:spPr/>
        <p:txBody>
          <a:bodyPr/>
          <a:lstStyle/>
          <a:p>
            <a:fld id="{6700A58B-DD98-43D0-B791-721480A02982}" type="datetime1">
              <a:rPr lang="en-US" smtClean="0"/>
              <a:pPr/>
              <a:t>1/10/21</a:t>
            </a:fld>
            <a:endParaRPr lang="en-US"/>
          </a:p>
        </p:txBody>
      </p:sp>
      <p:sp>
        <p:nvSpPr>
          <p:cNvPr id="3" name="Title 2">
            <a:extLst>
              <a:ext uri="{FF2B5EF4-FFF2-40B4-BE49-F238E27FC236}">
                <a16:creationId xmlns:a16="http://schemas.microsoft.com/office/drawing/2014/main" id="{6024DFC7-F431-4E50-B3CB-8ED48C80ACD7}"/>
              </a:ext>
            </a:extLst>
          </p:cNvPr>
          <p:cNvSpPr>
            <a:spLocks noGrp="1"/>
          </p:cNvSpPr>
          <p:nvPr>
            <p:ph type="title"/>
          </p:nvPr>
        </p:nvSpPr>
        <p:spPr/>
        <p:txBody>
          <a:bodyPr/>
          <a:lstStyle/>
          <a:p>
            <a:r>
              <a:rPr lang="en-US" sz="2800" dirty="0"/>
              <a:t>Some APIs require a “handshake” to authenticate</a:t>
            </a:r>
          </a:p>
        </p:txBody>
      </p:sp>
      <p:pic>
        <p:nvPicPr>
          <p:cNvPr id="9" name="Picture 8">
            <a:extLst>
              <a:ext uri="{FF2B5EF4-FFF2-40B4-BE49-F238E27FC236}">
                <a16:creationId xmlns:a16="http://schemas.microsoft.com/office/drawing/2014/main" id="{2B7928AE-4C70-49EA-98D9-4B2504CD6D16}"/>
              </a:ext>
            </a:extLst>
          </p:cNvPr>
          <p:cNvPicPr>
            <a:picLocks noChangeAspect="1"/>
          </p:cNvPicPr>
          <p:nvPr/>
        </p:nvPicPr>
        <p:blipFill>
          <a:blip r:embed="rId2"/>
          <a:stretch>
            <a:fillRect/>
          </a:stretch>
        </p:blipFill>
        <p:spPr>
          <a:xfrm>
            <a:off x="2444311" y="1205194"/>
            <a:ext cx="4255377" cy="3883489"/>
          </a:xfrm>
          <a:prstGeom prst="rect">
            <a:avLst/>
          </a:prstGeom>
        </p:spPr>
      </p:pic>
      <p:pic>
        <p:nvPicPr>
          <p:cNvPr id="10" name="Picture 9">
            <a:extLst>
              <a:ext uri="{FF2B5EF4-FFF2-40B4-BE49-F238E27FC236}">
                <a16:creationId xmlns:a16="http://schemas.microsoft.com/office/drawing/2014/main" id="{72BAA146-851A-453D-A3F9-D5D780427EE0}"/>
              </a:ext>
            </a:extLst>
          </p:cNvPr>
          <p:cNvPicPr>
            <a:picLocks noChangeAspect="1"/>
          </p:cNvPicPr>
          <p:nvPr/>
        </p:nvPicPr>
        <p:blipFill>
          <a:blip r:embed="rId3"/>
          <a:stretch>
            <a:fillRect/>
          </a:stretch>
        </p:blipFill>
        <p:spPr>
          <a:xfrm>
            <a:off x="2561888" y="5337275"/>
            <a:ext cx="4020224" cy="453644"/>
          </a:xfrm>
          <a:prstGeom prst="rect">
            <a:avLst/>
          </a:prstGeom>
        </p:spPr>
      </p:pic>
      <p:sp>
        <p:nvSpPr>
          <p:cNvPr id="16" name="Footer Placeholder 5"/>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743928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A58924-437E-4A9E-883E-603DC4BC0913}"/>
              </a:ext>
            </a:extLst>
          </p:cNvPr>
          <p:cNvSpPr>
            <a:spLocks noGrp="1"/>
          </p:cNvSpPr>
          <p:nvPr>
            <p:ph type="dt" sz="half" idx="10"/>
          </p:nvPr>
        </p:nvSpPr>
        <p:spPr/>
        <p:txBody>
          <a:bodyPr/>
          <a:lstStyle/>
          <a:p>
            <a:fld id="{6700A58B-DD98-43D0-B791-721480A02982}" type="datetime1">
              <a:rPr lang="en-US" smtClean="0"/>
              <a:pPr/>
              <a:t>1/10/21</a:t>
            </a:fld>
            <a:endParaRPr lang="en-US"/>
          </a:p>
        </p:txBody>
      </p:sp>
      <p:sp>
        <p:nvSpPr>
          <p:cNvPr id="3" name="Title 2">
            <a:extLst>
              <a:ext uri="{FF2B5EF4-FFF2-40B4-BE49-F238E27FC236}">
                <a16:creationId xmlns:a16="http://schemas.microsoft.com/office/drawing/2014/main" id="{8D9CF58D-DA26-4A2F-844B-4F285E679D88}"/>
              </a:ext>
            </a:extLst>
          </p:cNvPr>
          <p:cNvSpPr>
            <a:spLocks noGrp="1"/>
          </p:cNvSpPr>
          <p:nvPr>
            <p:ph type="title"/>
          </p:nvPr>
        </p:nvSpPr>
        <p:spPr/>
        <p:txBody>
          <a:bodyPr/>
          <a:lstStyle/>
          <a:p>
            <a:r>
              <a:rPr lang="en-US"/>
              <a:t>Now JSON</a:t>
            </a:r>
            <a:endParaRPr lang="en-US" dirty="0"/>
          </a:p>
        </p:txBody>
      </p:sp>
      <p:pic>
        <p:nvPicPr>
          <p:cNvPr id="3074" name="Picture 2" descr="Image result for json meme">
            <a:extLst>
              <a:ext uri="{FF2B5EF4-FFF2-40B4-BE49-F238E27FC236}">
                <a16:creationId xmlns:a16="http://schemas.microsoft.com/office/drawing/2014/main" id="{68D2B28F-1568-4DE2-8B50-8B1B03A34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2543" y="1559211"/>
            <a:ext cx="4184476" cy="38915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0E37ACE-F457-4C85-B00B-943BC6837FAD}"/>
              </a:ext>
            </a:extLst>
          </p:cNvPr>
          <p:cNvSpPr txBox="1"/>
          <p:nvPr/>
        </p:nvSpPr>
        <p:spPr>
          <a:xfrm>
            <a:off x="94261" y="1874484"/>
            <a:ext cx="2313839" cy="646331"/>
          </a:xfrm>
          <a:prstGeom prst="rect">
            <a:avLst/>
          </a:prstGeom>
          <a:noFill/>
        </p:spPr>
        <p:txBody>
          <a:bodyPr wrap="none" rtlCol="0">
            <a:spAutoFit/>
          </a:bodyPr>
          <a:lstStyle/>
          <a:p>
            <a:r>
              <a:rPr lang="en-US" dirty="0" err="1"/>
              <a:t>B_newsAPI_example.R</a:t>
            </a:r>
            <a:endParaRPr lang="en-US" dirty="0"/>
          </a:p>
          <a:p>
            <a:endParaRPr lang="en-US" dirty="0"/>
          </a:p>
        </p:txBody>
      </p:sp>
      <p:sp>
        <p:nvSpPr>
          <p:cNvPr id="16" name="Footer Placeholder 5"/>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3325219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endParaRPr lang="en-US" dirty="0">
              <a:hlinkClick r:id="rId2"/>
            </a:endParaRPr>
          </a:p>
          <a:p>
            <a:r>
              <a:rPr lang="en-US" dirty="0"/>
              <a:t>If you work with social media data (requires signing up)</a:t>
            </a:r>
          </a:p>
          <a:p>
            <a:r>
              <a:rPr lang="en-US" dirty="0">
                <a:hlinkClick r:id="rId3"/>
              </a:rPr>
              <a:t>https://pipl.com/dev/demo</a:t>
            </a:r>
            <a:endParaRPr lang="en-US" dirty="0"/>
          </a:p>
          <a:p>
            <a:endParaRPr lang="en-US" dirty="0"/>
          </a:p>
          <a:p>
            <a:r>
              <a:rPr lang="en-US" dirty="0"/>
              <a:t>Sources of APIs to explore</a:t>
            </a:r>
          </a:p>
          <a:p>
            <a:r>
              <a:rPr lang="en-US" dirty="0">
                <a:hlinkClick r:id="rId4"/>
              </a:rPr>
              <a:t>https://www.programmableweb.com/apis/directory</a:t>
            </a:r>
            <a:endParaRPr lang="en-US" dirty="0"/>
          </a:p>
          <a:p>
            <a:r>
              <a:rPr lang="en-US" dirty="0">
                <a:hlinkClick r:id="rId5"/>
              </a:rPr>
              <a:t>https://github.com/toddmotto/public-apis</a:t>
            </a:r>
            <a:endParaRPr lang="en-US" dirty="0"/>
          </a:p>
          <a:p>
            <a:endParaRPr lang="en-US" dirty="0"/>
          </a:p>
          <a:p>
            <a:r>
              <a:rPr lang="en-US" dirty="0"/>
              <a:t>Challenge find the APIs for the chart data here (hint: JSON using F12):</a:t>
            </a:r>
          </a:p>
          <a:p>
            <a:r>
              <a:rPr lang="en-US" dirty="0">
                <a:hlinkClick r:id="rId6"/>
              </a:rPr>
              <a:t>https://projects.fivethirtyeight.com/trump-approval-ratings</a:t>
            </a:r>
            <a:endParaRPr lang="en-US" dirty="0"/>
          </a:p>
          <a:p>
            <a:endParaRPr lang="en-US" dirty="0"/>
          </a:p>
          <a:p>
            <a:endParaRPr lang="en-US" dirty="0"/>
          </a:p>
          <a:p>
            <a:endParaRPr lang="en-US" dirty="0"/>
          </a:p>
        </p:txBody>
      </p:sp>
      <p:sp>
        <p:nvSpPr>
          <p:cNvPr id="5" name="Title 4"/>
          <p:cNvSpPr>
            <a:spLocks noGrp="1"/>
          </p:cNvSpPr>
          <p:nvPr>
            <p:ph type="title"/>
          </p:nvPr>
        </p:nvSpPr>
        <p:spPr/>
        <p:txBody>
          <a:bodyPr/>
          <a:lstStyle/>
          <a:p>
            <a:r>
              <a:rPr lang="en-US"/>
              <a:t>Other Straightforward APIs to Explore </a:t>
            </a:r>
            <a:endParaRPr lang="en-US" dirty="0"/>
          </a:p>
        </p:txBody>
      </p:sp>
      <p:sp>
        <p:nvSpPr>
          <p:cNvPr id="7" name="Date Placeholder 1">
            <a:extLst>
              <a:ext uri="{FF2B5EF4-FFF2-40B4-BE49-F238E27FC236}">
                <a16:creationId xmlns:a16="http://schemas.microsoft.com/office/drawing/2014/main" id="{B893951A-8E98-744F-BC02-AF8E8C7C69F7}"/>
              </a:ext>
            </a:extLst>
          </p:cNvPr>
          <p:cNvSpPr>
            <a:spLocks noGrp="1"/>
          </p:cNvSpPr>
          <p:nvPr>
            <p:ph type="dt" sz="half" idx="10"/>
          </p:nvPr>
        </p:nvSpPr>
        <p:spPr>
          <a:xfrm>
            <a:off x="628650" y="6356351"/>
            <a:ext cx="2057400" cy="365125"/>
          </a:xfrm>
        </p:spPr>
        <p:txBody>
          <a:bodyPr/>
          <a:lstStyle/>
          <a:p>
            <a:fld id="{6700A58B-DD98-43D0-B791-721480A02982}" type="datetime1">
              <a:rPr lang="en-US" smtClean="0"/>
              <a:t>1/10/21</a:t>
            </a:fld>
            <a:endParaRPr lang="en-US"/>
          </a:p>
        </p:txBody>
      </p:sp>
      <p:sp>
        <p:nvSpPr>
          <p:cNvPr id="8" name="Footer Placeholder 4">
            <a:extLst>
              <a:ext uri="{FF2B5EF4-FFF2-40B4-BE49-F238E27FC236}">
                <a16:creationId xmlns:a16="http://schemas.microsoft.com/office/drawing/2014/main" id="{626EEC80-39F8-C645-AFE2-2F08FBBC4669}"/>
              </a:ext>
            </a:extLst>
          </p:cNvPr>
          <p:cNvSpPr>
            <a:spLocks noGrp="1"/>
          </p:cNvSpPr>
          <p:nvPr>
            <p:ph type="ftr" sz="quarter" idx="4294967295"/>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620642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A07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07818A-A0F7-8B43-A877-17478CCAA883}"/>
              </a:ext>
            </a:extLst>
          </p:cNvPr>
          <p:cNvSpPr>
            <a:spLocks noGrp="1"/>
          </p:cNvSpPr>
          <p:nvPr>
            <p:ph type="title"/>
          </p:nvPr>
        </p:nvSpPr>
        <p:spPr>
          <a:xfrm>
            <a:off x="6820122" y="618681"/>
            <a:ext cx="1960404" cy="4794567"/>
          </a:xfrm>
        </p:spPr>
        <p:txBody>
          <a:bodyPr vert="horz" lIns="91440" tIns="45720" rIns="91440" bIns="45720" rtlCol="0" anchor="ctr">
            <a:normAutofit/>
          </a:bodyPr>
          <a:lstStyle/>
          <a:p>
            <a:pPr defTabSz="914400"/>
            <a:r>
              <a:rPr lang="en-US" sz="3100">
                <a:solidFill>
                  <a:srgbClr val="FFFFFF"/>
                </a:solidFill>
              </a:rPr>
              <a:t>Using an API for Services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peech-to-text training great success - borat great success | Meme Generator">
            <a:extLst>
              <a:ext uri="{FF2B5EF4-FFF2-40B4-BE49-F238E27FC236}">
                <a16:creationId xmlns:a16="http://schemas.microsoft.com/office/drawing/2014/main" id="{247F751D-10FD-5046-AC11-CE18A0369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7702"/>
          <a:stretch/>
        </p:blipFill>
        <p:spPr bwMode="auto">
          <a:xfrm>
            <a:off x="732188"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E2D8E7F-7D14-0E4B-80B3-EA14168C81AC}"/>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457200">
              <a:spcAft>
                <a:spcPts val="600"/>
              </a:spcAft>
            </a:pPr>
            <a:fld id="{6700A58B-DD98-43D0-B791-721480A02982}" type="datetime1">
              <a:rPr lang="en-US" sz="1200">
                <a:solidFill>
                  <a:srgbClr val="FFFFFF"/>
                </a:solidFill>
              </a:rPr>
              <a:pPr defTabSz="457200">
                <a:spcAft>
                  <a:spcPts val="600"/>
                </a:spcAft>
              </a:pPr>
              <a:t>1/10/21</a:t>
            </a:fld>
            <a:endParaRPr lang="en-US" sz="1200">
              <a:solidFill>
                <a:srgbClr val="FFFFFF"/>
              </a:solidFill>
            </a:endParaRPr>
          </a:p>
        </p:txBody>
      </p:sp>
      <p:sp>
        <p:nvSpPr>
          <p:cNvPr id="5" name="Footer Placeholder 4">
            <a:extLst>
              <a:ext uri="{FF2B5EF4-FFF2-40B4-BE49-F238E27FC236}">
                <a16:creationId xmlns:a16="http://schemas.microsoft.com/office/drawing/2014/main" id="{44C65F26-8F86-2548-AE97-0D90C2EB273D}"/>
              </a:ext>
            </a:extLst>
          </p:cNvPr>
          <p:cNvSpPr>
            <a:spLocks noGrp="1"/>
          </p:cNvSpPr>
          <p:nvPr>
            <p:ph type="ftr" sz="quarter" idx="3"/>
          </p:nvPr>
        </p:nvSpPr>
        <p:spPr>
          <a:xfrm>
            <a:off x="3028950" y="6356350"/>
            <a:ext cx="3086100" cy="365125"/>
          </a:xfrm>
        </p:spPr>
        <p:txBody>
          <a:bodyPr vert="horz" lIns="91440" tIns="45720" rIns="91440" bIns="45720" rtlCol="0" anchor="ctr">
            <a:normAutofit/>
          </a:bodyPr>
          <a:lstStyle/>
          <a:p>
            <a:pPr defTabSz="457200">
              <a:spcAft>
                <a:spcPts val="600"/>
              </a:spcAft>
            </a:pPr>
            <a:r>
              <a:rPr lang="en-US" sz="1200" kern="1200">
                <a:solidFill>
                  <a:srgbClr val="FFFFFF"/>
                </a:solidFill>
                <a:latin typeface="+mn-lt"/>
                <a:ea typeface="+mn-ea"/>
                <a:cs typeface="+mn-cs"/>
              </a:rPr>
              <a:t>Kwartler</a:t>
            </a:r>
          </a:p>
        </p:txBody>
      </p:sp>
      <p:sp>
        <p:nvSpPr>
          <p:cNvPr id="4" name="Slide Number Placeholder 3">
            <a:extLst>
              <a:ext uri="{FF2B5EF4-FFF2-40B4-BE49-F238E27FC236}">
                <a16:creationId xmlns:a16="http://schemas.microsoft.com/office/drawing/2014/main" id="{C9304F6C-DD95-BF43-8E9D-B244AAAA5B9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lgn="r" defTabSz="457200">
              <a:lnSpc>
                <a:spcPct val="190000"/>
              </a:lnSpc>
              <a:spcAft>
                <a:spcPts val="600"/>
              </a:spcAft>
            </a:pPr>
            <a:fld id="{37290FF7-652B-4475-AEAB-8B1A5D23AE09}" type="slidenum">
              <a:rPr lang="en-US" sz="1000">
                <a:solidFill>
                  <a:srgbClr val="FFFFFF"/>
                </a:solidFill>
              </a:rPr>
              <a:pPr algn="r" defTabSz="457200">
                <a:lnSpc>
                  <a:spcPct val="190000"/>
                </a:lnSpc>
                <a:spcAft>
                  <a:spcPts val="600"/>
                </a:spcAft>
              </a:pPr>
              <a:t>19</a:t>
            </a:fld>
            <a:endParaRPr lang="en-US" sz="1000">
              <a:solidFill>
                <a:srgbClr val="FFFFFF"/>
              </a:solidFill>
            </a:endParaRPr>
          </a:p>
        </p:txBody>
      </p:sp>
    </p:spTree>
    <p:extLst>
      <p:ext uri="{BB962C8B-B14F-4D97-AF65-F5344CB8AC3E}">
        <p14:creationId xmlns:p14="http://schemas.microsoft.com/office/powerpoint/2010/main" val="155942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Mining &amp; NLP</a:t>
            </a:r>
            <a:br>
              <a:rPr lang="en-US" dirty="0"/>
            </a:br>
            <a:r>
              <a:rPr lang="en-US" sz="2400" i="1" dirty="0"/>
              <a:t>API Sources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t>1/10/21</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a:t>
            </a:fld>
            <a:endParaRPr lang="en-US"/>
          </a:p>
        </p:txBody>
      </p:sp>
      <p:sp>
        <p:nvSpPr>
          <p:cNvPr id="6" name="Footer Placeholder 5"/>
          <p:cNvSpPr>
            <a:spLocks noGrp="1"/>
          </p:cNvSpPr>
          <p:nvPr>
            <p:ph type="ftr" sz="quarter" idx="3"/>
          </p:nvPr>
        </p:nvSpPr>
        <p:spPr/>
        <p:txBody>
          <a:bodyPr/>
          <a:lstStyle/>
          <a:p>
            <a:r>
              <a:rPr lang="en-US" dirty="0"/>
              <a:t>Kwartler</a:t>
            </a:r>
          </a:p>
        </p:txBody>
      </p:sp>
    </p:spTree>
    <p:extLst>
      <p:ext uri="{BB962C8B-B14F-4D97-AF65-F5344CB8AC3E}">
        <p14:creationId xmlns:p14="http://schemas.microsoft.com/office/powerpoint/2010/main" val="1912304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3A3EB-F5FD-CA42-9FAC-F14A01B96B4C}"/>
              </a:ext>
            </a:extLst>
          </p:cNvPr>
          <p:cNvSpPr>
            <a:spLocks noGrp="1"/>
          </p:cNvSpPr>
          <p:nvPr>
            <p:ph type="dt" sz="half" idx="10"/>
          </p:nvPr>
        </p:nvSpPr>
        <p:spPr/>
        <p:txBody>
          <a:bodyPr/>
          <a:lstStyle/>
          <a:p>
            <a:fld id="{6700A58B-DD98-43D0-B791-721480A02982}" type="datetime1">
              <a:rPr lang="en-US" smtClean="0"/>
              <a:t>1/10/21</a:t>
            </a:fld>
            <a:endParaRPr lang="en-US"/>
          </a:p>
        </p:txBody>
      </p:sp>
      <p:sp>
        <p:nvSpPr>
          <p:cNvPr id="3" name="Title 2">
            <a:extLst>
              <a:ext uri="{FF2B5EF4-FFF2-40B4-BE49-F238E27FC236}">
                <a16:creationId xmlns:a16="http://schemas.microsoft.com/office/drawing/2014/main" id="{53DE30F0-481E-A24D-AD85-1E51D92351A7}"/>
              </a:ext>
            </a:extLst>
          </p:cNvPr>
          <p:cNvSpPr>
            <a:spLocks noGrp="1"/>
          </p:cNvSpPr>
          <p:nvPr>
            <p:ph type="title"/>
          </p:nvPr>
        </p:nvSpPr>
        <p:spPr/>
        <p:txBody>
          <a:bodyPr/>
          <a:lstStyle/>
          <a:p>
            <a:r>
              <a:rPr lang="en-US" dirty="0"/>
              <a:t>library(</a:t>
            </a:r>
            <a:r>
              <a:rPr lang="en-US" dirty="0" err="1"/>
              <a:t>googleLanguageR</a:t>
            </a:r>
            <a:r>
              <a:rPr lang="en-US" dirty="0"/>
              <a:t>)</a:t>
            </a:r>
          </a:p>
        </p:txBody>
      </p:sp>
      <p:sp>
        <p:nvSpPr>
          <p:cNvPr id="4" name="Slide Number Placeholder 3">
            <a:extLst>
              <a:ext uri="{FF2B5EF4-FFF2-40B4-BE49-F238E27FC236}">
                <a16:creationId xmlns:a16="http://schemas.microsoft.com/office/drawing/2014/main" id="{77F988A6-607D-6248-99BD-872B1FBB6A56}"/>
              </a:ext>
            </a:extLst>
          </p:cNvPr>
          <p:cNvSpPr>
            <a:spLocks noGrp="1"/>
          </p:cNvSpPr>
          <p:nvPr>
            <p:ph type="sldNum" sz="quarter" idx="12"/>
          </p:nvPr>
        </p:nvSpPr>
        <p:spPr/>
        <p:txBody>
          <a:bodyPr/>
          <a:lstStyle/>
          <a:p>
            <a:fld id="{37290FF7-652B-4475-AEAB-8B1A5D23AE09}" type="slidenum">
              <a:rPr lang="en-US" smtClean="0"/>
              <a:t>20</a:t>
            </a:fld>
            <a:endParaRPr lang="en-US"/>
          </a:p>
        </p:txBody>
      </p:sp>
      <p:sp>
        <p:nvSpPr>
          <p:cNvPr id="5" name="Footer Placeholder 4">
            <a:extLst>
              <a:ext uri="{FF2B5EF4-FFF2-40B4-BE49-F238E27FC236}">
                <a16:creationId xmlns:a16="http://schemas.microsoft.com/office/drawing/2014/main" id="{31062848-505A-1D46-90D8-EDC343559966}"/>
              </a:ext>
            </a:extLst>
          </p:cNvPr>
          <p:cNvSpPr>
            <a:spLocks noGrp="1"/>
          </p:cNvSpPr>
          <p:nvPr>
            <p:ph type="ftr" sz="quarter" idx="3"/>
          </p:nvPr>
        </p:nvSpPr>
        <p:spPr/>
        <p:txBody>
          <a:bodyPr/>
          <a:lstStyle/>
          <a:p>
            <a:r>
              <a:rPr lang="en-US"/>
              <a:t>Kwartler</a:t>
            </a:r>
            <a:endParaRPr lang="en-US" dirty="0"/>
          </a:p>
        </p:txBody>
      </p:sp>
      <p:grpSp>
        <p:nvGrpSpPr>
          <p:cNvPr id="6" name="Group 5">
            <a:extLst>
              <a:ext uri="{FF2B5EF4-FFF2-40B4-BE49-F238E27FC236}">
                <a16:creationId xmlns:a16="http://schemas.microsoft.com/office/drawing/2014/main" id="{EF83D380-B8D4-AA4C-B624-0389B63BE0D3}"/>
              </a:ext>
            </a:extLst>
          </p:cNvPr>
          <p:cNvGrpSpPr/>
          <p:nvPr/>
        </p:nvGrpSpPr>
        <p:grpSpPr>
          <a:xfrm>
            <a:off x="1714500" y="1945310"/>
            <a:ext cx="5715000" cy="2967380"/>
            <a:chOff x="1714500" y="1064690"/>
            <a:chExt cx="5715000" cy="2967380"/>
          </a:xfrm>
        </p:grpSpPr>
        <p:grpSp>
          <p:nvGrpSpPr>
            <p:cNvPr id="9" name="Group 8">
              <a:extLst>
                <a:ext uri="{FF2B5EF4-FFF2-40B4-BE49-F238E27FC236}">
                  <a16:creationId xmlns:a16="http://schemas.microsoft.com/office/drawing/2014/main" id="{8F521442-C17C-1042-8181-281B52B75166}"/>
                </a:ext>
              </a:extLst>
            </p:cNvPr>
            <p:cNvGrpSpPr/>
            <p:nvPr/>
          </p:nvGrpSpPr>
          <p:grpSpPr>
            <a:xfrm>
              <a:off x="1714500" y="2031819"/>
              <a:ext cx="5715000" cy="2000251"/>
              <a:chOff x="1714500" y="3325324"/>
              <a:chExt cx="5715000" cy="2000251"/>
            </a:xfrm>
          </p:grpSpPr>
          <p:pic>
            <p:nvPicPr>
              <p:cNvPr id="11" name="Picture 2" descr="Image result for what is an api">
                <a:extLst>
                  <a:ext uri="{FF2B5EF4-FFF2-40B4-BE49-F238E27FC236}">
                    <a16:creationId xmlns:a16="http://schemas.microsoft.com/office/drawing/2014/main" id="{E239177C-67E8-A44B-AC1E-8FDB10B5E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E1D6FE49-2995-BD45-BD51-26D047A6C1C7}"/>
                  </a:ext>
                </a:extLst>
              </p:cNvPr>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B19492-6465-3A4F-BB96-28206E480215}"/>
                  </a:ext>
                </a:extLst>
              </p:cNvPr>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EB624043-DB8E-FB43-A753-D574264493C7}"/>
                </a:ext>
              </a:extLst>
            </p:cNvPr>
            <p:cNvSpPr/>
            <p:nvPr/>
          </p:nvSpPr>
          <p:spPr>
            <a:xfrm>
              <a:off x="2045369" y="1064690"/>
              <a:ext cx="5053263" cy="369332"/>
            </a:xfrm>
            <a:prstGeom prst="rect">
              <a:avLst/>
            </a:prstGeom>
            <a:ln>
              <a:solidFill>
                <a:schemeClr val="accent6"/>
              </a:solidFill>
            </a:ln>
          </p:spPr>
          <p:txBody>
            <a:bodyPr wrap="square">
              <a:spAutoFit/>
            </a:bodyPr>
            <a:lstStyle/>
            <a:p>
              <a:pPr algn="ctr"/>
              <a:r>
                <a:rPr lang="en-US" dirty="0"/>
                <a:t>R will make NLP requests to Google Services.</a:t>
              </a:r>
            </a:p>
          </p:txBody>
        </p:sp>
      </p:grpSp>
      <p:pic>
        <p:nvPicPr>
          <p:cNvPr id="2050" name="Picture 2" descr="R: R Logo">
            <a:extLst>
              <a:ext uri="{FF2B5EF4-FFF2-40B4-BE49-F238E27FC236}">
                <a16:creationId xmlns:a16="http://schemas.microsoft.com/office/drawing/2014/main" id="{BEF242AE-097A-3849-9769-83A65FBF0694}"/>
              </a:ext>
            </a:extLst>
          </p:cNvPr>
          <p:cNvPicPr>
            <a:picLocks noChangeAspect="1" noChangeArrowheads="1"/>
          </p:cNvPicPr>
          <p:nvPr/>
        </p:nvPicPr>
        <p:blipFill>
          <a:blip r:embed="rId3">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1949115" y="3379714"/>
            <a:ext cx="1332445" cy="10324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Natural Language API | Drupal.org">
            <a:extLst>
              <a:ext uri="{FF2B5EF4-FFF2-40B4-BE49-F238E27FC236}">
                <a16:creationId xmlns:a16="http://schemas.microsoft.com/office/drawing/2014/main" id="{62AB9EF0-ABA0-BD45-A32E-EAA6FEDB85F4}"/>
              </a:ext>
            </a:extLst>
          </p:cNvPr>
          <p:cNvPicPr>
            <a:picLocks noChangeAspect="1" noChangeArrowheads="1"/>
          </p:cNvPicPr>
          <p:nvPr/>
        </p:nvPicPr>
        <p:blipFill>
          <a:blip r:embed="rId4">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5509242" y="3015443"/>
            <a:ext cx="2086219" cy="179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1B076-2C64-7440-99AF-821E7034D693}"/>
              </a:ext>
            </a:extLst>
          </p:cNvPr>
          <p:cNvSpPr>
            <a:spLocks noGrp="1"/>
          </p:cNvSpPr>
          <p:nvPr>
            <p:ph type="dt" sz="half" idx="10"/>
          </p:nvPr>
        </p:nvSpPr>
        <p:spPr/>
        <p:txBody>
          <a:bodyPr/>
          <a:lstStyle/>
          <a:p>
            <a:fld id="{6700A58B-DD98-43D0-B791-721480A02982}" type="datetime1">
              <a:rPr lang="en-US" smtClean="0"/>
              <a:t>1/10/21</a:t>
            </a:fld>
            <a:endParaRPr lang="en-US"/>
          </a:p>
        </p:txBody>
      </p:sp>
      <p:sp>
        <p:nvSpPr>
          <p:cNvPr id="3" name="Title 2">
            <a:extLst>
              <a:ext uri="{FF2B5EF4-FFF2-40B4-BE49-F238E27FC236}">
                <a16:creationId xmlns:a16="http://schemas.microsoft.com/office/drawing/2014/main" id="{73808282-82C6-8E4A-9A38-995A7859EE51}"/>
              </a:ext>
            </a:extLst>
          </p:cNvPr>
          <p:cNvSpPr>
            <a:spLocks noGrp="1"/>
          </p:cNvSpPr>
          <p:nvPr>
            <p:ph type="title"/>
          </p:nvPr>
        </p:nvSpPr>
        <p:spPr/>
        <p:txBody>
          <a:bodyPr/>
          <a:lstStyle/>
          <a:p>
            <a:r>
              <a:rPr lang="en-US" dirty="0"/>
              <a:t>How does Speech to Text Work?</a:t>
            </a:r>
          </a:p>
        </p:txBody>
      </p:sp>
      <p:sp>
        <p:nvSpPr>
          <p:cNvPr id="4" name="Slide Number Placeholder 3">
            <a:extLst>
              <a:ext uri="{FF2B5EF4-FFF2-40B4-BE49-F238E27FC236}">
                <a16:creationId xmlns:a16="http://schemas.microsoft.com/office/drawing/2014/main" id="{F56823D7-80D4-F14D-984D-416278B4BBC0}"/>
              </a:ext>
            </a:extLst>
          </p:cNvPr>
          <p:cNvSpPr>
            <a:spLocks noGrp="1"/>
          </p:cNvSpPr>
          <p:nvPr>
            <p:ph type="sldNum" sz="quarter" idx="12"/>
          </p:nvPr>
        </p:nvSpPr>
        <p:spPr/>
        <p:txBody>
          <a:bodyPr/>
          <a:lstStyle/>
          <a:p>
            <a:fld id="{37290FF7-652B-4475-AEAB-8B1A5D23AE09}" type="slidenum">
              <a:rPr lang="en-US" smtClean="0"/>
              <a:t>21</a:t>
            </a:fld>
            <a:endParaRPr lang="en-US"/>
          </a:p>
        </p:txBody>
      </p:sp>
      <p:sp>
        <p:nvSpPr>
          <p:cNvPr id="5" name="Footer Placeholder 4">
            <a:extLst>
              <a:ext uri="{FF2B5EF4-FFF2-40B4-BE49-F238E27FC236}">
                <a16:creationId xmlns:a16="http://schemas.microsoft.com/office/drawing/2014/main" id="{01E6B5D8-E611-0646-A133-47AFB7C71096}"/>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E00E4495-002C-0747-A09B-BA7CA7BE6153}"/>
              </a:ext>
            </a:extLst>
          </p:cNvPr>
          <p:cNvPicPr>
            <a:picLocks noChangeAspect="1"/>
          </p:cNvPicPr>
          <p:nvPr/>
        </p:nvPicPr>
        <p:blipFill>
          <a:blip r:embed="rId2"/>
          <a:stretch>
            <a:fillRect/>
          </a:stretch>
        </p:blipFill>
        <p:spPr>
          <a:xfrm>
            <a:off x="1402510" y="1668312"/>
            <a:ext cx="1422400" cy="584200"/>
          </a:xfrm>
          <a:prstGeom prst="rect">
            <a:avLst/>
          </a:prstGeom>
        </p:spPr>
      </p:pic>
      <p:sp>
        <p:nvSpPr>
          <p:cNvPr id="7" name="TextBox 6">
            <a:extLst>
              <a:ext uri="{FF2B5EF4-FFF2-40B4-BE49-F238E27FC236}">
                <a16:creationId xmlns:a16="http://schemas.microsoft.com/office/drawing/2014/main" id="{706CB460-5931-384A-8138-D4F232A68CC8}"/>
              </a:ext>
            </a:extLst>
          </p:cNvPr>
          <p:cNvSpPr txBox="1"/>
          <p:nvPr/>
        </p:nvSpPr>
        <p:spPr>
          <a:xfrm>
            <a:off x="52762" y="1035169"/>
            <a:ext cx="4121897" cy="369332"/>
          </a:xfrm>
          <a:prstGeom prst="rect">
            <a:avLst/>
          </a:prstGeom>
          <a:noFill/>
        </p:spPr>
        <p:txBody>
          <a:bodyPr wrap="square" rtlCol="0">
            <a:spAutoFit/>
          </a:bodyPr>
          <a:lstStyle/>
          <a:p>
            <a:pPr algn="ctr"/>
            <a:r>
              <a:rPr lang="en-US" dirty="0"/>
              <a:t>Phonetic Indexing &amp; Speech Transcription</a:t>
            </a:r>
          </a:p>
        </p:txBody>
      </p:sp>
      <p:sp>
        <p:nvSpPr>
          <p:cNvPr id="8" name="Rectangle 7">
            <a:extLst>
              <a:ext uri="{FF2B5EF4-FFF2-40B4-BE49-F238E27FC236}">
                <a16:creationId xmlns:a16="http://schemas.microsoft.com/office/drawing/2014/main" id="{96B7F4AE-F044-AE4B-ADFF-BFCCE35055D9}"/>
              </a:ext>
            </a:extLst>
          </p:cNvPr>
          <p:cNvSpPr/>
          <p:nvPr/>
        </p:nvSpPr>
        <p:spPr>
          <a:xfrm>
            <a:off x="583920" y="2516323"/>
            <a:ext cx="3059579" cy="1954381"/>
          </a:xfrm>
          <a:prstGeom prst="rect">
            <a:avLst/>
          </a:prstGeom>
        </p:spPr>
        <p:txBody>
          <a:bodyPr wrap="square">
            <a:spAutoFit/>
          </a:bodyPr>
          <a:lstStyle/>
          <a:p>
            <a:r>
              <a:rPr lang="en-US" sz="1100" dirty="0">
                <a:latin typeface="Helvetica" pitchFamily="2" charset="0"/>
              </a:rPr>
              <a:t>“The phonetic indexing and search technology works in two phases: indexing and searching. During the indexing phase it builds an index of the speech content using a phoneme-based speech recognition system. The speech content is transformed into phoneme lattices, which are compact probabilistic representations of the possibly uttered sentences. Special lookup trees are then built for these lattices in order to reduce look-up time during queries.”</a:t>
            </a:r>
            <a:endParaRPr lang="en-US" sz="1100" dirty="0">
              <a:effectLst/>
              <a:latin typeface="Helvetica" pitchFamily="2" charset="0"/>
            </a:endParaRPr>
          </a:p>
        </p:txBody>
      </p:sp>
      <p:sp>
        <p:nvSpPr>
          <p:cNvPr id="9" name="TextBox 8">
            <a:extLst>
              <a:ext uri="{FF2B5EF4-FFF2-40B4-BE49-F238E27FC236}">
                <a16:creationId xmlns:a16="http://schemas.microsoft.com/office/drawing/2014/main" id="{CF8CC66A-418B-114B-A2EB-3BA9F81D2E62}"/>
              </a:ext>
            </a:extLst>
          </p:cNvPr>
          <p:cNvSpPr txBox="1"/>
          <p:nvPr/>
        </p:nvSpPr>
        <p:spPr>
          <a:xfrm>
            <a:off x="334496" y="4877110"/>
            <a:ext cx="3558428" cy="1200329"/>
          </a:xfrm>
          <a:prstGeom prst="rect">
            <a:avLst/>
          </a:prstGeom>
          <a:noFill/>
        </p:spPr>
        <p:txBody>
          <a:bodyPr wrap="square" rtlCol="0">
            <a:spAutoFit/>
          </a:bodyPr>
          <a:lstStyle/>
          <a:p>
            <a:r>
              <a:rPr lang="en-US" dirty="0"/>
              <a:t>Audio is matched to a huge library of audio dictionary (100Ks of entries), those dictionary entries match known text transcriptions</a:t>
            </a:r>
          </a:p>
        </p:txBody>
      </p:sp>
      <p:sp>
        <p:nvSpPr>
          <p:cNvPr id="11" name="TextBox 10">
            <a:extLst>
              <a:ext uri="{FF2B5EF4-FFF2-40B4-BE49-F238E27FC236}">
                <a16:creationId xmlns:a16="http://schemas.microsoft.com/office/drawing/2014/main" id="{0D4965AF-024F-AA46-BE71-C20024E03D22}"/>
              </a:ext>
            </a:extLst>
          </p:cNvPr>
          <p:cNvSpPr txBox="1"/>
          <p:nvPr/>
        </p:nvSpPr>
        <p:spPr>
          <a:xfrm>
            <a:off x="4825626" y="1061544"/>
            <a:ext cx="4121897" cy="369332"/>
          </a:xfrm>
          <a:prstGeom prst="rect">
            <a:avLst/>
          </a:prstGeom>
          <a:noFill/>
        </p:spPr>
        <p:txBody>
          <a:bodyPr wrap="square" rtlCol="0">
            <a:spAutoFit/>
          </a:bodyPr>
          <a:lstStyle/>
          <a:p>
            <a:pPr algn="ctr"/>
            <a:r>
              <a:rPr lang="en-US" dirty="0"/>
              <a:t>Phoneme Indexing &amp; Speech Transcription</a:t>
            </a:r>
          </a:p>
        </p:txBody>
      </p:sp>
      <p:sp>
        <p:nvSpPr>
          <p:cNvPr id="12" name="Rectangle 11">
            <a:extLst>
              <a:ext uri="{FF2B5EF4-FFF2-40B4-BE49-F238E27FC236}">
                <a16:creationId xmlns:a16="http://schemas.microsoft.com/office/drawing/2014/main" id="{466F915D-ADAB-E340-803F-C49C753B536B}"/>
              </a:ext>
            </a:extLst>
          </p:cNvPr>
          <p:cNvSpPr/>
          <p:nvPr/>
        </p:nvSpPr>
        <p:spPr>
          <a:xfrm>
            <a:off x="4956922" y="2576119"/>
            <a:ext cx="3558428" cy="1954381"/>
          </a:xfrm>
          <a:prstGeom prst="rect">
            <a:avLst/>
          </a:prstGeom>
        </p:spPr>
        <p:txBody>
          <a:bodyPr wrap="square">
            <a:spAutoFit/>
          </a:bodyPr>
          <a:lstStyle/>
          <a:p>
            <a:r>
              <a:rPr lang="en-US" sz="1100" dirty="0">
                <a:latin typeface="Arial" panose="020B0604020202020204" pitchFamily="34" charset="0"/>
                <a:ea typeface="Times New Roman" panose="02020603050405020304" pitchFamily="18" charset="0"/>
              </a:rPr>
              <a:t>Statistically weighted language model to the sequences of phonemes to derive the most likely combination of phonemes into words (the sounds “Z” and “K” are rarely heard in that order) and sentences of what was actually being said (to solve for the acoustic confusion of “recognize speech” versus “wreck a nice beach”).   This is similar to how the human brain applies context to reason out what is being said in a noisy environment (if you are in a loud doctor’s office, the nurse most likely said “Wait Here”, not “Weight Hear”). </a:t>
            </a:r>
            <a:endParaRPr lang="en-US" sz="1100" dirty="0"/>
          </a:p>
        </p:txBody>
      </p:sp>
      <p:pic>
        <p:nvPicPr>
          <p:cNvPr id="3076" name="Picture 4" descr="Speech Analytics Software: Customer Engagement Solutions from CallMiner">
            <a:extLst>
              <a:ext uri="{FF2B5EF4-FFF2-40B4-BE49-F238E27FC236}">
                <a16:creationId xmlns:a16="http://schemas.microsoft.com/office/drawing/2014/main" id="{3A4A4856-9918-714E-B8A2-7F1344B26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825" y="1535817"/>
            <a:ext cx="3643498" cy="7502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237C873-8616-5941-B784-7493F3700020}"/>
              </a:ext>
            </a:extLst>
          </p:cNvPr>
          <p:cNvSpPr txBox="1"/>
          <p:nvPr/>
        </p:nvSpPr>
        <p:spPr>
          <a:xfrm>
            <a:off x="4825626" y="4809412"/>
            <a:ext cx="3558428" cy="1200329"/>
          </a:xfrm>
          <a:prstGeom prst="rect">
            <a:avLst/>
          </a:prstGeom>
          <a:noFill/>
        </p:spPr>
        <p:txBody>
          <a:bodyPr wrap="square" rtlCol="0">
            <a:spAutoFit/>
          </a:bodyPr>
          <a:lstStyle/>
          <a:p>
            <a:r>
              <a:rPr lang="en-US" dirty="0"/>
              <a:t>Audio is matched to a small library of phonemes(44 in English), the sequences are probabilistically determined</a:t>
            </a:r>
          </a:p>
        </p:txBody>
      </p:sp>
    </p:spTree>
    <p:extLst>
      <p:ext uri="{BB962C8B-B14F-4D97-AF65-F5344CB8AC3E}">
        <p14:creationId xmlns:p14="http://schemas.microsoft.com/office/powerpoint/2010/main" val="3116006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D612E-7B45-DA4E-AF0E-981124F4E791}"/>
              </a:ext>
            </a:extLst>
          </p:cNvPr>
          <p:cNvSpPr>
            <a:spLocks noGrp="1"/>
          </p:cNvSpPr>
          <p:nvPr>
            <p:ph type="dt" sz="half" idx="10"/>
          </p:nvPr>
        </p:nvSpPr>
        <p:spPr/>
        <p:txBody>
          <a:bodyPr/>
          <a:lstStyle/>
          <a:p>
            <a:fld id="{6700A58B-DD98-43D0-B791-721480A02982}" type="datetime1">
              <a:rPr lang="en-US" smtClean="0"/>
              <a:t>1/10/21</a:t>
            </a:fld>
            <a:endParaRPr lang="en-US"/>
          </a:p>
        </p:txBody>
      </p:sp>
      <p:sp>
        <p:nvSpPr>
          <p:cNvPr id="3" name="Title 2">
            <a:extLst>
              <a:ext uri="{FF2B5EF4-FFF2-40B4-BE49-F238E27FC236}">
                <a16:creationId xmlns:a16="http://schemas.microsoft.com/office/drawing/2014/main" id="{AEA90132-8B1D-EC45-BF75-D661CF567255}"/>
              </a:ext>
            </a:extLst>
          </p:cNvPr>
          <p:cNvSpPr>
            <a:spLocks noGrp="1"/>
          </p:cNvSpPr>
          <p:nvPr>
            <p:ph type="title"/>
          </p:nvPr>
        </p:nvSpPr>
        <p:spPr/>
        <p:txBody>
          <a:bodyPr/>
          <a:lstStyle/>
          <a:p>
            <a:r>
              <a:rPr lang="en-US" dirty="0"/>
              <a:t>Open </a:t>
            </a:r>
            <a:r>
              <a:rPr lang="en-US" dirty="0" err="1"/>
              <a:t>C_Speech_to_Text_API.R</a:t>
            </a:r>
            <a:endParaRPr lang="en-US" dirty="0"/>
          </a:p>
        </p:txBody>
      </p:sp>
      <p:sp>
        <p:nvSpPr>
          <p:cNvPr id="4" name="Slide Number Placeholder 3">
            <a:extLst>
              <a:ext uri="{FF2B5EF4-FFF2-40B4-BE49-F238E27FC236}">
                <a16:creationId xmlns:a16="http://schemas.microsoft.com/office/drawing/2014/main" id="{A0129341-12D2-E341-BD38-1D545254EFD3}"/>
              </a:ext>
            </a:extLst>
          </p:cNvPr>
          <p:cNvSpPr>
            <a:spLocks noGrp="1"/>
          </p:cNvSpPr>
          <p:nvPr>
            <p:ph type="sldNum" sz="quarter" idx="12"/>
          </p:nvPr>
        </p:nvSpPr>
        <p:spPr/>
        <p:txBody>
          <a:bodyPr/>
          <a:lstStyle/>
          <a:p>
            <a:fld id="{37290FF7-652B-4475-AEAB-8B1A5D23AE09}" type="slidenum">
              <a:rPr lang="en-US" smtClean="0"/>
              <a:t>22</a:t>
            </a:fld>
            <a:endParaRPr lang="en-US"/>
          </a:p>
        </p:txBody>
      </p:sp>
      <p:sp>
        <p:nvSpPr>
          <p:cNvPr id="5" name="Footer Placeholder 4">
            <a:extLst>
              <a:ext uri="{FF2B5EF4-FFF2-40B4-BE49-F238E27FC236}">
                <a16:creationId xmlns:a16="http://schemas.microsoft.com/office/drawing/2014/main" id="{9052F3DF-36CB-864C-970E-8F07EC2FD69E}"/>
              </a:ext>
            </a:extLst>
          </p:cNvPr>
          <p:cNvSpPr>
            <a:spLocks noGrp="1"/>
          </p:cNvSpPr>
          <p:nvPr>
            <p:ph type="ftr" sz="quarter" idx="3"/>
          </p:nvPr>
        </p:nvSpPr>
        <p:spPr/>
        <p:txBody>
          <a:bodyPr/>
          <a:lstStyle/>
          <a:p>
            <a:r>
              <a:rPr lang="en-US"/>
              <a:t>Kwartler</a:t>
            </a:r>
            <a:endParaRPr lang="en-US" dirty="0"/>
          </a:p>
        </p:txBody>
      </p:sp>
      <p:sp>
        <p:nvSpPr>
          <p:cNvPr id="6" name="Triangle 5">
            <a:extLst>
              <a:ext uri="{FF2B5EF4-FFF2-40B4-BE49-F238E27FC236}">
                <a16:creationId xmlns:a16="http://schemas.microsoft.com/office/drawing/2014/main" id="{79CE2E66-A7D4-AA41-AE49-3D7797FBBD09}"/>
              </a:ext>
            </a:extLst>
          </p:cNvPr>
          <p:cNvSpPr/>
          <p:nvPr/>
        </p:nvSpPr>
        <p:spPr>
          <a:xfrm>
            <a:off x="3353908" y="2320349"/>
            <a:ext cx="2998694" cy="25850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4ECD8B-7BA4-B34D-BDD0-A0CF8EDC17E2}"/>
              </a:ext>
            </a:extLst>
          </p:cNvPr>
          <p:cNvSpPr txBox="1"/>
          <p:nvPr/>
        </p:nvSpPr>
        <p:spPr>
          <a:xfrm>
            <a:off x="4470778" y="2004593"/>
            <a:ext cx="764953" cy="369332"/>
          </a:xfrm>
          <a:prstGeom prst="rect">
            <a:avLst/>
          </a:prstGeom>
          <a:noFill/>
        </p:spPr>
        <p:txBody>
          <a:bodyPr wrap="none" rtlCol="0">
            <a:spAutoFit/>
          </a:bodyPr>
          <a:lstStyle/>
          <a:p>
            <a:r>
              <a:rPr lang="en-US" dirty="0"/>
              <a:t>Speed</a:t>
            </a:r>
          </a:p>
        </p:txBody>
      </p:sp>
      <p:sp>
        <p:nvSpPr>
          <p:cNvPr id="8" name="TextBox 7">
            <a:extLst>
              <a:ext uri="{FF2B5EF4-FFF2-40B4-BE49-F238E27FC236}">
                <a16:creationId xmlns:a16="http://schemas.microsoft.com/office/drawing/2014/main" id="{633319C4-4462-0E4C-AE22-8EE3BCCE9761}"/>
              </a:ext>
            </a:extLst>
          </p:cNvPr>
          <p:cNvSpPr txBox="1"/>
          <p:nvPr/>
        </p:nvSpPr>
        <p:spPr>
          <a:xfrm>
            <a:off x="2858264" y="4827994"/>
            <a:ext cx="594073" cy="369332"/>
          </a:xfrm>
          <a:prstGeom prst="rect">
            <a:avLst/>
          </a:prstGeom>
          <a:noFill/>
        </p:spPr>
        <p:txBody>
          <a:bodyPr wrap="none" rtlCol="0">
            <a:spAutoFit/>
          </a:bodyPr>
          <a:lstStyle/>
          <a:p>
            <a:r>
              <a:rPr lang="en-US" dirty="0"/>
              <a:t>Cost</a:t>
            </a:r>
          </a:p>
        </p:txBody>
      </p:sp>
      <p:sp>
        <p:nvSpPr>
          <p:cNvPr id="9" name="TextBox 8">
            <a:extLst>
              <a:ext uri="{FF2B5EF4-FFF2-40B4-BE49-F238E27FC236}">
                <a16:creationId xmlns:a16="http://schemas.microsoft.com/office/drawing/2014/main" id="{9C656530-7EE6-7245-86DF-0EF357EB3AA4}"/>
              </a:ext>
            </a:extLst>
          </p:cNvPr>
          <p:cNvSpPr txBox="1"/>
          <p:nvPr/>
        </p:nvSpPr>
        <p:spPr>
          <a:xfrm>
            <a:off x="6288946" y="4827994"/>
            <a:ext cx="1023101" cy="369332"/>
          </a:xfrm>
          <a:prstGeom prst="rect">
            <a:avLst/>
          </a:prstGeom>
          <a:noFill/>
        </p:spPr>
        <p:txBody>
          <a:bodyPr wrap="none" rtlCol="0">
            <a:spAutoFit/>
          </a:bodyPr>
          <a:lstStyle/>
          <a:p>
            <a:r>
              <a:rPr lang="en-US" dirty="0"/>
              <a:t>Accuracy</a:t>
            </a:r>
          </a:p>
        </p:txBody>
      </p:sp>
      <p:pic>
        <p:nvPicPr>
          <p:cNvPr id="10" name="Picture 4" descr="Speech Analytics Software: Customer Engagement Solutions from CallMiner">
            <a:extLst>
              <a:ext uri="{FF2B5EF4-FFF2-40B4-BE49-F238E27FC236}">
                <a16:creationId xmlns:a16="http://schemas.microsoft.com/office/drawing/2014/main" id="{BD0CDEB9-AA98-8440-838F-751AA1C85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461855"/>
            <a:ext cx="1927265" cy="3968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4403F5-61C9-804A-AA0C-6918C62CC65C}"/>
              </a:ext>
            </a:extLst>
          </p:cNvPr>
          <p:cNvSpPr txBox="1"/>
          <p:nvPr/>
        </p:nvSpPr>
        <p:spPr>
          <a:xfrm>
            <a:off x="6115050" y="1908983"/>
            <a:ext cx="2428485" cy="923330"/>
          </a:xfrm>
          <a:prstGeom prst="rect">
            <a:avLst/>
          </a:prstGeom>
          <a:noFill/>
        </p:spPr>
        <p:txBody>
          <a:bodyPr wrap="none" rtlCol="0">
            <a:spAutoFit/>
          </a:bodyPr>
          <a:lstStyle/>
          <a:p>
            <a:r>
              <a:rPr lang="en-US" dirty="0"/>
              <a:t>-Fast</a:t>
            </a:r>
          </a:p>
          <a:p>
            <a:r>
              <a:rPr lang="en-US" dirty="0"/>
              <a:t>+Low Computation Cost</a:t>
            </a:r>
          </a:p>
          <a:p>
            <a:r>
              <a:rPr lang="en-US" dirty="0"/>
              <a:t>-Less Accurate</a:t>
            </a:r>
          </a:p>
        </p:txBody>
      </p:sp>
      <p:pic>
        <p:nvPicPr>
          <p:cNvPr id="12" name="Picture 11">
            <a:extLst>
              <a:ext uri="{FF2B5EF4-FFF2-40B4-BE49-F238E27FC236}">
                <a16:creationId xmlns:a16="http://schemas.microsoft.com/office/drawing/2014/main" id="{45EFDD4C-D7D4-5A4D-90FE-B7847BB46251}"/>
              </a:ext>
            </a:extLst>
          </p:cNvPr>
          <p:cNvPicPr>
            <a:picLocks noChangeAspect="1"/>
          </p:cNvPicPr>
          <p:nvPr/>
        </p:nvPicPr>
        <p:blipFill>
          <a:blip r:embed="rId3"/>
          <a:stretch>
            <a:fillRect/>
          </a:stretch>
        </p:blipFill>
        <p:spPr>
          <a:xfrm>
            <a:off x="873085" y="1521980"/>
            <a:ext cx="942268" cy="387003"/>
          </a:xfrm>
          <a:prstGeom prst="rect">
            <a:avLst/>
          </a:prstGeom>
        </p:spPr>
      </p:pic>
      <p:sp>
        <p:nvSpPr>
          <p:cNvPr id="13" name="TextBox 12">
            <a:extLst>
              <a:ext uri="{FF2B5EF4-FFF2-40B4-BE49-F238E27FC236}">
                <a16:creationId xmlns:a16="http://schemas.microsoft.com/office/drawing/2014/main" id="{406D1618-58A9-4D47-A03C-679FAACA1567}"/>
              </a:ext>
            </a:extLst>
          </p:cNvPr>
          <p:cNvSpPr txBox="1"/>
          <p:nvPr/>
        </p:nvSpPr>
        <p:spPr>
          <a:xfrm>
            <a:off x="802683" y="1858684"/>
            <a:ext cx="2788777" cy="923330"/>
          </a:xfrm>
          <a:prstGeom prst="rect">
            <a:avLst/>
          </a:prstGeom>
          <a:noFill/>
        </p:spPr>
        <p:txBody>
          <a:bodyPr wrap="none" rtlCol="0">
            <a:spAutoFit/>
          </a:bodyPr>
          <a:lstStyle/>
          <a:p>
            <a:r>
              <a:rPr lang="en-US" dirty="0"/>
              <a:t>-Slow</a:t>
            </a:r>
          </a:p>
          <a:p>
            <a:r>
              <a:rPr lang="en-US" dirty="0"/>
              <a:t>-Computationally Expensive</a:t>
            </a:r>
          </a:p>
          <a:p>
            <a:r>
              <a:rPr lang="en-US" dirty="0"/>
              <a:t>+Accurate</a:t>
            </a:r>
          </a:p>
        </p:txBody>
      </p:sp>
      <p:sp>
        <p:nvSpPr>
          <p:cNvPr id="14" name="Rectangle 13">
            <a:extLst>
              <a:ext uri="{FF2B5EF4-FFF2-40B4-BE49-F238E27FC236}">
                <a16:creationId xmlns:a16="http://schemas.microsoft.com/office/drawing/2014/main" id="{0D3EDA1B-9B8E-6A46-A7C9-ABDCD9C93B3D}"/>
              </a:ext>
            </a:extLst>
          </p:cNvPr>
          <p:cNvSpPr/>
          <p:nvPr/>
        </p:nvSpPr>
        <p:spPr>
          <a:xfrm>
            <a:off x="497541" y="5580529"/>
            <a:ext cx="8229600" cy="5244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many business decisions you get 1 or 2, and have to prioritize the other attributes.</a:t>
            </a:r>
          </a:p>
        </p:txBody>
      </p:sp>
    </p:spTree>
    <p:extLst>
      <p:ext uri="{BB962C8B-B14F-4D97-AF65-F5344CB8AC3E}">
        <p14:creationId xmlns:p14="http://schemas.microsoft.com/office/powerpoint/2010/main" val="421605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1/10/21</a:t>
            </a:fld>
            <a:endParaRPr lang="en-US" dirty="0"/>
          </a:p>
        </p:txBody>
      </p:sp>
      <p:sp>
        <p:nvSpPr>
          <p:cNvPr id="5" name="Title 4"/>
          <p:cNvSpPr>
            <a:spLocks noGrp="1"/>
          </p:cNvSpPr>
          <p:nvPr>
            <p:ph type="title"/>
          </p:nvPr>
        </p:nvSpPr>
        <p:spPr/>
        <p:txBody>
          <a:bodyPr/>
          <a:lstStyle/>
          <a:p>
            <a:r>
              <a:rPr lang="en-US" dirty="0"/>
              <a:t>What is an API?</a:t>
            </a:r>
          </a:p>
        </p:txBody>
      </p:sp>
      <p:sp>
        <p:nvSpPr>
          <p:cNvPr id="7" name="Rectangle 6"/>
          <p:cNvSpPr/>
          <p:nvPr/>
        </p:nvSpPr>
        <p:spPr>
          <a:xfrm>
            <a:off x="2247900" y="2082060"/>
            <a:ext cx="4572000" cy="923330"/>
          </a:xfrm>
          <a:prstGeom prst="rect">
            <a:avLst/>
          </a:prstGeom>
          <a:ln>
            <a:solidFill>
              <a:schemeClr val="accent6"/>
            </a:solidFill>
          </a:ln>
        </p:spPr>
        <p:txBody>
          <a:bodyPr>
            <a:spAutoFit/>
          </a:bodyPr>
          <a:lstStyle/>
          <a:p>
            <a:pPr algn="ctr"/>
            <a:r>
              <a:rPr lang="en-US" dirty="0"/>
              <a:t>“Application Program Interface”</a:t>
            </a:r>
          </a:p>
          <a:p>
            <a:r>
              <a:rPr lang="en-US" dirty="0"/>
              <a:t>Clearly defined methods of communication between various software components. </a:t>
            </a:r>
          </a:p>
        </p:txBody>
      </p:sp>
      <p:pic>
        <p:nvPicPr>
          <p:cNvPr id="801794"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27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15688" y="1127080"/>
            <a:ext cx="8312624" cy="3131024"/>
          </a:xfrm>
        </p:spPr>
        <p:txBody>
          <a:bodyPr/>
          <a:lstStyle/>
          <a:p>
            <a:r>
              <a:rPr lang="en-US" dirty="0"/>
              <a:t>XML – Extensible Markup Language</a:t>
            </a:r>
          </a:p>
          <a:p>
            <a:pPr lvl="1"/>
            <a:r>
              <a:rPr lang="en-US" dirty="0"/>
              <a:t>Ever wonder why Excel files went from </a:t>
            </a:r>
            <a:r>
              <a:rPr lang="en-US" dirty="0" err="1"/>
              <a:t>xls</a:t>
            </a:r>
            <a:r>
              <a:rPr lang="en-US" dirty="0"/>
              <a:t> to </a:t>
            </a:r>
            <a:r>
              <a:rPr lang="en-US" dirty="0" err="1"/>
              <a:t>xlsx</a:t>
            </a:r>
            <a:r>
              <a:rPr lang="en-US" dirty="0"/>
              <a:t>?  The data is stored as XML.</a:t>
            </a:r>
          </a:p>
          <a:p>
            <a:pPr lvl="1"/>
            <a:endParaRPr lang="en-US" dirty="0"/>
          </a:p>
          <a:p>
            <a:r>
              <a:rPr lang="en-US" dirty="0"/>
              <a:t>JSON- </a:t>
            </a:r>
            <a:r>
              <a:rPr lang="en-US" dirty="0" err="1"/>
              <a:t>Javascript</a:t>
            </a:r>
            <a:r>
              <a:rPr lang="en-US" dirty="0"/>
              <a:t> Object Notation</a:t>
            </a:r>
          </a:p>
          <a:p>
            <a:pPr lvl="1"/>
            <a:r>
              <a:rPr lang="en-US" dirty="0"/>
              <a:t>Similar to R but used to make interactive objects in web browsers.</a:t>
            </a:r>
          </a:p>
        </p:txBody>
      </p:sp>
      <p:sp>
        <p:nvSpPr>
          <p:cNvPr id="5" name="Title 4"/>
          <p:cNvSpPr>
            <a:spLocks noGrp="1"/>
          </p:cNvSpPr>
          <p:nvPr>
            <p:ph type="title"/>
          </p:nvPr>
        </p:nvSpPr>
        <p:spPr/>
        <p:txBody>
          <a:bodyPr/>
          <a:lstStyle/>
          <a:p>
            <a:r>
              <a:rPr lang="en-US" dirty="0"/>
              <a:t>Two formats</a:t>
            </a:r>
          </a:p>
        </p:txBody>
      </p:sp>
      <p:grpSp>
        <p:nvGrpSpPr>
          <p:cNvPr id="12" name="Group 11"/>
          <p:cNvGrpSpPr/>
          <p:nvPr/>
        </p:nvGrpSpPr>
        <p:grpSpPr>
          <a:xfrm>
            <a:off x="1704726" y="3879239"/>
            <a:ext cx="5734548" cy="2000251"/>
            <a:chOff x="1160584" y="3879239"/>
            <a:chExt cx="5734548" cy="2000251"/>
          </a:xfrm>
        </p:grpSpPr>
        <p:pic>
          <p:nvPicPr>
            <p:cNvPr id="6"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584" y="3879239"/>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376147" y="4183434"/>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302256" y="4694697"/>
              <a:ext cx="1697901" cy="369332"/>
            </a:xfrm>
            <a:prstGeom prst="rect">
              <a:avLst/>
            </a:prstGeom>
            <a:noFill/>
          </p:spPr>
          <p:txBody>
            <a:bodyPr wrap="none" rtlCol="0">
              <a:spAutoFit/>
            </a:bodyPr>
            <a:lstStyle/>
            <a:p>
              <a:r>
                <a:rPr lang="en-US" dirty="0">
                  <a:solidFill>
                    <a:schemeClr val="bg1"/>
                  </a:solidFill>
                </a:rPr>
                <a:t>Ask a question</a:t>
              </a:r>
            </a:p>
          </p:txBody>
        </p:sp>
        <p:sp>
          <p:nvSpPr>
            <p:cNvPr id="9" name="Oval 8"/>
            <p:cNvSpPr/>
            <p:nvPr/>
          </p:nvSpPr>
          <p:spPr>
            <a:xfrm>
              <a:off x="5196407" y="4183433"/>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23012" y="4492446"/>
              <a:ext cx="1772120" cy="646331"/>
            </a:xfrm>
            <a:prstGeom prst="rect">
              <a:avLst/>
            </a:prstGeom>
            <a:noFill/>
          </p:spPr>
          <p:txBody>
            <a:bodyPr wrap="square" rtlCol="0">
              <a:spAutoFit/>
            </a:bodyPr>
            <a:lstStyle/>
            <a:p>
              <a:pPr algn="ctr"/>
              <a:r>
                <a:rPr lang="en-US" dirty="0">
                  <a:solidFill>
                    <a:schemeClr val="bg1"/>
                  </a:solidFill>
                </a:rPr>
                <a:t>Respond in XML or JSON</a:t>
              </a:r>
            </a:p>
          </p:txBody>
        </p:sp>
      </p:grpSp>
      <p:sp>
        <p:nvSpPr>
          <p:cNvPr id="14" name="Date Placeholder 1">
            <a:extLst>
              <a:ext uri="{FF2B5EF4-FFF2-40B4-BE49-F238E27FC236}">
                <a16:creationId xmlns:a16="http://schemas.microsoft.com/office/drawing/2014/main" id="{BD3EC70D-7268-DE4F-9BA1-20B610AB5B94}"/>
              </a:ext>
            </a:extLst>
          </p:cNvPr>
          <p:cNvSpPr>
            <a:spLocks noGrp="1"/>
          </p:cNvSpPr>
          <p:nvPr>
            <p:ph type="dt" sz="half" idx="10"/>
          </p:nvPr>
        </p:nvSpPr>
        <p:spPr>
          <a:xfrm>
            <a:off x="628650" y="6356351"/>
            <a:ext cx="2057400" cy="365125"/>
          </a:xfrm>
        </p:spPr>
        <p:txBody>
          <a:bodyPr/>
          <a:lstStyle/>
          <a:p>
            <a:fld id="{6700A58B-DD98-43D0-B791-721480A02982}" type="datetime1">
              <a:rPr lang="en-US" smtClean="0"/>
              <a:t>1/10/21</a:t>
            </a:fld>
            <a:endParaRPr lang="en-US"/>
          </a:p>
        </p:txBody>
      </p:sp>
    </p:spTree>
    <p:extLst>
      <p:ext uri="{BB962C8B-B14F-4D97-AF65-F5344CB8AC3E}">
        <p14:creationId xmlns:p14="http://schemas.microsoft.com/office/powerpoint/2010/main" val="50496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1/10/21</a:t>
            </a:fld>
            <a:endParaRPr lang="en-US" dirty="0"/>
          </a:p>
        </p:txBody>
      </p:sp>
      <p:sp>
        <p:nvSpPr>
          <p:cNvPr id="5" name="Title 4"/>
          <p:cNvSpPr>
            <a:spLocks noGrp="1"/>
          </p:cNvSpPr>
          <p:nvPr>
            <p:ph type="title"/>
          </p:nvPr>
        </p:nvSpPr>
        <p:spPr/>
        <p:txBody>
          <a:bodyPr/>
          <a:lstStyle/>
          <a:p>
            <a:r>
              <a:rPr lang="en-US" dirty="0"/>
              <a:t>Your phone doesn’t have every map in the world.</a:t>
            </a:r>
          </a:p>
        </p:txBody>
      </p:sp>
      <p:grpSp>
        <p:nvGrpSpPr>
          <p:cNvPr id="12" name="Group 11"/>
          <p:cNvGrpSpPr/>
          <p:nvPr/>
        </p:nvGrpSpPr>
        <p:grpSpPr>
          <a:xfrm>
            <a:off x="1714500" y="1945310"/>
            <a:ext cx="5715000" cy="2967380"/>
            <a:chOff x="1714500" y="1064690"/>
            <a:chExt cx="5715000" cy="2967380"/>
          </a:xfrm>
        </p:grpSpPr>
        <p:grpSp>
          <p:nvGrpSpPr>
            <p:cNvPr id="10" name="Group 9"/>
            <p:cNvGrpSpPr/>
            <p:nvPr/>
          </p:nvGrpSpPr>
          <p:grpSpPr>
            <a:xfrm>
              <a:off x="1714500" y="2031819"/>
              <a:ext cx="5715000" cy="2000251"/>
              <a:chOff x="1714500" y="3325324"/>
              <a:chExt cx="5715000" cy="2000251"/>
            </a:xfrm>
          </p:grpSpPr>
          <p:grpSp>
            <p:nvGrpSpPr>
              <p:cNvPr id="6" name="Group 5"/>
              <p:cNvGrpSpPr/>
              <p:nvPr/>
            </p:nvGrpSpPr>
            <p:grpSpPr>
              <a:xfrm>
                <a:off x="1714500" y="3325324"/>
                <a:ext cx="5715000" cy="2000251"/>
                <a:chOff x="1714500" y="3325324"/>
                <a:chExt cx="5715000" cy="2000251"/>
              </a:xfrm>
            </p:grpSpPr>
            <p:pic>
              <p:nvPicPr>
                <p:cNvPr id="801794" name="Picture 2" descr="Image result for what is an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2" descr="Image result for google maps logo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1742" y="3925535"/>
                <a:ext cx="706603" cy="706603"/>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13"/>
            <p:cNvSpPr/>
            <p:nvPr/>
          </p:nvSpPr>
          <p:spPr>
            <a:xfrm>
              <a:off x="2045369" y="1064690"/>
              <a:ext cx="5053263" cy="646331"/>
            </a:xfrm>
            <a:prstGeom prst="rect">
              <a:avLst/>
            </a:prstGeom>
            <a:ln>
              <a:solidFill>
                <a:schemeClr val="accent6"/>
              </a:solidFill>
            </a:ln>
          </p:spPr>
          <p:txBody>
            <a:bodyPr wrap="square">
              <a:spAutoFit/>
            </a:bodyPr>
            <a:lstStyle/>
            <a:p>
              <a:pPr algn="ctr"/>
              <a:r>
                <a:rPr lang="en-US" dirty="0"/>
                <a:t>“Your phone requests information from the maps API services to render the information.</a:t>
              </a:r>
            </a:p>
          </p:txBody>
        </p:sp>
      </p:grpSp>
      <p:pic>
        <p:nvPicPr>
          <p:cNvPr id="1028" name="Picture 4" descr="Image result for iphone clip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7791" y="3251532"/>
            <a:ext cx="1724231" cy="129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811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1/10/21</a:t>
            </a:fld>
            <a:endParaRPr lang="en-US" dirty="0"/>
          </a:p>
        </p:txBody>
      </p:sp>
      <p:sp>
        <p:nvSpPr>
          <p:cNvPr id="5" name="Title 4"/>
          <p:cNvSpPr>
            <a:spLocks noGrp="1"/>
          </p:cNvSpPr>
          <p:nvPr>
            <p:ph type="title"/>
          </p:nvPr>
        </p:nvSpPr>
        <p:spPr/>
        <p:txBody>
          <a:bodyPr/>
          <a:lstStyle/>
          <a:p>
            <a:r>
              <a:rPr lang="en-US" dirty="0"/>
              <a:t>Your phone doesn’t have every map in the world.</a:t>
            </a:r>
          </a:p>
        </p:txBody>
      </p:sp>
      <p:pic>
        <p:nvPicPr>
          <p:cNvPr id="3" name="Picture 2"/>
          <p:cNvPicPr>
            <a:picLocks noChangeAspect="1"/>
          </p:cNvPicPr>
          <p:nvPr/>
        </p:nvPicPr>
        <p:blipFill rotWithShape="1">
          <a:blip r:embed="rId2"/>
          <a:srcRect l="25038"/>
          <a:stretch/>
        </p:blipFill>
        <p:spPr>
          <a:xfrm>
            <a:off x="3966250" y="2121479"/>
            <a:ext cx="4689692" cy="3214796"/>
          </a:xfrm>
          <a:prstGeom prst="rect">
            <a:avLst/>
          </a:prstGeom>
          <a:ln>
            <a:solidFill>
              <a:schemeClr val="tx1"/>
            </a:solidFill>
          </a:ln>
        </p:spPr>
      </p:pic>
      <p:pic>
        <p:nvPicPr>
          <p:cNvPr id="799746" name="Picture 2" descr="Image result for google maps logo transpa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875" y="1760562"/>
            <a:ext cx="706603" cy="70660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77421" y="2913269"/>
            <a:ext cx="3712191" cy="1384995"/>
          </a:xfrm>
          <a:prstGeom prst="rect">
            <a:avLst/>
          </a:prstGeom>
          <a:noFill/>
        </p:spPr>
        <p:txBody>
          <a:bodyPr wrap="square" rtlCol="0">
            <a:spAutoFit/>
          </a:bodyPr>
          <a:lstStyle/>
          <a:p>
            <a:r>
              <a:rPr lang="en-US" b="1" dirty="0"/>
              <a:t>Google Maps API Services include</a:t>
            </a:r>
          </a:p>
          <a:p>
            <a:pPr marL="285750" indent="-285750">
              <a:buFont typeface="Arial" panose="020B0604020202020204" pitchFamily="34" charset="0"/>
              <a:buChar char="•"/>
            </a:pPr>
            <a:r>
              <a:rPr lang="en-US" sz="1600" dirty="0"/>
              <a:t>Geocoding</a:t>
            </a:r>
          </a:p>
          <a:p>
            <a:pPr marL="285750" indent="-285750">
              <a:buFont typeface="Arial" panose="020B0604020202020204" pitchFamily="34" charset="0"/>
              <a:buChar char="•"/>
            </a:pPr>
            <a:r>
              <a:rPr lang="en-US" sz="1600" dirty="0"/>
              <a:t>Base map “tiles”</a:t>
            </a:r>
          </a:p>
          <a:p>
            <a:pPr marL="285750" indent="-285750">
              <a:buFont typeface="Arial" panose="020B0604020202020204" pitchFamily="34" charset="0"/>
              <a:buChar char="•"/>
            </a:pPr>
            <a:r>
              <a:rPr lang="en-US" sz="1600" dirty="0"/>
              <a:t>Basic Geographic Info</a:t>
            </a:r>
          </a:p>
          <a:p>
            <a:pPr marL="285750" indent="-285750">
              <a:buFont typeface="Arial" panose="020B0604020202020204" pitchFamily="34" charset="0"/>
              <a:buChar char="•"/>
            </a:pPr>
            <a:endParaRPr lang="en-US" dirty="0"/>
          </a:p>
        </p:txBody>
      </p:sp>
      <p:sp>
        <p:nvSpPr>
          <p:cNvPr id="6" name="TextBox 5"/>
          <p:cNvSpPr txBox="1"/>
          <p:nvPr/>
        </p:nvSpPr>
        <p:spPr>
          <a:xfrm>
            <a:off x="3370997" y="1760562"/>
            <a:ext cx="5880199" cy="307777"/>
          </a:xfrm>
          <a:prstGeom prst="rect">
            <a:avLst/>
          </a:prstGeom>
          <a:noFill/>
        </p:spPr>
        <p:txBody>
          <a:bodyPr wrap="none" rtlCol="0">
            <a:spAutoFit/>
          </a:bodyPr>
          <a:lstStyle/>
          <a:p>
            <a:r>
              <a:rPr lang="en-US" sz="1400" dirty="0">
                <a:hlinkClick r:id="rId4"/>
              </a:rPr>
              <a:t>www.google.com/maps/place/Cleveland,+OH/@41.4951143,-81.8462865,11z</a:t>
            </a:r>
            <a:endParaRPr lang="en-US" sz="1400" dirty="0"/>
          </a:p>
        </p:txBody>
      </p:sp>
    </p:spTree>
    <p:extLst>
      <p:ext uri="{BB962C8B-B14F-4D97-AF65-F5344CB8AC3E}">
        <p14:creationId xmlns:p14="http://schemas.microsoft.com/office/powerpoint/2010/main" val="87819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1/10/21</a:t>
            </a:fld>
            <a:endParaRPr lang="en-US" dirty="0"/>
          </a:p>
        </p:txBody>
      </p:sp>
      <p:sp>
        <p:nvSpPr>
          <p:cNvPr id="5" name="Title 4"/>
          <p:cNvSpPr>
            <a:spLocks noGrp="1"/>
          </p:cNvSpPr>
          <p:nvPr>
            <p:ph type="title"/>
          </p:nvPr>
        </p:nvSpPr>
        <p:spPr/>
        <p:txBody>
          <a:bodyPr/>
          <a:lstStyle/>
          <a:p>
            <a:r>
              <a:rPr lang="en-US" dirty="0"/>
              <a:t>APIs are behind many of the sites you use everyday.</a:t>
            </a:r>
          </a:p>
        </p:txBody>
      </p:sp>
      <p:pic>
        <p:nvPicPr>
          <p:cNvPr id="16" name="Picture 15"/>
          <p:cNvPicPr>
            <a:picLocks noChangeAspect="1"/>
          </p:cNvPicPr>
          <p:nvPr/>
        </p:nvPicPr>
        <p:blipFill>
          <a:blip r:embed="rId2"/>
          <a:stretch>
            <a:fillRect/>
          </a:stretch>
        </p:blipFill>
        <p:spPr>
          <a:xfrm>
            <a:off x="4424681" y="1633674"/>
            <a:ext cx="4423320" cy="4398636"/>
          </a:xfrm>
          <a:prstGeom prst="rect">
            <a:avLst/>
          </a:prstGeom>
          <a:ln>
            <a:solidFill>
              <a:schemeClr val="tx1"/>
            </a:solidFill>
          </a:ln>
        </p:spPr>
      </p:pic>
      <p:sp>
        <p:nvSpPr>
          <p:cNvPr id="7" name="TextBox 6"/>
          <p:cNvSpPr txBox="1"/>
          <p:nvPr/>
        </p:nvSpPr>
        <p:spPr>
          <a:xfrm>
            <a:off x="641445" y="2292824"/>
            <a:ext cx="2304157" cy="523220"/>
          </a:xfrm>
          <a:prstGeom prst="rect">
            <a:avLst/>
          </a:prstGeom>
          <a:noFill/>
        </p:spPr>
        <p:txBody>
          <a:bodyPr wrap="none" rtlCol="0">
            <a:spAutoFit/>
          </a:bodyPr>
          <a:lstStyle/>
          <a:p>
            <a:r>
              <a:rPr lang="en-US" sz="2800" dirty="0">
                <a:hlinkClick r:id="rId3"/>
              </a:rPr>
              <a:t>Static Map API</a:t>
            </a:r>
            <a:endParaRPr lang="en-US" sz="2800" dirty="0"/>
          </a:p>
        </p:txBody>
      </p:sp>
      <p:sp>
        <p:nvSpPr>
          <p:cNvPr id="8" name="TextBox 7"/>
          <p:cNvSpPr txBox="1"/>
          <p:nvPr/>
        </p:nvSpPr>
        <p:spPr>
          <a:xfrm>
            <a:off x="641445" y="3179928"/>
            <a:ext cx="3643952" cy="923330"/>
          </a:xfrm>
          <a:prstGeom prst="rect">
            <a:avLst/>
          </a:prstGeom>
          <a:noFill/>
        </p:spPr>
        <p:txBody>
          <a:bodyPr wrap="square" rtlCol="0">
            <a:spAutoFit/>
          </a:bodyPr>
          <a:lstStyle/>
          <a:p>
            <a:r>
              <a:rPr lang="en-US" dirty="0"/>
              <a:t>Static images are loaded as tiles underneath allowing you to scroll and navigate in your browser.</a:t>
            </a:r>
          </a:p>
        </p:txBody>
      </p:sp>
    </p:spTree>
    <p:extLst>
      <p:ext uri="{BB962C8B-B14F-4D97-AF65-F5344CB8AC3E}">
        <p14:creationId xmlns:p14="http://schemas.microsoft.com/office/powerpoint/2010/main" val="297902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p:spPr>
        <p:txBody>
          <a:bodyPr/>
          <a:lstStyle/>
          <a:p>
            <a:fld id="{0D5B9A0F-CCD0-4348-8112-2A1A806F4019}" type="datetime1">
              <a:rPr lang="en-US" smtClean="0"/>
              <a:t>1/10/21</a:t>
            </a:fld>
            <a:endParaRPr lang="en-US" dirty="0"/>
          </a:p>
        </p:txBody>
      </p:sp>
      <p:sp>
        <p:nvSpPr>
          <p:cNvPr id="5" name="Title 4"/>
          <p:cNvSpPr>
            <a:spLocks noGrp="1"/>
          </p:cNvSpPr>
          <p:nvPr>
            <p:ph type="title"/>
          </p:nvPr>
        </p:nvSpPr>
        <p:spPr/>
        <p:txBody>
          <a:bodyPr/>
          <a:lstStyle/>
          <a:p>
            <a:r>
              <a:rPr lang="en-US" dirty="0"/>
              <a:t>APIs are behind many of the sites you use everyday.</a:t>
            </a:r>
          </a:p>
        </p:txBody>
      </p:sp>
      <p:sp>
        <p:nvSpPr>
          <p:cNvPr id="15" name="TextBox 14"/>
          <p:cNvSpPr txBox="1"/>
          <p:nvPr/>
        </p:nvSpPr>
        <p:spPr>
          <a:xfrm>
            <a:off x="354842" y="2292824"/>
            <a:ext cx="3308726" cy="523220"/>
          </a:xfrm>
          <a:prstGeom prst="rect">
            <a:avLst/>
          </a:prstGeom>
          <a:noFill/>
        </p:spPr>
        <p:txBody>
          <a:bodyPr wrap="none" rtlCol="0">
            <a:spAutoFit/>
          </a:bodyPr>
          <a:lstStyle/>
          <a:p>
            <a:r>
              <a:rPr lang="en-US" sz="2800" dirty="0">
                <a:hlinkClick r:id="rId2"/>
              </a:rPr>
              <a:t>JSON Information API</a:t>
            </a:r>
            <a:endParaRPr lang="en-US" sz="2800" dirty="0"/>
          </a:p>
        </p:txBody>
      </p:sp>
      <p:sp>
        <p:nvSpPr>
          <p:cNvPr id="21" name="TextBox 20"/>
          <p:cNvSpPr txBox="1"/>
          <p:nvPr/>
        </p:nvSpPr>
        <p:spPr>
          <a:xfrm>
            <a:off x="354842" y="3193576"/>
            <a:ext cx="3643952" cy="1200329"/>
          </a:xfrm>
          <a:prstGeom prst="rect">
            <a:avLst/>
          </a:prstGeom>
          <a:noFill/>
        </p:spPr>
        <p:txBody>
          <a:bodyPr wrap="square" rtlCol="0">
            <a:spAutoFit/>
          </a:bodyPr>
          <a:lstStyle/>
          <a:p>
            <a:r>
              <a:rPr lang="en-US" dirty="0"/>
              <a:t>On top of the tiles, more information is needed including the geo-political information and coordinates for the “bounding box”</a:t>
            </a:r>
          </a:p>
        </p:txBody>
      </p:sp>
      <p:pic>
        <p:nvPicPr>
          <p:cNvPr id="3" name="Picture 2"/>
          <p:cNvPicPr>
            <a:picLocks noChangeAspect="1"/>
          </p:cNvPicPr>
          <p:nvPr/>
        </p:nvPicPr>
        <p:blipFill>
          <a:blip r:embed="rId3"/>
          <a:stretch>
            <a:fillRect/>
          </a:stretch>
        </p:blipFill>
        <p:spPr>
          <a:xfrm>
            <a:off x="4359543" y="1064525"/>
            <a:ext cx="4395566" cy="5109950"/>
          </a:xfrm>
          <a:prstGeom prst="rect">
            <a:avLst/>
          </a:prstGeom>
          <a:ln>
            <a:solidFill>
              <a:schemeClr val="tx1"/>
            </a:solidFill>
          </a:ln>
        </p:spPr>
      </p:pic>
    </p:spTree>
    <p:extLst>
      <p:ext uri="{BB962C8B-B14F-4D97-AF65-F5344CB8AC3E}">
        <p14:creationId xmlns:p14="http://schemas.microsoft.com/office/powerpoint/2010/main" val="159948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Comparing XML to JSON…same info</a:t>
            </a:r>
          </a:p>
        </p:txBody>
      </p:sp>
      <p:sp>
        <p:nvSpPr>
          <p:cNvPr id="6" name="Rectangle 5"/>
          <p:cNvSpPr/>
          <p:nvPr/>
        </p:nvSpPr>
        <p:spPr>
          <a:xfrm>
            <a:off x="4967654" y="5784318"/>
            <a:ext cx="4176346" cy="677108"/>
          </a:xfrm>
          <a:prstGeom prst="rect">
            <a:avLst/>
          </a:prstGeom>
        </p:spPr>
        <p:txBody>
          <a:bodyPr wrap="square">
            <a:spAutoFit/>
          </a:bodyPr>
          <a:lstStyle/>
          <a:p>
            <a:r>
              <a:rPr lang="en-US" sz="1100" dirty="0">
                <a:hlinkClick r:id="rId2"/>
              </a:rPr>
              <a:t>https://maps.googleapis.com/maps/api/</a:t>
            </a:r>
            <a:r>
              <a:rPr lang="en-US" sz="1600" u="sng" dirty="0">
                <a:solidFill>
                  <a:srgbClr val="FF0000"/>
                </a:solidFill>
                <a:hlinkClick r:id="rId2"/>
              </a:rPr>
              <a:t>geocode/</a:t>
            </a:r>
            <a:r>
              <a:rPr lang="en-US" sz="1600" b="1" u="sng" dirty="0">
                <a:solidFill>
                  <a:srgbClr val="FF0000"/>
                </a:solidFill>
                <a:hlinkClick r:id="rId2"/>
              </a:rPr>
              <a:t>json</a:t>
            </a:r>
            <a:r>
              <a:rPr lang="en-US" sz="1100" dirty="0">
                <a:hlinkClick r:id="rId2"/>
              </a:rPr>
              <a:t>?address=boston&amp;sensor=false&amp;key=AIzaSyCg5BhicmNdpk2Hg1dr0m-H3XPWjd0BtfU</a:t>
            </a:r>
            <a:endParaRPr lang="en-US" sz="1100" dirty="0"/>
          </a:p>
        </p:txBody>
      </p:sp>
      <p:sp>
        <p:nvSpPr>
          <p:cNvPr id="7" name="Rectangle 6"/>
          <p:cNvSpPr/>
          <p:nvPr/>
        </p:nvSpPr>
        <p:spPr>
          <a:xfrm>
            <a:off x="271817" y="5765313"/>
            <a:ext cx="3795346" cy="677108"/>
          </a:xfrm>
          <a:prstGeom prst="rect">
            <a:avLst/>
          </a:prstGeom>
        </p:spPr>
        <p:txBody>
          <a:bodyPr wrap="square">
            <a:spAutoFit/>
          </a:bodyPr>
          <a:lstStyle/>
          <a:p>
            <a:r>
              <a:rPr lang="en-US" sz="1100" dirty="0">
                <a:hlinkClick r:id="rId3"/>
              </a:rPr>
              <a:t>https://maps.googleapis.com/maps/api/</a:t>
            </a:r>
            <a:r>
              <a:rPr lang="en-US" sz="1600" u="sng" dirty="0">
                <a:solidFill>
                  <a:srgbClr val="FF0000"/>
                </a:solidFill>
                <a:hlinkClick r:id="rId3"/>
              </a:rPr>
              <a:t>geocode/xml</a:t>
            </a:r>
            <a:r>
              <a:rPr lang="en-US" sz="1100" dirty="0">
                <a:hlinkClick r:id="rId3"/>
              </a:rPr>
              <a:t>?address=boston&amp;sensor=false&amp;key=AIzaSyCg5BhicmNdpk2Hg1dr0m-H3XPWjd0BtfU</a:t>
            </a:r>
            <a:endParaRPr lang="en-US" sz="1100" dirty="0"/>
          </a:p>
        </p:txBody>
      </p:sp>
      <p:pic>
        <p:nvPicPr>
          <p:cNvPr id="3" name="Picture 2"/>
          <p:cNvPicPr>
            <a:picLocks noChangeAspect="1"/>
          </p:cNvPicPr>
          <p:nvPr/>
        </p:nvPicPr>
        <p:blipFill>
          <a:blip r:embed="rId4"/>
          <a:stretch>
            <a:fillRect/>
          </a:stretch>
        </p:blipFill>
        <p:spPr>
          <a:xfrm>
            <a:off x="4845241" y="1116132"/>
            <a:ext cx="4019050" cy="4656872"/>
          </a:xfrm>
          <a:prstGeom prst="rect">
            <a:avLst/>
          </a:prstGeom>
          <a:ln>
            <a:solidFill>
              <a:schemeClr val="tx1"/>
            </a:solidFill>
          </a:ln>
        </p:spPr>
      </p:pic>
      <p:pic>
        <p:nvPicPr>
          <p:cNvPr id="10" name="Picture 9"/>
          <p:cNvPicPr>
            <a:picLocks noChangeAspect="1"/>
          </p:cNvPicPr>
          <p:nvPr/>
        </p:nvPicPr>
        <p:blipFill>
          <a:blip r:embed="rId5"/>
          <a:stretch>
            <a:fillRect/>
          </a:stretch>
        </p:blipFill>
        <p:spPr>
          <a:xfrm>
            <a:off x="574992" y="1091821"/>
            <a:ext cx="3369209" cy="4681182"/>
          </a:xfrm>
          <a:prstGeom prst="rect">
            <a:avLst/>
          </a:prstGeom>
          <a:solidFill>
            <a:schemeClr val="accent2"/>
          </a:solidFill>
          <a:ln>
            <a:solidFill>
              <a:schemeClr val="tx1"/>
            </a:solidFill>
          </a:ln>
        </p:spPr>
      </p:pic>
      <p:cxnSp>
        <p:nvCxnSpPr>
          <p:cNvPr id="11" name="Straight Arrow Connector 10"/>
          <p:cNvCxnSpPr/>
          <p:nvPr/>
        </p:nvCxnSpPr>
        <p:spPr>
          <a:xfrm flipV="1">
            <a:off x="3152633" y="2456597"/>
            <a:ext cx="2497540" cy="53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ate Placeholder 1">
            <a:extLst>
              <a:ext uri="{FF2B5EF4-FFF2-40B4-BE49-F238E27FC236}">
                <a16:creationId xmlns:a16="http://schemas.microsoft.com/office/drawing/2014/main" id="{F188698D-77A4-A74F-A98B-D8EE1EB0CF40}"/>
              </a:ext>
            </a:extLst>
          </p:cNvPr>
          <p:cNvSpPr>
            <a:spLocks noGrp="1"/>
          </p:cNvSpPr>
          <p:nvPr>
            <p:ph type="dt" sz="half" idx="10"/>
          </p:nvPr>
        </p:nvSpPr>
        <p:spPr>
          <a:xfrm>
            <a:off x="628650" y="6356351"/>
            <a:ext cx="2057400" cy="365125"/>
          </a:xfrm>
        </p:spPr>
        <p:txBody>
          <a:bodyPr/>
          <a:lstStyle/>
          <a:p>
            <a:fld id="{6700A58B-DD98-43D0-B791-721480A02982}" type="datetime1">
              <a:rPr lang="en-US" smtClean="0"/>
              <a:t>1/10/21</a:t>
            </a:fld>
            <a:endParaRPr lang="en-US"/>
          </a:p>
        </p:txBody>
      </p:sp>
    </p:spTree>
    <p:extLst>
      <p:ext uri="{BB962C8B-B14F-4D97-AF65-F5344CB8AC3E}">
        <p14:creationId xmlns:p14="http://schemas.microsoft.com/office/powerpoint/2010/main" val="2812844115"/>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830</Words>
  <Application>Microsoft Macintosh PowerPoint</Application>
  <PresentationFormat>On-screen Show (4:3)</PresentationFormat>
  <Paragraphs>117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vt:lpstr>
      <vt:lpstr>1_Office Theme</vt:lpstr>
      <vt:lpstr>PowerPoint Presentation</vt:lpstr>
      <vt:lpstr>Text Mining &amp; NLP API Sources</vt:lpstr>
      <vt:lpstr>What is an API?</vt:lpstr>
      <vt:lpstr>Two formats</vt:lpstr>
      <vt:lpstr>Your phone doesn’t have every map in the world.</vt:lpstr>
      <vt:lpstr>Your phone doesn’t have every map in the world.</vt:lpstr>
      <vt:lpstr>APIs are behind many of the sites you use everyday.</vt:lpstr>
      <vt:lpstr>APIs are behind many of the sites you use everyday.</vt:lpstr>
      <vt:lpstr>Comparing XML to JSON…same info</vt:lpstr>
      <vt:lpstr>If you know where to look, you can access APIs for data!</vt:lpstr>
      <vt:lpstr>In chrome access the developer console.</vt:lpstr>
      <vt:lpstr>PowerPoint Presentation</vt:lpstr>
      <vt:lpstr>Closed Caption Data is in JSON</vt:lpstr>
      <vt:lpstr>Let’s Practice…</vt:lpstr>
      <vt:lpstr>A Simple JSON API</vt:lpstr>
      <vt:lpstr>Some APIs require a “handshake” to authenticate</vt:lpstr>
      <vt:lpstr>Now JSON</vt:lpstr>
      <vt:lpstr>Other Straightforward APIs to Explore </vt:lpstr>
      <vt:lpstr>Using an API for Services</vt:lpstr>
      <vt:lpstr>library(googleLanguageR)</vt:lpstr>
      <vt:lpstr>How does Speech to Text Work?</vt:lpstr>
      <vt:lpstr>Open C_Speech_to_Text_API.R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&amp; NLP API Sources</dc:title>
  <dc:creator>Kwartler, Edward</dc:creator>
  <cp:lastModifiedBy>Kwartler, Edward</cp:lastModifiedBy>
  <cp:revision>5</cp:revision>
  <dcterms:created xsi:type="dcterms:W3CDTF">2021-01-03T03:04:03Z</dcterms:created>
  <dcterms:modified xsi:type="dcterms:W3CDTF">2021-01-10T22:20:56Z</dcterms:modified>
</cp:coreProperties>
</file>