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593" r:id="rId2"/>
    <p:sldId id="299" r:id="rId3"/>
    <p:sldId id="310" r:id="rId4"/>
    <p:sldId id="311" r:id="rId5"/>
    <p:sldId id="300" r:id="rId6"/>
    <p:sldId id="308" r:id="rId7"/>
    <p:sldId id="309" r:id="rId8"/>
    <p:sldId id="304" r:id="rId9"/>
    <p:sldId id="302" r:id="rId10"/>
    <p:sldId id="312" r:id="rId11"/>
    <p:sldId id="313" r:id="rId12"/>
    <p:sldId id="340" r:id="rId13"/>
    <p:sldId id="315" r:id="rId14"/>
    <p:sldId id="820" r:id="rId15"/>
    <p:sldId id="821" r:id="rId16"/>
    <p:sldId id="822" r:id="rId17"/>
    <p:sldId id="823" r:id="rId18"/>
    <p:sldId id="824" r:id="rId19"/>
    <p:sldId id="825" r:id="rId20"/>
    <p:sldId id="826" r:id="rId21"/>
    <p:sldId id="82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90" autoAdjust="0"/>
    <p:restoredTop sz="91360" autoAdjust="0"/>
  </p:normalViewPr>
  <p:slideViewPr>
    <p:cSldViewPr snapToGrid="0">
      <p:cViewPr varScale="1">
        <p:scale>
          <a:sx n="95" d="100"/>
          <a:sy n="95" d="100"/>
        </p:scale>
        <p:origin x="192"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1/2/21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1/2/21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1/2/21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Slide Number Placeholder 8"/>
          <p:cNvSpPr txBox="1">
            <a:spLocks/>
          </p:cNvSpPr>
          <p:nvPr userDrawn="1"/>
        </p:nvSpPr>
        <p:spPr>
          <a:xfrm>
            <a:off x="8382000" y="6446838"/>
            <a:ext cx="685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alpha val="99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32D78A-10B3-4DCD-84B7-9E85168884D1}" type="slidenum">
              <a:rPr lang="en-US" smtClean="0"/>
              <a:pPr/>
              <a:t>‹#›</a:t>
            </a:fld>
            <a:endParaRPr lang="en-US"/>
          </a:p>
        </p:txBody>
      </p:sp>
      <p:sp>
        <p:nvSpPr>
          <p:cNvPr id="6" name="Text Placeholder 5"/>
          <p:cNvSpPr>
            <a:spLocks noGrp="1"/>
          </p:cNvSpPr>
          <p:nvPr>
            <p:ph type="body" sz="quarter" idx="12" hasCustomPrompt="1"/>
          </p:nvPr>
        </p:nvSpPr>
        <p:spPr>
          <a:xfrm>
            <a:off x="374176" y="990600"/>
            <a:ext cx="8312624" cy="5181600"/>
          </a:xfrm>
          <a:prstGeom prst="rect">
            <a:avLst/>
          </a:prstGeom>
        </p:spPr>
        <p:txBody>
          <a:bodyPr/>
          <a:lstStyle>
            <a:lvl1pPr>
              <a:defRPr sz="2400">
                <a:solidFill>
                  <a:srgbClr val="043170">
                    <a:alpha val="99000"/>
                  </a:srgbClr>
                </a:solidFill>
                <a:latin typeface="Arial" panose="020B0604020202020204" pitchFamily="34" charset="0"/>
                <a:cs typeface="Arial" panose="020B0604020202020204" pitchFamily="34" charset="0"/>
              </a:defRPr>
            </a:lvl1pPr>
            <a:lvl2pPr>
              <a:defRPr sz="2000">
                <a:solidFill>
                  <a:srgbClr val="043170">
                    <a:alpha val="99000"/>
                  </a:srgbClr>
                </a:solidFill>
                <a:latin typeface="Arial" panose="020B0604020202020204" pitchFamily="34" charset="0"/>
                <a:cs typeface="Arial" panose="020B0604020202020204" pitchFamily="34" charset="0"/>
              </a:defRPr>
            </a:lvl2pPr>
            <a:lvl3pPr>
              <a:defRPr sz="1800">
                <a:solidFill>
                  <a:srgbClr val="043170">
                    <a:alpha val="99000"/>
                  </a:srgbClr>
                </a:solidFill>
                <a:latin typeface="Arial" panose="020B0604020202020204" pitchFamily="34" charset="0"/>
                <a:cs typeface="Arial" panose="020B0604020202020204" pitchFamily="34" charset="0"/>
              </a:defRPr>
            </a:lvl3pPr>
            <a:lvl4pPr>
              <a:defRPr sz="1600">
                <a:solidFill>
                  <a:srgbClr val="043170">
                    <a:alpha val="99000"/>
                  </a:srgbClr>
                </a:solidFill>
                <a:latin typeface="Arial" panose="020B0604020202020204" pitchFamily="34" charset="0"/>
                <a:cs typeface="Arial" panose="020B0604020202020204" pitchFamily="34" charset="0"/>
              </a:defRPr>
            </a:lvl4pPr>
            <a:lvl5pPr>
              <a:defRPr sz="1600">
                <a:solidFill>
                  <a:srgbClr val="043170">
                    <a:alpha val="99000"/>
                  </a:srgbClr>
                </a:solidFill>
                <a:latin typeface="Arial" panose="020B0604020202020204" pitchFamily="34" charset="0"/>
                <a:cs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381000" y="274637"/>
            <a:ext cx="8305800" cy="487363"/>
          </a:xfrm>
          <a:prstGeom prst="rect">
            <a:avLst/>
          </a:prstGeom>
        </p:spPr>
        <p:txBody>
          <a:bodyPr anchor="ctr"/>
          <a:lstStyle>
            <a:lvl1pPr algn="l">
              <a:defRPr sz="2200">
                <a:solidFill>
                  <a:srgbClr val="043170">
                    <a:alpha val="99000"/>
                  </a:srgbClr>
                </a:solidFill>
                <a:latin typeface="Arial" panose="020B0604020202020204" pitchFamily="34" charset="0"/>
                <a:cs typeface="Arial" panose="020B0604020202020204" pitchFamily="34" charset="0"/>
              </a:defRPr>
            </a:lvl1pPr>
          </a:lstStyle>
          <a:p>
            <a:r>
              <a:rPr lang="en-US" dirty="0"/>
              <a:t>Click to add slide title</a:t>
            </a:r>
          </a:p>
        </p:txBody>
      </p:sp>
      <p:sp>
        <p:nvSpPr>
          <p:cNvPr id="10" name="Date Placeholder 3"/>
          <p:cNvSpPr>
            <a:spLocks noGrp="1"/>
          </p:cNvSpPr>
          <p:nvPr>
            <p:ph type="dt" sz="half" idx="10"/>
          </p:nvPr>
        </p:nvSpPr>
        <p:spPr>
          <a:xfrm>
            <a:off x="628650" y="6356351"/>
            <a:ext cx="2057400" cy="365125"/>
          </a:xfrm>
        </p:spPr>
        <p:txBody>
          <a:bodyPr/>
          <a:lstStyle/>
          <a:p>
            <a:fld id="{690D8A1E-EA8F-46C1-B891-AE0C00D9C314}" type="datetime1">
              <a:rPr lang="en-US" smtClean="0"/>
              <a:t>1/2/21</a:t>
            </a:fld>
            <a:endParaRPr lang="en-US"/>
          </a:p>
        </p:txBody>
      </p:sp>
      <p:sp>
        <p:nvSpPr>
          <p:cNvPr id="12" name="Slide Number Placeholder 5"/>
          <p:cNvSpPr>
            <a:spLocks noGrp="1"/>
          </p:cNvSpPr>
          <p:nvPr>
            <p:ph type="sldNum" sz="quarter" idx="13"/>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8625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1/2/21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1/2/21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1/2/21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1/2/21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1/2/21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1/2/21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1/2/21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1/2/21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newsapi.org/"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pipl.com/dev/demo" TargetMode="External"/><Relationship Id="rId2" Type="http://schemas.openxmlformats.org/officeDocument/2006/relationships/hyperlink" Target="https://newsapi.org/" TargetMode="External"/><Relationship Id="rId1" Type="http://schemas.openxmlformats.org/officeDocument/2006/relationships/slideLayout" Target="../slideLayouts/slideLayout12.xml"/><Relationship Id="rId6" Type="http://schemas.openxmlformats.org/officeDocument/2006/relationships/hyperlink" Target="https://projects.fivethirtyeight.com/trump-approval-ratings" TargetMode="External"/><Relationship Id="rId5" Type="http://schemas.openxmlformats.org/officeDocument/2006/relationships/hyperlink" Target="https://github.com/toddmotto/public-apis" TargetMode="External"/><Relationship Id="rId4" Type="http://schemas.openxmlformats.org/officeDocument/2006/relationships/hyperlink" Target="https://www.programmableweb.com/apis/director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hyperlink" Target="http://www.google.com/maps/place/Cleveland,+OH/@41.4951143,-81.8462865,11z"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maps.googleapis.com/maps/api/staticmap?center=cleveland,+oh&amp;zoom=10&amp;size=640x640&amp;scale=2&amp;maptype=terrain&amp;key=AIzaSyCg5BhicmNdpk2Hg1dr0m-H3XPWjd0BtfU" TargetMode="External"/><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aps.googleapis.com/maps/api/geocode/json?address=cleveland&amp;sensor=false&amp;key=AIzaSyCg5BhicmNdpk2Hg1dr0m-H3XPWjd0BtfU"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maps.googleapis.com/maps/api/geocode/xml?address=boston&amp;sensor=false&amp;key=AIzaSyCg5BhicmNdpk2Hg1dr0m-H3XPWjd0BtfU" TargetMode="External"/><Relationship Id="rId2" Type="http://schemas.openxmlformats.org/officeDocument/2006/relationships/hyperlink" Target="https://maps.googleapis.com/maps/api/geocode/json?address=boston&amp;sensor=false&amp;key=AIzaSyCg5BhicmNdpk2Hg1dr0m-H3XPWjd0BtfU" TargetMode="Externa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hyperlink" Target="https://www.youtube.com/watch?v=NYL-wPVzL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2400" i="1" dirty="0"/>
              <a:t>API Sources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1/2/21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1/2/21</a:t>
            </a:fld>
            <a:endParaRPr lang="en-US"/>
          </a:p>
        </p:txBody>
      </p:sp>
      <p:sp>
        <p:nvSpPr>
          <p:cNvPr id="3" name="Title 2"/>
          <p:cNvSpPr>
            <a:spLocks noGrp="1"/>
          </p:cNvSpPr>
          <p:nvPr>
            <p:ph type="title"/>
          </p:nvPr>
        </p:nvSpPr>
        <p:spPr/>
        <p:txBody>
          <a:bodyPr/>
          <a:lstStyle/>
          <a:p>
            <a:r>
              <a:rPr lang="en-US" dirty="0"/>
              <a:t>In chrome access the developer console.</a:t>
            </a:r>
          </a:p>
        </p:txBody>
      </p:sp>
      <p:pic>
        <p:nvPicPr>
          <p:cNvPr id="6" name="Picture 5"/>
          <p:cNvPicPr>
            <a:picLocks noChangeAspect="1"/>
          </p:cNvPicPr>
          <p:nvPr/>
        </p:nvPicPr>
        <p:blipFill>
          <a:blip r:embed="rId2"/>
          <a:stretch>
            <a:fillRect/>
          </a:stretch>
        </p:blipFill>
        <p:spPr>
          <a:xfrm>
            <a:off x="2210751" y="2026692"/>
            <a:ext cx="4371975" cy="4114800"/>
          </a:xfrm>
          <a:prstGeom prst="rect">
            <a:avLst/>
          </a:prstGeom>
        </p:spPr>
      </p:pic>
      <p:pic>
        <p:nvPicPr>
          <p:cNvPr id="7" name="Picture 6" descr="Image result for chro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381538" cy="369332"/>
          </a:xfrm>
          <a:prstGeom prst="rect">
            <a:avLst/>
          </a:prstGeom>
          <a:noFill/>
        </p:spPr>
        <p:txBody>
          <a:bodyPr wrap="none" rtlCol="0">
            <a:spAutoFit/>
          </a:bodyPr>
          <a:lstStyle/>
          <a:p>
            <a:r>
              <a:rPr lang="en-US" dirty="0"/>
              <a:t>While the video is playing, press F12 &amp; reload the page.</a:t>
            </a:r>
          </a:p>
        </p:txBody>
      </p:sp>
    </p:spTree>
    <p:extLst>
      <p:ext uri="{BB962C8B-B14F-4D97-AF65-F5344CB8AC3E}">
        <p14:creationId xmlns:p14="http://schemas.microsoft.com/office/powerpoint/2010/main" val="292477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1/2/21</a:t>
            </a:fld>
            <a:endParaRPr lang="en-US"/>
          </a:p>
        </p:txBody>
      </p:sp>
      <p:sp>
        <p:nvSpPr>
          <p:cNvPr id="3" name="Title 2"/>
          <p:cNvSpPr>
            <a:spLocks noGrp="1"/>
          </p:cNvSpPr>
          <p:nvPr>
            <p:ph type="title"/>
          </p:nvPr>
        </p:nvSpPr>
        <p:spPr/>
        <p:txBody>
          <a:bodyPr/>
          <a:lstStyle/>
          <a:p>
            <a:endParaRPr lang="en-US"/>
          </a:p>
        </p:txBody>
      </p:sp>
      <p:pic>
        <p:nvPicPr>
          <p:cNvPr id="7" name="Picture 6" descr="Image result for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911875" cy="646331"/>
          </a:xfrm>
          <a:prstGeom prst="rect">
            <a:avLst/>
          </a:prstGeom>
          <a:noFill/>
        </p:spPr>
        <p:txBody>
          <a:bodyPr wrap="none" rtlCol="0">
            <a:spAutoFit/>
          </a:bodyPr>
          <a:lstStyle/>
          <a:p>
            <a:r>
              <a:rPr lang="en-US" dirty="0"/>
              <a:t>Click XHR and search for “timed” as in </a:t>
            </a:r>
            <a:r>
              <a:rPr lang="en-US" dirty="0" err="1"/>
              <a:t>timedtext</a:t>
            </a:r>
            <a:r>
              <a:rPr lang="en-US" dirty="0"/>
              <a:t>.  </a:t>
            </a:r>
          </a:p>
          <a:p>
            <a:r>
              <a:rPr lang="en-US" dirty="0"/>
              <a:t>Right click on the request name and select “open in new tab”</a:t>
            </a:r>
          </a:p>
        </p:txBody>
      </p:sp>
      <p:pic>
        <p:nvPicPr>
          <p:cNvPr id="9" name="Picture 8"/>
          <p:cNvPicPr>
            <a:picLocks noChangeAspect="1"/>
          </p:cNvPicPr>
          <p:nvPr/>
        </p:nvPicPr>
        <p:blipFill>
          <a:blip r:embed="rId3"/>
          <a:stretch>
            <a:fillRect/>
          </a:stretch>
        </p:blipFill>
        <p:spPr>
          <a:xfrm>
            <a:off x="2309812" y="1989235"/>
            <a:ext cx="4524375" cy="4162425"/>
          </a:xfrm>
          <a:prstGeom prst="rect">
            <a:avLst/>
          </a:prstGeom>
        </p:spPr>
      </p:pic>
      <p:sp>
        <p:nvSpPr>
          <p:cNvPr id="10" name="Oval 9"/>
          <p:cNvSpPr/>
          <p:nvPr/>
        </p:nvSpPr>
        <p:spPr>
          <a:xfrm>
            <a:off x="2361063" y="2497540"/>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0631" y="3905535"/>
            <a:ext cx="928048" cy="4094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22645" y="2731827"/>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00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230A2-21BD-0E42-A54B-815D144EF826}"/>
              </a:ext>
            </a:extLst>
          </p:cNvPr>
          <p:cNvSpPr>
            <a:spLocks noGrp="1"/>
          </p:cNvSpPr>
          <p:nvPr>
            <p:ph type="dt" sz="half" idx="10"/>
          </p:nvPr>
        </p:nvSpPr>
        <p:spPr/>
        <p:txBody>
          <a:bodyPr/>
          <a:lstStyle/>
          <a:p>
            <a:fld id="{6700A58B-DD98-43D0-B791-721480A02982}" type="datetime1">
              <a:rPr lang="en-US" smtClean="0"/>
              <a:t>1/2/21</a:t>
            </a:fld>
            <a:endParaRPr lang="en-US"/>
          </a:p>
        </p:txBody>
      </p:sp>
      <p:sp>
        <p:nvSpPr>
          <p:cNvPr id="3" name="Title 2">
            <a:extLst>
              <a:ext uri="{FF2B5EF4-FFF2-40B4-BE49-F238E27FC236}">
                <a16:creationId xmlns:a16="http://schemas.microsoft.com/office/drawing/2014/main" id="{84CB0AD3-D6F6-CF4F-93E4-564141E0CC32}"/>
              </a:ext>
            </a:extLst>
          </p:cNvPr>
          <p:cNvSpPr>
            <a:spLocks noGrp="1"/>
          </p:cNvSpPr>
          <p:nvPr>
            <p:ph type="title"/>
          </p:nvPr>
        </p:nvSpPr>
        <p:spPr/>
        <p:txBody>
          <a:bodyPr/>
          <a:lstStyle/>
          <a:p>
            <a:r>
              <a:rPr lang="en-US" dirty="0"/>
              <a:t>Closed Caption Data is in JSON</a:t>
            </a:r>
          </a:p>
        </p:txBody>
      </p:sp>
      <p:pic>
        <p:nvPicPr>
          <p:cNvPr id="8" name="Picture 7" descr="A close up of text on a white background&#10;&#10;Description automatically generated">
            <a:extLst>
              <a:ext uri="{FF2B5EF4-FFF2-40B4-BE49-F238E27FC236}">
                <a16:creationId xmlns:a16="http://schemas.microsoft.com/office/drawing/2014/main" id="{1602650D-8CFC-6341-A64C-271105E85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14" y="1223157"/>
            <a:ext cx="2401683" cy="5219205"/>
          </a:xfrm>
          <a:prstGeom prst="rect">
            <a:avLst/>
          </a:prstGeom>
        </p:spPr>
      </p:pic>
    </p:spTree>
    <p:extLst>
      <p:ext uri="{BB962C8B-B14F-4D97-AF65-F5344CB8AC3E}">
        <p14:creationId xmlns:p14="http://schemas.microsoft.com/office/powerpoint/2010/main" val="382265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1/2/21</a:t>
            </a:fld>
            <a:endParaRPr lang="en-US"/>
          </a:p>
        </p:txBody>
      </p:sp>
      <p:sp>
        <p:nvSpPr>
          <p:cNvPr id="3" name="Title 2"/>
          <p:cNvSpPr>
            <a:spLocks noGrp="1"/>
          </p:cNvSpPr>
          <p:nvPr>
            <p:ph type="title"/>
          </p:nvPr>
        </p:nvSpPr>
        <p:spPr/>
        <p:txBody>
          <a:bodyPr/>
          <a:lstStyle/>
          <a:p>
            <a:r>
              <a:rPr lang="en-US" dirty="0"/>
              <a:t>Let’s Practice…</a:t>
            </a:r>
          </a:p>
        </p:txBody>
      </p:sp>
      <p:sp>
        <p:nvSpPr>
          <p:cNvPr id="6" name="TextBox 5"/>
          <p:cNvSpPr txBox="1"/>
          <p:nvPr/>
        </p:nvSpPr>
        <p:spPr>
          <a:xfrm>
            <a:off x="545910" y="1705970"/>
            <a:ext cx="2887009" cy="400110"/>
          </a:xfrm>
          <a:prstGeom prst="rect">
            <a:avLst/>
          </a:prstGeom>
          <a:noFill/>
        </p:spPr>
        <p:txBody>
          <a:bodyPr wrap="none" rtlCol="0">
            <a:spAutoFit/>
          </a:bodyPr>
          <a:lstStyle/>
          <a:p>
            <a:r>
              <a:rPr lang="en-US" sz="2000" dirty="0" err="1"/>
              <a:t>A_youtubeAPI_example.R</a:t>
            </a:r>
            <a:endParaRPr lang="en-US" sz="2000" dirty="0"/>
          </a:p>
        </p:txBody>
      </p:sp>
      <p:sp>
        <p:nvSpPr>
          <p:cNvPr id="7" name="Footer Placeholder 4">
            <a:extLst>
              <a:ext uri="{FF2B5EF4-FFF2-40B4-BE49-F238E27FC236}">
                <a16:creationId xmlns:a16="http://schemas.microsoft.com/office/drawing/2014/main" id="{AAE1F6F8-9742-254D-83B6-41AF09898D5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55518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A857F-9BD7-42E1-ABC6-BF01B58F83E4}"/>
              </a:ext>
            </a:extLst>
          </p:cNvPr>
          <p:cNvSpPr>
            <a:spLocks noGrp="1"/>
          </p:cNvSpPr>
          <p:nvPr>
            <p:ph type="dt" sz="half" idx="10"/>
          </p:nvPr>
        </p:nvSpPr>
        <p:spPr/>
        <p:txBody>
          <a:bodyPr/>
          <a:lstStyle/>
          <a:p>
            <a:fld id="{6700A58B-DD98-43D0-B791-721480A02982}" type="datetime1">
              <a:rPr lang="en-US" smtClean="0"/>
              <a:pPr/>
              <a:t>1/2/21</a:t>
            </a:fld>
            <a:endParaRPr lang="en-US"/>
          </a:p>
        </p:txBody>
      </p:sp>
      <p:sp>
        <p:nvSpPr>
          <p:cNvPr id="3" name="Title 2">
            <a:extLst>
              <a:ext uri="{FF2B5EF4-FFF2-40B4-BE49-F238E27FC236}">
                <a16:creationId xmlns:a16="http://schemas.microsoft.com/office/drawing/2014/main" id="{3D1DFE3E-BC8C-421A-A1D4-BA0C39D55640}"/>
              </a:ext>
            </a:extLst>
          </p:cNvPr>
          <p:cNvSpPr>
            <a:spLocks noGrp="1"/>
          </p:cNvSpPr>
          <p:nvPr>
            <p:ph type="title"/>
          </p:nvPr>
        </p:nvSpPr>
        <p:spPr/>
        <p:txBody>
          <a:bodyPr/>
          <a:lstStyle/>
          <a:p>
            <a:r>
              <a:rPr lang="en-US"/>
              <a:t>A Simple JSON API</a:t>
            </a:r>
            <a:endParaRPr lang="en-US" dirty="0"/>
          </a:p>
        </p:txBody>
      </p:sp>
      <p:pic>
        <p:nvPicPr>
          <p:cNvPr id="6" name="Picture 5">
            <a:extLst>
              <a:ext uri="{FF2B5EF4-FFF2-40B4-BE49-F238E27FC236}">
                <a16:creationId xmlns:a16="http://schemas.microsoft.com/office/drawing/2014/main" id="{B968C2B5-FEB2-4349-AC41-FC6A8B937338}"/>
              </a:ext>
            </a:extLst>
          </p:cNvPr>
          <p:cNvPicPr>
            <a:picLocks noChangeAspect="1"/>
          </p:cNvPicPr>
          <p:nvPr/>
        </p:nvPicPr>
        <p:blipFill>
          <a:blip r:embed="rId2"/>
          <a:stretch>
            <a:fillRect/>
          </a:stretch>
        </p:blipFill>
        <p:spPr>
          <a:xfrm>
            <a:off x="0" y="1435297"/>
            <a:ext cx="9144000" cy="4442359"/>
          </a:xfrm>
          <a:prstGeom prst="rect">
            <a:avLst/>
          </a:prstGeom>
        </p:spPr>
      </p:pic>
      <p:sp>
        <p:nvSpPr>
          <p:cNvPr id="7" name="Rectangle 6">
            <a:extLst>
              <a:ext uri="{FF2B5EF4-FFF2-40B4-BE49-F238E27FC236}">
                <a16:creationId xmlns:a16="http://schemas.microsoft.com/office/drawing/2014/main" id="{BD786444-52B6-46CF-8BE4-99F530EC9153}"/>
              </a:ext>
            </a:extLst>
          </p:cNvPr>
          <p:cNvSpPr/>
          <p:nvPr/>
        </p:nvSpPr>
        <p:spPr>
          <a:xfrm>
            <a:off x="27865" y="1065965"/>
            <a:ext cx="3258969" cy="369332"/>
          </a:xfrm>
          <a:prstGeom prst="rect">
            <a:avLst/>
          </a:prstGeom>
        </p:spPr>
        <p:txBody>
          <a:bodyPr wrap="none">
            <a:spAutoFit/>
          </a:bodyPr>
          <a:lstStyle/>
          <a:p>
            <a:r>
              <a:rPr lang="en-US" b="1" dirty="0"/>
              <a:t>Sign up at  </a:t>
            </a:r>
            <a:r>
              <a:rPr lang="en-US" b="1" dirty="0">
                <a:hlinkClick r:id="rId3"/>
              </a:rPr>
              <a:t>https://newsapi.org/</a:t>
            </a:r>
            <a:endParaRPr lang="en-US" b="1" dirty="0"/>
          </a:p>
        </p:txBody>
      </p:sp>
      <p:sp>
        <p:nvSpPr>
          <p:cNvPr id="16" name="Footer Placeholder 5"/>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80542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B0B4D-5948-4761-B021-8C38C90B46A8}"/>
              </a:ext>
            </a:extLst>
          </p:cNvPr>
          <p:cNvSpPr>
            <a:spLocks noGrp="1"/>
          </p:cNvSpPr>
          <p:nvPr>
            <p:ph type="dt" sz="half" idx="10"/>
          </p:nvPr>
        </p:nvSpPr>
        <p:spPr/>
        <p:txBody>
          <a:bodyPr/>
          <a:lstStyle/>
          <a:p>
            <a:fld id="{6700A58B-DD98-43D0-B791-721480A02982}" type="datetime1">
              <a:rPr lang="en-US" smtClean="0"/>
              <a:pPr/>
              <a:t>1/2/21</a:t>
            </a:fld>
            <a:endParaRPr lang="en-US"/>
          </a:p>
        </p:txBody>
      </p:sp>
      <p:sp>
        <p:nvSpPr>
          <p:cNvPr id="3" name="Title 2">
            <a:extLst>
              <a:ext uri="{FF2B5EF4-FFF2-40B4-BE49-F238E27FC236}">
                <a16:creationId xmlns:a16="http://schemas.microsoft.com/office/drawing/2014/main" id="{6024DFC7-F431-4E50-B3CB-8ED48C80ACD7}"/>
              </a:ext>
            </a:extLst>
          </p:cNvPr>
          <p:cNvSpPr>
            <a:spLocks noGrp="1"/>
          </p:cNvSpPr>
          <p:nvPr>
            <p:ph type="title"/>
          </p:nvPr>
        </p:nvSpPr>
        <p:spPr/>
        <p:txBody>
          <a:bodyPr/>
          <a:lstStyle/>
          <a:p>
            <a:r>
              <a:rPr lang="en-US" sz="2800" dirty="0"/>
              <a:t>Some APIs require a “handshake” to authenticate</a:t>
            </a:r>
          </a:p>
        </p:txBody>
      </p:sp>
      <p:pic>
        <p:nvPicPr>
          <p:cNvPr id="9" name="Picture 8">
            <a:extLst>
              <a:ext uri="{FF2B5EF4-FFF2-40B4-BE49-F238E27FC236}">
                <a16:creationId xmlns:a16="http://schemas.microsoft.com/office/drawing/2014/main" id="{2B7928AE-4C70-49EA-98D9-4B2504CD6D16}"/>
              </a:ext>
            </a:extLst>
          </p:cNvPr>
          <p:cNvPicPr>
            <a:picLocks noChangeAspect="1"/>
          </p:cNvPicPr>
          <p:nvPr/>
        </p:nvPicPr>
        <p:blipFill>
          <a:blip r:embed="rId2"/>
          <a:stretch>
            <a:fillRect/>
          </a:stretch>
        </p:blipFill>
        <p:spPr>
          <a:xfrm>
            <a:off x="2444311" y="1205194"/>
            <a:ext cx="4255377" cy="3883489"/>
          </a:xfrm>
          <a:prstGeom prst="rect">
            <a:avLst/>
          </a:prstGeom>
        </p:spPr>
      </p:pic>
      <p:pic>
        <p:nvPicPr>
          <p:cNvPr id="10" name="Picture 9">
            <a:extLst>
              <a:ext uri="{FF2B5EF4-FFF2-40B4-BE49-F238E27FC236}">
                <a16:creationId xmlns:a16="http://schemas.microsoft.com/office/drawing/2014/main" id="{72BAA146-851A-453D-A3F9-D5D780427EE0}"/>
              </a:ext>
            </a:extLst>
          </p:cNvPr>
          <p:cNvPicPr>
            <a:picLocks noChangeAspect="1"/>
          </p:cNvPicPr>
          <p:nvPr/>
        </p:nvPicPr>
        <p:blipFill>
          <a:blip r:embed="rId3"/>
          <a:stretch>
            <a:fillRect/>
          </a:stretch>
        </p:blipFill>
        <p:spPr>
          <a:xfrm>
            <a:off x="2561888" y="5337275"/>
            <a:ext cx="4020224" cy="453644"/>
          </a:xfrm>
          <a:prstGeom prst="rect">
            <a:avLst/>
          </a:prstGeom>
        </p:spPr>
      </p:pic>
      <p:sp>
        <p:nvSpPr>
          <p:cNvPr id="16" name="Footer Placeholder 5"/>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74392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58924-437E-4A9E-883E-603DC4BC0913}"/>
              </a:ext>
            </a:extLst>
          </p:cNvPr>
          <p:cNvSpPr>
            <a:spLocks noGrp="1"/>
          </p:cNvSpPr>
          <p:nvPr>
            <p:ph type="dt" sz="half" idx="10"/>
          </p:nvPr>
        </p:nvSpPr>
        <p:spPr/>
        <p:txBody>
          <a:bodyPr/>
          <a:lstStyle/>
          <a:p>
            <a:fld id="{6700A58B-DD98-43D0-B791-721480A02982}" type="datetime1">
              <a:rPr lang="en-US" smtClean="0"/>
              <a:pPr/>
              <a:t>1/2/21</a:t>
            </a:fld>
            <a:endParaRPr lang="en-US"/>
          </a:p>
        </p:txBody>
      </p:sp>
      <p:sp>
        <p:nvSpPr>
          <p:cNvPr id="3" name="Title 2">
            <a:extLst>
              <a:ext uri="{FF2B5EF4-FFF2-40B4-BE49-F238E27FC236}">
                <a16:creationId xmlns:a16="http://schemas.microsoft.com/office/drawing/2014/main" id="{8D9CF58D-DA26-4A2F-844B-4F285E679D88}"/>
              </a:ext>
            </a:extLst>
          </p:cNvPr>
          <p:cNvSpPr>
            <a:spLocks noGrp="1"/>
          </p:cNvSpPr>
          <p:nvPr>
            <p:ph type="title"/>
          </p:nvPr>
        </p:nvSpPr>
        <p:spPr/>
        <p:txBody>
          <a:bodyPr/>
          <a:lstStyle/>
          <a:p>
            <a:r>
              <a:rPr lang="en-US"/>
              <a:t>Now JSON</a:t>
            </a:r>
            <a:endParaRPr lang="en-US" dirty="0"/>
          </a:p>
        </p:txBody>
      </p:sp>
      <p:pic>
        <p:nvPicPr>
          <p:cNvPr id="3074" name="Picture 2" descr="Image result for json meme">
            <a:extLst>
              <a:ext uri="{FF2B5EF4-FFF2-40B4-BE49-F238E27FC236}">
                <a16:creationId xmlns:a16="http://schemas.microsoft.com/office/drawing/2014/main" id="{68D2B28F-1568-4DE2-8B50-8B1B03A34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543" y="1559211"/>
            <a:ext cx="4184476" cy="38915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0E37ACE-F457-4C85-B00B-943BC6837FAD}"/>
              </a:ext>
            </a:extLst>
          </p:cNvPr>
          <p:cNvSpPr txBox="1"/>
          <p:nvPr/>
        </p:nvSpPr>
        <p:spPr>
          <a:xfrm>
            <a:off x="94261" y="1874484"/>
            <a:ext cx="2313839" cy="646331"/>
          </a:xfrm>
          <a:prstGeom prst="rect">
            <a:avLst/>
          </a:prstGeom>
          <a:noFill/>
        </p:spPr>
        <p:txBody>
          <a:bodyPr wrap="none" rtlCol="0">
            <a:spAutoFit/>
          </a:bodyPr>
          <a:lstStyle/>
          <a:p>
            <a:r>
              <a:rPr lang="en-US" dirty="0" err="1"/>
              <a:t>B_newsAPI_example.R</a:t>
            </a:r>
            <a:endParaRPr lang="en-US" dirty="0"/>
          </a:p>
          <a:p>
            <a:endParaRPr lang="en-US" dirty="0"/>
          </a:p>
        </p:txBody>
      </p:sp>
      <p:sp>
        <p:nvSpPr>
          <p:cNvPr id="16" name="Footer Placeholder 5"/>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332521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US" dirty="0">
              <a:hlinkClick r:id="rId2"/>
            </a:endParaRPr>
          </a:p>
          <a:p>
            <a:r>
              <a:rPr lang="en-US" dirty="0"/>
              <a:t>If you work with social media data (requires signing up)</a:t>
            </a:r>
          </a:p>
          <a:p>
            <a:r>
              <a:rPr lang="en-US" dirty="0">
                <a:hlinkClick r:id="rId3"/>
              </a:rPr>
              <a:t>https://pipl.com/dev/demo</a:t>
            </a:r>
            <a:endParaRPr lang="en-US" dirty="0"/>
          </a:p>
          <a:p>
            <a:endParaRPr lang="en-US" dirty="0"/>
          </a:p>
          <a:p>
            <a:r>
              <a:rPr lang="en-US" dirty="0"/>
              <a:t>Sources of APIs to explore</a:t>
            </a:r>
          </a:p>
          <a:p>
            <a:r>
              <a:rPr lang="en-US" dirty="0">
                <a:hlinkClick r:id="rId4"/>
              </a:rPr>
              <a:t>https://www.programmableweb.com/apis/directory</a:t>
            </a:r>
            <a:endParaRPr lang="en-US" dirty="0"/>
          </a:p>
          <a:p>
            <a:r>
              <a:rPr lang="en-US" dirty="0">
                <a:hlinkClick r:id="rId5"/>
              </a:rPr>
              <a:t>https://github.com/toddmotto/public-apis</a:t>
            </a:r>
            <a:endParaRPr lang="en-US" dirty="0"/>
          </a:p>
          <a:p>
            <a:endParaRPr lang="en-US" dirty="0"/>
          </a:p>
          <a:p>
            <a:r>
              <a:rPr lang="en-US" dirty="0"/>
              <a:t>Challenge find the APIs for the chart data here (hint: JSON using F12):</a:t>
            </a:r>
          </a:p>
          <a:p>
            <a:r>
              <a:rPr lang="en-US" dirty="0">
                <a:hlinkClick r:id="rId6"/>
              </a:rPr>
              <a:t>https://projects.fivethirtyeight.com/trump-approval-ratings</a:t>
            </a:r>
            <a:endParaRPr lang="en-US" dirty="0"/>
          </a:p>
          <a:p>
            <a:endParaRPr lang="en-US" dirty="0"/>
          </a:p>
          <a:p>
            <a:endParaRPr lang="en-US" dirty="0"/>
          </a:p>
          <a:p>
            <a:endParaRPr lang="en-US" dirty="0"/>
          </a:p>
        </p:txBody>
      </p:sp>
      <p:sp>
        <p:nvSpPr>
          <p:cNvPr id="5" name="Title 4"/>
          <p:cNvSpPr>
            <a:spLocks noGrp="1"/>
          </p:cNvSpPr>
          <p:nvPr>
            <p:ph type="title"/>
          </p:nvPr>
        </p:nvSpPr>
        <p:spPr/>
        <p:txBody>
          <a:bodyPr/>
          <a:lstStyle/>
          <a:p>
            <a:r>
              <a:rPr lang="en-US"/>
              <a:t>Other Straightforward APIs to Explore </a:t>
            </a:r>
            <a:endParaRPr lang="en-US" dirty="0"/>
          </a:p>
        </p:txBody>
      </p:sp>
      <p:sp>
        <p:nvSpPr>
          <p:cNvPr id="7" name="Date Placeholder 1">
            <a:extLst>
              <a:ext uri="{FF2B5EF4-FFF2-40B4-BE49-F238E27FC236}">
                <a16:creationId xmlns:a16="http://schemas.microsoft.com/office/drawing/2014/main" id="{B893951A-8E98-744F-BC02-AF8E8C7C69F7}"/>
              </a:ext>
            </a:extLst>
          </p:cNvPr>
          <p:cNvSpPr>
            <a:spLocks noGrp="1"/>
          </p:cNvSpPr>
          <p:nvPr>
            <p:ph type="dt" sz="half" idx="10"/>
          </p:nvPr>
        </p:nvSpPr>
        <p:spPr>
          <a:xfrm>
            <a:off x="628650" y="6356351"/>
            <a:ext cx="2057400" cy="365125"/>
          </a:xfrm>
        </p:spPr>
        <p:txBody>
          <a:bodyPr/>
          <a:lstStyle/>
          <a:p>
            <a:fld id="{6700A58B-DD98-43D0-B791-721480A02982}" type="datetime1">
              <a:rPr lang="en-US" smtClean="0"/>
              <a:t>1/2/21</a:t>
            </a:fld>
            <a:endParaRPr lang="en-US"/>
          </a:p>
        </p:txBody>
      </p:sp>
      <p:sp>
        <p:nvSpPr>
          <p:cNvPr id="8" name="Footer Placeholder 4">
            <a:extLst>
              <a:ext uri="{FF2B5EF4-FFF2-40B4-BE49-F238E27FC236}">
                <a16:creationId xmlns:a16="http://schemas.microsoft.com/office/drawing/2014/main" id="{626EEC80-39F8-C645-AFE2-2F08FBBC4669}"/>
              </a:ext>
            </a:extLst>
          </p:cNvPr>
          <p:cNvSpPr>
            <a:spLocks noGrp="1"/>
          </p:cNvSpPr>
          <p:nvPr>
            <p:ph type="ftr" sz="quarter" idx="4294967295"/>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62064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1/2/21</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18</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1/2/21</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1/2/21</a:t>
            </a:fld>
            <a:endParaRPr lang="en-US" dirty="0"/>
          </a:p>
        </p:txBody>
      </p:sp>
      <p:sp>
        <p:nvSpPr>
          <p:cNvPr id="5" name="Title 4"/>
          <p:cNvSpPr>
            <a:spLocks noGrp="1"/>
          </p:cNvSpPr>
          <p:nvPr>
            <p:ph type="title"/>
          </p:nvPr>
        </p:nvSpPr>
        <p:spPr/>
        <p:txBody>
          <a:bodyPr/>
          <a:lstStyle/>
          <a:p>
            <a:r>
              <a:rPr lang="en-US" dirty="0"/>
              <a:t>What is an API?</a:t>
            </a:r>
          </a:p>
        </p:txBody>
      </p:sp>
      <p:sp>
        <p:nvSpPr>
          <p:cNvPr id="7" name="Rectangle 6"/>
          <p:cNvSpPr/>
          <p:nvPr/>
        </p:nvSpPr>
        <p:spPr>
          <a:xfrm>
            <a:off x="2247900" y="2082060"/>
            <a:ext cx="4572000" cy="923330"/>
          </a:xfrm>
          <a:prstGeom prst="rect">
            <a:avLst/>
          </a:prstGeom>
          <a:ln>
            <a:solidFill>
              <a:schemeClr val="accent6"/>
            </a:solidFill>
          </a:ln>
        </p:spPr>
        <p:txBody>
          <a:bodyPr>
            <a:spAutoFit/>
          </a:bodyPr>
          <a:lstStyle/>
          <a:p>
            <a:pPr algn="ctr"/>
            <a:r>
              <a:rPr lang="en-US" dirty="0"/>
              <a:t>“Application Program Interface”</a:t>
            </a:r>
          </a:p>
          <a:p>
            <a:r>
              <a:rPr lang="en-US" dirty="0"/>
              <a:t>Clearly defined methods of communication between various software components. </a:t>
            </a:r>
          </a:p>
        </p:txBody>
      </p:sp>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275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dirty="0" err="1"/>
              <a:t>C_Speech_to_Text_API.R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15688" y="1127080"/>
            <a:ext cx="8312624" cy="3131024"/>
          </a:xfrm>
        </p:spPr>
        <p:txBody>
          <a:bodyPr/>
          <a:lstStyle/>
          <a:p>
            <a:r>
              <a:rPr lang="en-US" dirty="0"/>
              <a:t>XML – Extensible Markup Language</a:t>
            </a:r>
          </a:p>
          <a:p>
            <a:pPr lvl="1"/>
            <a:r>
              <a:rPr lang="en-US" dirty="0"/>
              <a:t>Ever wonder why Excel files went from </a:t>
            </a:r>
            <a:r>
              <a:rPr lang="en-US" dirty="0" err="1"/>
              <a:t>xls</a:t>
            </a:r>
            <a:r>
              <a:rPr lang="en-US" dirty="0"/>
              <a:t> to </a:t>
            </a:r>
            <a:r>
              <a:rPr lang="en-US" dirty="0" err="1"/>
              <a:t>xlsx</a:t>
            </a:r>
            <a:r>
              <a:rPr lang="en-US" dirty="0"/>
              <a:t>?  The data is stored as XML.</a:t>
            </a:r>
          </a:p>
          <a:p>
            <a:pPr lvl="1"/>
            <a:endParaRPr lang="en-US" dirty="0"/>
          </a:p>
          <a:p>
            <a:r>
              <a:rPr lang="en-US" dirty="0"/>
              <a:t>JSON- </a:t>
            </a:r>
            <a:r>
              <a:rPr lang="en-US" dirty="0" err="1"/>
              <a:t>Javascript</a:t>
            </a:r>
            <a:r>
              <a:rPr lang="en-US" dirty="0"/>
              <a:t> Object Notation</a:t>
            </a:r>
          </a:p>
          <a:p>
            <a:pPr lvl="1"/>
            <a:r>
              <a:rPr lang="en-US" dirty="0"/>
              <a:t>Similar to R but used to make interactive objects in web browsers.</a:t>
            </a:r>
          </a:p>
        </p:txBody>
      </p:sp>
      <p:sp>
        <p:nvSpPr>
          <p:cNvPr id="5" name="Title 4"/>
          <p:cNvSpPr>
            <a:spLocks noGrp="1"/>
          </p:cNvSpPr>
          <p:nvPr>
            <p:ph type="title"/>
          </p:nvPr>
        </p:nvSpPr>
        <p:spPr/>
        <p:txBody>
          <a:bodyPr/>
          <a:lstStyle/>
          <a:p>
            <a:r>
              <a:rPr lang="en-US" dirty="0"/>
              <a:t>Two formats</a:t>
            </a:r>
          </a:p>
        </p:txBody>
      </p:sp>
      <p:grpSp>
        <p:nvGrpSpPr>
          <p:cNvPr id="12" name="Group 11"/>
          <p:cNvGrpSpPr/>
          <p:nvPr/>
        </p:nvGrpSpPr>
        <p:grpSpPr>
          <a:xfrm>
            <a:off x="1704726" y="3879239"/>
            <a:ext cx="5734548" cy="2000251"/>
            <a:chOff x="1160584" y="3879239"/>
            <a:chExt cx="5734548" cy="2000251"/>
          </a:xfrm>
        </p:grpSpPr>
        <p:pic>
          <p:nvPicPr>
            <p:cNvPr id="6"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584" y="3879239"/>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376147" y="4183434"/>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02256" y="4694697"/>
              <a:ext cx="1697901" cy="369332"/>
            </a:xfrm>
            <a:prstGeom prst="rect">
              <a:avLst/>
            </a:prstGeom>
            <a:noFill/>
          </p:spPr>
          <p:txBody>
            <a:bodyPr wrap="none" rtlCol="0">
              <a:spAutoFit/>
            </a:bodyPr>
            <a:lstStyle/>
            <a:p>
              <a:r>
                <a:rPr lang="en-US" dirty="0">
                  <a:solidFill>
                    <a:schemeClr val="bg1"/>
                  </a:solidFill>
                </a:rPr>
                <a:t>Ask a question</a:t>
              </a:r>
            </a:p>
          </p:txBody>
        </p:sp>
        <p:sp>
          <p:nvSpPr>
            <p:cNvPr id="9" name="Oval 8"/>
            <p:cNvSpPr/>
            <p:nvPr/>
          </p:nvSpPr>
          <p:spPr>
            <a:xfrm>
              <a:off x="5196407" y="4183433"/>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23012" y="4492446"/>
              <a:ext cx="1772120" cy="646331"/>
            </a:xfrm>
            <a:prstGeom prst="rect">
              <a:avLst/>
            </a:prstGeom>
            <a:noFill/>
          </p:spPr>
          <p:txBody>
            <a:bodyPr wrap="square" rtlCol="0">
              <a:spAutoFit/>
            </a:bodyPr>
            <a:lstStyle/>
            <a:p>
              <a:pPr algn="ctr"/>
              <a:r>
                <a:rPr lang="en-US" dirty="0">
                  <a:solidFill>
                    <a:schemeClr val="bg1"/>
                  </a:solidFill>
                </a:rPr>
                <a:t>Respond in XML or JSON</a:t>
              </a:r>
            </a:p>
          </p:txBody>
        </p:sp>
      </p:grpSp>
      <p:sp>
        <p:nvSpPr>
          <p:cNvPr id="14" name="Date Placeholder 1">
            <a:extLst>
              <a:ext uri="{FF2B5EF4-FFF2-40B4-BE49-F238E27FC236}">
                <a16:creationId xmlns:a16="http://schemas.microsoft.com/office/drawing/2014/main" id="{BD3EC70D-7268-DE4F-9BA1-20B610AB5B94}"/>
              </a:ext>
            </a:extLst>
          </p:cNvPr>
          <p:cNvSpPr>
            <a:spLocks noGrp="1"/>
          </p:cNvSpPr>
          <p:nvPr>
            <p:ph type="dt" sz="half" idx="10"/>
          </p:nvPr>
        </p:nvSpPr>
        <p:spPr>
          <a:xfrm>
            <a:off x="628650" y="6356351"/>
            <a:ext cx="2057400" cy="365125"/>
          </a:xfrm>
        </p:spPr>
        <p:txBody>
          <a:bodyPr/>
          <a:lstStyle/>
          <a:p>
            <a:fld id="{6700A58B-DD98-43D0-B791-721480A02982}" type="datetime1">
              <a:rPr lang="en-US" smtClean="0"/>
              <a:t>1/2/21</a:t>
            </a:fld>
            <a:endParaRPr lang="en-US"/>
          </a:p>
        </p:txBody>
      </p:sp>
    </p:spTree>
    <p:extLst>
      <p:ext uri="{BB962C8B-B14F-4D97-AF65-F5344CB8AC3E}">
        <p14:creationId xmlns:p14="http://schemas.microsoft.com/office/powerpoint/2010/main" val="50496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1/2/21</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grpSp>
        <p:nvGrpSpPr>
          <p:cNvPr id="12" name="Group 11"/>
          <p:cNvGrpSpPr/>
          <p:nvPr/>
        </p:nvGrpSpPr>
        <p:grpSpPr>
          <a:xfrm>
            <a:off x="1714500" y="1945310"/>
            <a:ext cx="5715000" cy="2967380"/>
            <a:chOff x="1714500" y="1064690"/>
            <a:chExt cx="5715000" cy="2967380"/>
          </a:xfrm>
        </p:grpSpPr>
        <p:grpSp>
          <p:nvGrpSpPr>
            <p:cNvPr id="10" name="Group 9"/>
            <p:cNvGrpSpPr/>
            <p:nvPr/>
          </p:nvGrpSpPr>
          <p:grpSpPr>
            <a:xfrm>
              <a:off x="1714500" y="2031819"/>
              <a:ext cx="5715000" cy="2000251"/>
              <a:chOff x="1714500" y="3325324"/>
              <a:chExt cx="5715000" cy="2000251"/>
            </a:xfrm>
          </p:grpSpPr>
          <p:grpSp>
            <p:nvGrpSpPr>
              <p:cNvPr id="6" name="Group 5"/>
              <p:cNvGrpSpPr/>
              <p:nvPr/>
            </p:nvGrpSpPr>
            <p:grpSpPr>
              <a:xfrm>
                <a:off x="1714500" y="3325324"/>
                <a:ext cx="5715000" cy="2000251"/>
                <a:chOff x="1714500" y="3325324"/>
                <a:chExt cx="5715000" cy="2000251"/>
              </a:xfrm>
            </p:grpSpPr>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1742" y="3925535"/>
                <a:ext cx="706603" cy="706603"/>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2045369" y="1064690"/>
              <a:ext cx="5053263" cy="646331"/>
            </a:xfrm>
            <a:prstGeom prst="rect">
              <a:avLst/>
            </a:prstGeom>
            <a:ln>
              <a:solidFill>
                <a:schemeClr val="accent6"/>
              </a:solidFill>
            </a:ln>
          </p:spPr>
          <p:txBody>
            <a:bodyPr wrap="square">
              <a:spAutoFit/>
            </a:bodyPr>
            <a:lstStyle/>
            <a:p>
              <a:pPr algn="ctr"/>
              <a:r>
                <a:rPr lang="en-US" dirty="0"/>
                <a:t>“Your phone requests information from the maps API services to render the information.</a:t>
              </a:r>
            </a:p>
          </p:txBody>
        </p:sp>
      </p:grpSp>
      <p:pic>
        <p:nvPicPr>
          <p:cNvPr id="1028" name="Picture 4" descr="Image result for iphone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7791" y="3251532"/>
            <a:ext cx="1724231" cy="12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1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1/2/21</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pic>
        <p:nvPicPr>
          <p:cNvPr id="3" name="Picture 2"/>
          <p:cNvPicPr>
            <a:picLocks noChangeAspect="1"/>
          </p:cNvPicPr>
          <p:nvPr/>
        </p:nvPicPr>
        <p:blipFill rotWithShape="1">
          <a:blip r:embed="rId2"/>
          <a:srcRect l="25038"/>
          <a:stretch/>
        </p:blipFill>
        <p:spPr>
          <a:xfrm>
            <a:off x="3966250" y="2121479"/>
            <a:ext cx="4689692" cy="3214796"/>
          </a:xfrm>
          <a:prstGeom prst="rect">
            <a:avLst/>
          </a:prstGeom>
          <a:ln>
            <a:solidFill>
              <a:schemeClr val="tx1"/>
            </a:solidFill>
          </a:ln>
        </p:spPr>
      </p:pic>
      <p:pic>
        <p:nvPicPr>
          <p:cNvPr id="799746"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875" y="1760562"/>
            <a:ext cx="706603" cy="7066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77421" y="2913269"/>
            <a:ext cx="3712191" cy="1384995"/>
          </a:xfrm>
          <a:prstGeom prst="rect">
            <a:avLst/>
          </a:prstGeom>
          <a:noFill/>
        </p:spPr>
        <p:txBody>
          <a:bodyPr wrap="square" rtlCol="0">
            <a:spAutoFit/>
          </a:bodyPr>
          <a:lstStyle/>
          <a:p>
            <a:r>
              <a:rPr lang="en-US" b="1" dirty="0"/>
              <a:t>Google Maps API Services include</a:t>
            </a:r>
          </a:p>
          <a:p>
            <a:pPr marL="285750" indent="-285750">
              <a:buFont typeface="Arial" panose="020B0604020202020204" pitchFamily="34" charset="0"/>
              <a:buChar char="•"/>
            </a:pPr>
            <a:r>
              <a:rPr lang="en-US" sz="1600" dirty="0"/>
              <a:t>Geocoding</a:t>
            </a:r>
          </a:p>
          <a:p>
            <a:pPr marL="285750" indent="-285750">
              <a:buFont typeface="Arial" panose="020B0604020202020204" pitchFamily="34" charset="0"/>
              <a:buChar char="•"/>
            </a:pPr>
            <a:r>
              <a:rPr lang="en-US" sz="1600" dirty="0"/>
              <a:t>Base map “tiles”</a:t>
            </a:r>
          </a:p>
          <a:p>
            <a:pPr marL="285750" indent="-285750">
              <a:buFont typeface="Arial" panose="020B0604020202020204" pitchFamily="34" charset="0"/>
              <a:buChar char="•"/>
            </a:pPr>
            <a:r>
              <a:rPr lang="en-US" sz="1600" dirty="0"/>
              <a:t>Basic Geographic Info</a:t>
            </a:r>
          </a:p>
          <a:p>
            <a:pPr marL="285750" indent="-285750">
              <a:buFont typeface="Arial" panose="020B0604020202020204" pitchFamily="34" charset="0"/>
              <a:buChar char="•"/>
            </a:pPr>
            <a:endParaRPr lang="en-US" dirty="0"/>
          </a:p>
        </p:txBody>
      </p:sp>
      <p:sp>
        <p:nvSpPr>
          <p:cNvPr id="6" name="TextBox 5"/>
          <p:cNvSpPr txBox="1"/>
          <p:nvPr/>
        </p:nvSpPr>
        <p:spPr>
          <a:xfrm>
            <a:off x="3370997" y="1760562"/>
            <a:ext cx="5880199" cy="307777"/>
          </a:xfrm>
          <a:prstGeom prst="rect">
            <a:avLst/>
          </a:prstGeom>
          <a:noFill/>
        </p:spPr>
        <p:txBody>
          <a:bodyPr wrap="none" rtlCol="0">
            <a:spAutoFit/>
          </a:bodyPr>
          <a:lstStyle/>
          <a:p>
            <a:r>
              <a:rPr lang="en-US" sz="1400" dirty="0">
                <a:hlinkClick r:id="rId4"/>
              </a:rPr>
              <a:t>www.google.com/maps/place/Cleveland,+OH/@41.4951143,-81.8462865,11z</a:t>
            </a:r>
            <a:endParaRPr lang="en-US" sz="1400" dirty="0"/>
          </a:p>
        </p:txBody>
      </p:sp>
    </p:spTree>
    <p:extLst>
      <p:ext uri="{BB962C8B-B14F-4D97-AF65-F5344CB8AC3E}">
        <p14:creationId xmlns:p14="http://schemas.microsoft.com/office/powerpoint/2010/main" val="87819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1/2/21</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pic>
        <p:nvPicPr>
          <p:cNvPr id="16" name="Picture 15"/>
          <p:cNvPicPr>
            <a:picLocks noChangeAspect="1"/>
          </p:cNvPicPr>
          <p:nvPr/>
        </p:nvPicPr>
        <p:blipFill>
          <a:blip r:embed="rId2"/>
          <a:stretch>
            <a:fillRect/>
          </a:stretch>
        </p:blipFill>
        <p:spPr>
          <a:xfrm>
            <a:off x="4424681" y="1633674"/>
            <a:ext cx="4423320" cy="4398636"/>
          </a:xfrm>
          <a:prstGeom prst="rect">
            <a:avLst/>
          </a:prstGeom>
          <a:ln>
            <a:solidFill>
              <a:schemeClr val="tx1"/>
            </a:solidFill>
          </a:ln>
        </p:spPr>
      </p:pic>
      <p:sp>
        <p:nvSpPr>
          <p:cNvPr id="7" name="TextBox 6"/>
          <p:cNvSpPr txBox="1"/>
          <p:nvPr/>
        </p:nvSpPr>
        <p:spPr>
          <a:xfrm>
            <a:off x="641445" y="2292824"/>
            <a:ext cx="2304157" cy="523220"/>
          </a:xfrm>
          <a:prstGeom prst="rect">
            <a:avLst/>
          </a:prstGeom>
          <a:noFill/>
        </p:spPr>
        <p:txBody>
          <a:bodyPr wrap="none" rtlCol="0">
            <a:spAutoFit/>
          </a:bodyPr>
          <a:lstStyle/>
          <a:p>
            <a:r>
              <a:rPr lang="en-US" sz="2800" dirty="0">
                <a:hlinkClick r:id="rId3"/>
              </a:rPr>
              <a:t>Static Map API</a:t>
            </a:r>
            <a:endParaRPr lang="en-US" sz="2800" dirty="0"/>
          </a:p>
        </p:txBody>
      </p:sp>
      <p:sp>
        <p:nvSpPr>
          <p:cNvPr id="8" name="TextBox 7"/>
          <p:cNvSpPr txBox="1"/>
          <p:nvPr/>
        </p:nvSpPr>
        <p:spPr>
          <a:xfrm>
            <a:off x="641445" y="3179928"/>
            <a:ext cx="3643952" cy="923330"/>
          </a:xfrm>
          <a:prstGeom prst="rect">
            <a:avLst/>
          </a:prstGeom>
          <a:noFill/>
        </p:spPr>
        <p:txBody>
          <a:bodyPr wrap="square" rtlCol="0">
            <a:spAutoFit/>
          </a:bodyPr>
          <a:lstStyle/>
          <a:p>
            <a:r>
              <a:rPr lang="en-US" dirty="0"/>
              <a:t>Static images are loaded as tiles underneath allowing you to scroll and navigate in your browser.</a:t>
            </a:r>
          </a:p>
        </p:txBody>
      </p:sp>
    </p:spTree>
    <p:extLst>
      <p:ext uri="{BB962C8B-B14F-4D97-AF65-F5344CB8AC3E}">
        <p14:creationId xmlns:p14="http://schemas.microsoft.com/office/powerpoint/2010/main" val="297902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1/2/21</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sp>
        <p:nvSpPr>
          <p:cNvPr id="15" name="TextBox 14"/>
          <p:cNvSpPr txBox="1"/>
          <p:nvPr/>
        </p:nvSpPr>
        <p:spPr>
          <a:xfrm>
            <a:off x="354842" y="2292824"/>
            <a:ext cx="3308726" cy="523220"/>
          </a:xfrm>
          <a:prstGeom prst="rect">
            <a:avLst/>
          </a:prstGeom>
          <a:noFill/>
        </p:spPr>
        <p:txBody>
          <a:bodyPr wrap="none" rtlCol="0">
            <a:spAutoFit/>
          </a:bodyPr>
          <a:lstStyle/>
          <a:p>
            <a:r>
              <a:rPr lang="en-US" sz="2800" dirty="0">
                <a:hlinkClick r:id="rId2"/>
              </a:rPr>
              <a:t>JSON Information API</a:t>
            </a:r>
            <a:endParaRPr lang="en-US" sz="2800" dirty="0"/>
          </a:p>
        </p:txBody>
      </p:sp>
      <p:sp>
        <p:nvSpPr>
          <p:cNvPr id="21" name="TextBox 20"/>
          <p:cNvSpPr txBox="1"/>
          <p:nvPr/>
        </p:nvSpPr>
        <p:spPr>
          <a:xfrm>
            <a:off x="354842" y="3193576"/>
            <a:ext cx="3643952" cy="1200329"/>
          </a:xfrm>
          <a:prstGeom prst="rect">
            <a:avLst/>
          </a:prstGeom>
          <a:noFill/>
        </p:spPr>
        <p:txBody>
          <a:bodyPr wrap="square" rtlCol="0">
            <a:spAutoFit/>
          </a:bodyPr>
          <a:lstStyle/>
          <a:p>
            <a:r>
              <a:rPr lang="en-US" dirty="0"/>
              <a:t>On top of the tiles, more information is needed including the geo-political information and coordinates for the “bounding box”</a:t>
            </a:r>
          </a:p>
        </p:txBody>
      </p:sp>
      <p:pic>
        <p:nvPicPr>
          <p:cNvPr id="3" name="Picture 2"/>
          <p:cNvPicPr>
            <a:picLocks noChangeAspect="1"/>
          </p:cNvPicPr>
          <p:nvPr/>
        </p:nvPicPr>
        <p:blipFill>
          <a:blip r:embed="rId3"/>
          <a:stretch>
            <a:fillRect/>
          </a:stretch>
        </p:blipFill>
        <p:spPr>
          <a:xfrm>
            <a:off x="4359543" y="1064525"/>
            <a:ext cx="4395566" cy="5109950"/>
          </a:xfrm>
          <a:prstGeom prst="rect">
            <a:avLst/>
          </a:prstGeom>
          <a:ln>
            <a:solidFill>
              <a:schemeClr val="tx1"/>
            </a:solidFill>
          </a:ln>
        </p:spPr>
      </p:pic>
    </p:spTree>
    <p:extLst>
      <p:ext uri="{BB962C8B-B14F-4D97-AF65-F5344CB8AC3E}">
        <p14:creationId xmlns:p14="http://schemas.microsoft.com/office/powerpoint/2010/main" val="159948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Comparing XML to JSON…same info</a:t>
            </a:r>
          </a:p>
        </p:txBody>
      </p:sp>
      <p:sp>
        <p:nvSpPr>
          <p:cNvPr id="6" name="Rectangle 5"/>
          <p:cNvSpPr/>
          <p:nvPr/>
        </p:nvSpPr>
        <p:spPr>
          <a:xfrm>
            <a:off x="4967654" y="5784318"/>
            <a:ext cx="4176346" cy="677108"/>
          </a:xfrm>
          <a:prstGeom prst="rect">
            <a:avLst/>
          </a:prstGeom>
        </p:spPr>
        <p:txBody>
          <a:bodyPr wrap="square">
            <a:spAutoFit/>
          </a:bodyPr>
          <a:lstStyle/>
          <a:p>
            <a:r>
              <a:rPr lang="en-US" sz="1100" dirty="0">
                <a:hlinkClick r:id="rId2"/>
              </a:rPr>
              <a:t>https://maps.googleapis.com/maps/api/</a:t>
            </a:r>
            <a:r>
              <a:rPr lang="en-US" sz="1600" u="sng" dirty="0">
                <a:solidFill>
                  <a:srgbClr val="FF0000"/>
                </a:solidFill>
                <a:hlinkClick r:id="rId2"/>
              </a:rPr>
              <a:t>geocode/</a:t>
            </a:r>
            <a:r>
              <a:rPr lang="en-US" sz="1600" b="1" u="sng" dirty="0">
                <a:solidFill>
                  <a:srgbClr val="FF0000"/>
                </a:solidFill>
                <a:hlinkClick r:id="rId2"/>
              </a:rPr>
              <a:t>json</a:t>
            </a:r>
            <a:r>
              <a:rPr lang="en-US" sz="1100" dirty="0">
                <a:hlinkClick r:id="rId2"/>
              </a:rPr>
              <a:t>?address=boston&amp;sensor=false&amp;key=AIzaSyCg5BhicmNdpk2Hg1dr0m-H3XPWjd0BtfU</a:t>
            </a:r>
            <a:endParaRPr lang="en-US" sz="1100" dirty="0"/>
          </a:p>
        </p:txBody>
      </p:sp>
      <p:sp>
        <p:nvSpPr>
          <p:cNvPr id="7" name="Rectangle 6"/>
          <p:cNvSpPr/>
          <p:nvPr/>
        </p:nvSpPr>
        <p:spPr>
          <a:xfrm>
            <a:off x="271817" y="5765313"/>
            <a:ext cx="3795346" cy="677108"/>
          </a:xfrm>
          <a:prstGeom prst="rect">
            <a:avLst/>
          </a:prstGeom>
        </p:spPr>
        <p:txBody>
          <a:bodyPr wrap="square">
            <a:spAutoFit/>
          </a:bodyPr>
          <a:lstStyle/>
          <a:p>
            <a:r>
              <a:rPr lang="en-US" sz="1100" dirty="0">
                <a:hlinkClick r:id="rId3"/>
              </a:rPr>
              <a:t>https://maps.googleapis.com/maps/api/</a:t>
            </a:r>
            <a:r>
              <a:rPr lang="en-US" sz="1600" u="sng" dirty="0">
                <a:solidFill>
                  <a:srgbClr val="FF0000"/>
                </a:solidFill>
                <a:hlinkClick r:id="rId3"/>
              </a:rPr>
              <a:t>geocode/xml</a:t>
            </a:r>
            <a:r>
              <a:rPr lang="en-US" sz="1100" dirty="0">
                <a:hlinkClick r:id="rId3"/>
              </a:rPr>
              <a:t>?address=boston&amp;sensor=false&amp;key=AIzaSyCg5BhicmNdpk2Hg1dr0m-H3XPWjd0BtfU</a:t>
            </a:r>
            <a:endParaRPr lang="en-US" sz="1100" dirty="0"/>
          </a:p>
        </p:txBody>
      </p:sp>
      <p:pic>
        <p:nvPicPr>
          <p:cNvPr id="3" name="Picture 2"/>
          <p:cNvPicPr>
            <a:picLocks noChangeAspect="1"/>
          </p:cNvPicPr>
          <p:nvPr/>
        </p:nvPicPr>
        <p:blipFill>
          <a:blip r:embed="rId4"/>
          <a:stretch>
            <a:fillRect/>
          </a:stretch>
        </p:blipFill>
        <p:spPr>
          <a:xfrm>
            <a:off x="4845241" y="1116132"/>
            <a:ext cx="4019050" cy="4656872"/>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574992" y="1091821"/>
            <a:ext cx="3369209" cy="4681182"/>
          </a:xfrm>
          <a:prstGeom prst="rect">
            <a:avLst/>
          </a:prstGeom>
          <a:solidFill>
            <a:schemeClr val="accent2"/>
          </a:solidFill>
          <a:ln>
            <a:solidFill>
              <a:schemeClr val="tx1"/>
            </a:solidFill>
          </a:ln>
        </p:spPr>
      </p:pic>
      <p:cxnSp>
        <p:nvCxnSpPr>
          <p:cNvPr id="11" name="Straight Arrow Connector 10"/>
          <p:cNvCxnSpPr/>
          <p:nvPr/>
        </p:nvCxnSpPr>
        <p:spPr>
          <a:xfrm flipV="1">
            <a:off x="3152633" y="2456597"/>
            <a:ext cx="2497540" cy="53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
            <a:extLst>
              <a:ext uri="{FF2B5EF4-FFF2-40B4-BE49-F238E27FC236}">
                <a16:creationId xmlns:a16="http://schemas.microsoft.com/office/drawing/2014/main" id="{F188698D-77A4-A74F-A98B-D8EE1EB0CF40}"/>
              </a:ext>
            </a:extLst>
          </p:cNvPr>
          <p:cNvSpPr>
            <a:spLocks noGrp="1"/>
          </p:cNvSpPr>
          <p:nvPr>
            <p:ph type="dt" sz="half" idx="10"/>
          </p:nvPr>
        </p:nvSpPr>
        <p:spPr>
          <a:xfrm>
            <a:off x="628650" y="6356351"/>
            <a:ext cx="2057400" cy="365125"/>
          </a:xfrm>
        </p:spPr>
        <p:txBody>
          <a:bodyPr/>
          <a:lstStyle/>
          <a:p>
            <a:fld id="{6700A58B-DD98-43D0-B791-721480A02982}" type="datetime1">
              <a:rPr lang="en-US" smtClean="0"/>
              <a:t>1/2/21</a:t>
            </a:fld>
            <a:endParaRPr lang="en-US"/>
          </a:p>
        </p:txBody>
      </p:sp>
    </p:spTree>
    <p:extLst>
      <p:ext uri="{BB962C8B-B14F-4D97-AF65-F5344CB8AC3E}">
        <p14:creationId xmlns:p14="http://schemas.microsoft.com/office/powerpoint/2010/main" val="281284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1/2/21</a:t>
            </a:fld>
            <a:endParaRPr lang="en-US" dirty="0"/>
          </a:p>
        </p:txBody>
      </p:sp>
      <p:sp>
        <p:nvSpPr>
          <p:cNvPr id="5" name="Title 4"/>
          <p:cNvSpPr>
            <a:spLocks noGrp="1"/>
          </p:cNvSpPr>
          <p:nvPr>
            <p:ph type="title"/>
          </p:nvPr>
        </p:nvSpPr>
        <p:spPr/>
        <p:txBody>
          <a:bodyPr/>
          <a:lstStyle/>
          <a:p>
            <a:r>
              <a:rPr lang="en-US" dirty="0"/>
              <a:t>If you know where to look, you can access APIs for data!</a:t>
            </a:r>
          </a:p>
        </p:txBody>
      </p:sp>
      <p:pic>
        <p:nvPicPr>
          <p:cNvPr id="6" name="Picture 5"/>
          <p:cNvPicPr>
            <a:picLocks noChangeAspect="1"/>
          </p:cNvPicPr>
          <p:nvPr/>
        </p:nvPicPr>
        <p:blipFill>
          <a:blip r:embed="rId2"/>
          <a:stretch>
            <a:fillRect/>
          </a:stretch>
        </p:blipFill>
        <p:spPr>
          <a:xfrm>
            <a:off x="349928" y="1280747"/>
            <a:ext cx="1369434" cy="629939"/>
          </a:xfrm>
          <a:prstGeom prst="rect">
            <a:avLst/>
          </a:prstGeom>
        </p:spPr>
      </p:pic>
      <p:pic>
        <p:nvPicPr>
          <p:cNvPr id="3" name="Picture 2"/>
          <p:cNvPicPr>
            <a:picLocks noChangeAspect="1"/>
          </p:cNvPicPr>
          <p:nvPr/>
        </p:nvPicPr>
        <p:blipFill>
          <a:blip r:embed="rId3"/>
          <a:stretch>
            <a:fillRect/>
          </a:stretch>
        </p:blipFill>
        <p:spPr>
          <a:xfrm>
            <a:off x="327546" y="2125029"/>
            <a:ext cx="6756566" cy="4075532"/>
          </a:xfrm>
          <a:prstGeom prst="rect">
            <a:avLst/>
          </a:prstGeom>
        </p:spPr>
      </p:pic>
      <p:sp>
        <p:nvSpPr>
          <p:cNvPr id="9" name="TextBox 8"/>
          <p:cNvSpPr txBox="1"/>
          <p:nvPr/>
        </p:nvSpPr>
        <p:spPr>
          <a:xfrm>
            <a:off x="1705969" y="1538425"/>
            <a:ext cx="4918975" cy="369332"/>
          </a:xfrm>
          <a:prstGeom prst="rect">
            <a:avLst/>
          </a:prstGeom>
          <a:noFill/>
        </p:spPr>
        <p:txBody>
          <a:bodyPr wrap="none" rtlCol="0">
            <a:spAutoFit/>
          </a:bodyPr>
          <a:lstStyle/>
          <a:p>
            <a:r>
              <a:rPr lang="en-US" dirty="0">
                <a:hlinkClick r:id="rId4"/>
              </a:rPr>
              <a:t>https://www.youtube.com/watch?v=NYL-wPVzL64</a:t>
            </a:r>
            <a:endParaRPr lang="en-US" dirty="0"/>
          </a:p>
        </p:txBody>
      </p:sp>
      <p:sp>
        <p:nvSpPr>
          <p:cNvPr id="10" name="TextBox 9"/>
          <p:cNvSpPr txBox="1"/>
          <p:nvPr/>
        </p:nvSpPr>
        <p:spPr>
          <a:xfrm>
            <a:off x="1705969" y="1269240"/>
            <a:ext cx="6515823" cy="369332"/>
          </a:xfrm>
          <a:prstGeom prst="rect">
            <a:avLst/>
          </a:prstGeom>
          <a:noFill/>
        </p:spPr>
        <p:txBody>
          <a:bodyPr wrap="none" rtlCol="0">
            <a:spAutoFit/>
          </a:bodyPr>
          <a:lstStyle/>
          <a:p>
            <a:r>
              <a:rPr lang="en-US" dirty="0"/>
              <a:t>If the video has closed captioning, let’s grab the text by clicking “cc”</a:t>
            </a:r>
          </a:p>
        </p:txBody>
      </p:sp>
    </p:spTree>
    <p:extLst>
      <p:ext uri="{BB962C8B-B14F-4D97-AF65-F5344CB8AC3E}">
        <p14:creationId xmlns:p14="http://schemas.microsoft.com/office/powerpoint/2010/main" val="3508291362"/>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827</Words>
  <Application>Microsoft Macintosh PowerPoint</Application>
  <PresentationFormat>On-screen Show (4:3)</PresentationFormat>
  <Paragraphs>114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Helvetica</vt:lpstr>
      <vt:lpstr>1_Office Theme</vt:lpstr>
      <vt:lpstr>Text Mining &amp; NLP API Sources</vt:lpstr>
      <vt:lpstr>What is an API?</vt:lpstr>
      <vt:lpstr>Two formats</vt:lpstr>
      <vt:lpstr>Your phone doesn’t have every map in the world.</vt:lpstr>
      <vt:lpstr>Your phone doesn’t have every map in the world.</vt:lpstr>
      <vt:lpstr>APIs are behind many of the sites you use everyday.</vt:lpstr>
      <vt:lpstr>APIs are behind many of the sites you use everyday.</vt:lpstr>
      <vt:lpstr>Comparing XML to JSON…same info</vt:lpstr>
      <vt:lpstr>If you know where to look, you can access APIs for data!</vt:lpstr>
      <vt:lpstr>In chrome access the developer console.</vt:lpstr>
      <vt:lpstr>PowerPoint Presentation</vt:lpstr>
      <vt:lpstr>Closed Caption Data is in JSON</vt:lpstr>
      <vt:lpstr>Let’s Practice…</vt:lpstr>
      <vt:lpstr>A Simple JSON API</vt:lpstr>
      <vt:lpstr>Some APIs require a “handshake” to authenticate</vt:lpstr>
      <vt:lpstr>Now JSON</vt:lpstr>
      <vt:lpstr>Other Straightforward APIs to Explore </vt:lpstr>
      <vt:lpstr>Using an API for Services</vt:lpstr>
      <vt:lpstr>library(googleLanguageR)</vt:lpstr>
      <vt:lpstr>How does Speech to Text Work?</vt:lpstr>
      <vt:lpstr>Open C_Speech_to_Text_API.R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4</cp:revision>
  <dcterms:created xsi:type="dcterms:W3CDTF">2021-01-03T03:04:03Z</dcterms:created>
  <dcterms:modified xsi:type="dcterms:W3CDTF">2021-01-03T05:28:14Z</dcterms:modified>
</cp:coreProperties>
</file>