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SemiBold"/>
      <p:regular r:id="rId19"/>
      <p:bold r:id="rId20"/>
      <p:italic r:id="rId21"/>
      <p:boldItalic r:id="rId22"/>
    </p:embeddedFont>
    <p:embeddedFont>
      <p:font typeface="Roboto"/>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i5rwhzNfM6QUsq7c4AXi2a/dNR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0c7712d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0c7712d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0c7712d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0c7712d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0c7712d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0c7712d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0c7712d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0c7712d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0c7712d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0c7712d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0c7712d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0c7712d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0c7712d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0c7712d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8"/>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17"/>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0" name="Google Shape;70;p17"/>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1" name="Google Shape;71;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8"/>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8"/>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7" name="Google Shape;77;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10"/>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0"/>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1"/>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1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12"/>
          <p:cNvSpPr/>
          <p:nvPr>
            <p:ph idx="2" type="pic"/>
          </p:nvPr>
        </p:nvSpPr>
        <p:spPr>
          <a:xfrm>
            <a:off x="1792288" y="459581"/>
            <a:ext cx="5486400" cy="3086100"/>
          </a:xfrm>
          <a:prstGeom prst="rect">
            <a:avLst/>
          </a:prstGeom>
          <a:noFill/>
          <a:ln>
            <a:noFill/>
          </a:ln>
        </p:spPr>
      </p:sp>
      <p:sp>
        <p:nvSpPr>
          <p:cNvPr id="38" name="Google Shape;38;p12"/>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9" name="Google Shape;39;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13"/>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13"/>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5" name="Google Shape;45;p13"/>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6" name="Google Shape;46;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1" name="Google Shape;61;p1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2" name="Google Shape;62;p16"/>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3" name="Google Shape;63;p1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4" name="Google Shape;64;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educba.com/what-is-data-struc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896750" y="1185944"/>
            <a:ext cx="7772400" cy="1102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sz="3500">
                <a:solidFill>
                  <a:schemeClr val="dk2"/>
                </a:solidFill>
                <a:latin typeface="Montserrat SemiBold"/>
                <a:ea typeface="Montserrat SemiBold"/>
                <a:cs typeface="Montserrat SemiBold"/>
                <a:sym typeface="Montserrat SemiBold"/>
              </a:rPr>
              <a:t>        DSA COURSE PROJECT</a:t>
            </a:r>
            <a:endParaRPr sz="3500">
              <a:solidFill>
                <a:schemeClr val="dk2"/>
              </a:solidFill>
              <a:latin typeface="Montserrat SemiBold"/>
              <a:ea typeface="Montserrat SemiBold"/>
              <a:cs typeface="Montserrat SemiBold"/>
              <a:sym typeface="Montserrat SemiBold"/>
            </a:endParaRPr>
          </a:p>
        </p:txBody>
      </p:sp>
      <p:sp>
        <p:nvSpPr>
          <p:cNvPr id="85" name="Google Shape;85;p1"/>
          <p:cNvSpPr txBox="1"/>
          <p:nvPr>
            <p:ph idx="1" type="subTitle"/>
          </p:nvPr>
        </p:nvSpPr>
        <p:spPr>
          <a:xfrm>
            <a:off x="1582550" y="2231525"/>
            <a:ext cx="6400800" cy="1314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SzPts val="3200"/>
              <a:buNone/>
            </a:pPr>
            <a:r>
              <a:rPr lang="en" sz="2500">
                <a:latin typeface="Montserrat SemiBold"/>
                <a:ea typeface="Montserrat SemiBold"/>
                <a:cs typeface="Montserrat SemiBold"/>
                <a:sym typeface="Montserrat SemiBold"/>
              </a:rPr>
              <a:t>TOPIC: Ticket Window</a:t>
            </a:r>
            <a:endParaRPr sz="2500">
              <a:latin typeface="Montserrat SemiBold"/>
              <a:ea typeface="Montserrat SemiBold"/>
              <a:cs typeface="Montserrat SemiBold"/>
              <a:sym typeface="Montserrat SemiBold"/>
            </a:endParaRPr>
          </a:p>
        </p:txBody>
      </p:sp>
      <p:sp>
        <p:nvSpPr>
          <p:cNvPr id="86" name="Google Shape;86;p1"/>
          <p:cNvSpPr/>
          <p:nvPr/>
        </p:nvSpPr>
        <p:spPr>
          <a:xfrm>
            <a:off x="3245849" y="608113"/>
            <a:ext cx="2652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1800"/>
              <a:buFont typeface="Arial"/>
              <a:buNone/>
            </a:pPr>
            <a:r>
              <a:rPr b="1" i="0" lang="en" sz="1800" u="none" cap="none" strike="noStrike">
                <a:solidFill>
                  <a:srgbClr val="C00000"/>
                </a:solidFill>
                <a:latin typeface="Arial"/>
                <a:ea typeface="Arial"/>
                <a:cs typeface="Arial"/>
                <a:sym typeface="Arial"/>
              </a:rPr>
              <a:t>Dept. of MCA</a:t>
            </a:r>
            <a:endParaRPr b="1" i="0" sz="1800" u="none" cap="none" strike="noStrike">
              <a:solidFill>
                <a:srgbClr val="C00000"/>
              </a:solidFill>
              <a:latin typeface="Arial"/>
              <a:ea typeface="Arial"/>
              <a:cs typeface="Arial"/>
              <a:sym typeface="Arial"/>
            </a:endParaRPr>
          </a:p>
        </p:txBody>
      </p:sp>
      <p:sp>
        <p:nvSpPr>
          <p:cNvPr id="87" name="Google Shape;87;p1"/>
          <p:cNvSpPr txBox="1"/>
          <p:nvPr/>
        </p:nvSpPr>
        <p:spPr>
          <a:xfrm>
            <a:off x="6590125" y="3142350"/>
            <a:ext cx="39234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666666"/>
                </a:solidFill>
                <a:latin typeface="Montserrat"/>
                <a:ea typeface="Montserrat"/>
                <a:cs typeface="Montserrat"/>
                <a:sym typeface="Montserrat"/>
              </a:rPr>
              <a:t>Project By:</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666666"/>
                </a:solidFill>
                <a:latin typeface="Montserrat"/>
                <a:ea typeface="Montserrat"/>
                <a:cs typeface="Montserrat"/>
                <a:sym typeface="Montserrat"/>
              </a:rPr>
              <a:t>Group 10</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 sz="1600" u="none" cap="none" strike="noStrike">
                <a:solidFill>
                  <a:srgbClr val="666666"/>
                </a:solidFill>
                <a:latin typeface="Montserrat"/>
                <a:ea typeface="Montserrat"/>
                <a:cs typeface="Montserrat"/>
                <a:sym typeface="Montserrat"/>
              </a:rPr>
              <a:t>30-Ritika Joshi</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 sz="1600" u="none" cap="none" strike="noStrike">
                <a:solidFill>
                  <a:srgbClr val="666666"/>
                </a:solidFill>
                <a:latin typeface="Montserrat"/>
                <a:ea typeface="Montserrat"/>
                <a:cs typeface="Montserrat"/>
                <a:sym typeface="Montserrat"/>
              </a:rPr>
              <a:t>32-Deepak Kamble</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 sz="1600" u="none" cap="none" strike="noStrike">
                <a:solidFill>
                  <a:srgbClr val="666666"/>
                </a:solidFill>
                <a:latin typeface="Montserrat"/>
                <a:ea typeface="Montserrat"/>
                <a:cs typeface="Montserrat"/>
                <a:sym typeface="Montserrat"/>
              </a:rPr>
              <a:t>33-Chetna Khandagale</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 sz="1600" u="none" cap="none" strike="noStrike">
                <a:solidFill>
                  <a:srgbClr val="666666"/>
                </a:solidFill>
                <a:latin typeface="Montserrat"/>
                <a:ea typeface="Montserrat"/>
                <a:cs typeface="Montserrat"/>
                <a:sym typeface="Montserrat"/>
              </a:rPr>
              <a:t>35-Mayuri Kulkarni</a:t>
            </a:r>
            <a:endParaRPr b="0" i="0" sz="16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0" lang="en" sz="1600" u="none" cap="none" strike="noStrike">
                <a:solidFill>
                  <a:srgbClr val="666666"/>
                </a:solidFill>
                <a:latin typeface="Montserrat"/>
                <a:ea typeface="Montserrat"/>
                <a:cs typeface="Montserrat"/>
                <a:sym typeface="Montserrat"/>
              </a:rPr>
              <a:t>38-Kushagra Mishra</a:t>
            </a:r>
            <a:endParaRPr b="0" i="0" sz="2100" u="none" cap="none" strike="noStrike">
              <a:solidFill>
                <a:srgbClr val="666666"/>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p:txBody>
      </p:sp>
      <p:sp>
        <p:nvSpPr>
          <p:cNvPr id="88" name="Google Shape;88;p1"/>
          <p:cNvSpPr txBox="1"/>
          <p:nvPr/>
        </p:nvSpPr>
        <p:spPr>
          <a:xfrm>
            <a:off x="1207525" y="3202950"/>
            <a:ext cx="7338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Montserrat"/>
                <a:ea typeface="Montserrat"/>
                <a:cs typeface="Montserrat"/>
                <a:sym typeface="Montserrat"/>
              </a:rPr>
              <a:t>Guide Name :-</a:t>
            </a:r>
            <a:endParaRPr b="0" i="0" sz="1600" u="none"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Montserrat"/>
                <a:ea typeface="Montserrat"/>
                <a:cs typeface="Montserrat"/>
                <a:sym typeface="Montserrat"/>
              </a:rPr>
              <a:t>Prof. </a:t>
            </a:r>
            <a:r>
              <a:rPr lang="en" sz="1600">
                <a:solidFill>
                  <a:srgbClr val="434343"/>
                </a:solidFill>
                <a:latin typeface="Montserrat"/>
                <a:ea typeface="Montserrat"/>
                <a:cs typeface="Montserrat"/>
                <a:sym typeface="Montserrat"/>
              </a:rPr>
              <a:t>Ranjana Jadhav</a:t>
            </a:r>
            <a:endParaRPr b="0" i="0" sz="1400"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130c7712daa_0_22"/>
          <p:cNvPicPr preferRelativeResize="0"/>
          <p:nvPr/>
        </p:nvPicPr>
        <p:blipFill>
          <a:blip r:embed="rId3">
            <a:alphaModFix/>
          </a:blip>
          <a:stretch>
            <a:fillRect/>
          </a:stretch>
        </p:blipFill>
        <p:spPr>
          <a:xfrm>
            <a:off x="914400" y="514350"/>
            <a:ext cx="7772400" cy="4080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130c7712daa_0_27"/>
          <p:cNvPicPr preferRelativeResize="0"/>
          <p:nvPr/>
        </p:nvPicPr>
        <p:blipFill>
          <a:blip r:embed="rId3">
            <a:alphaModFix/>
          </a:blip>
          <a:stretch>
            <a:fillRect/>
          </a:stretch>
        </p:blipFill>
        <p:spPr>
          <a:xfrm>
            <a:off x="914400" y="514350"/>
            <a:ext cx="7772400" cy="4080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130c7712daa_0_37"/>
          <p:cNvPicPr preferRelativeResize="0"/>
          <p:nvPr/>
        </p:nvPicPr>
        <p:blipFill>
          <a:blip r:embed="rId3">
            <a:alphaModFix/>
          </a:blip>
          <a:stretch>
            <a:fillRect/>
          </a:stretch>
        </p:blipFill>
        <p:spPr>
          <a:xfrm>
            <a:off x="914400" y="514350"/>
            <a:ext cx="7772400" cy="4080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30c7712daa_0_0"/>
          <p:cNvSpPr txBox="1"/>
          <p:nvPr>
            <p:ph idx="1" type="body"/>
          </p:nvPr>
        </p:nvSpPr>
        <p:spPr>
          <a:xfrm>
            <a:off x="834850" y="509400"/>
            <a:ext cx="7931100" cy="4085400"/>
          </a:xfrm>
          <a:prstGeom prst="rect">
            <a:avLst/>
          </a:prstGeom>
          <a:solidFill>
            <a:schemeClr val="lt1"/>
          </a:solidFill>
        </p:spPr>
        <p:txBody>
          <a:bodyPr anchorCtr="0" anchor="t" bIns="45700" lIns="91425" spcFirstLastPara="1" rIns="91425" wrap="square" tIns="45700">
            <a:noAutofit/>
          </a:bodyPr>
          <a:lstStyle/>
          <a:p>
            <a:pPr indent="0" lvl="0" marL="190500" rtl="0" algn="l">
              <a:lnSpc>
                <a:spcPct val="120000"/>
              </a:lnSpc>
              <a:spcBef>
                <a:spcPts val="0"/>
              </a:spcBef>
              <a:spcAft>
                <a:spcPts val="0"/>
              </a:spcAft>
              <a:buClr>
                <a:schemeClr val="dk1"/>
              </a:buClr>
              <a:buSzPts val="1100"/>
              <a:buFont typeface="Arial"/>
              <a:buNone/>
            </a:pPr>
            <a:r>
              <a:rPr lang="en" sz="2350">
                <a:solidFill>
                  <a:schemeClr val="accent1"/>
                </a:solidFill>
                <a:highlight>
                  <a:schemeClr val="lt1"/>
                </a:highlight>
                <a:latin typeface="Montserrat Medium"/>
                <a:ea typeface="Montserrat Medium"/>
                <a:cs typeface="Montserrat Medium"/>
                <a:sym typeface="Montserrat Medium"/>
              </a:rPr>
              <a:t>Conclusion</a:t>
            </a:r>
            <a:endParaRPr sz="2350">
              <a:solidFill>
                <a:schemeClr val="accent1"/>
              </a:solidFill>
              <a:highlight>
                <a:schemeClr val="lt1"/>
              </a:highlight>
              <a:latin typeface="Montserrat Medium"/>
              <a:ea typeface="Montserrat Medium"/>
              <a:cs typeface="Montserrat Medium"/>
              <a:sym typeface="Montserrat Medium"/>
            </a:endParaRPr>
          </a:p>
          <a:p>
            <a:pPr indent="0" lvl="0" marL="0" rtl="0" algn="just">
              <a:lnSpc>
                <a:spcPct val="200000"/>
              </a:lnSpc>
              <a:spcBef>
                <a:spcPts val="500"/>
              </a:spcBef>
              <a:spcAft>
                <a:spcPts val="0"/>
              </a:spcAft>
              <a:buNone/>
            </a:pPr>
            <a:r>
              <a:rPr lang="en" sz="1250">
                <a:solidFill>
                  <a:srgbClr val="4D5968"/>
                </a:solidFill>
                <a:highlight>
                  <a:srgbClr val="FFFFFF"/>
                </a:highlight>
                <a:latin typeface="Montserrat Medium"/>
                <a:ea typeface="Montserrat Medium"/>
                <a:cs typeface="Montserrat Medium"/>
                <a:sym typeface="Montserrat Medium"/>
              </a:rPr>
              <a:t>This Project helps distribute to ticket using queue ,and help to understand the working of queue data structure. First the system let the user to choose the different Options. By taking an option into action the system can perform different task such as, </a:t>
            </a:r>
            <a:r>
              <a:rPr lang="en" sz="1250">
                <a:solidFill>
                  <a:srgbClr val="4D5968"/>
                </a:solidFill>
                <a:highlight>
                  <a:srgbClr val="FFFFFF"/>
                </a:highlight>
                <a:latin typeface="Montserrat Medium"/>
                <a:ea typeface="Montserrat Medium"/>
                <a:cs typeface="Montserrat Medium"/>
                <a:sym typeface="Montserrat Medium"/>
              </a:rPr>
              <a:t>Demanding(ENQUEUE) the quantity of tickets by the user and by each turn the system distribute(DEQUEUE) 2 tickets to the user.	</a:t>
            </a:r>
            <a:r>
              <a:rPr lang="en" sz="1350">
                <a:solidFill>
                  <a:srgbClr val="4D5968"/>
                </a:solidFill>
                <a:highlight>
                  <a:srgbClr val="FFFFFF"/>
                </a:highlight>
                <a:latin typeface="Montserrat Medium"/>
                <a:ea typeface="Montserrat Medium"/>
                <a:cs typeface="Montserrat Medium"/>
                <a:sym typeface="Montserrat Medium"/>
              </a:rPr>
              <a:t>The queue data structure is a linear type of data structure that is used to store the elements. In this</a:t>
            </a:r>
            <a:r>
              <a:rPr lang="en" sz="1350">
                <a:solidFill>
                  <a:srgbClr val="000000"/>
                </a:solidFill>
                <a:highlight>
                  <a:srgbClr val="FFFFFF"/>
                </a:highlight>
                <a:latin typeface="Montserrat Medium"/>
                <a:ea typeface="Montserrat Medium"/>
                <a:cs typeface="Montserrat Medium"/>
                <a:sym typeface="Montserrat Medium"/>
              </a:rPr>
              <a:t> </a:t>
            </a:r>
            <a:r>
              <a:rPr lang="en" sz="1350">
                <a:solidFill>
                  <a:srgbClr val="000000"/>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val="tx"/>
                    </a:ext>
                  </a:extLst>
                </a:hlinkClick>
              </a:rPr>
              <a:t>data structure</a:t>
            </a:r>
            <a:r>
              <a:rPr lang="en" sz="1350">
                <a:solidFill>
                  <a:srgbClr val="000000"/>
                </a:solidFill>
                <a:highlight>
                  <a:srgbClr val="FFFFFF"/>
                </a:highlight>
                <a:latin typeface="Montserrat Medium"/>
                <a:ea typeface="Montserrat Medium"/>
                <a:cs typeface="Montserrat Medium"/>
                <a:sym typeface="Montserrat Medium"/>
              </a:rPr>
              <a:t> </a:t>
            </a:r>
            <a:r>
              <a:rPr lang="en" sz="1350">
                <a:solidFill>
                  <a:srgbClr val="4D5968"/>
                </a:solidFill>
                <a:highlight>
                  <a:srgbClr val="FFFFFF"/>
                </a:highlight>
                <a:latin typeface="Montserrat Medium"/>
                <a:ea typeface="Montserrat Medium"/>
                <a:cs typeface="Montserrat Medium"/>
                <a:sym typeface="Montserrat Medium"/>
              </a:rPr>
              <a:t>elements are stored in the FIFO technique. A queue data structure used an array or linked list during its implementation. Insertion in queue occurs at the REAR end, and deletion from queue occurs at the FRONT end. This type of data structure is used for serving various requests by a single shared resource.</a:t>
            </a:r>
            <a:endParaRPr sz="1350">
              <a:solidFill>
                <a:srgbClr val="4D5968"/>
              </a:solidFill>
              <a:highlight>
                <a:srgbClr val="FFFFFF"/>
              </a:highlight>
              <a:latin typeface="Montserrat Medium"/>
              <a:ea typeface="Montserrat Medium"/>
              <a:cs typeface="Montserrat Medium"/>
              <a:sym typeface="Montserrat Medium"/>
            </a:endParaRPr>
          </a:p>
          <a:p>
            <a:pPr indent="0" lvl="0" marL="0" rtl="0" algn="l">
              <a:lnSpc>
                <a:spcPct val="200000"/>
              </a:lnSpc>
              <a:spcBef>
                <a:spcPts val="1900"/>
              </a:spcBef>
              <a:spcAft>
                <a:spcPts val="0"/>
              </a:spcAft>
              <a:buClr>
                <a:schemeClr val="dk1"/>
              </a:buClr>
              <a:buSzPts val="1100"/>
              <a:buFont typeface="Arial"/>
              <a:buNone/>
            </a:pPr>
            <a:r>
              <a:t/>
            </a:r>
            <a:endParaRPr b="1" sz="1250">
              <a:solidFill>
                <a:srgbClr val="4D5968"/>
              </a:solidFill>
              <a:highlight>
                <a:srgbClr val="FFFFFF"/>
              </a:highlight>
              <a:latin typeface="Roboto"/>
              <a:ea typeface="Roboto"/>
              <a:cs typeface="Roboto"/>
              <a:sym typeface="Roboto"/>
            </a:endParaRPr>
          </a:p>
          <a:p>
            <a:pPr indent="0" lvl="0" marL="0" rtl="0" algn="l">
              <a:spcBef>
                <a:spcPts val="1900"/>
              </a:spcBef>
              <a:spcAft>
                <a:spcPts val="0"/>
              </a:spcAft>
              <a:buNone/>
            </a:pPr>
            <a:r>
              <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88725" y="56762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500">
                <a:solidFill>
                  <a:schemeClr val="dk2"/>
                </a:solidFill>
                <a:latin typeface="Montserrat Medium"/>
                <a:ea typeface="Montserrat Medium"/>
                <a:cs typeface="Montserrat Medium"/>
                <a:sym typeface="Montserrat Medium"/>
              </a:rPr>
              <a:t>Objectives and Aim</a:t>
            </a:r>
            <a:endParaRPr sz="3500">
              <a:solidFill>
                <a:schemeClr val="dk2"/>
              </a:solidFill>
              <a:latin typeface="Montserrat Medium"/>
              <a:ea typeface="Montserrat Medium"/>
              <a:cs typeface="Montserrat Medium"/>
              <a:sym typeface="Montserrat Medium"/>
            </a:endParaRPr>
          </a:p>
        </p:txBody>
      </p:sp>
      <p:sp>
        <p:nvSpPr>
          <p:cNvPr id="94" name="Google Shape;94;p2"/>
          <p:cNvSpPr txBox="1"/>
          <p:nvPr>
            <p:ph idx="1" type="body"/>
          </p:nvPr>
        </p:nvSpPr>
        <p:spPr>
          <a:xfrm>
            <a:off x="788650" y="1425025"/>
            <a:ext cx="8229600" cy="3161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 sz="2400">
                <a:solidFill>
                  <a:schemeClr val="dk2"/>
                </a:solidFill>
                <a:latin typeface="Montserrat"/>
                <a:ea typeface="Montserrat"/>
                <a:cs typeface="Montserrat"/>
                <a:sym typeface="Montserrat"/>
              </a:rPr>
              <a:t>Aim</a:t>
            </a:r>
            <a:r>
              <a:rPr lang="en" sz="2400">
                <a:latin typeface="Montserrat"/>
                <a:ea typeface="Montserrat"/>
                <a:cs typeface="Montserrat"/>
                <a:sym typeface="Montserrat"/>
              </a:rPr>
              <a:t> : </a:t>
            </a:r>
            <a:endParaRPr sz="2400">
              <a:latin typeface="Montserrat"/>
              <a:ea typeface="Montserrat"/>
              <a:cs typeface="Montserrat"/>
              <a:sym typeface="Montserrat"/>
            </a:endParaRPr>
          </a:p>
          <a:p>
            <a:pPr indent="0" lvl="0" marL="0" rtl="0" algn="just">
              <a:lnSpc>
                <a:spcPct val="100000"/>
              </a:lnSpc>
              <a:spcBef>
                <a:spcPts val="360"/>
              </a:spcBef>
              <a:spcAft>
                <a:spcPts val="0"/>
              </a:spcAft>
              <a:buSzPts val="1800"/>
              <a:buNone/>
            </a:pPr>
            <a:r>
              <a:rPr lang="en" sz="2400">
                <a:latin typeface="Montserrat"/>
                <a:ea typeface="Montserrat"/>
                <a:cs typeface="Montserrat"/>
                <a:sym typeface="Montserrat"/>
              </a:rPr>
              <a:t>The aim of this project is to provide tickets to its customers by using application of queue .</a:t>
            </a:r>
            <a:endParaRPr sz="2400">
              <a:latin typeface="Montserrat"/>
              <a:ea typeface="Montserrat"/>
              <a:cs typeface="Montserrat"/>
              <a:sym typeface="Montserrat"/>
            </a:endParaRPr>
          </a:p>
          <a:p>
            <a:pPr indent="0" lvl="0" marL="0" rtl="0" algn="just">
              <a:lnSpc>
                <a:spcPct val="100000"/>
              </a:lnSpc>
              <a:spcBef>
                <a:spcPts val="360"/>
              </a:spcBef>
              <a:spcAft>
                <a:spcPts val="0"/>
              </a:spcAft>
              <a:buSzPts val="1800"/>
              <a:buNone/>
            </a:pPr>
            <a:r>
              <a:t/>
            </a:r>
            <a:endParaRPr sz="2400">
              <a:latin typeface="Montserrat"/>
              <a:ea typeface="Montserrat"/>
              <a:cs typeface="Montserrat"/>
              <a:sym typeface="Montserrat"/>
            </a:endParaRPr>
          </a:p>
          <a:p>
            <a:pPr indent="0" lvl="0" marL="0" rtl="0" algn="just">
              <a:lnSpc>
                <a:spcPct val="100000"/>
              </a:lnSpc>
              <a:spcBef>
                <a:spcPts val="360"/>
              </a:spcBef>
              <a:spcAft>
                <a:spcPts val="0"/>
              </a:spcAft>
              <a:buSzPts val="1800"/>
              <a:buNone/>
            </a:pPr>
            <a:r>
              <a:rPr lang="en" sz="2400">
                <a:latin typeface="Montserrat"/>
                <a:ea typeface="Montserrat"/>
                <a:cs typeface="Montserrat"/>
                <a:sym typeface="Montserrat"/>
              </a:rPr>
              <a:t>Queuing theory aims to design balanced systems that serve customers quickly and efficiently but do not cost too much to be sustainable.</a:t>
            </a:r>
            <a:endParaRPr sz="2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idx="1" type="body"/>
          </p:nvPr>
        </p:nvSpPr>
        <p:spPr>
          <a:xfrm>
            <a:off x="924550" y="465525"/>
            <a:ext cx="7762200" cy="4375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 sz="2400">
                <a:solidFill>
                  <a:schemeClr val="dk2"/>
                </a:solidFill>
                <a:latin typeface="Montserrat"/>
                <a:ea typeface="Montserrat"/>
                <a:cs typeface="Montserrat"/>
                <a:sym typeface="Montserrat"/>
              </a:rPr>
              <a:t>Objective</a:t>
            </a:r>
            <a:r>
              <a:rPr lang="en">
                <a:latin typeface="Montserrat"/>
                <a:ea typeface="Montserrat"/>
                <a:cs typeface="Montserrat"/>
                <a:sym typeface="Montserrat"/>
              </a:rPr>
              <a:t> :</a:t>
            </a:r>
            <a:endParaRPr sz="2400">
              <a:latin typeface="Montserrat"/>
              <a:ea typeface="Montserrat"/>
              <a:cs typeface="Montserrat"/>
              <a:sym typeface="Montserrat"/>
            </a:endParaRPr>
          </a:p>
          <a:p>
            <a:pPr indent="0" lvl="0" marL="0" rtl="0" algn="just">
              <a:lnSpc>
                <a:spcPct val="100000"/>
              </a:lnSpc>
              <a:spcBef>
                <a:spcPts val="360"/>
              </a:spcBef>
              <a:spcAft>
                <a:spcPts val="0"/>
              </a:spcAft>
              <a:buSzPts val="1800"/>
              <a:buNone/>
            </a:pPr>
            <a:r>
              <a:rPr lang="en" sz="2400">
                <a:latin typeface="Montserrat"/>
                <a:ea typeface="Montserrat"/>
                <a:cs typeface="Montserrat"/>
                <a:sym typeface="Montserrat"/>
              </a:rPr>
              <a:t>The objective of this project to design and develop a application that works locally and can be managed by a single employee , and having a friendly GUI making it easy for a beginner to interact with the application.</a:t>
            </a:r>
            <a:endParaRPr sz="2400">
              <a:latin typeface="Montserrat"/>
              <a:ea typeface="Montserrat"/>
              <a:cs typeface="Montserrat"/>
              <a:sym typeface="Montserrat"/>
            </a:endParaRPr>
          </a:p>
          <a:p>
            <a:pPr indent="0" lvl="0" marL="0" rtl="0" algn="just">
              <a:lnSpc>
                <a:spcPct val="100000"/>
              </a:lnSpc>
              <a:spcBef>
                <a:spcPts val="360"/>
              </a:spcBef>
              <a:spcAft>
                <a:spcPts val="0"/>
              </a:spcAft>
              <a:buSzPts val="1800"/>
              <a:buNone/>
            </a:pPr>
            <a:r>
              <a:t/>
            </a:r>
            <a:endParaRPr sz="2400">
              <a:latin typeface="Montserrat"/>
              <a:ea typeface="Montserrat"/>
              <a:cs typeface="Montserrat"/>
              <a:sym typeface="Montserrat"/>
            </a:endParaRPr>
          </a:p>
          <a:p>
            <a:pPr indent="0" lvl="0" marL="0" rtl="0" algn="just">
              <a:lnSpc>
                <a:spcPct val="100000"/>
              </a:lnSpc>
              <a:spcBef>
                <a:spcPts val="360"/>
              </a:spcBef>
              <a:spcAft>
                <a:spcPts val="0"/>
              </a:spcAft>
              <a:buSzPts val="1800"/>
              <a:buNone/>
            </a:pPr>
            <a:r>
              <a:rPr lang="en" sz="2400">
                <a:latin typeface="Montserrat"/>
                <a:ea typeface="Montserrat"/>
                <a:cs typeface="Montserrat"/>
                <a:sym typeface="Montserrat"/>
              </a:rPr>
              <a:t>The objective here is to create a fully functional application that allows its users to purchase tickets and according to a real life queue their orders will be processed</a:t>
            </a:r>
            <a:endParaRPr sz="2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1" type="body"/>
          </p:nvPr>
        </p:nvSpPr>
        <p:spPr>
          <a:xfrm>
            <a:off x="810950" y="1200150"/>
            <a:ext cx="7875900" cy="3394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rPr lang="en" sz="2400">
                <a:latin typeface="Montserrat"/>
                <a:ea typeface="Montserrat"/>
                <a:cs typeface="Montserrat"/>
                <a:sym typeface="Montserrat"/>
              </a:rPr>
              <a:t>The system shall have a menu through their the operating employee can perform operation such as  booking tickets , processing ticket requests , checking current queue status and he / she can exit the application .</a:t>
            </a:r>
            <a:endParaRPr sz="2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552324"/>
            <a:ext cx="8229600" cy="857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500">
                <a:solidFill>
                  <a:schemeClr val="dk2"/>
                </a:solidFill>
                <a:latin typeface="Montserrat Medium"/>
                <a:ea typeface="Montserrat Medium"/>
                <a:cs typeface="Montserrat Medium"/>
                <a:sym typeface="Montserrat Medium"/>
              </a:rPr>
              <a:t>Feasibility of the project</a:t>
            </a:r>
            <a:endParaRPr sz="3500">
              <a:solidFill>
                <a:schemeClr val="dk2"/>
              </a:solidFill>
              <a:latin typeface="Montserrat Medium"/>
              <a:ea typeface="Montserrat Medium"/>
              <a:cs typeface="Montserrat Medium"/>
              <a:sym typeface="Montserrat Medium"/>
            </a:endParaRPr>
          </a:p>
        </p:txBody>
      </p:sp>
      <p:sp>
        <p:nvSpPr>
          <p:cNvPr id="110" name="Google Shape;110;p5"/>
          <p:cNvSpPr txBox="1"/>
          <p:nvPr>
            <p:ph idx="1" type="body"/>
          </p:nvPr>
        </p:nvSpPr>
        <p:spPr>
          <a:xfrm>
            <a:off x="836825" y="1409425"/>
            <a:ext cx="7850100" cy="3394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800"/>
              <a:buNone/>
            </a:pPr>
            <a:r>
              <a:rPr lang="en" sz="2400">
                <a:latin typeface="Montserrat"/>
                <a:ea typeface="Montserrat"/>
                <a:cs typeface="Montserrat"/>
                <a:sym typeface="Montserrat"/>
              </a:rPr>
              <a:t>Feasibility study includes consideration of all possible ways to provide a solution to the given problem. The proposed solution should satisfy all the user requirements and should be flexible enough so that future changes can be easily done based on the future upcoming requirements. </a:t>
            </a:r>
            <a:endParaRPr sz="2400">
              <a:latin typeface="Montserrat"/>
              <a:ea typeface="Montserrat"/>
              <a:cs typeface="Montserrat"/>
              <a:sym typeface="Montserrat"/>
            </a:endParaRPr>
          </a:p>
          <a:p>
            <a:pPr indent="0" lvl="0" marL="0" rtl="0" algn="l">
              <a:lnSpc>
                <a:spcPct val="100000"/>
              </a:lnSpc>
              <a:spcBef>
                <a:spcPts val="360"/>
              </a:spcBef>
              <a:spcAft>
                <a:spcPts val="0"/>
              </a:spcAft>
              <a:buSzPts val="1800"/>
              <a:buNone/>
            </a:pPr>
            <a:r>
              <a:t/>
            </a:r>
            <a:endParaRPr sz="24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1" type="body"/>
          </p:nvPr>
        </p:nvSpPr>
        <p:spPr>
          <a:xfrm>
            <a:off x="794000" y="1200150"/>
            <a:ext cx="78927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en" sz="2400">
                <a:solidFill>
                  <a:schemeClr val="dk2"/>
                </a:solidFill>
                <a:latin typeface="Montserrat"/>
                <a:ea typeface="Montserrat"/>
                <a:cs typeface="Montserrat"/>
                <a:sym typeface="Montserrat"/>
              </a:rPr>
              <a:t>Technical feasibility :</a:t>
            </a:r>
            <a:endParaRPr b="1" sz="2400">
              <a:solidFill>
                <a:schemeClr val="dk2"/>
              </a:solidFill>
              <a:latin typeface="Montserrat"/>
              <a:ea typeface="Montserrat"/>
              <a:cs typeface="Montserrat"/>
              <a:sym typeface="Montserrat"/>
            </a:endParaRPr>
          </a:p>
          <a:p>
            <a:pPr indent="0" lvl="0" marL="0" rtl="0" algn="just">
              <a:lnSpc>
                <a:spcPct val="100000"/>
              </a:lnSpc>
              <a:spcBef>
                <a:spcPts val="360"/>
              </a:spcBef>
              <a:spcAft>
                <a:spcPts val="0"/>
              </a:spcAft>
              <a:buSzPts val="1800"/>
              <a:buNone/>
            </a:pPr>
            <a:r>
              <a:rPr lang="en" sz="2400">
                <a:latin typeface="Montserrat"/>
                <a:ea typeface="Montserrat"/>
                <a:cs typeface="Montserrat"/>
                <a:sym typeface="Montserrat"/>
              </a:rPr>
              <a:t>This project is developed by using c++ and using queue operation ( data structures algorithm ) for its fully functioning . The project is developed in Microsoft Windows platform. All the resources needed for the development of the software as well as the maintenance of the same is available with the user.</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30c7712daa_0_7"/>
          <p:cNvSpPr txBox="1"/>
          <p:nvPr>
            <p:ph idx="1" type="body"/>
          </p:nvPr>
        </p:nvSpPr>
        <p:spPr>
          <a:xfrm>
            <a:off x="3935500" y="1996125"/>
            <a:ext cx="2065800" cy="693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solidFill>
                  <a:schemeClr val="accent1"/>
                </a:solidFill>
                <a:latin typeface="Montserrat Medium"/>
                <a:ea typeface="Montserrat Medium"/>
                <a:cs typeface="Montserrat Medium"/>
                <a:sym typeface="Montserrat Medium"/>
              </a:rPr>
              <a:t>OUTPUT</a:t>
            </a:r>
            <a:endParaRPr>
              <a:solidFill>
                <a:schemeClr val="accent1"/>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30c7712daa_0_1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26" name="Google Shape;126;g130c7712daa_0_12"/>
          <p:cNvPicPr preferRelativeResize="0"/>
          <p:nvPr/>
        </p:nvPicPr>
        <p:blipFill rotWithShape="1">
          <a:blip r:embed="rId3">
            <a:alphaModFix/>
          </a:blip>
          <a:srcRect b="3839" l="0" r="15016" t="2290"/>
          <a:stretch/>
        </p:blipFill>
        <p:spPr>
          <a:xfrm>
            <a:off x="686275" y="665401"/>
            <a:ext cx="8000525" cy="3929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130c7712daa_0_17"/>
          <p:cNvPicPr preferRelativeResize="0"/>
          <p:nvPr/>
        </p:nvPicPr>
        <p:blipFill>
          <a:blip r:embed="rId3">
            <a:alphaModFix/>
          </a:blip>
          <a:stretch>
            <a:fillRect/>
          </a:stretch>
        </p:blipFill>
        <p:spPr>
          <a:xfrm>
            <a:off x="1069100" y="601375"/>
            <a:ext cx="7617701" cy="3993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