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7" r:id="rId1"/>
  </p:sldMasterIdLst>
  <p:notesMasterIdLst>
    <p:notesMasterId r:id="rId15"/>
  </p:notesMasterIdLst>
  <p:handoutMasterIdLst>
    <p:handoutMasterId r:id="rId16"/>
  </p:handoutMasterIdLst>
  <p:sldIdLst>
    <p:sldId id="310" r:id="rId2"/>
    <p:sldId id="303" r:id="rId3"/>
    <p:sldId id="369" r:id="rId4"/>
    <p:sldId id="371" r:id="rId5"/>
    <p:sldId id="372" r:id="rId6"/>
    <p:sldId id="374" r:id="rId7"/>
    <p:sldId id="324" r:id="rId8"/>
    <p:sldId id="373" r:id="rId9"/>
    <p:sldId id="375" r:id="rId10"/>
    <p:sldId id="377" r:id="rId11"/>
    <p:sldId id="376" r:id="rId12"/>
    <p:sldId id="359" r:id="rId13"/>
    <p:sldId id="360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劉盛梅" initials="劉盛梅" lastIdx="0" clrIdx="0">
    <p:extLst>
      <p:ext uri="{19B8F6BF-5375-455C-9EA6-DF929625EA0E}">
        <p15:presenceInfo xmlns:p15="http://schemas.microsoft.com/office/powerpoint/2012/main" userId="S-1-5-21-1116721222-1586299375-3851222585-2405" providerId="AD"/>
      </p:ext>
    </p:extLst>
  </p:cmAuthor>
  <p:cmAuthor id="2" name="姚季緯" initials="姚季緯" lastIdx="2" clrIdx="1">
    <p:extLst>
      <p:ext uri="{19B8F6BF-5375-455C-9EA6-DF929625EA0E}">
        <p15:presenceInfo xmlns:p15="http://schemas.microsoft.com/office/powerpoint/2012/main" userId="S-1-5-21-1116721222-1586299375-3851222585-24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4C0F"/>
    <a:srgbClr val="FFFFFF"/>
    <a:srgbClr val="ED6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76959" autoAdjust="0"/>
  </p:normalViewPr>
  <p:slideViewPr>
    <p:cSldViewPr snapToGrid="0">
      <p:cViewPr varScale="1">
        <p:scale>
          <a:sx n="72" d="100"/>
          <a:sy n="72" d="100"/>
        </p:scale>
        <p:origin x="181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5E2B6-4EA4-45ED-8C60-C3E514F1E22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zh-TW" altLang="en-US"/>
        </a:p>
      </dgm:t>
    </dgm:pt>
    <dgm:pt modelId="{AF9C9359-8053-4DF9-8928-74CDA7D2C81B}" type="pres">
      <dgm:prSet presAssocID="{7C35E2B6-4EA4-45ED-8C60-C3E514F1E22C}" presName="diagram" presStyleCnt="0">
        <dgm:presLayoutVars>
          <dgm:dir/>
          <dgm:resizeHandles val="exact"/>
        </dgm:presLayoutVars>
      </dgm:prSet>
      <dgm:spPr/>
    </dgm:pt>
  </dgm:ptLst>
  <dgm:cxnLst>
    <dgm:cxn modelId="{889C5CC3-A656-4ACB-AC7A-F9D33FF4D9C9}" type="presOf" srcId="{7C35E2B6-4EA4-45ED-8C60-C3E514F1E22C}" destId="{AF9C9359-8053-4DF9-8928-74CDA7D2C81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C4EB6-13CE-42FA-A465-881E7B1B89F2}" type="datetime1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48ACA-BBB5-4AF3-95F5-D16133A4C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6246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09A8-A0B9-4B61-BBA0-3B92CBA920FC}" type="datetime1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EB75B-F636-4091-BBC2-B718532DDC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95126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623888" y="2125622"/>
            <a:ext cx="7886700" cy="784425"/>
          </a:xfrm>
        </p:spPr>
        <p:txBody>
          <a:bodyPr anchor="b">
            <a:normAutofit/>
          </a:bodyPr>
          <a:lstStyle>
            <a:lvl1pPr algn="ctr">
              <a:defRPr sz="4800" b="1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2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3133136"/>
            <a:ext cx="7886700" cy="608126"/>
          </a:xfrm>
        </p:spPr>
        <p:txBody>
          <a:bodyPr>
            <a:normAutofit/>
          </a:bodyPr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2236052"/>
            <a:ext cx="769746" cy="563564"/>
          </a:xfrm>
          <a:prstGeom prst="rect">
            <a:avLst/>
          </a:prstGeom>
        </p:spPr>
      </p:pic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628305" y="5090030"/>
            <a:ext cx="3887391" cy="4403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 baseline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ctr"/>
            <a:r>
              <a:rPr lang="zh-TW" altLang="en-US" b="1" i="0" baseline="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報告日期 </a:t>
            </a:r>
            <a:r>
              <a:rPr lang="en-US" altLang="zh-TW" b="1" i="0" baseline="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2023/05/15</a:t>
            </a:r>
            <a:endParaRPr lang="zh-TW" altLang="en-US" b="1" i="0" baseline="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28305" y="5539435"/>
            <a:ext cx="3887391" cy="4403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 baseline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ctr"/>
            <a:r>
              <a:rPr lang="zh-TW" altLang="en-US" b="1" i="0" baseline="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報告人 王小明</a:t>
            </a:r>
            <a:endParaRPr lang="zh-TW" altLang="en-US" b="1" i="0" baseline="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5798"/>
            <a:ext cx="9144000" cy="2132202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2325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3" y="131126"/>
            <a:ext cx="1720537" cy="78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57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1495-651F-4C55-BC70-F3683C9EEA98}" type="datetime1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1112-F91B-43E0-9B72-487E432AB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201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6105-12C2-4FEC-9EE0-E037C4FF0EC8}" type="datetime1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1112-F91B-43E0-9B72-487E432AB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208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410C-DAD2-43EE-A833-8FB6A766E77B}" type="datetime1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1112-F91B-43E0-9B72-487E432AB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066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348C-2C75-4063-8BA0-E01214792789}" type="datetime1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1112-F91B-43E0-9B72-487E432AB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128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3748" y="838200"/>
            <a:ext cx="5714052" cy="846052"/>
          </a:xfrm>
          <a:effectLst/>
        </p:spPr>
        <p:txBody>
          <a:bodyPr anchor="b">
            <a:normAutofit/>
          </a:bodyPr>
          <a:lstStyle>
            <a:lvl1pPr algn="l">
              <a:defRPr sz="4800" b="1" baseline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報告大綱</a:t>
            </a:r>
            <a:endParaRPr lang="en-US" dirty="0"/>
          </a:p>
        </p:txBody>
      </p:sp>
      <p:sp>
        <p:nvSpPr>
          <p:cNvPr id="3" name="橢圓 2"/>
          <p:cNvSpPr/>
          <p:nvPr userDrawn="1"/>
        </p:nvSpPr>
        <p:spPr>
          <a:xfrm>
            <a:off x="342162" y="377558"/>
            <a:ext cx="1533833" cy="153383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63500" dir="2700000" sx="98000" sy="98000" algn="tl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747" y="2067718"/>
            <a:ext cx="6594204" cy="3737247"/>
          </a:xfrm>
        </p:spPr>
        <p:txBody>
          <a:bodyPr>
            <a:normAutofit/>
          </a:bodyPr>
          <a:lstStyle>
            <a:lvl1pPr marL="571500" marR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60000"/>
              <a:buFontTx/>
              <a:buBlip>
                <a:blip r:embed="rId3"/>
              </a:buBlip>
              <a:tabLst/>
              <a:defRPr lang="en-US" altLang="zh-TW" sz="4000" b="1" kern="0" baseline="0" dirty="0" smtClean="0">
                <a:solidFill>
                  <a:srgbClr val="A54C0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1pPr>
            <a:lvl2pPr>
              <a:defRPr sz="3200" b="1"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 sz="2800" b="1"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 sz="2400" b="1"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 sz="2400" b="1"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zh-TW" altLang="en-US" dirty="0" smtClean="0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1875995" y="1758008"/>
            <a:ext cx="608223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0" y="224422"/>
            <a:ext cx="976518" cy="3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86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047" y="0"/>
            <a:ext cx="2302953" cy="2465931"/>
          </a:xfrm>
          <a:prstGeom prst="rect">
            <a:avLst/>
          </a:prstGeom>
        </p:spPr>
      </p:pic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578221"/>
            <a:ext cx="2057400" cy="279779"/>
          </a:xfrm>
        </p:spPr>
        <p:txBody>
          <a:bodyPr/>
          <a:lstStyle>
            <a:lvl1pPr algn="r">
              <a:defRPr sz="1400" b="1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5FA1112-F91B-43E0-9B72-487E432ABA3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979292" y="1023533"/>
            <a:ext cx="6889810" cy="3737247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lang="en-US" altLang="zh-TW" sz="4200" b="1" kern="0" baseline="0">
                <a:solidFill>
                  <a:srgbClr val="A54C0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1pPr>
            <a:lvl2pPr>
              <a:defRPr sz="3200" b="1"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 sz="2800" b="1"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 sz="2400" b="1"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 sz="2400" b="1"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zh-TW" altLang="en-US" dirty="0" smtClean="0"/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194"/>
            <a:ext cx="1595149" cy="223880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450" y="6073818"/>
            <a:ext cx="918217" cy="37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82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3766"/>
            <a:ext cx="9144000" cy="284234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342900" y="88490"/>
            <a:ext cx="8485409" cy="686210"/>
          </a:xfrm>
        </p:spPr>
        <p:txBody>
          <a:bodyPr anchor="b">
            <a:normAutofit/>
          </a:bodyPr>
          <a:lstStyle>
            <a:lvl1pPr algn="l">
              <a:defRPr sz="3800" b="1" baseline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grpSp>
        <p:nvGrpSpPr>
          <p:cNvPr id="4" name="群組 3"/>
          <p:cNvGrpSpPr/>
          <p:nvPr userDrawn="1"/>
        </p:nvGrpSpPr>
        <p:grpSpPr>
          <a:xfrm>
            <a:off x="-3582" y="0"/>
            <a:ext cx="241280" cy="673100"/>
            <a:chOff x="-3582" y="0"/>
            <a:chExt cx="241280" cy="673100"/>
          </a:xfrm>
        </p:grpSpPr>
        <p:sp>
          <p:nvSpPr>
            <p:cNvPr id="13" name="矩形 12"/>
            <p:cNvSpPr/>
            <p:nvPr userDrawn="1"/>
          </p:nvSpPr>
          <p:spPr>
            <a:xfrm>
              <a:off x="-3582" y="0"/>
              <a:ext cx="241280" cy="6731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直角三角形 13"/>
            <p:cNvSpPr/>
            <p:nvPr userDrawn="1"/>
          </p:nvSpPr>
          <p:spPr>
            <a:xfrm>
              <a:off x="0" y="531629"/>
              <a:ext cx="216432" cy="132759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68594" y="6578221"/>
            <a:ext cx="2057400" cy="279779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5FA1112-F91B-43E0-9B72-487E432ABA3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1063" y="1179870"/>
            <a:ext cx="8197246" cy="534523"/>
          </a:xfrm>
        </p:spPr>
        <p:txBody>
          <a:bodyPr anchor="b">
            <a:normAutofit/>
          </a:bodyPr>
          <a:lstStyle>
            <a:lvl1pPr marL="0" indent="0">
              <a:buFont typeface="+mj-lt"/>
              <a:buAutoNum type="arabicPeriod"/>
              <a:defRPr sz="3200" b="1" baseline="0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557213" indent="-557213">
              <a:buFont typeface="+mj-lt"/>
              <a:buAutoNum type="arabicPeriod"/>
            </a:pP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標題樣式</a:t>
            </a:r>
            <a:endPara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063" y="1897274"/>
            <a:ext cx="8197246" cy="4426834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u"/>
              <a:defRPr sz="20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文字說明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59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7"/>
          <a:stretch/>
        </p:blipFill>
        <p:spPr>
          <a:xfrm>
            <a:off x="6394901" y="5470663"/>
            <a:ext cx="2749099" cy="1387337"/>
          </a:xfrm>
          <a:prstGeom prst="rect">
            <a:avLst/>
          </a:prstGeom>
        </p:spPr>
      </p:pic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68594" y="6578221"/>
            <a:ext cx="2057400" cy="279779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5FA1112-F91B-43E0-9B72-487E432ABA3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7"/>
          <a:stretch/>
        </p:blipFill>
        <p:spPr>
          <a:xfrm>
            <a:off x="0" y="5661297"/>
            <a:ext cx="2389239" cy="119670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450" y="6073818"/>
            <a:ext cx="918217" cy="371659"/>
          </a:xfrm>
          <a:prstGeom prst="rect">
            <a:avLst/>
          </a:prstGeom>
        </p:spPr>
      </p:pic>
      <p:grpSp>
        <p:nvGrpSpPr>
          <p:cNvPr id="13" name="群組 12"/>
          <p:cNvGrpSpPr/>
          <p:nvPr userDrawn="1"/>
        </p:nvGrpSpPr>
        <p:grpSpPr>
          <a:xfrm>
            <a:off x="-3582" y="0"/>
            <a:ext cx="241280" cy="673100"/>
            <a:chOff x="-3582" y="0"/>
            <a:chExt cx="241280" cy="673100"/>
          </a:xfrm>
        </p:grpSpPr>
        <p:sp>
          <p:nvSpPr>
            <p:cNvPr id="14" name="矩形 13"/>
            <p:cNvSpPr/>
            <p:nvPr userDrawn="1"/>
          </p:nvSpPr>
          <p:spPr>
            <a:xfrm>
              <a:off x="-3582" y="0"/>
              <a:ext cx="241280" cy="6731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直角三角形 15"/>
            <p:cNvSpPr/>
            <p:nvPr userDrawn="1"/>
          </p:nvSpPr>
          <p:spPr>
            <a:xfrm>
              <a:off x="0" y="531629"/>
              <a:ext cx="216432" cy="132759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標題 1"/>
          <p:cNvSpPr>
            <a:spLocks noGrp="1"/>
          </p:cNvSpPr>
          <p:nvPr>
            <p:ph type="ctrTitle"/>
          </p:nvPr>
        </p:nvSpPr>
        <p:spPr>
          <a:xfrm>
            <a:off x="342900" y="88490"/>
            <a:ext cx="8485409" cy="686210"/>
          </a:xfrm>
        </p:spPr>
        <p:txBody>
          <a:bodyPr anchor="b">
            <a:normAutofit/>
          </a:bodyPr>
          <a:lstStyle>
            <a:lvl1pPr algn="l">
              <a:defRPr sz="3800" b="1" baseline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8548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B22-70FE-4F90-9FA0-43D052BE7110}" type="datetime1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1112-F91B-43E0-9B72-487E432AB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54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B9DE-E3BC-49A5-B8AC-E23F67BA5B2F}" type="datetime1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1112-F91B-43E0-9B72-487E432AB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269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14C5-272C-4EC2-9D41-3AE07AC9FD9B}" type="datetime1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1112-F91B-43E0-9B72-487E432AB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30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375C-0622-4A89-8224-844649C02414}" type="datetime1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1112-F91B-43E0-9B72-487E432AB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66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69244-B35E-42B8-879D-C6B3077D3BC6}" type="datetime1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A1112-F91B-43E0-9B72-487E432AB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27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2" r:id="rId2"/>
    <p:sldLayoutId id="2147483680" r:id="rId3"/>
    <p:sldLayoutId id="2147483669" r:id="rId4"/>
    <p:sldLayoutId id="2147483684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383751"/>
            <a:ext cx="7886700" cy="7844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自動化測試</a:t>
            </a:r>
            <a:r>
              <a:rPr lang="en-US" altLang="zh-TW" dirty="0" smtClean="0"/>
              <a:t>Demo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報告人 </a:t>
            </a:r>
            <a:r>
              <a:rPr lang="en-US" altLang="zh-TW" dirty="0" smtClean="0"/>
              <a:t>Adan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838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19111" y="182738"/>
            <a:ext cx="5714052" cy="84605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ICP API </a:t>
            </a:r>
            <a:r>
              <a:rPr lang="zh-TW" altLang="en-US" dirty="0" smtClean="0"/>
              <a:t>執行測試流程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69523915"/>
              </p:ext>
            </p:extLst>
          </p:nvPr>
        </p:nvGraphicFramePr>
        <p:xfrm>
          <a:off x="1286934" y="1117600"/>
          <a:ext cx="7390342" cy="5633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1828800" y="1446036"/>
            <a:ext cx="1964266" cy="7902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C#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6" name="向下箭號 5"/>
          <p:cNvSpPr/>
          <p:nvPr/>
        </p:nvSpPr>
        <p:spPr>
          <a:xfrm>
            <a:off x="2720622" y="2236258"/>
            <a:ext cx="225778" cy="642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51378" y="4311298"/>
            <a:ext cx="1964266" cy="7902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Jenkis</a:t>
            </a:r>
            <a:r>
              <a:rPr lang="zh-TW" altLang="en-US" dirty="0" smtClean="0"/>
              <a:t>建置與執行</a:t>
            </a:r>
            <a:endParaRPr lang="zh-TW" altLang="en-US" dirty="0"/>
          </a:p>
        </p:txBody>
      </p:sp>
      <p:sp>
        <p:nvSpPr>
          <p:cNvPr id="9" name="向下箭號 8"/>
          <p:cNvSpPr/>
          <p:nvPr/>
        </p:nvSpPr>
        <p:spPr>
          <a:xfrm>
            <a:off x="2720622" y="3668889"/>
            <a:ext cx="225778" cy="642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828800" y="2878667"/>
            <a:ext cx="1964266" cy="7902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Python</a:t>
            </a:r>
            <a:r>
              <a:rPr lang="zh-TW" altLang="en-US" dirty="0" smtClean="0"/>
              <a:t>自動化測試腳本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828800" y="5734755"/>
            <a:ext cx="1964266" cy="7902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GitHub</a:t>
            </a:r>
            <a:r>
              <a:rPr lang="zh-TW" altLang="en-US" dirty="0" smtClean="0"/>
              <a:t>儲存測試腳本</a:t>
            </a:r>
            <a:endParaRPr lang="zh-TW" altLang="en-US" dirty="0"/>
          </a:p>
        </p:txBody>
      </p:sp>
      <p:sp>
        <p:nvSpPr>
          <p:cNvPr id="15" name="向下箭號 14"/>
          <p:cNvSpPr/>
          <p:nvPr/>
        </p:nvSpPr>
        <p:spPr>
          <a:xfrm>
            <a:off x="2720622" y="5096933"/>
            <a:ext cx="225778" cy="642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962399" y="2122311"/>
            <a:ext cx="51025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1.C# </a:t>
            </a:r>
            <a:r>
              <a:rPr lang="zh-TW" altLang="en-US" sz="20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去執行 </a:t>
            </a:r>
            <a:r>
              <a:rPr lang="en-US" altLang="zh-TW" sz="20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Request Encrypt </a:t>
            </a:r>
            <a:r>
              <a:rPr lang="en-US" altLang="zh-TW" sz="2000" b="1" dirty="0" err="1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EncData</a:t>
            </a:r>
            <a:r>
              <a:rPr lang="en-US" altLang="zh-TW" sz="20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b="1" dirty="0" smtClean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parameters</a:t>
            </a:r>
          </a:p>
          <a:p>
            <a:endParaRPr lang="en-US" altLang="zh-TW" sz="2000" b="1" dirty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</a:t>
            </a:r>
            <a:r>
              <a:rPr lang="en-US" altLang="zh-TW" sz="20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r>
              <a:rPr lang="zh-TW" altLang="en-US" sz="20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文件規格，用</a:t>
            </a:r>
            <a:r>
              <a:rPr lang="en-US" altLang="zh-TW" sz="20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sz="20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建置測試腳本 </a:t>
            </a:r>
            <a:r>
              <a:rPr lang="en-US" altLang="zh-TW" sz="20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post</a:t>
            </a:r>
            <a:r>
              <a:rPr lang="zh-TW" altLang="en-US" sz="20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參數，得到 </a:t>
            </a:r>
            <a:r>
              <a:rPr lang="en-US" altLang="zh-TW" sz="2000" b="1" dirty="0" smtClean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Response parameters(</a:t>
            </a:r>
            <a:r>
              <a:rPr lang="en-US" altLang="zh-TW" sz="2000" b="1" dirty="0" err="1" smtClean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RtnCode</a:t>
            </a:r>
            <a:r>
              <a:rPr lang="zh-TW" altLang="en-US" sz="20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b="1" dirty="0" err="1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RtnMsg</a:t>
            </a:r>
            <a:r>
              <a:rPr lang="en-US" altLang="zh-TW" sz="20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 and Response Encrypt </a:t>
            </a:r>
            <a:r>
              <a:rPr lang="en-US" altLang="zh-TW" sz="2000" b="1" dirty="0" err="1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EncData</a:t>
            </a:r>
            <a:r>
              <a:rPr lang="en-US" altLang="zh-TW" sz="20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b="1" dirty="0" smtClean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parameters</a:t>
            </a:r>
          </a:p>
          <a:p>
            <a:endParaRPr lang="en-US" altLang="zh-TW" sz="2000" b="1" dirty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3.a.127.0.0.1:5000 All Test Case</a:t>
            </a:r>
          </a:p>
          <a:p>
            <a:r>
              <a:rPr lang="en-US" altLang="zh-TW" sz="20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b="1" dirty="0" smtClean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b="1" dirty="0" err="1" smtClean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b.Jenkins</a:t>
            </a:r>
            <a:r>
              <a:rPr lang="en-US" altLang="zh-TW" sz="2000" b="1" dirty="0" smtClean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執行建罝 </a:t>
            </a:r>
            <a:r>
              <a:rPr lang="en-US" altLang="zh-TW" sz="20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--&gt;</a:t>
            </a:r>
            <a:r>
              <a:rPr lang="zh-TW" altLang="en-US" sz="20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輪詢</a:t>
            </a:r>
            <a:r>
              <a:rPr lang="en-US" altLang="zh-TW" sz="20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SCM</a:t>
            </a:r>
            <a:r>
              <a:rPr lang="zh-TW" altLang="en-US" sz="20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，每</a:t>
            </a:r>
            <a:r>
              <a:rPr lang="en-US" altLang="zh-TW" sz="20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20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分鐘，只要</a:t>
            </a:r>
            <a:r>
              <a:rPr lang="en-US" altLang="zh-TW" sz="20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GitHub </a:t>
            </a:r>
            <a:r>
              <a:rPr lang="zh-TW" altLang="en-US" sz="20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有上傳測試腳本，即會執行測試，並產出測試報告。</a:t>
            </a:r>
            <a:endParaRPr lang="zh-TW" altLang="en-US" sz="2000" b="1" i="0" baseline="0" dirty="0" smtClean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775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2237" y="177189"/>
            <a:ext cx="5797509" cy="730867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ICP API </a:t>
            </a:r>
            <a:r>
              <a:rPr lang="zh-TW" altLang="en-US" dirty="0" smtClean="0"/>
              <a:t>測試腳本</a:t>
            </a:r>
            <a:r>
              <a:rPr lang="en-US" altLang="zh-TW" dirty="0" smtClean="0"/>
              <a:t>list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976993216"/>
              </p:ext>
            </p:extLst>
          </p:nvPr>
        </p:nvGraphicFramePr>
        <p:xfrm>
          <a:off x="776178" y="908056"/>
          <a:ext cx="8182766" cy="5843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8229"/>
                <a:gridCol w="1567084"/>
                <a:gridCol w="840087"/>
                <a:gridCol w="2318316"/>
                <a:gridCol w="387731"/>
                <a:gridCol w="1591319"/>
              </a:tblGrid>
              <a:tr h="239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API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Case ID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Post Info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Case Info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status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Note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276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M0005_1</a:t>
                      </a:r>
                      <a:r>
                        <a:rPr lang="zh-TW" altLang="en-US" sz="900" u="none" strike="noStrike" dirty="0">
                          <a:effectLst/>
                        </a:rPr>
                        <a:t>會員登入</a:t>
                      </a:r>
                      <a:r>
                        <a:rPr lang="en-US" altLang="zh-TW" sz="900" u="none" strike="noStrike" dirty="0">
                          <a:effectLst/>
                        </a:rPr>
                        <a:t>(2022)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M0005UserCodeLogin2022_1.py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postData1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EncData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r>
                        <a:rPr lang="zh-TW" altLang="en-US" sz="900" u="none" strike="noStrike">
                          <a:effectLst/>
                        </a:rPr>
                        <a:t>月</a:t>
                      </a:r>
                      <a:r>
                        <a:rPr lang="en-US" altLang="zh-TW" sz="900" u="none" strike="noStrike">
                          <a:effectLst/>
                        </a:rPr>
                        <a:t>6</a:t>
                      </a:r>
                      <a:r>
                        <a:rPr lang="zh-TW" altLang="en-US" sz="900" u="none" strike="noStrike">
                          <a:effectLst/>
                        </a:rPr>
                        <a:t>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276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M0005_1</a:t>
                      </a:r>
                      <a:r>
                        <a:rPr lang="zh-TW" altLang="en-US" sz="900" u="none" strike="noStrike">
                          <a:effectLst/>
                        </a:rPr>
                        <a:t>會員登入</a:t>
                      </a:r>
                      <a:r>
                        <a:rPr lang="en-US" altLang="zh-TW" sz="900" u="none" strike="noStrike">
                          <a:effectLst/>
                        </a:rPr>
                        <a:t>(2022)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M0005UserCodeLogin2022_2.py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postData1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Decrypted --&gt;MID:XXXXXXX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r>
                        <a:rPr lang="zh-TW" altLang="en-US" sz="900" u="none" strike="noStrike">
                          <a:effectLst/>
                        </a:rPr>
                        <a:t>月</a:t>
                      </a:r>
                      <a:r>
                        <a:rPr lang="en-US" altLang="zh-TW" sz="900" u="none" strike="noStrike">
                          <a:effectLst/>
                        </a:rPr>
                        <a:t>6</a:t>
                      </a:r>
                      <a:r>
                        <a:rPr lang="zh-TW" altLang="en-US" sz="900" u="none" strike="noStrike">
                          <a:effectLst/>
                        </a:rPr>
                        <a:t>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27618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P0002</a:t>
                      </a:r>
                      <a:r>
                        <a:rPr lang="zh-TW" altLang="en-US" sz="900" u="none" strike="noStrike">
                          <a:effectLst/>
                        </a:rPr>
                        <a:t>取得會員全付款方式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P0002GetMemberPayment_1.py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postData2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EncData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r>
                        <a:rPr lang="zh-TW" altLang="en-US" sz="900" u="none" strike="noStrike">
                          <a:effectLst/>
                        </a:rPr>
                        <a:t>月</a:t>
                      </a:r>
                      <a:r>
                        <a:rPr lang="en-US" altLang="zh-TW" sz="900" u="none" strike="noStrike">
                          <a:effectLst/>
                        </a:rPr>
                        <a:t>6</a:t>
                      </a:r>
                      <a:r>
                        <a:rPr lang="zh-TW" altLang="en-US" sz="900" u="none" strike="noStrike">
                          <a:effectLst/>
                        </a:rPr>
                        <a:t>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27618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P0002</a:t>
                      </a:r>
                      <a:r>
                        <a:rPr lang="zh-TW" altLang="en-US" sz="900" u="none" strike="noStrike">
                          <a:effectLst/>
                        </a:rPr>
                        <a:t>取得會員全付款方式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P0002GetMemberPayment_2.py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postData2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Decrypted --&gt;PayID:XXXXXXXXX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r>
                        <a:rPr lang="zh-TW" altLang="en-US" sz="900" u="none" strike="noStrike">
                          <a:effectLst/>
                        </a:rPr>
                        <a:t>月</a:t>
                      </a:r>
                      <a:r>
                        <a:rPr lang="en-US" altLang="zh-TW" sz="900" u="none" strike="noStrike">
                          <a:effectLst/>
                        </a:rPr>
                        <a:t>11</a:t>
                      </a:r>
                      <a:r>
                        <a:rPr lang="zh-TW" altLang="en-US" sz="900" u="none" strike="noStrike">
                          <a:effectLst/>
                        </a:rPr>
                        <a:t>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2157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P001</a:t>
                      </a:r>
                      <a:r>
                        <a:rPr lang="zh-TW" altLang="en-US" sz="900" u="none" strike="noStrike">
                          <a:effectLst/>
                        </a:rPr>
                        <a:t>產生付款條碼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P0001CreateBarcode_1.py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postData3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EncData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r>
                        <a:rPr lang="zh-TW" altLang="en-US" sz="900" u="none" strike="noStrike">
                          <a:effectLst/>
                        </a:rPr>
                        <a:t>月</a:t>
                      </a:r>
                      <a:r>
                        <a:rPr lang="en-US" altLang="zh-TW" sz="900" u="none" strike="noStrike">
                          <a:effectLst/>
                        </a:rPr>
                        <a:t>11</a:t>
                      </a:r>
                      <a:r>
                        <a:rPr lang="zh-TW" altLang="en-US" sz="900" u="none" strike="noStrike">
                          <a:effectLst/>
                        </a:rPr>
                        <a:t>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26371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P001</a:t>
                      </a:r>
                      <a:r>
                        <a:rPr lang="zh-TW" altLang="en-US" sz="900" u="none" strike="noStrike">
                          <a:effectLst/>
                        </a:rPr>
                        <a:t>產生付款條碼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P0001CreateBarcode_2.py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postData3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Decrypted --&gt;Barcode:ICXXXXXXX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r>
                        <a:rPr lang="zh-TW" altLang="en-US" sz="900" u="none" strike="noStrike">
                          <a:effectLst/>
                        </a:rPr>
                        <a:t>月</a:t>
                      </a:r>
                      <a:r>
                        <a:rPr lang="en-US" altLang="zh-TW" sz="900" u="none" strike="noStrike">
                          <a:effectLst/>
                        </a:rPr>
                        <a:t>11</a:t>
                      </a:r>
                      <a:r>
                        <a:rPr lang="zh-TW" altLang="en-US" sz="900" u="none" strike="noStrike">
                          <a:effectLst/>
                        </a:rPr>
                        <a:t>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2637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M0022</a:t>
                      </a:r>
                      <a:r>
                        <a:rPr lang="zh-TW" altLang="en-US" sz="900" u="none" strike="noStrike">
                          <a:effectLst/>
                        </a:rPr>
                        <a:t>修改暱稱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UpdateNickName_1.py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postData8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EncData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r>
                        <a:rPr lang="zh-TW" altLang="en-US" sz="900" u="none" strike="noStrike">
                          <a:effectLst/>
                        </a:rPr>
                        <a:t>月</a:t>
                      </a:r>
                      <a:r>
                        <a:rPr lang="en-US" altLang="zh-TW" sz="900" u="none" strike="noStrike">
                          <a:effectLst/>
                        </a:rPr>
                        <a:t>14</a:t>
                      </a:r>
                      <a:r>
                        <a:rPr lang="zh-TW" altLang="en-US" sz="900" u="none" strike="noStrike">
                          <a:effectLst/>
                        </a:rPr>
                        <a:t>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2637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M0022</a:t>
                      </a:r>
                      <a:r>
                        <a:rPr lang="zh-TW" altLang="en-US" sz="900" u="none" strike="noStrike">
                          <a:effectLst/>
                        </a:rPr>
                        <a:t>修改暱稱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UpdateNickName_2.py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postData8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Decrypted_TBC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2157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M0026</a:t>
                      </a:r>
                      <a:r>
                        <a:rPr lang="zh-TW" altLang="en-US" sz="900" u="none" strike="noStrike">
                          <a:effectLst/>
                        </a:rPr>
                        <a:t>取得銀行清單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M0026GetListBankInfo_1.py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postData4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EncData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r>
                        <a:rPr lang="zh-TW" altLang="en-US" sz="900" u="none" strike="noStrike">
                          <a:effectLst/>
                        </a:rPr>
                        <a:t>月</a:t>
                      </a:r>
                      <a:r>
                        <a:rPr lang="en-US" altLang="zh-TW" sz="900" u="none" strike="noStrike">
                          <a:effectLst/>
                        </a:rPr>
                        <a:t>11</a:t>
                      </a:r>
                      <a:r>
                        <a:rPr lang="zh-TW" altLang="en-US" sz="900" u="none" strike="noStrike">
                          <a:effectLst/>
                        </a:rPr>
                        <a:t>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2157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M0026</a:t>
                      </a:r>
                      <a:r>
                        <a:rPr lang="zh-TW" altLang="en-US" sz="900" u="none" strike="noStrike">
                          <a:effectLst/>
                        </a:rPr>
                        <a:t>取得銀行清單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M0026GetListBankInfo_2.py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postData4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Decrypted--&gt;</a:t>
                      </a:r>
                      <a:r>
                        <a:rPr lang="en-US" sz="900" u="none" strike="noStrike" dirty="0" err="1">
                          <a:effectLst/>
                        </a:rPr>
                        <a:t>BankCode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r>
                        <a:rPr lang="zh-TW" altLang="en-US" sz="900" u="none" strike="noStrike">
                          <a:effectLst/>
                        </a:rPr>
                        <a:t>月</a:t>
                      </a:r>
                      <a:r>
                        <a:rPr lang="en-US" altLang="zh-TW" sz="900" u="none" strike="noStrike">
                          <a:effectLst/>
                        </a:rPr>
                        <a:t>11</a:t>
                      </a:r>
                      <a:r>
                        <a:rPr lang="zh-TW" altLang="en-US" sz="900" u="none" strike="noStrike">
                          <a:effectLst/>
                        </a:rPr>
                        <a:t>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2157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M0027</a:t>
                      </a:r>
                      <a:r>
                        <a:rPr lang="zh-TW" altLang="en-US" sz="900" u="none" strike="noStrike">
                          <a:effectLst/>
                        </a:rPr>
                        <a:t>銀行帳戶驗證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M0027BankAccountAuth_1.py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postData5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EncData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r>
                        <a:rPr lang="zh-TW" altLang="en-US" sz="900" u="none" strike="noStrike">
                          <a:effectLst/>
                        </a:rPr>
                        <a:t>月</a:t>
                      </a:r>
                      <a:r>
                        <a:rPr lang="en-US" altLang="zh-TW" sz="900" u="none" strike="noStrike">
                          <a:effectLst/>
                        </a:rPr>
                        <a:t>11</a:t>
                      </a:r>
                      <a:r>
                        <a:rPr lang="zh-TW" altLang="en-US" sz="900" u="none" strike="noStrike">
                          <a:effectLst/>
                        </a:rPr>
                        <a:t>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2157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M0027</a:t>
                      </a:r>
                      <a:r>
                        <a:rPr lang="zh-TW" altLang="en-US" sz="900" u="none" strike="noStrike">
                          <a:effectLst/>
                        </a:rPr>
                        <a:t>銀行帳戶驗證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M0027BankAccountAuth_2.py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postData5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Decrypted--&gt;URL</a:t>
                      </a:r>
                      <a:r>
                        <a:rPr lang="zh-TW" altLang="en-US" sz="900" u="none" strike="noStrike" dirty="0">
                          <a:effectLst/>
                        </a:rPr>
                        <a:t>銀行網址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r>
                        <a:rPr lang="zh-TW" altLang="en-US" sz="900" u="none" strike="noStrike">
                          <a:effectLst/>
                        </a:rPr>
                        <a:t>月</a:t>
                      </a:r>
                      <a:r>
                        <a:rPr lang="en-US" altLang="zh-TW" sz="900" u="none" strike="noStrike">
                          <a:effectLst/>
                        </a:rPr>
                        <a:t>13</a:t>
                      </a:r>
                      <a:r>
                        <a:rPr lang="zh-TW" altLang="en-US" sz="900" u="none" strike="noStrike">
                          <a:effectLst/>
                        </a:rPr>
                        <a:t>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3822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M0028</a:t>
                      </a:r>
                      <a:r>
                        <a:rPr lang="zh-TW" altLang="en-US" sz="900" u="none" strike="noStrike">
                          <a:effectLst/>
                        </a:rPr>
                        <a:t>取得提領資訊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M0028GetWitdhdrawBalanceInfo_1.py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postData6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EncData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r>
                        <a:rPr lang="zh-TW" altLang="en-US" sz="900" u="none" strike="noStrike">
                          <a:effectLst/>
                        </a:rPr>
                        <a:t>月</a:t>
                      </a:r>
                      <a:r>
                        <a:rPr lang="en-US" altLang="zh-TW" sz="900" u="none" strike="noStrike">
                          <a:effectLst/>
                        </a:rPr>
                        <a:t>13</a:t>
                      </a:r>
                      <a:r>
                        <a:rPr lang="zh-TW" altLang="en-US" sz="900" u="none" strike="noStrike">
                          <a:effectLst/>
                        </a:rPr>
                        <a:t>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3822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M0028</a:t>
                      </a:r>
                      <a:r>
                        <a:rPr lang="zh-TW" altLang="en-US" sz="900" u="none" strike="noStrike">
                          <a:effectLst/>
                        </a:rPr>
                        <a:t>取得提領資訊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M0028GetWitdhdrawBalanceInfo_2.py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postData6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Decrypted--&gt;AvailableWithdrawCash":2688(</a:t>
                      </a:r>
                      <a:r>
                        <a:rPr lang="zh-TW" altLang="en-US" sz="900" u="none" strike="noStrike" dirty="0">
                          <a:effectLst/>
                        </a:rPr>
                        <a:t>可提領金額</a:t>
                      </a:r>
                      <a:r>
                        <a:rPr lang="en-US" altLang="zh-TW" sz="900" u="none" strike="noStrike" dirty="0">
                          <a:effectLst/>
                        </a:rPr>
                        <a:t>)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</a:t>
                      </a:r>
                      <a:r>
                        <a:rPr lang="zh-TW" altLang="en-US" sz="900" u="none" strike="noStrike">
                          <a:effectLst/>
                        </a:rPr>
                        <a:t>月</a:t>
                      </a:r>
                      <a:r>
                        <a:rPr lang="en-US" altLang="zh-TW" sz="900" u="none" strike="noStrike">
                          <a:effectLst/>
                        </a:rPr>
                        <a:t>13</a:t>
                      </a:r>
                      <a:r>
                        <a:rPr lang="zh-TW" altLang="en-US" sz="900" u="none" strike="noStrike">
                          <a:effectLst/>
                        </a:rPr>
                        <a:t>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2157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M0029</a:t>
                      </a:r>
                      <a:r>
                        <a:rPr lang="zh-TW" altLang="en-US" sz="900" u="none" strike="noStrike">
                          <a:effectLst/>
                        </a:rPr>
                        <a:t>更新會員同意項目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M0029SetMemberAgree_1.py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postData7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EncData</a:t>
                      </a:r>
                      <a:r>
                        <a:rPr lang="en-US" sz="900" u="none" strike="noStrike" dirty="0">
                          <a:effectLst/>
                        </a:rPr>
                        <a:t>--&gt;</a:t>
                      </a:r>
                      <a:r>
                        <a:rPr lang="en-US" sz="900" u="none" strike="noStrike" dirty="0" err="1">
                          <a:effectLst/>
                        </a:rPr>
                        <a:t>RtnCode</a:t>
                      </a:r>
                      <a:r>
                        <a:rPr lang="en-US" sz="900" u="none" strike="noStrike" dirty="0">
                          <a:effectLst/>
                        </a:rPr>
                        <a:t>: 0 </a:t>
                      </a:r>
                      <a:r>
                        <a:rPr lang="en-US" sz="900" u="none" strike="noStrike" dirty="0" err="1">
                          <a:effectLst/>
                        </a:rPr>
                        <a:t>RtnMsg</a:t>
                      </a:r>
                      <a:r>
                        <a:rPr lang="en-US" sz="900" u="none" strike="noStrike" dirty="0">
                          <a:effectLst/>
                        </a:rPr>
                        <a:t>: </a:t>
                      </a:r>
                      <a:r>
                        <a:rPr lang="zh-TW" altLang="en-US" sz="900" u="none" strike="noStrike" dirty="0">
                          <a:effectLst/>
                        </a:rPr>
                        <a:t>尚未啟用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 dirty="0">
                          <a:effectLst/>
                        </a:rPr>
                        <a:t>4</a:t>
                      </a:r>
                      <a:r>
                        <a:rPr lang="zh-TW" altLang="en-US" sz="900" u="none" strike="noStrike" dirty="0">
                          <a:effectLst/>
                        </a:rPr>
                        <a:t>月</a:t>
                      </a:r>
                      <a:r>
                        <a:rPr lang="en-US" altLang="zh-TW" sz="900" u="none" strike="noStrike" dirty="0">
                          <a:effectLst/>
                        </a:rPr>
                        <a:t>14</a:t>
                      </a:r>
                      <a:r>
                        <a:rPr lang="zh-TW" altLang="en-US" sz="900" u="none" strike="noStrike" dirty="0">
                          <a:effectLst/>
                        </a:rPr>
                        <a:t>日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2157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M0029</a:t>
                      </a:r>
                      <a:r>
                        <a:rPr lang="zh-TW" altLang="en-US" sz="900" u="none" strike="noStrike">
                          <a:effectLst/>
                        </a:rPr>
                        <a:t>更新會員同意項目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M0029SetMemberAgree_2.py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postData7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Decrypted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3822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M0030</a:t>
                      </a:r>
                      <a:r>
                        <a:rPr lang="zh-TW" altLang="en-US" sz="900" u="none" strike="noStrike">
                          <a:effectLst/>
                        </a:rPr>
                        <a:t>取得指定範圍訊息中心清單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M0030GetRangeNotifyMessageList_1.py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TBC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3822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M0030</a:t>
                      </a:r>
                      <a:r>
                        <a:rPr lang="zh-TW" altLang="en-US" sz="900" u="none" strike="noStrike">
                          <a:effectLst/>
                        </a:rPr>
                        <a:t>取得指定範圍訊息中心清單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M0030GetRangeNotifyMessageList_2.py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TBC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3822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M0031MID</a:t>
                      </a:r>
                      <a:r>
                        <a:rPr lang="zh-TW" altLang="en-US" sz="900" u="none" strike="noStrike">
                          <a:effectLst/>
                        </a:rPr>
                        <a:t>搜尋會員資料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M0031QueryChatMemberByMID_1.py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TBC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  <a:tr h="2721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M0031MID</a:t>
                      </a:r>
                      <a:r>
                        <a:rPr lang="zh-TW" altLang="en-US" sz="900" u="none" strike="noStrike">
                          <a:effectLst/>
                        </a:rPr>
                        <a:t>搜尋會員資料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M0031QueryChatMemberByMID_2.py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TBC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905" marR="3905" marT="390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68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Jenkins </a:t>
            </a:r>
            <a:r>
              <a:rPr lang="zh-TW" altLang="en-US" dirty="0" smtClean="0"/>
              <a:t>執行產報告</a:t>
            </a:r>
            <a:r>
              <a:rPr lang="en-US" altLang="zh-TW" dirty="0" smtClean="0"/>
              <a:t>-1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055664" y="2307642"/>
            <a:ext cx="7621611" cy="376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Jenkins </a:t>
            </a:r>
            <a:r>
              <a:rPr lang="zh-TW" altLang="en-US" dirty="0" smtClean="0"/>
              <a:t>執行產報告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30" y="2018581"/>
            <a:ext cx="7852346" cy="3579962"/>
          </a:xfrm>
        </p:spPr>
      </p:pic>
    </p:spTree>
    <p:extLst>
      <p:ext uri="{BB962C8B-B14F-4D97-AF65-F5344CB8AC3E}">
        <p14:creationId xmlns:p14="http://schemas.microsoft.com/office/powerpoint/2010/main" val="212192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報告大綱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"/>
          </p:nvPr>
        </p:nvSpPr>
        <p:spPr>
          <a:xfrm>
            <a:off x="2083747" y="1787612"/>
            <a:ext cx="6594204" cy="47038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SzPct val="80000"/>
              <a:buNone/>
            </a:pPr>
            <a:endParaRPr lang="en-US" altLang="zh-TW" dirty="0"/>
          </a:p>
          <a:p>
            <a:pPr>
              <a:lnSpc>
                <a:spcPct val="120000"/>
              </a:lnSpc>
              <a:buSzPct val="80000"/>
            </a:pPr>
            <a:r>
              <a:rPr lang="en-US" altLang="zh-TW" dirty="0" smtClean="0"/>
              <a:t>APP UI </a:t>
            </a:r>
            <a:r>
              <a:rPr lang="zh-TW" altLang="en-US" dirty="0" smtClean="0"/>
              <a:t>自動環境建置</a:t>
            </a:r>
            <a:endParaRPr lang="en-US" altLang="zh-TW" dirty="0" smtClean="0"/>
          </a:p>
          <a:p>
            <a:pPr>
              <a:lnSpc>
                <a:spcPct val="120000"/>
              </a:lnSpc>
              <a:buSzPct val="80000"/>
            </a:pPr>
            <a:r>
              <a:rPr lang="en-US" altLang="zh-TW" dirty="0" smtClean="0"/>
              <a:t>APP UI </a:t>
            </a:r>
            <a:r>
              <a:rPr lang="zh-TW" altLang="en-US" dirty="0" smtClean="0"/>
              <a:t>自動化環境實現</a:t>
            </a:r>
            <a:endParaRPr lang="en-US" altLang="zh-TW" dirty="0" smtClean="0"/>
          </a:p>
          <a:p>
            <a:pPr>
              <a:lnSpc>
                <a:spcPct val="120000"/>
              </a:lnSpc>
              <a:buSzPct val="80000"/>
            </a:pPr>
            <a:r>
              <a:rPr lang="en-US" altLang="zh-TW" dirty="0" smtClean="0"/>
              <a:t>APP UI 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Demo</a:t>
            </a:r>
          </a:p>
          <a:p>
            <a:pPr>
              <a:lnSpc>
                <a:spcPct val="120000"/>
              </a:lnSpc>
              <a:buSzPct val="80000"/>
            </a:pPr>
            <a:endParaRPr lang="en-US" altLang="zh-TW" dirty="0" smtClean="0"/>
          </a:p>
          <a:p>
            <a:pPr>
              <a:lnSpc>
                <a:spcPct val="120000"/>
              </a:lnSpc>
              <a:buSzPct val="80000"/>
            </a:pPr>
            <a:endParaRPr lang="en-US" altLang="zh-TW" dirty="0" smtClean="0"/>
          </a:p>
          <a:p>
            <a:pPr>
              <a:lnSpc>
                <a:spcPct val="120000"/>
              </a:lnSpc>
              <a:buSzPct val="80000"/>
            </a:pPr>
            <a:endParaRPr lang="zh-TW" altLang="en-US" dirty="0"/>
          </a:p>
          <a:p>
            <a:pPr marL="0" indent="0">
              <a:lnSpc>
                <a:spcPct val="120000"/>
              </a:lnSpc>
              <a:buSzPct val="80000"/>
              <a:buNone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61" y="368491"/>
            <a:ext cx="1571476" cy="157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APP UI </a:t>
            </a:r>
            <a:r>
              <a:rPr lang="zh-TW" altLang="en-US" sz="3600" dirty="0" smtClean="0"/>
              <a:t>自動化環境建置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Python &gt; = 3.11.1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Java     &gt; = 1.8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/>
              <a:t> </a:t>
            </a:r>
            <a:r>
              <a:rPr lang="en-US" altLang="zh-TW" sz="2800" dirty="0" err="1" smtClean="0"/>
              <a:t>Nodejs</a:t>
            </a:r>
            <a:r>
              <a:rPr lang="en-US" altLang="zh-TW" sz="2800" dirty="0" smtClean="0"/>
              <a:t> &gt; = v18.12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/>
              <a:t> </a:t>
            </a:r>
            <a:r>
              <a:rPr lang="en-US" altLang="zh-TW" sz="2800" dirty="0" err="1" smtClean="0"/>
              <a:t>Appium</a:t>
            </a:r>
            <a:r>
              <a:rPr lang="en-US" altLang="zh-TW" sz="2800" dirty="0" smtClean="0"/>
              <a:t> &gt; = v1.22.3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Android Studio &gt;= 2021.3.1</a:t>
            </a:r>
          </a:p>
          <a:p>
            <a:endParaRPr lang="zh-TW" altLang="en-US" sz="28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2236147" y="2220118"/>
            <a:ext cx="6594204" cy="3737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71500" marR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60000"/>
              <a:buFontTx/>
              <a:buBlip>
                <a:blip r:embed="rId2"/>
              </a:buBlip>
              <a:tabLst/>
              <a:defRPr lang="en-US" altLang="zh-TW" sz="4000" b="1" kern="0" baseline="0" dirty="0" smtClean="0">
                <a:solidFill>
                  <a:srgbClr val="A54C0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800" dirty="0" smtClean="0"/>
              <a:t>環境設置如下</a:t>
            </a:r>
            <a:r>
              <a:rPr lang="en-US" altLang="zh-TW" sz="2800" dirty="0" smtClean="0"/>
              <a:t>:</a:t>
            </a:r>
          </a:p>
          <a:p>
            <a:pPr marL="0" indent="0">
              <a:buNone/>
            </a:pPr>
            <a:r>
              <a:rPr lang="en-US" sz="2800" dirty="0" smtClean="0"/>
              <a:t>    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95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APP UI </a:t>
            </a:r>
            <a:r>
              <a:rPr lang="zh-TW" altLang="en-US" sz="3600" dirty="0" smtClean="0"/>
              <a:t>自動化環境建置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"/>
          </p:nvPr>
        </p:nvSpPr>
        <p:spPr>
          <a:xfrm>
            <a:off x="2083747" y="2067718"/>
            <a:ext cx="6594204" cy="4379381"/>
          </a:xfrm>
        </p:spPr>
        <p:txBody>
          <a:bodyPr>
            <a:normAutofit/>
          </a:bodyPr>
          <a:lstStyle/>
          <a:p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/>
              <a:t> </a:t>
            </a:r>
            <a:r>
              <a:rPr lang="zh-TW" altLang="en-US" sz="2400" dirty="0" smtClean="0"/>
              <a:t>查詢目前接上電腦的</a:t>
            </a:r>
            <a:r>
              <a:rPr lang="en-US" altLang="zh-TW" sz="2400" dirty="0" smtClean="0"/>
              <a:t>Android </a:t>
            </a:r>
            <a:r>
              <a:rPr lang="zh-TW" altLang="en-US" sz="2400" dirty="0" smtClean="0"/>
              <a:t>手機</a:t>
            </a:r>
            <a:r>
              <a:rPr lang="en-US" altLang="zh-TW" sz="2400" dirty="0" smtClean="0"/>
              <a:t> id</a:t>
            </a:r>
          </a:p>
          <a:p>
            <a:pPr marL="0" indent="0">
              <a:buNone/>
            </a:pPr>
            <a:r>
              <a:rPr lang="en-US" altLang="zh-TW" sz="2400" dirty="0" smtClean="0"/>
              <a:t>             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400" dirty="0" smtClean="0"/>
              <a:t>獲取</a:t>
            </a:r>
            <a:r>
              <a:rPr lang="en-US" altLang="zh-TW" sz="2400" dirty="0" err="1" smtClean="0"/>
              <a:t>appPackage</a:t>
            </a:r>
            <a:r>
              <a:rPr lang="en-US" altLang="zh-TW" sz="2400" dirty="0" smtClean="0"/>
              <a:t> and </a:t>
            </a:r>
            <a:r>
              <a:rPr lang="en-US" altLang="zh-TW" sz="2400" dirty="0" err="1" smtClean="0"/>
              <a:t>appActivity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</a:t>
            </a:r>
          </a:p>
          <a:p>
            <a:pPr marL="0" indent="0">
              <a:buNone/>
            </a:pPr>
            <a:endParaRPr lang="zh-TW" altLang="en-US" sz="28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2236147" y="2220118"/>
            <a:ext cx="6594204" cy="3737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71500" marR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60000"/>
              <a:buFontTx/>
              <a:buBlip>
                <a:blip r:embed="rId2"/>
              </a:buBlip>
              <a:tabLst/>
              <a:defRPr lang="en-US" altLang="zh-TW" sz="4000" b="1" kern="0" baseline="0" dirty="0" smtClean="0">
                <a:solidFill>
                  <a:srgbClr val="A54C0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800" dirty="0" smtClean="0"/>
              <a:t>連接實體手機或模擬器</a:t>
            </a:r>
            <a:r>
              <a:rPr lang="en-US" altLang="zh-TW" sz="2800" dirty="0" smtClean="0"/>
              <a:t>:</a:t>
            </a:r>
          </a:p>
          <a:p>
            <a:pPr marL="0" indent="0">
              <a:buNone/>
            </a:pPr>
            <a:r>
              <a:rPr lang="en-US" sz="2800" dirty="0" smtClean="0"/>
              <a:t>       </a:t>
            </a:r>
            <a:endParaRPr lang="en-US" sz="28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13" y="2991461"/>
            <a:ext cx="4605157" cy="109728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147" y="5206066"/>
            <a:ext cx="614934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APP UI </a:t>
            </a:r>
            <a:r>
              <a:rPr lang="zh-TW" altLang="en-US" sz="3600" dirty="0" smtClean="0"/>
              <a:t>自動化環境建置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"/>
          </p:nvPr>
        </p:nvSpPr>
        <p:spPr>
          <a:xfrm>
            <a:off x="879676" y="2067718"/>
            <a:ext cx="7798275" cy="4379381"/>
          </a:xfrm>
        </p:spPr>
        <p:txBody>
          <a:bodyPr>
            <a:normAutofit/>
          </a:bodyPr>
          <a:lstStyle/>
          <a:p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400" dirty="0" smtClean="0"/>
              <a:t>   Android </a:t>
            </a:r>
            <a:r>
              <a:rPr lang="zh-TW" altLang="en-US" sz="2400" dirty="0" smtClean="0"/>
              <a:t>手機</a:t>
            </a:r>
            <a:r>
              <a:rPr lang="en-US" altLang="zh-TW" sz="2400" dirty="0" smtClean="0"/>
              <a:t> id 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appPackage</a:t>
            </a:r>
            <a:r>
              <a:rPr lang="en-US" altLang="zh-TW" sz="2400" dirty="0" smtClean="0"/>
              <a:t> and </a:t>
            </a:r>
            <a:r>
              <a:rPr lang="en-US" altLang="zh-TW" sz="2400" dirty="0" err="1" smtClean="0"/>
              <a:t>appActivity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</a:t>
            </a:r>
          </a:p>
          <a:p>
            <a:pPr marL="0" indent="0">
              <a:buNone/>
            </a:pPr>
            <a:endParaRPr lang="zh-TW" altLang="en-US" sz="28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2236147" y="2220118"/>
            <a:ext cx="6594204" cy="3737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71500" marR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60000"/>
              <a:buFontTx/>
              <a:buBlip>
                <a:blip r:embed="rId2"/>
              </a:buBlip>
              <a:tabLst/>
              <a:defRPr lang="en-US" altLang="zh-TW" sz="4000" b="1" kern="0" baseline="0" dirty="0" smtClean="0">
                <a:solidFill>
                  <a:srgbClr val="A54C0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800" dirty="0" smtClean="0"/>
              <a:t>連接實體手機或模擬器需要參數</a:t>
            </a:r>
            <a:r>
              <a:rPr lang="en-US" altLang="zh-TW" sz="2800" dirty="0" smtClean="0"/>
              <a:t>: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3108512"/>
            <a:ext cx="6362700" cy="30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APP UI </a:t>
            </a:r>
            <a:r>
              <a:rPr lang="zh-TW" altLang="en-US" sz="3600" dirty="0" smtClean="0"/>
              <a:t>自動化環境建置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"/>
          </p:nvPr>
        </p:nvSpPr>
        <p:spPr>
          <a:xfrm>
            <a:off x="879676" y="2067718"/>
            <a:ext cx="7798275" cy="43793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</a:t>
            </a:r>
          </a:p>
          <a:p>
            <a:pPr marL="0" indent="0">
              <a:buNone/>
            </a:pPr>
            <a:endParaRPr lang="zh-TW" altLang="en-US" sz="28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2236147" y="2220118"/>
            <a:ext cx="6594204" cy="3737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71500" marR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60000"/>
              <a:buFontTx/>
              <a:buBlip>
                <a:blip r:embed="rId2"/>
              </a:buBlip>
              <a:tabLst/>
              <a:defRPr lang="en-US" altLang="zh-TW" sz="4000" b="1" kern="0" baseline="0" dirty="0" smtClean="0">
                <a:solidFill>
                  <a:srgbClr val="A54C0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 smtClean="0"/>
              <a:t>APP</a:t>
            </a:r>
            <a:r>
              <a:rPr lang="zh-TW" altLang="en-US" sz="2800" dirty="0" smtClean="0"/>
              <a:t>元素定位工具如下</a:t>
            </a:r>
            <a:r>
              <a:rPr lang="en-US" altLang="zh-TW" sz="2800" dirty="0" smtClean="0"/>
              <a:t>:</a:t>
            </a:r>
          </a:p>
          <a:p>
            <a:pPr marL="0" indent="0">
              <a:buNone/>
            </a:pP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200" dirty="0"/>
              <a:t> </a:t>
            </a:r>
            <a:r>
              <a:rPr lang="en-US" altLang="zh-TW" sz="3200" dirty="0" err="1" smtClean="0"/>
              <a:t>uiautomatorviewer</a:t>
            </a:r>
            <a:r>
              <a:rPr lang="en-US" altLang="zh-TW" sz="32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200" dirty="0"/>
              <a:t> </a:t>
            </a:r>
            <a:r>
              <a:rPr lang="en-US" altLang="zh-TW" sz="3200" dirty="0" err="1"/>
              <a:t>Appium</a:t>
            </a:r>
            <a:r>
              <a:rPr lang="en-US" altLang="zh-TW" sz="3200" dirty="0"/>
              <a:t> Inspector</a:t>
            </a:r>
            <a:r>
              <a:rPr lang="en-US" altLang="zh-TW" sz="32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200" dirty="0"/>
              <a:t> Chrome Inspect.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32788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APP UI </a:t>
            </a:r>
            <a:r>
              <a:rPr lang="zh-TW" altLang="en-US" dirty="0" smtClean="0"/>
              <a:t>自動化實現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"/>
          </p:nvPr>
        </p:nvSpPr>
        <p:spPr>
          <a:xfrm>
            <a:off x="289367" y="2129742"/>
            <a:ext cx="9178724" cy="472825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/>
              <a:t>python + </a:t>
            </a:r>
            <a:r>
              <a:rPr lang="en-US" altLang="zh-TW" sz="2800" dirty="0" err="1"/>
              <a:t>appium</a:t>
            </a:r>
            <a:r>
              <a:rPr lang="en-US" altLang="zh-TW" sz="2800" dirty="0"/>
              <a:t> + </a:t>
            </a:r>
            <a:r>
              <a:rPr lang="en-US" altLang="zh-TW" sz="2800" dirty="0" err="1"/>
              <a:t>pytest</a:t>
            </a:r>
            <a:r>
              <a:rPr lang="en-US" altLang="zh-TW" sz="2800" dirty="0"/>
              <a:t> + </a:t>
            </a:r>
            <a:r>
              <a:rPr lang="en-US" altLang="zh-TW" sz="2800" dirty="0" err="1"/>
              <a:t>pytest</a:t>
            </a:r>
            <a:r>
              <a:rPr lang="en-US" altLang="zh-TW" sz="2800" dirty="0"/>
              <a:t>-html / </a:t>
            </a:r>
            <a:r>
              <a:rPr lang="en-US" altLang="zh-TW" sz="2800" dirty="0" smtClean="0"/>
              <a:t>allure</a:t>
            </a:r>
          </a:p>
          <a:p>
            <a:pPr marL="0" indent="0">
              <a:buNone/>
            </a:pPr>
            <a:r>
              <a:rPr lang="en-US" altLang="zh-TW" sz="2800" dirty="0" smtClean="0"/>
              <a:t>    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smtClean="0"/>
              <a:t> 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dirty="0" smtClean="0"/>
              <a:t>測試記錄如下</a:t>
            </a:r>
            <a:r>
              <a:rPr lang="en-US" altLang="zh-TW" sz="2800" dirty="0" smtClean="0"/>
              <a:t>:</a:t>
            </a:r>
          </a:p>
          <a:p>
            <a:pPr marL="0" indent="0">
              <a:buNone/>
            </a:pPr>
            <a:r>
              <a:rPr lang="en-US" altLang="zh-TW" sz="2800" dirty="0"/>
              <a:t>        Link : https://reurl.cc/2WzaLE</a:t>
            </a:r>
            <a:endParaRPr lang="en-US" altLang="zh-TW" sz="2800" dirty="0" smtClean="0"/>
          </a:p>
          <a:p>
            <a:endParaRPr lang="en-US" altLang="zh-TW" sz="28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2" y="2453832"/>
            <a:ext cx="8160152" cy="310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APP UI 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"/>
          </p:nvPr>
        </p:nvSpPr>
        <p:spPr>
          <a:xfrm>
            <a:off x="289367" y="2067718"/>
            <a:ext cx="9178724" cy="37372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800" dirty="0" smtClean="0"/>
              <a:t> </a:t>
            </a:r>
            <a:r>
              <a:rPr lang="zh-TW" altLang="en-US" sz="3200" dirty="0" smtClean="0"/>
              <a:t>康事美網購網範例</a:t>
            </a:r>
            <a:r>
              <a:rPr lang="en-US" altLang="zh-TW" sz="3200" dirty="0" smtClean="0"/>
              <a:t> Demo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200" dirty="0"/>
              <a:t> </a:t>
            </a:r>
            <a:r>
              <a:rPr lang="zh-TW" altLang="en-US" sz="3200" dirty="0" smtClean="0"/>
              <a:t>使用</a:t>
            </a:r>
            <a:r>
              <a:rPr lang="en-US" altLang="zh-TW" sz="3200" dirty="0" err="1" smtClean="0"/>
              <a:t>BlueStacks</a:t>
            </a:r>
            <a:r>
              <a:rPr lang="en-US" altLang="zh-TW" sz="3200" dirty="0" smtClean="0"/>
              <a:t> APP </a:t>
            </a:r>
            <a:r>
              <a:rPr lang="zh-TW" altLang="en-US" sz="3200" dirty="0" smtClean="0"/>
              <a:t>模擬器 </a:t>
            </a:r>
            <a:r>
              <a:rPr lang="en-US" altLang="zh-TW" sz="3200" dirty="0" smtClean="0">
                <a:sym typeface="Wingdings" panose="05000000000000000000" pitchFamily="2" charset="2"/>
              </a:rPr>
              <a:t>Android 11</a:t>
            </a:r>
            <a:endParaRPr lang="en-US" altLang="zh-TW" sz="3200" dirty="0" smtClean="0"/>
          </a:p>
          <a:p>
            <a:endParaRPr lang="en-US" altLang="zh-TW" sz="2800" dirty="0" smtClean="0"/>
          </a:p>
          <a:p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99011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ICP API 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dirty="0" smtClean="0"/>
              <a:t>C# </a:t>
            </a:r>
            <a:r>
              <a:rPr lang="zh-TW" altLang="en-US" dirty="0" smtClean="0"/>
              <a:t>產出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zh-TW" altLang="en-US" dirty="0" smtClean="0"/>
              <a:t>執行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py</a:t>
            </a:r>
            <a:r>
              <a:rPr lang="en-US" altLang="zh-TW" dirty="0" smtClean="0"/>
              <a:t> </a:t>
            </a:r>
            <a:r>
              <a:rPr lang="zh-TW" altLang="en-US" dirty="0" smtClean="0"/>
              <a:t>腳本</a:t>
            </a:r>
            <a:endParaRPr lang="en-US" altLang="zh-TW" dirty="0" smtClean="0"/>
          </a:p>
          <a:p>
            <a:r>
              <a:rPr lang="zh-TW" altLang="en-US" dirty="0" smtClean="0"/>
              <a:t>產生測試報告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55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b="1" i="0" baseline="0" dirty="0" smtClean="0">
            <a:solidFill>
              <a:schemeClr val="accent2">
                <a:lumMod val="50000"/>
              </a:schemeClr>
            </a:solidFill>
            <a:latin typeface="Arial" panose="020B0604020202020204" pitchFamily="34" charset="0"/>
            <a:ea typeface="微軟正黑體" panose="020B0604030504040204" pitchFamily="34" charset="-12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8652</TotalTime>
  <Words>546</Words>
  <Application>Microsoft Office PowerPoint</Application>
  <PresentationFormat>如螢幕大小 (4:3)</PresentationFormat>
  <Paragraphs>184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新細明體</vt:lpstr>
      <vt:lpstr>標楷體</vt:lpstr>
      <vt:lpstr>Arial</vt:lpstr>
      <vt:lpstr>Calibri</vt:lpstr>
      <vt:lpstr>Wingdings</vt:lpstr>
      <vt:lpstr>Office 佈景主題</vt:lpstr>
      <vt:lpstr> 自動化測試Demo</vt:lpstr>
      <vt:lpstr>報告大綱</vt:lpstr>
      <vt:lpstr>APP UI 自動化環境建置</vt:lpstr>
      <vt:lpstr>APP UI 自動化環境建置</vt:lpstr>
      <vt:lpstr>APP UI 自動化環境建置</vt:lpstr>
      <vt:lpstr>APP UI 自動化環境建置</vt:lpstr>
      <vt:lpstr>APP UI 自動化實現</vt:lpstr>
      <vt:lpstr>APP UI 測試Demo</vt:lpstr>
      <vt:lpstr>ICP API 測試Demo</vt:lpstr>
      <vt:lpstr>ICP API 執行測試流程</vt:lpstr>
      <vt:lpstr>ICP API 測試腳本list</vt:lpstr>
      <vt:lpstr>Jenkins 執行產報告-1</vt:lpstr>
      <vt:lpstr>Jenkins 執行產報告-2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劉盛梅</dc:creator>
  <cp:lastModifiedBy>姚季緯</cp:lastModifiedBy>
  <cp:revision>289</cp:revision>
  <dcterms:created xsi:type="dcterms:W3CDTF">2022-10-11T01:36:01Z</dcterms:created>
  <dcterms:modified xsi:type="dcterms:W3CDTF">2023-04-21T06:40:23Z</dcterms:modified>
</cp:coreProperties>
</file>