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67" r:id="rId1"/>
  </p:sldMasterIdLst>
  <p:notesMasterIdLst>
    <p:notesMasterId r:id="rId14"/>
  </p:notesMasterIdLst>
  <p:handoutMasterIdLst>
    <p:handoutMasterId r:id="rId15"/>
  </p:handoutMasterIdLst>
  <p:sldIdLst>
    <p:sldId id="310" r:id="rId2"/>
    <p:sldId id="303" r:id="rId3"/>
    <p:sldId id="369" r:id="rId4"/>
    <p:sldId id="371" r:id="rId5"/>
    <p:sldId id="372" r:id="rId6"/>
    <p:sldId id="374" r:id="rId7"/>
    <p:sldId id="324" r:id="rId8"/>
    <p:sldId id="373" r:id="rId9"/>
    <p:sldId id="375" r:id="rId10"/>
    <p:sldId id="376" r:id="rId11"/>
    <p:sldId id="359" r:id="rId12"/>
    <p:sldId id="360" r:id="rId1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劉盛梅" initials="劉盛梅" lastIdx="0" clrIdx="0">
    <p:extLst>
      <p:ext uri="{19B8F6BF-5375-455C-9EA6-DF929625EA0E}">
        <p15:presenceInfo xmlns:p15="http://schemas.microsoft.com/office/powerpoint/2012/main" userId="S-1-5-21-1116721222-1586299375-3851222585-2405" providerId="AD"/>
      </p:ext>
    </p:extLst>
  </p:cmAuthor>
  <p:cmAuthor id="2" name="姚季緯" initials="姚季緯" lastIdx="2" clrIdx="1">
    <p:extLst>
      <p:ext uri="{19B8F6BF-5375-455C-9EA6-DF929625EA0E}">
        <p15:presenceInfo xmlns:p15="http://schemas.microsoft.com/office/powerpoint/2012/main" userId="S-1-5-21-1116721222-1586299375-3851222585-245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4C0F"/>
    <a:srgbClr val="FFFFFF"/>
    <a:srgbClr val="ED6D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中等深淺樣式 3 - 輔色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505E3EF-67EA-436B-97B2-0124C06EBD24}" styleName="中等深淺樣式 4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中等深淺樣式 4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中等深淺樣式 1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7" autoAdjust="0"/>
    <p:restoredTop sz="76959" autoAdjust="0"/>
  </p:normalViewPr>
  <p:slideViewPr>
    <p:cSldViewPr snapToGrid="0">
      <p:cViewPr varScale="1">
        <p:scale>
          <a:sx n="72" d="100"/>
          <a:sy n="72" d="100"/>
        </p:scale>
        <p:origin x="1810" y="5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0C4EB6-13CE-42FA-A465-881E7B1B89F2}" type="datetime1">
              <a:rPr lang="zh-TW" altLang="en-US" smtClean="0"/>
              <a:t>2023/4/14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C48ACA-BBB5-4AF3-95F5-D16133A4C7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862469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D609A8-A0B9-4B61-BBA0-3B92CBA920FC}" type="datetime1">
              <a:rPr lang="zh-TW" altLang="en-US" smtClean="0"/>
              <a:t>2023/4/14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7EB75B-F636-4091-BBC2-B718532DDC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1951267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標題 1"/>
          <p:cNvSpPr>
            <a:spLocks noGrp="1"/>
          </p:cNvSpPr>
          <p:nvPr>
            <p:ph type="title"/>
          </p:nvPr>
        </p:nvSpPr>
        <p:spPr>
          <a:xfrm>
            <a:off x="623888" y="2125622"/>
            <a:ext cx="7886700" cy="784425"/>
          </a:xfrm>
        </p:spPr>
        <p:txBody>
          <a:bodyPr anchor="b">
            <a:normAutofit/>
          </a:bodyPr>
          <a:lstStyle>
            <a:lvl1pPr algn="ctr">
              <a:defRPr sz="4800" b="1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12" name="文字版面配置區 2"/>
          <p:cNvSpPr>
            <a:spLocks noGrp="1"/>
          </p:cNvSpPr>
          <p:nvPr>
            <p:ph type="body" idx="1"/>
          </p:nvPr>
        </p:nvSpPr>
        <p:spPr>
          <a:xfrm>
            <a:off x="623888" y="3133136"/>
            <a:ext cx="7886700" cy="608126"/>
          </a:xfrm>
        </p:spPr>
        <p:txBody>
          <a:bodyPr>
            <a:normAutofit/>
          </a:bodyPr>
          <a:lstStyle>
            <a:lvl1pPr marL="0" indent="0" algn="ctr">
              <a:buNone/>
              <a:defRPr sz="3600" b="1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pic>
        <p:nvPicPr>
          <p:cNvPr id="14" name="圖片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88" y="2236052"/>
            <a:ext cx="769746" cy="563564"/>
          </a:xfrm>
          <a:prstGeom prst="rect">
            <a:avLst/>
          </a:prstGeom>
        </p:spPr>
      </p:pic>
      <p:sp>
        <p:nvSpPr>
          <p:cNvPr id="6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2628305" y="5090030"/>
            <a:ext cx="3887391" cy="4403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 baseline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algn="ctr"/>
            <a:r>
              <a:rPr lang="zh-TW" altLang="en-US" b="1" i="0" baseline="0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報告日期 </a:t>
            </a:r>
            <a:r>
              <a:rPr lang="en-US" altLang="zh-TW" b="1" i="0" baseline="0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2023/05/15</a:t>
            </a:r>
            <a:endParaRPr lang="zh-TW" altLang="en-US" b="1" i="0" baseline="0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2628305" y="5539435"/>
            <a:ext cx="3887391" cy="4403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 baseline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algn="ctr"/>
            <a:r>
              <a:rPr lang="zh-TW" altLang="en-US" b="1" i="0" baseline="0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報告人 王小明</a:t>
            </a:r>
            <a:endParaRPr lang="zh-TW" altLang="en-US" b="1" i="0" baseline="0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ea typeface="微軟正黑體" panose="020B0604030504040204" pitchFamily="34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25798"/>
            <a:ext cx="9144000" cy="2132202"/>
          </a:xfrm>
          <a:prstGeom prst="rect">
            <a:avLst/>
          </a:prstGeom>
        </p:spPr>
      </p:pic>
      <p:pic>
        <p:nvPicPr>
          <p:cNvPr id="2" name="圖片 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823254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863" y="131126"/>
            <a:ext cx="1720537" cy="782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0578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A1495-651F-4C55-BC70-F3683C9EEA98}" type="datetime1">
              <a:rPr lang="zh-TW" altLang="en-US" smtClean="0"/>
              <a:t>2023/4/14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A1112-F91B-43E0-9B72-487E432ABA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12014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A6105-12C2-4FEC-9EE0-E037C4FF0EC8}" type="datetime1">
              <a:rPr lang="zh-TW" altLang="en-US" smtClean="0"/>
              <a:t>2023/4/14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A1112-F91B-43E0-9B72-487E432ABA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42089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F410C-DAD2-43EE-A833-8FB6A766E77B}" type="datetime1">
              <a:rPr lang="zh-TW" altLang="en-US" smtClean="0"/>
              <a:t>2023/4/14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A1112-F91B-43E0-9B72-487E432ABA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70661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0348C-2C75-4063-8BA0-E01214792789}" type="datetime1">
              <a:rPr lang="zh-TW" altLang="en-US" smtClean="0"/>
              <a:t>2023/4/14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A1112-F91B-43E0-9B72-487E432ABA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51286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083748" y="838200"/>
            <a:ext cx="5714052" cy="846052"/>
          </a:xfrm>
          <a:effectLst/>
        </p:spPr>
        <p:txBody>
          <a:bodyPr anchor="b">
            <a:normAutofit/>
          </a:bodyPr>
          <a:lstStyle>
            <a:lvl1pPr algn="l">
              <a:defRPr sz="4800" b="1" baseline="0">
                <a:solidFill>
                  <a:schemeClr val="accent2">
                    <a:lumMod val="50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 smtClean="0"/>
              <a:t>報告大綱</a:t>
            </a:r>
            <a:endParaRPr lang="en-US" dirty="0"/>
          </a:p>
        </p:txBody>
      </p:sp>
      <p:sp>
        <p:nvSpPr>
          <p:cNvPr id="3" name="橢圓 2"/>
          <p:cNvSpPr/>
          <p:nvPr userDrawn="1"/>
        </p:nvSpPr>
        <p:spPr>
          <a:xfrm>
            <a:off x="342162" y="377558"/>
            <a:ext cx="1533833" cy="1533833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01600" dist="63500" dir="2700000" sx="98000" sy="98000" algn="tl" rotWithShape="0">
              <a:prstClr val="black">
                <a:alpha val="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83747" y="2067718"/>
            <a:ext cx="6594204" cy="3737247"/>
          </a:xfrm>
        </p:spPr>
        <p:txBody>
          <a:bodyPr>
            <a:normAutofit/>
          </a:bodyPr>
          <a:lstStyle>
            <a:lvl1pPr marL="571500" marR="0" indent="-5715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60000"/>
              <a:buFontTx/>
              <a:buBlip>
                <a:blip r:embed="rId3"/>
              </a:buBlip>
              <a:tabLst/>
              <a:defRPr lang="en-US" altLang="zh-TW" sz="4000" b="1" kern="0" baseline="0" dirty="0" smtClean="0">
                <a:solidFill>
                  <a:srgbClr val="A54C0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+mn-cs"/>
              </a:defRPr>
            </a:lvl1pPr>
            <a:lvl2pPr>
              <a:defRPr sz="3200" b="1">
                <a:solidFill>
                  <a:schemeClr val="accent2">
                    <a:lumMod val="50000"/>
                  </a:schemeClr>
                </a:solidFill>
              </a:defRPr>
            </a:lvl2pPr>
            <a:lvl3pPr>
              <a:defRPr sz="2800" b="1">
                <a:solidFill>
                  <a:schemeClr val="accent2">
                    <a:lumMod val="50000"/>
                  </a:schemeClr>
                </a:solidFill>
              </a:defRPr>
            </a:lvl3pPr>
            <a:lvl4pPr>
              <a:defRPr sz="2400" b="1">
                <a:solidFill>
                  <a:schemeClr val="accent2">
                    <a:lumMod val="50000"/>
                  </a:schemeClr>
                </a:solidFill>
              </a:defRPr>
            </a:lvl4pPr>
            <a:lvl5pPr>
              <a:defRPr sz="2400" b="1">
                <a:solidFill>
                  <a:schemeClr val="accent2">
                    <a:lumMod val="50000"/>
                  </a:schemeClr>
                </a:solidFill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TW" altLang="en-US" dirty="0" smtClean="0"/>
              <a:t>按一下以編輯母片文字樣式</a:t>
            </a:r>
            <a:endParaRPr lang="en-US" altLang="zh-TW" dirty="0" smtClean="0"/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TW" altLang="en-US" dirty="0" smtClean="0"/>
              <a:t>按一下以編輯母片文字樣式</a:t>
            </a:r>
            <a:endParaRPr lang="en-US" altLang="zh-TW" dirty="0" smtClean="0"/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TW" altLang="en-US" dirty="0" smtClean="0"/>
              <a:t>按一下以編輯母片文字樣式</a:t>
            </a:r>
            <a:endParaRPr lang="en-US" altLang="zh-TW" dirty="0" smtClean="0"/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TW" altLang="en-US" dirty="0" smtClean="0"/>
              <a:t>按一下以編輯母片文字樣式</a:t>
            </a:r>
            <a:endParaRPr lang="en-US" altLang="zh-TW" dirty="0" smtClean="0"/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TW" altLang="en-US" dirty="0" smtClean="0"/>
              <a:t>按一下以編輯母片文字樣式</a:t>
            </a:r>
            <a:endParaRPr lang="en-US" altLang="zh-TW" dirty="0" smtClean="0"/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zh-TW" dirty="0" smtClean="0"/>
          </a:p>
          <a:p>
            <a:pPr lvl="0"/>
            <a:endParaRPr lang="en-US" altLang="zh-TW" dirty="0" smtClean="0"/>
          </a:p>
          <a:p>
            <a:pPr lvl="0"/>
            <a:endParaRPr lang="zh-TW" altLang="en-US" dirty="0" smtClean="0"/>
          </a:p>
        </p:txBody>
      </p:sp>
      <p:cxnSp>
        <p:nvCxnSpPr>
          <p:cNvPr id="9" name="直線接點 8"/>
          <p:cNvCxnSpPr/>
          <p:nvPr userDrawn="1"/>
        </p:nvCxnSpPr>
        <p:spPr>
          <a:xfrm>
            <a:off x="1875995" y="1758008"/>
            <a:ext cx="6082235" cy="0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5" name="圖片 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7800" y="224422"/>
            <a:ext cx="976518" cy="395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5865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1047" y="0"/>
            <a:ext cx="2302953" cy="2465931"/>
          </a:xfrm>
          <a:prstGeom prst="rect">
            <a:avLst/>
          </a:prstGeom>
        </p:spPr>
      </p:pic>
      <p:sp>
        <p:nvSpPr>
          <p:cNvPr id="4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86600" y="6578221"/>
            <a:ext cx="2057400" cy="279779"/>
          </a:xfrm>
        </p:spPr>
        <p:txBody>
          <a:bodyPr/>
          <a:lstStyle>
            <a:lvl1pPr algn="r">
              <a:defRPr sz="1400" b="1">
                <a:solidFill>
                  <a:schemeClr val="bg1">
                    <a:lumMod val="6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15FA1112-F91B-43E0-9B72-487E432ABA3C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4"/>
          </p:nvPr>
        </p:nvSpPr>
        <p:spPr>
          <a:xfrm>
            <a:off x="979292" y="1023533"/>
            <a:ext cx="6889810" cy="3737247"/>
          </a:xfrm>
        </p:spPr>
        <p:txBody>
          <a:bodyPr>
            <a:noAutofit/>
          </a:bodyPr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Blip>
                <a:blip r:embed="rId3"/>
              </a:buBlip>
              <a:tabLst/>
              <a:defRPr lang="en-US" altLang="zh-TW" sz="4200" b="1" kern="0" baseline="0">
                <a:solidFill>
                  <a:srgbClr val="A54C0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+mn-cs"/>
              </a:defRPr>
            </a:lvl1pPr>
            <a:lvl2pPr>
              <a:defRPr sz="3200" b="1">
                <a:solidFill>
                  <a:schemeClr val="accent2">
                    <a:lumMod val="50000"/>
                  </a:schemeClr>
                </a:solidFill>
              </a:defRPr>
            </a:lvl2pPr>
            <a:lvl3pPr>
              <a:defRPr sz="2800" b="1">
                <a:solidFill>
                  <a:schemeClr val="accent2">
                    <a:lumMod val="50000"/>
                  </a:schemeClr>
                </a:solidFill>
              </a:defRPr>
            </a:lvl3pPr>
            <a:lvl4pPr>
              <a:defRPr sz="2400" b="1">
                <a:solidFill>
                  <a:schemeClr val="accent2">
                    <a:lumMod val="50000"/>
                  </a:schemeClr>
                </a:solidFill>
              </a:defRPr>
            </a:lvl4pPr>
            <a:lvl5pPr>
              <a:defRPr sz="2400" b="1">
                <a:solidFill>
                  <a:schemeClr val="accent2">
                    <a:lumMod val="50000"/>
                  </a:schemeClr>
                </a:solidFill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TW" altLang="en-US" dirty="0" smtClean="0"/>
              <a:t>按一下以編輯母片文字樣式</a:t>
            </a:r>
            <a:endParaRPr lang="en-US" altLang="zh-TW" dirty="0" smtClean="0"/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TW" altLang="en-US" dirty="0" smtClean="0"/>
              <a:t>按一下以編輯母片文字樣式</a:t>
            </a:r>
            <a:endParaRPr lang="en-US" altLang="zh-TW" dirty="0" smtClean="0"/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TW" altLang="en-US" dirty="0" smtClean="0"/>
              <a:t>按一下以編輯母片文字樣式</a:t>
            </a:r>
            <a:endParaRPr lang="en-US" altLang="zh-TW" dirty="0" smtClean="0"/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TW" altLang="en-US" dirty="0" smtClean="0"/>
              <a:t>按一下以編輯母片文字樣式</a:t>
            </a:r>
            <a:endParaRPr lang="en-US" altLang="zh-TW" dirty="0" smtClean="0"/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TW" altLang="en-US" dirty="0" smtClean="0"/>
              <a:t>按一下以編輯母片文字樣式</a:t>
            </a:r>
            <a:endParaRPr lang="en-US" altLang="zh-TW" dirty="0" smtClean="0"/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zh-TW" dirty="0" smtClean="0"/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zh-TW" dirty="0" smtClean="0"/>
          </a:p>
          <a:p>
            <a:pPr lvl="0"/>
            <a:endParaRPr lang="en-US" altLang="zh-TW" dirty="0" smtClean="0"/>
          </a:p>
          <a:p>
            <a:pPr lvl="0"/>
            <a:endParaRPr lang="zh-TW" altLang="en-US" dirty="0" smtClean="0"/>
          </a:p>
        </p:txBody>
      </p:sp>
      <p:pic>
        <p:nvPicPr>
          <p:cNvPr id="6" name="圖片 5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19194"/>
            <a:ext cx="1595149" cy="2238805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9450" y="6073818"/>
            <a:ext cx="918217" cy="371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0829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73766"/>
            <a:ext cx="9144000" cy="284234"/>
          </a:xfrm>
          <a:prstGeom prst="rect">
            <a:avLst/>
          </a:prstGeom>
        </p:spPr>
      </p:pic>
      <p:sp>
        <p:nvSpPr>
          <p:cNvPr id="8" name="標題 1"/>
          <p:cNvSpPr>
            <a:spLocks noGrp="1"/>
          </p:cNvSpPr>
          <p:nvPr>
            <p:ph type="ctrTitle"/>
          </p:nvPr>
        </p:nvSpPr>
        <p:spPr>
          <a:xfrm>
            <a:off x="342900" y="88490"/>
            <a:ext cx="8485409" cy="686210"/>
          </a:xfrm>
        </p:spPr>
        <p:txBody>
          <a:bodyPr anchor="b">
            <a:normAutofit/>
          </a:bodyPr>
          <a:lstStyle>
            <a:lvl1pPr algn="l">
              <a:defRPr sz="3800" b="1" baseline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grpSp>
        <p:nvGrpSpPr>
          <p:cNvPr id="4" name="群組 3"/>
          <p:cNvGrpSpPr/>
          <p:nvPr userDrawn="1"/>
        </p:nvGrpSpPr>
        <p:grpSpPr>
          <a:xfrm>
            <a:off x="-3582" y="0"/>
            <a:ext cx="241280" cy="673100"/>
            <a:chOff x="-3582" y="0"/>
            <a:chExt cx="241280" cy="673100"/>
          </a:xfrm>
        </p:grpSpPr>
        <p:sp>
          <p:nvSpPr>
            <p:cNvPr id="13" name="矩形 12"/>
            <p:cNvSpPr/>
            <p:nvPr userDrawn="1"/>
          </p:nvSpPr>
          <p:spPr>
            <a:xfrm>
              <a:off x="-3582" y="0"/>
              <a:ext cx="241280" cy="6731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直角三角形 13"/>
            <p:cNvSpPr/>
            <p:nvPr userDrawn="1"/>
          </p:nvSpPr>
          <p:spPr>
            <a:xfrm>
              <a:off x="0" y="531629"/>
              <a:ext cx="216432" cy="132759"/>
            </a:xfrm>
            <a:prstGeom prst="rtTriangl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68594" y="6578221"/>
            <a:ext cx="2057400" cy="279779"/>
          </a:xfrm>
        </p:spPr>
        <p:txBody>
          <a:bodyPr/>
          <a:lstStyle>
            <a:lvl1pPr>
              <a:defRPr sz="1400" b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15FA1112-F91B-43E0-9B72-487E432ABA3C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31063" y="1179870"/>
            <a:ext cx="8197246" cy="534523"/>
          </a:xfrm>
        </p:spPr>
        <p:txBody>
          <a:bodyPr anchor="b">
            <a:normAutofit/>
          </a:bodyPr>
          <a:lstStyle>
            <a:lvl1pPr marL="0" indent="0">
              <a:buFont typeface="+mj-lt"/>
              <a:buAutoNum type="arabicPeriod"/>
              <a:defRPr sz="3200" b="1" baseline="0">
                <a:latin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557213" indent="-557213">
              <a:buFont typeface="+mj-lt"/>
              <a:buAutoNum type="arabicPeriod"/>
            </a:pPr>
            <a:r>
              <a:rPr lang="zh-TW" altLang="en-US" sz="3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標題樣式</a:t>
            </a:r>
            <a:endParaRPr lang="en-US" altLang="zh-TW" sz="3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31063" y="1897274"/>
            <a:ext cx="8197246" cy="4426834"/>
          </a:xfrm>
        </p:spPr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u"/>
              <a:defRPr sz="2000" baseline="0">
                <a:latin typeface="Arial" panose="020B0604020202020204" pitchFamily="34" charset="0"/>
              </a:defRPr>
            </a:lvl1pPr>
          </a:lstStyle>
          <a:p>
            <a:pPr lvl="0"/>
            <a:r>
              <a:rPr lang="zh-TW" altLang="en-US" sz="15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文字說明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6598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27"/>
          <a:stretch/>
        </p:blipFill>
        <p:spPr>
          <a:xfrm>
            <a:off x="6394901" y="5470663"/>
            <a:ext cx="2749099" cy="1387337"/>
          </a:xfrm>
          <a:prstGeom prst="rect">
            <a:avLst/>
          </a:prstGeom>
        </p:spPr>
      </p:pic>
      <p:sp>
        <p:nvSpPr>
          <p:cNvPr id="1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68594" y="6578221"/>
            <a:ext cx="2057400" cy="279779"/>
          </a:xfrm>
        </p:spPr>
        <p:txBody>
          <a:bodyPr/>
          <a:lstStyle>
            <a:lvl1pPr>
              <a:defRPr sz="1400" b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15FA1112-F91B-43E0-9B72-487E432ABA3C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17"/>
          <a:stretch/>
        </p:blipFill>
        <p:spPr>
          <a:xfrm>
            <a:off x="0" y="5661297"/>
            <a:ext cx="2389239" cy="1196703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9450" y="6073818"/>
            <a:ext cx="918217" cy="371659"/>
          </a:xfrm>
          <a:prstGeom prst="rect">
            <a:avLst/>
          </a:prstGeom>
        </p:spPr>
      </p:pic>
      <p:grpSp>
        <p:nvGrpSpPr>
          <p:cNvPr id="13" name="群組 12"/>
          <p:cNvGrpSpPr/>
          <p:nvPr userDrawn="1"/>
        </p:nvGrpSpPr>
        <p:grpSpPr>
          <a:xfrm>
            <a:off x="-3582" y="0"/>
            <a:ext cx="241280" cy="673100"/>
            <a:chOff x="-3582" y="0"/>
            <a:chExt cx="241280" cy="673100"/>
          </a:xfrm>
        </p:grpSpPr>
        <p:sp>
          <p:nvSpPr>
            <p:cNvPr id="14" name="矩形 13"/>
            <p:cNvSpPr/>
            <p:nvPr userDrawn="1"/>
          </p:nvSpPr>
          <p:spPr>
            <a:xfrm>
              <a:off x="-3582" y="0"/>
              <a:ext cx="241280" cy="6731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直角三角形 15"/>
            <p:cNvSpPr/>
            <p:nvPr userDrawn="1"/>
          </p:nvSpPr>
          <p:spPr>
            <a:xfrm>
              <a:off x="0" y="531629"/>
              <a:ext cx="216432" cy="132759"/>
            </a:xfrm>
            <a:prstGeom prst="rtTriangl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7" name="標題 1"/>
          <p:cNvSpPr>
            <a:spLocks noGrp="1"/>
          </p:cNvSpPr>
          <p:nvPr>
            <p:ph type="ctrTitle"/>
          </p:nvPr>
        </p:nvSpPr>
        <p:spPr>
          <a:xfrm>
            <a:off x="342900" y="88490"/>
            <a:ext cx="8485409" cy="686210"/>
          </a:xfrm>
        </p:spPr>
        <p:txBody>
          <a:bodyPr anchor="b">
            <a:normAutofit/>
          </a:bodyPr>
          <a:lstStyle>
            <a:lvl1pPr algn="l">
              <a:defRPr sz="3800" b="1" baseline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785489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74B22-70FE-4F90-9FA0-43D052BE7110}" type="datetime1">
              <a:rPr lang="zh-TW" altLang="en-US" smtClean="0"/>
              <a:t>2023/4/14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A1112-F91B-43E0-9B72-487E432ABA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9544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2B9DE-E3BC-49A5-B8AC-E23F67BA5B2F}" type="datetime1">
              <a:rPr lang="zh-TW" altLang="en-US" smtClean="0"/>
              <a:t>2023/4/14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A1112-F91B-43E0-9B72-487E432ABA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62696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D14C5-272C-4EC2-9D41-3AE07AC9FD9B}" type="datetime1">
              <a:rPr lang="zh-TW" altLang="en-US" smtClean="0"/>
              <a:t>2023/4/14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A1112-F91B-43E0-9B72-487E432ABA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0307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1375C-0622-4A89-8224-844649C02414}" type="datetime1">
              <a:rPr lang="zh-TW" altLang="en-US" smtClean="0"/>
              <a:t>2023/4/14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A1112-F91B-43E0-9B72-487E432ABA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0662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E69244-B35E-42B8-879D-C6B3077D3BC6}" type="datetime1">
              <a:rPr lang="zh-TW" altLang="en-US" smtClean="0"/>
              <a:t>2023/4/14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FA1112-F91B-43E0-9B72-487E432ABA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5272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82" r:id="rId2"/>
    <p:sldLayoutId id="2147483680" r:id="rId3"/>
    <p:sldLayoutId id="2147483669" r:id="rId4"/>
    <p:sldLayoutId id="2147483684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1383751"/>
            <a:ext cx="7886700" cy="784425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 </a:t>
            </a:r>
            <a:r>
              <a:rPr lang="zh-TW" altLang="en-US" dirty="0" smtClean="0"/>
              <a:t>自動化測試</a:t>
            </a:r>
            <a:r>
              <a:rPr lang="en-US" altLang="zh-TW" dirty="0" smtClean="0"/>
              <a:t>Demo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TW" altLang="en-US" dirty="0"/>
              <a:t>報告人 </a:t>
            </a:r>
            <a:r>
              <a:rPr lang="en-US" altLang="zh-TW" dirty="0" smtClean="0"/>
              <a:t>Adan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98382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822237" y="177189"/>
            <a:ext cx="5797509" cy="730867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ICP API </a:t>
            </a:r>
            <a:r>
              <a:rPr lang="zh-TW" altLang="en-US" dirty="0" smtClean="0"/>
              <a:t>測試腳本</a:t>
            </a:r>
            <a:r>
              <a:rPr lang="en-US" altLang="zh-TW" dirty="0" smtClean="0"/>
              <a:t>list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2976993216"/>
              </p:ext>
            </p:extLst>
          </p:nvPr>
        </p:nvGraphicFramePr>
        <p:xfrm>
          <a:off x="776178" y="908056"/>
          <a:ext cx="8182766" cy="584361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78229"/>
                <a:gridCol w="1567084"/>
                <a:gridCol w="840087"/>
                <a:gridCol w="2318316"/>
                <a:gridCol w="387731"/>
                <a:gridCol w="1591319"/>
              </a:tblGrid>
              <a:tr h="239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API</a:t>
                      </a:r>
                      <a:endParaRPr lang="en-US" sz="9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3905" marR="3905" marT="39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Case ID</a:t>
                      </a:r>
                      <a:endParaRPr lang="en-US" sz="9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3905" marR="3905" marT="39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Post Info</a:t>
                      </a:r>
                      <a:endParaRPr lang="en-US" sz="9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3905" marR="3905" marT="39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Case Info</a:t>
                      </a:r>
                      <a:endParaRPr lang="en-US" sz="9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3905" marR="3905" marT="39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status</a:t>
                      </a:r>
                      <a:endParaRPr lang="en-US" sz="9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3905" marR="3905" marT="39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Note</a:t>
                      </a:r>
                      <a:endParaRPr lang="en-US" sz="9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3905" marR="3905" marT="3905" marB="0" anchor="ctr"/>
                </a:tc>
              </a:tr>
              <a:tr h="276189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</a:rPr>
                        <a:t>M0005_1</a:t>
                      </a:r>
                      <a:r>
                        <a:rPr lang="zh-TW" altLang="en-US" sz="900" u="none" strike="noStrike" dirty="0">
                          <a:effectLst/>
                        </a:rPr>
                        <a:t>會員登入</a:t>
                      </a:r>
                      <a:r>
                        <a:rPr lang="en-US" altLang="zh-TW" sz="900" u="none" strike="noStrike" dirty="0">
                          <a:effectLst/>
                        </a:rPr>
                        <a:t>(2022)</a:t>
                      </a:r>
                      <a:endParaRPr lang="en-US" altLang="zh-TW" sz="9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905" marR="3905" marT="39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</a:rPr>
                        <a:t>M0005UserCodeLogin2022_1.py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905" marR="3905" marT="39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</a:rPr>
                        <a:t>postData1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905" marR="3905" marT="39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EncData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905" marR="3905" marT="39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ok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905" marR="3905" marT="39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u="none" strike="noStrike">
                          <a:effectLst/>
                        </a:rPr>
                        <a:t>4</a:t>
                      </a:r>
                      <a:r>
                        <a:rPr lang="zh-TW" altLang="en-US" sz="900" u="none" strike="noStrike">
                          <a:effectLst/>
                        </a:rPr>
                        <a:t>月</a:t>
                      </a:r>
                      <a:r>
                        <a:rPr lang="en-US" altLang="zh-TW" sz="900" u="none" strike="noStrike">
                          <a:effectLst/>
                        </a:rPr>
                        <a:t>6</a:t>
                      </a:r>
                      <a:r>
                        <a:rPr lang="zh-TW" altLang="en-US" sz="900" u="none" strike="noStrike">
                          <a:effectLst/>
                        </a:rPr>
                        <a:t>日</a:t>
                      </a:r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905" marR="3905" marT="3905" marB="0" anchor="ctr"/>
                </a:tc>
              </a:tr>
              <a:tr h="276189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M0005_1</a:t>
                      </a:r>
                      <a:r>
                        <a:rPr lang="zh-TW" altLang="en-US" sz="900" u="none" strike="noStrike">
                          <a:effectLst/>
                        </a:rPr>
                        <a:t>會員登入</a:t>
                      </a:r>
                      <a:r>
                        <a:rPr lang="en-US" altLang="zh-TW" sz="900" u="none" strike="noStrike">
                          <a:effectLst/>
                        </a:rPr>
                        <a:t>(2022)</a:t>
                      </a:r>
                      <a:endParaRPr lang="en-US" altLang="zh-TW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905" marR="3905" marT="39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</a:rPr>
                        <a:t>M0005UserCodeLogin2022_2.py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905" marR="3905" marT="39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postData1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905" marR="3905" marT="39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Decrypted --&gt;MID:XXXXXXX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905" marR="3905" marT="39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ok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905" marR="3905" marT="39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u="none" strike="noStrike">
                          <a:effectLst/>
                        </a:rPr>
                        <a:t>4</a:t>
                      </a:r>
                      <a:r>
                        <a:rPr lang="zh-TW" altLang="en-US" sz="900" u="none" strike="noStrike">
                          <a:effectLst/>
                        </a:rPr>
                        <a:t>月</a:t>
                      </a:r>
                      <a:r>
                        <a:rPr lang="en-US" altLang="zh-TW" sz="900" u="none" strike="noStrike">
                          <a:effectLst/>
                        </a:rPr>
                        <a:t>6</a:t>
                      </a:r>
                      <a:r>
                        <a:rPr lang="zh-TW" altLang="en-US" sz="900" u="none" strike="noStrike">
                          <a:effectLst/>
                        </a:rPr>
                        <a:t>日</a:t>
                      </a:r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905" marR="3905" marT="3905" marB="0" anchor="ctr"/>
                </a:tc>
              </a:tr>
              <a:tr h="276189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900" u="none" strike="noStrike">
                          <a:effectLst/>
                        </a:rPr>
                        <a:t>P0002</a:t>
                      </a:r>
                      <a:r>
                        <a:rPr lang="zh-TW" altLang="en-US" sz="900" u="none" strike="noStrike">
                          <a:effectLst/>
                        </a:rPr>
                        <a:t>取得會員全付款方式</a:t>
                      </a:r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905" marR="3905" marT="39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</a:rPr>
                        <a:t>P0002GetMemberPayment_1.py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905" marR="3905" marT="39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postData2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905" marR="3905" marT="39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EncData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905" marR="3905" marT="39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ok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905" marR="3905" marT="39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u="none" strike="noStrike">
                          <a:effectLst/>
                        </a:rPr>
                        <a:t>4</a:t>
                      </a:r>
                      <a:r>
                        <a:rPr lang="zh-TW" altLang="en-US" sz="900" u="none" strike="noStrike">
                          <a:effectLst/>
                        </a:rPr>
                        <a:t>月</a:t>
                      </a:r>
                      <a:r>
                        <a:rPr lang="en-US" altLang="zh-TW" sz="900" u="none" strike="noStrike">
                          <a:effectLst/>
                        </a:rPr>
                        <a:t>6</a:t>
                      </a:r>
                      <a:r>
                        <a:rPr lang="zh-TW" altLang="en-US" sz="900" u="none" strike="noStrike">
                          <a:effectLst/>
                        </a:rPr>
                        <a:t>日</a:t>
                      </a:r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905" marR="3905" marT="3905" marB="0" anchor="ctr"/>
                </a:tc>
              </a:tr>
              <a:tr h="276189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900" u="none" strike="noStrike">
                          <a:effectLst/>
                        </a:rPr>
                        <a:t>P0002</a:t>
                      </a:r>
                      <a:r>
                        <a:rPr lang="zh-TW" altLang="en-US" sz="900" u="none" strike="noStrike">
                          <a:effectLst/>
                        </a:rPr>
                        <a:t>取得會員全付款方式</a:t>
                      </a:r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905" marR="3905" marT="39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</a:rPr>
                        <a:t>P0002GetMemberPayment_2.py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905" marR="3905" marT="39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postData2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905" marR="3905" marT="39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Decrypted --&gt;PayID:XXXXXXXXX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905" marR="3905" marT="39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ok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905" marR="3905" marT="39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u="none" strike="noStrike">
                          <a:effectLst/>
                        </a:rPr>
                        <a:t>4</a:t>
                      </a:r>
                      <a:r>
                        <a:rPr lang="zh-TW" altLang="en-US" sz="900" u="none" strike="noStrike">
                          <a:effectLst/>
                        </a:rPr>
                        <a:t>月</a:t>
                      </a:r>
                      <a:r>
                        <a:rPr lang="en-US" altLang="zh-TW" sz="900" u="none" strike="noStrike">
                          <a:effectLst/>
                        </a:rPr>
                        <a:t>11</a:t>
                      </a:r>
                      <a:r>
                        <a:rPr lang="zh-TW" altLang="en-US" sz="900" u="none" strike="noStrike">
                          <a:effectLst/>
                        </a:rPr>
                        <a:t>日</a:t>
                      </a:r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905" marR="3905" marT="3905" marB="0" anchor="ctr"/>
                </a:tc>
              </a:tr>
              <a:tr h="215767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900" u="none" strike="noStrike">
                          <a:effectLst/>
                        </a:rPr>
                        <a:t>P001</a:t>
                      </a:r>
                      <a:r>
                        <a:rPr lang="zh-TW" altLang="en-US" sz="900" u="none" strike="noStrike">
                          <a:effectLst/>
                        </a:rPr>
                        <a:t>產生付款條碼</a:t>
                      </a:r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905" marR="3905" marT="39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P0001CreateBarcode_1.py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905" marR="3905" marT="39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</a:rPr>
                        <a:t>postData3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905" marR="3905" marT="39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EncData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905" marR="3905" marT="39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ok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905" marR="3905" marT="39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u="none" strike="noStrike">
                          <a:effectLst/>
                        </a:rPr>
                        <a:t>4</a:t>
                      </a:r>
                      <a:r>
                        <a:rPr lang="zh-TW" altLang="en-US" sz="900" u="none" strike="noStrike">
                          <a:effectLst/>
                        </a:rPr>
                        <a:t>月</a:t>
                      </a:r>
                      <a:r>
                        <a:rPr lang="en-US" altLang="zh-TW" sz="900" u="none" strike="noStrike">
                          <a:effectLst/>
                        </a:rPr>
                        <a:t>11</a:t>
                      </a:r>
                      <a:r>
                        <a:rPr lang="zh-TW" altLang="en-US" sz="900" u="none" strike="noStrike">
                          <a:effectLst/>
                        </a:rPr>
                        <a:t>日</a:t>
                      </a:r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905" marR="3905" marT="3905" marB="0" anchor="ctr"/>
                </a:tc>
              </a:tr>
              <a:tr h="263715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900" u="none" strike="noStrike">
                          <a:effectLst/>
                        </a:rPr>
                        <a:t>P001</a:t>
                      </a:r>
                      <a:r>
                        <a:rPr lang="zh-TW" altLang="en-US" sz="900" u="none" strike="noStrike">
                          <a:effectLst/>
                        </a:rPr>
                        <a:t>產生付款條碼</a:t>
                      </a:r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905" marR="3905" marT="39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P0001CreateBarcode_2.py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905" marR="3905" marT="39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</a:rPr>
                        <a:t>postData3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905" marR="3905" marT="39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Decrypted --&gt;Barcode:ICXXXXXXX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905" marR="3905" marT="39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ok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905" marR="3905" marT="39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u="none" strike="noStrike">
                          <a:effectLst/>
                        </a:rPr>
                        <a:t>4</a:t>
                      </a:r>
                      <a:r>
                        <a:rPr lang="zh-TW" altLang="en-US" sz="900" u="none" strike="noStrike">
                          <a:effectLst/>
                        </a:rPr>
                        <a:t>月</a:t>
                      </a:r>
                      <a:r>
                        <a:rPr lang="en-US" altLang="zh-TW" sz="900" u="none" strike="noStrike">
                          <a:effectLst/>
                        </a:rPr>
                        <a:t>11</a:t>
                      </a:r>
                      <a:r>
                        <a:rPr lang="zh-TW" altLang="en-US" sz="900" u="none" strike="noStrike">
                          <a:effectLst/>
                        </a:rPr>
                        <a:t>日</a:t>
                      </a:r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905" marR="3905" marT="3905" marB="0" anchor="ctr"/>
                </a:tc>
              </a:tr>
              <a:tr h="2637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M0022</a:t>
                      </a:r>
                      <a:r>
                        <a:rPr lang="zh-TW" altLang="en-US" sz="900" u="none" strike="noStrike">
                          <a:effectLst/>
                        </a:rPr>
                        <a:t>修改暱稱</a:t>
                      </a:r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905" marR="3905" marT="39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UpdateNickName_1.py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905" marR="3905" marT="39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</a:rPr>
                        <a:t>postData8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905" marR="3905" marT="39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EncData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905" marR="3905" marT="39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ok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905" marR="3905" marT="39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u="none" strike="noStrike">
                          <a:effectLst/>
                        </a:rPr>
                        <a:t>4</a:t>
                      </a:r>
                      <a:r>
                        <a:rPr lang="zh-TW" altLang="en-US" sz="900" u="none" strike="noStrike">
                          <a:effectLst/>
                        </a:rPr>
                        <a:t>月</a:t>
                      </a:r>
                      <a:r>
                        <a:rPr lang="en-US" altLang="zh-TW" sz="900" u="none" strike="noStrike">
                          <a:effectLst/>
                        </a:rPr>
                        <a:t>14</a:t>
                      </a:r>
                      <a:r>
                        <a:rPr lang="zh-TW" altLang="en-US" sz="900" u="none" strike="noStrike">
                          <a:effectLst/>
                        </a:rPr>
                        <a:t>日</a:t>
                      </a:r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905" marR="3905" marT="3905" marB="0" anchor="ctr"/>
                </a:tc>
              </a:tr>
              <a:tr h="2637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M0022</a:t>
                      </a:r>
                      <a:r>
                        <a:rPr lang="zh-TW" altLang="en-US" sz="900" u="none" strike="noStrike">
                          <a:effectLst/>
                        </a:rPr>
                        <a:t>修改暱稱</a:t>
                      </a:r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905" marR="3905" marT="39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UpdateNickName_2.py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905" marR="3905" marT="39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postData8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905" marR="3905" marT="39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 err="1">
                          <a:effectLst/>
                        </a:rPr>
                        <a:t>Decrypted_TBC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905" marR="3905" marT="390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905" marR="3905" marT="390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905" marR="3905" marT="3905" marB="0" anchor="ctr"/>
                </a:tc>
              </a:tr>
              <a:tr h="215767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900" u="none" strike="noStrike">
                          <a:effectLst/>
                        </a:rPr>
                        <a:t>M0026</a:t>
                      </a:r>
                      <a:r>
                        <a:rPr lang="zh-TW" altLang="en-US" sz="900" u="none" strike="noStrike">
                          <a:effectLst/>
                        </a:rPr>
                        <a:t>取得銀行清單</a:t>
                      </a:r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905" marR="3905" marT="39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M0026GetListBankInfo_1.py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905" marR="3905" marT="39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postData4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905" marR="3905" marT="39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 err="1">
                          <a:effectLst/>
                        </a:rPr>
                        <a:t>EncData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905" marR="3905" marT="39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ok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905" marR="3905" marT="39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u="none" strike="noStrike">
                          <a:effectLst/>
                        </a:rPr>
                        <a:t>4</a:t>
                      </a:r>
                      <a:r>
                        <a:rPr lang="zh-TW" altLang="en-US" sz="900" u="none" strike="noStrike">
                          <a:effectLst/>
                        </a:rPr>
                        <a:t>月</a:t>
                      </a:r>
                      <a:r>
                        <a:rPr lang="en-US" altLang="zh-TW" sz="900" u="none" strike="noStrike">
                          <a:effectLst/>
                        </a:rPr>
                        <a:t>11</a:t>
                      </a:r>
                      <a:r>
                        <a:rPr lang="zh-TW" altLang="en-US" sz="900" u="none" strike="noStrike">
                          <a:effectLst/>
                        </a:rPr>
                        <a:t>日</a:t>
                      </a:r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905" marR="3905" marT="3905" marB="0" anchor="ctr"/>
                </a:tc>
              </a:tr>
              <a:tr h="215767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900" u="none" strike="noStrike">
                          <a:effectLst/>
                        </a:rPr>
                        <a:t>M0026</a:t>
                      </a:r>
                      <a:r>
                        <a:rPr lang="zh-TW" altLang="en-US" sz="900" u="none" strike="noStrike">
                          <a:effectLst/>
                        </a:rPr>
                        <a:t>取得銀行清單</a:t>
                      </a:r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905" marR="3905" marT="39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M0026GetListBankInfo_2.py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905" marR="3905" marT="39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postData4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905" marR="3905" marT="39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</a:rPr>
                        <a:t>Decrypted--&gt;</a:t>
                      </a:r>
                      <a:r>
                        <a:rPr lang="en-US" sz="900" u="none" strike="noStrike" dirty="0" err="1">
                          <a:effectLst/>
                        </a:rPr>
                        <a:t>BankCode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905" marR="3905" marT="39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ok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905" marR="3905" marT="39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u="none" strike="noStrike">
                          <a:effectLst/>
                        </a:rPr>
                        <a:t>4</a:t>
                      </a:r>
                      <a:r>
                        <a:rPr lang="zh-TW" altLang="en-US" sz="900" u="none" strike="noStrike">
                          <a:effectLst/>
                        </a:rPr>
                        <a:t>月</a:t>
                      </a:r>
                      <a:r>
                        <a:rPr lang="en-US" altLang="zh-TW" sz="900" u="none" strike="noStrike">
                          <a:effectLst/>
                        </a:rPr>
                        <a:t>11</a:t>
                      </a:r>
                      <a:r>
                        <a:rPr lang="zh-TW" altLang="en-US" sz="900" u="none" strike="noStrike">
                          <a:effectLst/>
                        </a:rPr>
                        <a:t>日</a:t>
                      </a:r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905" marR="3905" marT="3905" marB="0" anchor="ctr"/>
                </a:tc>
              </a:tr>
              <a:tr h="215767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900" u="none" strike="noStrike">
                          <a:effectLst/>
                        </a:rPr>
                        <a:t>M0027</a:t>
                      </a:r>
                      <a:r>
                        <a:rPr lang="zh-TW" altLang="en-US" sz="900" u="none" strike="noStrike">
                          <a:effectLst/>
                        </a:rPr>
                        <a:t>銀行帳戶驗證</a:t>
                      </a:r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905" marR="3905" marT="39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M0027BankAccountAuth_1.py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905" marR="3905" marT="39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postData5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905" marR="3905" marT="39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 err="1">
                          <a:effectLst/>
                        </a:rPr>
                        <a:t>EncData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905" marR="3905" marT="39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ok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905" marR="3905" marT="39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u="none" strike="noStrike">
                          <a:effectLst/>
                        </a:rPr>
                        <a:t>4</a:t>
                      </a:r>
                      <a:r>
                        <a:rPr lang="zh-TW" altLang="en-US" sz="900" u="none" strike="noStrike">
                          <a:effectLst/>
                        </a:rPr>
                        <a:t>月</a:t>
                      </a:r>
                      <a:r>
                        <a:rPr lang="en-US" altLang="zh-TW" sz="900" u="none" strike="noStrike">
                          <a:effectLst/>
                        </a:rPr>
                        <a:t>11</a:t>
                      </a:r>
                      <a:r>
                        <a:rPr lang="zh-TW" altLang="en-US" sz="900" u="none" strike="noStrike">
                          <a:effectLst/>
                        </a:rPr>
                        <a:t>日</a:t>
                      </a:r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905" marR="3905" marT="3905" marB="0" anchor="ctr"/>
                </a:tc>
              </a:tr>
              <a:tr h="215767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900" u="none" strike="noStrike">
                          <a:effectLst/>
                        </a:rPr>
                        <a:t>M0027</a:t>
                      </a:r>
                      <a:r>
                        <a:rPr lang="zh-TW" altLang="en-US" sz="900" u="none" strike="noStrike">
                          <a:effectLst/>
                        </a:rPr>
                        <a:t>銀行帳戶驗證</a:t>
                      </a:r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905" marR="3905" marT="39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M0027BankAccountAuth_2.py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905" marR="3905" marT="39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postData5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905" marR="3905" marT="39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</a:rPr>
                        <a:t>Decrypted--&gt;URL</a:t>
                      </a:r>
                      <a:r>
                        <a:rPr lang="zh-TW" altLang="en-US" sz="900" u="none" strike="noStrike" dirty="0">
                          <a:effectLst/>
                        </a:rPr>
                        <a:t>銀行網址</a:t>
                      </a:r>
                      <a:endParaRPr lang="zh-TW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905" marR="3905" marT="39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ok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905" marR="3905" marT="39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u="none" strike="noStrike">
                          <a:effectLst/>
                        </a:rPr>
                        <a:t>4</a:t>
                      </a:r>
                      <a:r>
                        <a:rPr lang="zh-TW" altLang="en-US" sz="900" u="none" strike="noStrike">
                          <a:effectLst/>
                        </a:rPr>
                        <a:t>月</a:t>
                      </a:r>
                      <a:r>
                        <a:rPr lang="en-US" altLang="zh-TW" sz="900" u="none" strike="noStrike">
                          <a:effectLst/>
                        </a:rPr>
                        <a:t>13</a:t>
                      </a:r>
                      <a:r>
                        <a:rPr lang="zh-TW" altLang="en-US" sz="900" u="none" strike="noStrike">
                          <a:effectLst/>
                        </a:rPr>
                        <a:t>日</a:t>
                      </a:r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905" marR="3905" marT="3905" marB="0" anchor="ctr"/>
                </a:tc>
              </a:tr>
              <a:tr h="382248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900" u="none" strike="noStrike">
                          <a:effectLst/>
                        </a:rPr>
                        <a:t>M0028</a:t>
                      </a:r>
                      <a:r>
                        <a:rPr lang="zh-TW" altLang="en-US" sz="900" u="none" strike="noStrike">
                          <a:effectLst/>
                        </a:rPr>
                        <a:t>取得提領資訊</a:t>
                      </a:r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905" marR="3905" marT="39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M0028GetWitdhdrawBalanceInfo_1.py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905" marR="3905" marT="39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postData6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905" marR="3905" marT="39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 err="1">
                          <a:effectLst/>
                        </a:rPr>
                        <a:t>EncData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905" marR="3905" marT="39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ok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905" marR="3905" marT="39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u="none" strike="noStrike">
                          <a:effectLst/>
                        </a:rPr>
                        <a:t>4</a:t>
                      </a:r>
                      <a:r>
                        <a:rPr lang="zh-TW" altLang="en-US" sz="900" u="none" strike="noStrike">
                          <a:effectLst/>
                        </a:rPr>
                        <a:t>月</a:t>
                      </a:r>
                      <a:r>
                        <a:rPr lang="en-US" altLang="zh-TW" sz="900" u="none" strike="noStrike">
                          <a:effectLst/>
                        </a:rPr>
                        <a:t>13</a:t>
                      </a:r>
                      <a:r>
                        <a:rPr lang="zh-TW" altLang="en-US" sz="900" u="none" strike="noStrike">
                          <a:effectLst/>
                        </a:rPr>
                        <a:t>日</a:t>
                      </a:r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905" marR="3905" marT="3905" marB="0" anchor="ctr"/>
                </a:tc>
              </a:tr>
              <a:tr h="382248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900" u="none" strike="noStrike">
                          <a:effectLst/>
                        </a:rPr>
                        <a:t>M0028</a:t>
                      </a:r>
                      <a:r>
                        <a:rPr lang="zh-TW" altLang="en-US" sz="900" u="none" strike="noStrike">
                          <a:effectLst/>
                        </a:rPr>
                        <a:t>取得提領資訊</a:t>
                      </a:r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905" marR="3905" marT="39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M0028GetWitdhdrawBalanceInfo_2.py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905" marR="3905" marT="39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</a:rPr>
                        <a:t>postData6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905" marR="3905" marT="39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</a:rPr>
                        <a:t>Decrypted--&gt;AvailableWithdrawCash":2688(</a:t>
                      </a:r>
                      <a:r>
                        <a:rPr lang="zh-TW" altLang="en-US" sz="900" u="none" strike="noStrike" dirty="0">
                          <a:effectLst/>
                        </a:rPr>
                        <a:t>可提領金額</a:t>
                      </a:r>
                      <a:r>
                        <a:rPr lang="en-US" altLang="zh-TW" sz="900" u="none" strike="noStrike" dirty="0">
                          <a:effectLst/>
                        </a:rPr>
                        <a:t>)</a:t>
                      </a:r>
                      <a:endParaRPr lang="en-US" altLang="zh-TW" sz="9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905" marR="3905" marT="39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ok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905" marR="3905" marT="39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u="none" strike="noStrike">
                          <a:effectLst/>
                        </a:rPr>
                        <a:t>4</a:t>
                      </a:r>
                      <a:r>
                        <a:rPr lang="zh-TW" altLang="en-US" sz="900" u="none" strike="noStrike">
                          <a:effectLst/>
                        </a:rPr>
                        <a:t>月</a:t>
                      </a:r>
                      <a:r>
                        <a:rPr lang="en-US" altLang="zh-TW" sz="900" u="none" strike="noStrike">
                          <a:effectLst/>
                        </a:rPr>
                        <a:t>13</a:t>
                      </a:r>
                      <a:r>
                        <a:rPr lang="zh-TW" altLang="en-US" sz="900" u="none" strike="noStrike">
                          <a:effectLst/>
                        </a:rPr>
                        <a:t>日</a:t>
                      </a:r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905" marR="3905" marT="3905" marB="0" anchor="ctr"/>
                </a:tc>
              </a:tr>
              <a:tr h="215767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900" u="none" strike="noStrike">
                          <a:effectLst/>
                        </a:rPr>
                        <a:t>M0029</a:t>
                      </a:r>
                      <a:r>
                        <a:rPr lang="zh-TW" altLang="en-US" sz="900" u="none" strike="noStrike">
                          <a:effectLst/>
                        </a:rPr>
                        <a:t>更新會員同意項目</a:t>
                      </a:r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905" marR="3905" marT="39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M0029SetMemberAgree_1.py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905" marR="3905" marT="39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postData7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905" marR="3905" marT="39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 err="1">
                          <a:effectLst/>
                        </a:rPr>
                        <a:t>EncData</a:t>
                      </a:r>
                      <a:r>
                        <a:rPr lang="en-US" sz="900" u="none" strike="noStrike" dirty="0">
                          <a:effectLst/>
                        </a:rPr>
                        <a:t>--&gt;</a:t>
                      </a:r>
                      <a:r>
                        <a:rPr lang="en-US" sz="900" u="none" strike="noStrike" dirty="0" err="1">
                          <a:effectLst/>
                        </a:rPr>
                        <a:t>RtnCode</a:t>
                      </a:r>
                      <a:r>
                        <a:rPr lang="en-US" sz="900" u="none" strike="noStrike" dirty="0">
                          <a:effectLst/>
                        </a:rPr>
                        <a:t>: 0 </a:t>
                      </a:r>
                      <a:r>
                        <a:rPr lang="en-US" sz="900" u="none" strike="noStrike" dirty="0" err="1">
                          <a:effectLst/>
                        </a:rPr>
                        <a:t>RtnMsg</a:t>
                      </a:r>
                      <a:r>
                        <a:rPr lang="en-US" sz="900" u="none" strike="noStrike" dirty="0">
                          <a:effectLst/>
                        </a:rPr>
                        <a:t>: </a:t>
                      </a:r>
                      <a:r>
                        <a:rPr lang="zh-TW" altLang="en-US" sz="900" u="none" strike="noStrike" dirty="0">
                          <a:effectLst/>
                        </a:rPr>
                        <a:t>尚未啟用</a:t>
                      </a:r>
                      <a:endParaRPr lang="zh-TW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905" marR="3905" marT="39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ok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905" marR="3905" marT="39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u="none" strike="noStrike" dirty="0">
                          <a:effectLst/>
                        </a:rPr>
                        <a:t>4</a:t>
                      </a:r>
                      <a:r>
                        <a:rPr lang="zh-TW" altLang="en-US" sz="900" u="none" strike="noStrike" dirty="0">
                          <a:effectLst/>
                        </a:rPr>
                        <a:t>月</a:t>
                      </a:r>
                      <a:r>
                        <a:rPr lang="en-US" altLang="zh-TW" sz="900" u="none" strike="noStrike" dirty="0">
                          <a:effectLst/>
                        </a:rPr>
                        <a:t>14</a:t>
                      </a:r>
                      <a:r>
                        <a:rPr lang="zh-TW" altLang="en-US" sz="900" u="none" strike="noStrike" dirty="0">
                          <a:effectLst/>
                        </a:rPr>
                        <a:t>日</a:t>
                      </a:r>
                      <a:endParaRPr lang="zh-TW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905" marR="3905" marT="3905" marB="0" anchor="ctr"/>
                </a:tc>
              </a:tr>
              <a:tr h="215767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900" u="none" strike="noStrike">
                          <a:effectLst/>
                        </a:rPr>
                        <a:t>M0029</a:t>
                      </a:r>
                      <a:r>
                        <a:rPr lang="zh-TW" altLang="en-US" sz="900" u="none" strike="noStrike">
                          <a:effectLst/>
                        </a:rPr>
                        <a:t>更新會員同意項目</a:t>
                      </a:r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905" marR="3905" marT="39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M0029SetMemberAgree_2.py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905" marR="3905" marT="39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postData7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905" marR="3905" marT="39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</a:rPr>
                        <a:t>Decrypted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905" marR="3905" marT="390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905" marR="3905" marT="390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905" marR="3905" marT="3905" marB="0" anchor="ctr"/>
                </a:tc>
              </a:tr>
              <a:tr h="382248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900" u="none" strike="noStrike">
                          <a:effectLst/>
                        </a:rPr>
                        <a:t>M0030</a:t>
                      </a:r>
                      <a:r>
                        <a:rPr lang="zh-TW" altLang="en-US" sz="900" u="none" strike="noStrike">
                          <a:effectLst/>
                        </a:rPr>
                        <a:t>取得指定範圍訊息中心清單</a:t>
                      </a:r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905" marR="3905" marT="39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M0030GetRangeNotifyMessageList_1.py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905" marR="3905" marT="390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905" marR="3905" marT="39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</a:rPr>
                        <a:t>TBC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905" marR="3905" marT="390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905" marR="3905" marT="390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905" marR="3905" marT="3905" marB="0" anchor="ctr"/>
                </a:tc>
              </a:tr>
              <a:tr h="382248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900" u="none" strike="noStrike">
                          <a:effectLst/>
                        </a:rPr>
                        <a:t>M0030</a:t>
                      </a:r>
                      <a:r>
                        <a:rPr lang="zh-TW" altLang="en-US" sz="900" u="none" strike="noStrike">
                          <a:effectLst/>
                        </a:rPr>
                        <a:t>取得指定範圍訊息中心清單</a:t>
                      </a:r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905" marR="3905" marT="39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M0030GetRangeNotifyMessageList_2.py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905" marR="3905" marT="390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905" marR="3905" marT="39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TBC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905" marR="3905" marT="390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905" marR="3905" marT="390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905" marR="3905" marT="3905" marB="0" anchor="ctr"/>
                </a:tc>
              </a:tr>
              <a:tr h="382248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900" u="none" strike="noStrike">
                          <a:effectLst/>
                        </a:rPr>
                        <a:t>M0031MID</a:t>
                      </a:r>
                      <a:r>
                        <a:rPr lang="zh-TW" altLang="en-US" sz="900" u="none" strike="noStrike">
                          <a:effectLst/>
                        </a:rPr>
                        <a:t>搜尋會員資料</a:t>
                      </a:r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905" marR="3905" marT="39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M0031QueryChatMemberByMID_1.py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905" marR="3905" marT="390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905" marR="3905" marT="39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</a:rPr>
                        <a:t>TBC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905" marR="3905" marT="390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905" marR="3905" marT="390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905" marR="3905" marT="3905" marB="0" anchor="ctr"/>
                </a:tc>
              </a:tr>
              <a:tr h="272172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900" u="none" strike="noStrike">
                          <a:effectLst/>
                        </a:rPr>
                        <a:t>M0031MID</a:t>
                      </a:r>
                      <a:r>
                        <a:rPr lang="zh-TW" altLang="en-US" sz="900" u="none" strike="noStrike">
                          <a:effectLst/>
                        </a:rPr>
                        <a:t>搜尋會員資料</a:t>
                      </a:r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905" marR="3905" marT="39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</a:rPr>
                        <a:t>M0031QueryChatMemberByMID_2.py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905" marR="3905" marT="390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905" marR="3905" marT="39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</a:rPr>
                        <a:t>TBC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905" marR="3905" marT="390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905" marR="3905" marT="390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905" marR="3905" marT="390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6687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altLang="zh-TW" dirty="0" smtClean="0"/>
              <a:t>Jenkins </a:t>
            </a:r>
            <a:r>
              <a:rPr lang="zh-TW" altLang="en-US" dirty="0" smtClean="0"/>
              <a:t>執行產報告</a:t>
            </a:r>
            <a:r>
              <a:rPr lang="en-US" altLang="zh-TW" dirty="0" smtClean="0"/>
              <a:t>-1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1055664" y="2307642"/>
            <a:ext cx="7621611" cy="3765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420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altLang="zh-TW" dirty="0" smtClean="0"/>
              <a:t>Jenkins </a:t>
            </a:r>
            <a:r>
              <a:rPr lang="zh-TW" altLang="en-US" dirty="0" smtClean="0"/>
              <a:t>執行產報告</a:t>
            </a:r>
            <a:r>
              <a:rPr lang="en-US" altLang="zh-TW" dirty="0" smtClean="0"/>
              <a:t>-2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sz="quarter" idx="4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30" y="2018581"/>
            <a:ext cx="7852346" cy="3579962"/>
          </a:xfrm>
        </p:spPr>
      </p:pic>
    </p:spTree>
    <p:extLst>
      <p:ext uri="{BB962C8B-B14F-4D97-AF65-F5344CB8AC3E}">
        <p14:creationId xmlns:p14="http://schemas.microsoft.com/office/powerpoint/2010/main" val="2121924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報告大綱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4"/>
          </p:nvPr>
        </p:nvSpPr>
        <p:spPr>
          <a:xfrm>
            <a:off x="2083747" y="1787612"/>
            <a:ext cx="6594204" cy="4703804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SzPct val="80000"/>
              <a:buNone/>
            </a:pPr>
            <a:endParaRPr lang="en-US" altLang="zh-TW" dirty="0"/>
          </a:p>
          <a:p>
            <a:pPr>
              <a:lnSpc>
                <a:spcPct val="120000"/>
              </a:lnSpc>
              <a:buSzPct val="80000"/>
            </a:pPr>
            <a:r>
              <a:rPr lang="en-US" altLang="zh-TW" dirty="0" smtClean="0"/>
              <a:t>APP UI </a:t>
            </a:r>
            <a:r>
              <a:rPr lang="zh-TW" altLang="en-US" dirty="0" smtClean="0"/>
              <a:t>自動環境建置</a:t>
            </a:r>
            <a:endParaRPr lang="en-US" altLang="zh-TW" dirty="0" smtClean="0"/>
          </a:p>
          <a:p>
            <a:pPr>
              <a:lnSpc>
                <a:spcPct val="120000"/>
              </a:lnSpc>
              <a:buSzPct val="80000"/>
            </a:pPr>
            <a:r>
              <a:rPr lang="en-US" altLang="zh-TW" dirty="0" smtClean="0"/>
              <a:t>APP UI </a:t>
            </a:r>
            <a:r>
              <a:rPr lang="zh-TW" altLang="en-US" dirty="0" smtClean="0"/>
              <a:t>自動化環境實現</a:t>
            </a:r>
            <a:endParaRPr lang="en-US" altLang="zh-TW" dirty="0" smtClean="0"/>
          </a:p>
          <a:p>
            <a:pPr>
              <a:lnSpc>
                <a:spcPct val="120000"/>
              </a:lnSpc>
              <a:buSzPct val="80000"/>
            </a:pPr>
            <a:r>
              <a:rPr lang="en-US" altLang="zh-TW" dirty="0" smtClean="0"/>
              <a:t>APP UI </a:t>
            </a:r>
            <a:r>
              <a:rPr lang="zh-TW" altLang="en-US" dirty="0" smtClean="0"/>
              <a:t>測試</a:t>
            </a:r>
            <a:r>
              <a:rPr lang="en-US" altLang="zh-TW" dirty="0" smtClean="0"/>
              <a:t>Demo</a:t>
            </a:r>
          </a:p>
          <a:p>
            <a:pPr>
              <a:lnSpc>
                <a:spcPct val="120000"/>
              </a:lnSpc>
              <a:buSzPct val="80000"/>
            </a:pPr>
            <a:endParaRPr lang="en-US" altLang="zh-TW" dirty="0" smtClean="0"/>
          </a:p>
          <a:p>
            <a:pPr>
              <a:lnSpc>
                <a:spcPct val="120000"/>
              </a:lnSpc>
              <a:buSzPct val="80000"/>
            </a:pPr>
            <a:endParaRPr lang="en-US" altLang="zh-TW" dirty="0" smtClean="0"/>
          </a:p>
          <a:p>
            <a:pPr>
              <a:lnSpc>
                <a:spcPct val="120000"/>
              </a:lnSpc>
              <a:buSzPct val="80000"/>
            </a:pPr>
            <a:endParaRPr lang="zh-TW" altLang="en-US" dirty="0"/>
          </a:p>
          <a:p>
            <a:pPr marL="0" indent="0">
              <a:lnSpc>
                <a:spcPct val="120000"/>
              </a:lnSpc>
              <a:buSzPct val="80000"/>
              <a:buNone/>
            </a:pPr>
            <a:endParaRPr lang="en-US" altLang="zh-TW" dirty="0" smtClean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561" y="368491"/>
            <a:ext cx="1571476" cy="1571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076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 smtClean="0"/>
              <a:t>APP UI </a:t>
            </a:r>
            <a:r>
              <a:rPr lang="zh-TW" altLang="en-US" sz="3600" dirty="0" smtClean="0"/>
              <a:t>自動化環境建置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endParaRPr lang="en-US" altLang="zh-TW" sz="2800" dirty="0" smtClean="0"/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TW" sz="2800" dirty="0"/>
              <a:t> </a:t>
            </a:r>
            <a:r>
              <a:rPr lang="en-US" altLang="zh-TW" sz="2800" dirty="0" smtClean="0"/>
              <a:t>Python &gt; = 3.11.1</a:t>
            </a:r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TW" sz="2800" dirty="0"/>
              <a:t> </a:t>
            </a:r>
            <a:r>
              <a:rPr lang="en-US" altLang="zh-TW" sz="2800" dirty="0" smtClean="0"/>
              <a:t>Java     &gt; = 1.8</a:t>
            </a:r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TW" sz="2800" dirty="0"/>
              <a:t> </a:t>
            </a:r>
            <a:r>
              <a:rPr lang="en-US" altLang="zh-TW" sz="2800" dirty="0" err="1" smtClean="0"/>
              <a:t>Nodejs</a:t>
            </a:r>
            <a:r>
              <a:rPr lang="en-US" altLang="zh-TW" sz="2800" dirty="0" smtClean="0"/>
              <a:t> &gt; = v18.12</a:t>
            </a:r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TW" sz="2800" dirty="0"/>
              <a:t> </a:t>
            </a:r>
            <a:r>
              <a:rPr lang="en-US" altLang="zh-TW" sz="2800" dirty="0" err="1" smtClean="0"/>
              <a:t>Appium</a:t>
            </a:r>
            <a:r>
              <a:rPr lang="en-US" altLang="zh-TW" sz="2800" dirty="0" smtClean="0"/>
              <a:t> &gt; = v1.22.3</a:t>
            </a:r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TW" sz="2800" dirty="0"/>
              <a:t> </a:t>
            </a:r>
            <a:r>
              <a:rPr lang="en-US" altLang="zh-TW" sz="2800" dirty="0" smtClean="0"/>
              <a:t>Android Studio &gt;= 2021.3.1</a:t>
            </a:r>
          </a:p>
          <a:p>
            <a:endParaRPr lang="zh-TW" altLang="en-US" sz="2800" dirty="0"/>
          </a:p>
        </p:txBody>
      </p:sp>
      <p:sp>
        <p:nvSpPr>
          <p:cNvPr id="4" name="內容版面配置區 2"/>
          <p:cNvSpPr txBox="1">
            <a:spLocks/>
          </p:cNvSpPr>
          <p:nvPr/>
        </p:nvSpPr>
        <p:spPr>
          <a:xfrm>
            <a:off x="2236147" y="2220118"/>
            <a:ext cx="6594204" cy="37372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571500" marR="0" indent="-5715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60000"/>
              <a:buFontTx/>
              <a:buBlip>
                <a:blip r:embed="rId2"/>
              </a:buBlip>
              <a:tabLst/>
              <a:defRPr lang="en-US" altLang="zh-TW" sz="4000" b="1" kern="0" baseline="0" dirty="0" smtClean="0">
                <a:solidFill>
                  <a:srgbClr val="A54C0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b="1" kern="120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1" kern="120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1" kern="120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sz="2800" dirty="0" smtClean="0"/>
              <a:t>環境設置如下</a:t>
            </a:r>
            <a:r>
              <a:rPr lang="en-US" altLang="zh-TW" sz="2800" dirty="0" smtClean="0"/>
              <a:t>:</a:t>
            </a:r>
          </a:p>
          <a:p>
            <a:pPr marL="0" indent="0">
              <a:buNone/>
            </a:pPr>
            <a:r>
              <a:rPr lang="en-US" sz="2800" dirty="0" smtClean="0"/>
              <a:t>      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99586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 smtClean="0"/>
              <a:t>APP UI </a:t>
            </a:r>
            <a:r>
              <a:rPr lang="zh-TW" altLang="en-US" sz="3600" dirty="0" smtClean="0"/>
              <a:t>自動化環境建置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4"/>
          </p:nvPr>
        </p:nvSpPr>
        <p:spPr>
          <a:xfrm>
            <a:off x="2083747" y="2067718"/>
            <a:ext cx="6594204" cy="4379381"/>
          </a:xfrm>
        </p:spPr>
        <p:txBody>
          <a:bodyPr>
            <a:normAutofit/>
          </a:bodyPr>
          <a:lstStyle/>
          <a:p>
            <a:endParaRPr lang="en-US" altLang="zh-TW" sz="2800" dirty="0" smtClean="0"/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TW" sz="2400" dirty="0"/>
              <a:t> </a:t>
            </a:r>
            <a:r>
              <a:rPr lang="zh-TW" altLang="en-US" sz="2400" dirty="0" smtClean="0"/>
              <a:t>查詢目前接上電腦的</a:t>
            </a:r>
            <a:r>
              <a:rPr lang="en-US" altLang="zh-TW" sz="2400" dirty="0" smtClean="0"/>
              <a:t>Android </a:t>
            </a:r>
            <a:r>
              <a:rPr lang="zh-TW" altLang="en-US" sz="2400" dirty="0" smtClean="0"/>
              <a:t>手機</a:t>
            </a:r>
            <a:r>
              <a:rPr lang="en-US" altLang="zh-TW" sz="2400" dirty="0" smtClean="0"/>
              <a:t> id</a:t>
            </a:r>
          </a:p>
          <a:p>
            <a:pPr marL="0" indent="0">
              <a:buNone/>
            </a:pPr>
            <a:r>
              <a:rPr lang="en-US" altLang="zh-TW" sz="2400" dirty="0" smtClean="0"/>
              <a:t>             </a:t>
            </a:r>
          </a:p>
          <a:p>
            <a:pPr marL="0" indent="0">
              <a:buNone/>
            </a:pPr>
            <a:endParaRPr lang="en-US" altLang="zh-TW" sz="2400" dirty="0"/>
          </a:p>
          <a:p>
            <a:pPr marL="0" indent="0">
              <a:buNone/>
            </a:pPr>
            <a:r>
              <a:rPr lang="en-US" altLang="zh-TW" sz="2400" dirty="0" smtClean="0"/>
              <a:t>    </a:t>
            </a:r>
          </a:p>
          <a:p>
            <a:pPr>
              <a:buFont typeface="Wingdings" panose="05000000000000000000" pitchFamily="2" charset="2"/>
              <a:buChar char="u"/>
            </a:pPr>
            <a:r>
              <a:rPr lang="zh-TW" altLang="en-US" sz="2400" dirty="0" smtClean="0"/>
              <a:t>獲取</a:t>
            </a:r>
            <a:r>
              <a:rPr lang="en-US" altLang="zh-TW" sz="2400" dirty="0" err="1" smtClean="0"/>
              <a:t>appPackage</a:t>
            </a:r>
            <a:r>
              <a:rPr lang="en-US" altLang="zh-TW" sz="2400" dirty="0" smtClean="0"/>
              <a:t> and </a:t>
            </a:r>
            <a:r>
              <a:rPr lang="en-US" altLang="zh-TW" sz="2400" dirty="0" err="1" smtClean="0"/>
              <a:t>appActivity</a:t>
            </a:r>
            <a:endParaRPr lang="en-US" altLang="zh-TW" sz="2400" dirty="0" smtClean="0"/>
          </a:p>
          <a:p>
            <a:pPr marL="0" indent="0">
              <a:buNone/>
            </a:pPr>
            <a:r>
              <a:rPr lang="en-US" altLang="zh-TW" sz="2400" dirty="0"/>
              <a:t> </a:t>
            </a:r>
            <a:r>
              <a:rPr lang="en-US" altLang="zh-TW" sz="2400" dirty="0" smtClean="0"/>
              <a:t>       </a:t>
            </a:r>
          </a:p>
          <a:p>
            <a:pPr marL="0" indent="0">
              <a:buNone/>
            </a:pPr>
            <a:endParaRPr lang="zh-TW" altLang="en-US" sz="2800" dirty="0"/>
          </a:p>
        </p:txBody>
      </p:sp>
      <p:sp>
        <p:nvSpPr>
          <p:cNvPr id="4" name="內容版面配置區 2"/>
          <p:cNvSpPr txBox="1">
            <a:spLocks/>
          </p:cNvSpPr>
          <p:nvPr/>
        </p:nvSpPr>
        <p:spPr>
          <a:xfrm>
            <a:off x="2236147" y="2220118"/>
            <a:ext cx="6594204" cy="37372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571500" marR="0" indent="-5715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60000"/>
              <a:buFontTx/>
              <a:buBlip>
                <a:blip r:embed="rId2"/>
              </a:buBlip>
              <a:tabLst/>
              <a:defRPr lang="en-US" altLang="zh-TW" sz="4000" b="1" kern="0" baseline="0" dirty="0" smtClean="0">
                <a:solidFill>
                  <a:srgbClr val="A54C0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b="1" kern="120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1" kern="120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1" kern="120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sz="2800" dirty="0" smtClean="0"/>
              <a:t>連接實體手機或模擬器</a:t>
            </a:r>
            <a:r>
              <a:rPr lang="en-US" altLang="zh-TW" sz="2800" dirty="0" smtClean="0"/>
              <a:t>:</a:t>
            </a:r>
          </a:p>
          <a:p>
            <a:pPr marL="0" indent="0">
              <a:buNone/>
            </a:pPr>
            <a:r>
              <a:rPr lang="en-US" sz="2800" dirty="0" smtClean="0"/>
              <a:t>       </a:t>
            </a:r>
            <a:endParaRPr lang="en-US" sz="2800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513" y="2991461"/>
            <a:ext cx="4605157" cy="109728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6147" y="5206066"/>
            <a:ext cx="614934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25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 smtClean="0"/>
              <a:t>APP UI </a:t>
            </a:r>
            <a:r>
              <a:rPr lang="zh-TW" altLang="en-US" sz="3600" dirty="0" smtClean="0"/>
              <a:t>自動化環境建置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4"/>
          </p:nvPr>
        </p:nvSpPr>
        <p:spPr>
          <a:xfrm>
            <a:off x="879676" y="2067718"/>
            <a:ext cx="7798275" cy="4379381"/>
          </a:xfrm>
        </p:spPr>
        <p:txBody>
          <a:bodyPr>
            <a:normAutofit/>
          </a:bodyPr>
          <a:lstStyle/>
          <a:p>
            <a:endParaRPr lang="en-US" altLang="zh-TW" sz="2800" dirty="0" smtClean="0"/>
          </a:p>
          <a:p>
            <a:pPr marL="0" indent="0">
              <a:buNone/>
            </a:pPr>
            <a:r>
              <a:rPr lang="en-US" altLang="zh-TW" sz="2400" dirty="0" smtClean="0"/>
              <a:t>   Android </a:t>
            </a:r>
            <a:r>
              <a:rPr lang="zh-TW" altLang="en-US" sz="2400" dirty="0" smtClean="0"/>
              <a:t>手機</a:t>
            </a:r>
            <a:r>
              <a:rPr lang="en-US" altLang="zh-TW" sz="2400" dirty="0" smtClean="0"/>
              <a:t> id </a:t>
            </a:r>
            <a:r>
              <a:rPr lang="zh-TW" altLang="en-US" sz="2400" dirty="0" smtClean="0"/>
              <a:t>、</a:t>
            </a:r>
            <a:r>
              <a:rPr lang="en-US" altLang="zh-TW" sz="2400" dirty="0" err="1" smtClean="0"/>
              <a:t>appPackage</a:t>
            </a:r>
            <a:r>
              <a:rPr lang="en-US" altLang="zh-TW" sz="2400" dirty="0" smtClean="0"/>
              <a:t> and </a:t>
            </a:r>
            <a:r>
              <a:rPr lang="en-US" altLang="zh-TW" sz="2400" dirty="0" err="1" smtClean="0"/>
              <a:t>appActivity</a:t>
            </a:r>
            <a:endParaRPr lang="en-US" altLang="zh-TW" sz="2400" dirty="0" smtClean="0"/>
          </a:p>
          <a:p>
            <a:pPr marL="0" indent="0">
              <a:buNone/>
            </a:pPr>
            <a:r>
              <a:rPr lang="en-US" altLang="zh-TW" sz="2400" dirty="0"/>
              <a:t> </a:t>
            </a:r>
            <a:r>
              <a:rPr lang="en-US" altLang="zh-TW" sz="2400" dirty="0" smtClean="0"/>
              <a:t>       </a:t>
            </a:r>
          </a:p>
          <a:p>
            <a:pPr marL="0" indent="0">
              <a:buNone/>
            </a:pPr>
            <a:endParaRPr lang="zh-TW" altLang="en-US" sz="2800" dirty="0"/>
          </a:p>
        </p:txBody>
      </p:sp>
      <p:sp>
        <p:nvSpPr>
          <p:cNvPr id="4" name="內容版面配置區 2"/>
          <p:cNvSpPr txBox="1">
            <a:spLocks/>
          </p:cNvSpPr>
          <p:nvPr/>
        </p:nvSpPr>
        <p:spPr>
          <a:xfrm>
            <a:off x="2236147" y="2220118"/>
            <a:ext cx="6594204" cy="37372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571500" marR="0" indent="-5715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60000"/>
              <a:buFontTx/>
              <a:buBlip>
                <a:blip r:embed="rId2"/>
              </a:buBlip>
              <a:tabLst/>
              <a:defRPr lang="en-US" altLang="zh-TW" sz="4000" b="1" kern="0" baseline="0" dirty="0" smtClean="0">
                <a:solidFill>
                  <a:srgbClr val="A54C0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b="1" kern="120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1" kern="120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1" kern="120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sz="2800" dirty="0" smtClean="0"/>
              <a:t>連接實體手機或模擬器需要參數</a:t>
            </a:r>
            <a:r>
              <a:rPr lang="en-US" altLang="zh-TW" sz="2800" dirty="0" smtClean="0"/>
              <a:t>: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100" y="3108512"/>
            <a:ext cx="6362700" cy="3093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635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 smtClean="0"/>
              <a:t>APP UI </a:t>
            </a:r>
            <a:r>
              <a:rPr lang="zh-TW" altLang="en-US" sz="3600" dirty="0" smtClean="0"/>
              <a:t>自動化環境建置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4"/>
          </p:nvPr>
        </p:nvSpPr>
        <p:spPr>
          <a:xfrm>
            <a:off x="879676" y="2067718"/>
            <a:ext cx="7798275" cy="437938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TW" sz="2400" dirty="0" smtClean="0"/>
          </a:p>
          <a:p>
            <a:pPr marL="0" indent="0">
              <a:buNone/>
            </a:pPr>
            <a:r>
              <a:rPr lang="en-US" altLang="zh-TW" sz="2400" dirty="0"/>
              <a:t> </a:t>
            </a:r>
            <a:r>
              <a:rPr lang="en-US" altLang="zh-TW" sz="2400" dirty="0" smtClean="0"/>
              <a:t>       </a:t>
            </a:r>
          </a:p>
          <a:p>
            <a:pPr marL="0" indent="0">
              <a:buNone/>
            </a:pPr>
            <a:endParaRPr lang="zh-TW" altLang="en-US" sz="2800" dirty="0"/>
          </a:p>
        </p:txBody>
      </p:sp>
      <p:sp>
        <p:nvSpPr>
          <p:cNvPr id="4" name="內容版面配置區 2"/>
          <p:cNvSpPr txBox="1">
            <a:spLocks/>
          </p:cNvSpPr>
          <p:nvPr/>
        </p:nvSpPr>
        <p:spPr>
          <a:xfrm>
            <a:off x="2236147" y="2220118"/>
            <a:ext cx="6594204" cy="37372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571500" marR="0" indent="-5715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60000"/>
              <a:buFontTx/>
              <a:buBlip>
                <a:blip r:embed="rId2"/>
              </a:buBlip>
              <a:tabLst/>
              <a:defRPr lang="en-US" altLang="zh-TW" sz="4000" b="1" kern="0" baseline="0" dirty="0" smtClean="0">
                <a:solidFill>
                  <a:srgbClr val="A54C0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b="1" kern="120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1" kern="120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1" kern="120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2800" dirty="0" smtClean="0"/>
              <a:t>APP</a:t>
            </a:r>
            <a:r>
              <a:rPr lang="zh-TW" altLang="en-US" sz="2800" dirty="0" smtClean="0"/>
              <a:t>元素定位工具如下</a:t>
            </a:r>
            <a:r>
              <a:rPr lang="en-US" altLang="zh-TW" sz="2800" dirty="0" smtClean="0"/>
              <a:t>:</a:t>
            </a:r>
          </a:p>
          <a:p>
            <a:pPr marL="0" indent="0">
              <a:buNone/>
            </a:pPr>
            <a:endParaRPr lang="en-US" altLang="zh-TW" sz="2800" dirty="0" smtClean="0"/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TW" sz="3200" dirty="0"/>
              <a:t> </a:t>
            </a:r>
            <a:r>
              <a:rPr lang="en-US" altLang="zh-TW" sz="3200" dirty="0" err="1" smtClean="0"/>
              <a:t>uiautomatorviewer</a:t>
            </a:r>
            <a:r>
              <a:rPr lang="en-US" altLang="zh-TW" sz="3200" dirty="0" smtClean="0"/>
              <a:t>.</a:t>
            </a:r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TW" sz="3200" dirty="0"/>
              <a:t> </a:t>
            </a:r>
            <a:r>
              <a:rPr lang="en-US" altLang="zh-TW" sz="3200" dirty="0" err="1"/>
              <a:t>Appium</a:t>
            </a:r>
            <a:r>
              <a:rPr lang="en-US" altLang="zh-TW" sz="3200" dirty="0"/>
              <a:t> Inspector</a:t>
            </a:r>
            <a:r>
              <a:rPr lang="en-US" altLang="zh-TW" sz="3200" dirty="0" smtClean="0"/>
              <a:t>.</a:t>
            </a:r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TW" sz="3200" dirty="0"/>
              <a:t> Chrome Inspect.</a:t>
            </a:r>
            <a:endParaRPr lang="en-US" altLang="zh-TW" sz="3200" dirty="0" smtClean="0"/>
          </a:p>
        </p:txBody>
      </p:sp>
    </p:spTree>
    <p:extLst>
      <p:ext uri="{BB962C8B-B14F-4D97-AF65-F5344CB8AC3E}">
        <p14:creationId xmlns:p14="http://schemas.microsoft.com/office/powerpoint/2010/main" val="3278843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APP UI </a:t>
            </a:r>
            <a:r>
              <a:rPr lang="zh-TW" altLang="en-US" dirty="0" smtClean="0"/>
              <a:t>自動化實現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4"/>
          </p:nvPr>
        </p:nvSpPr>
        <p:spPr>
          <a:xfrm>
            <a:off x="289367" y="2129742"/>
            <a:ext cx="9178724" cy="4728258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TW" sz="2800" dirty="0"/>
              <a:t>python + </a:t>
            </a:r>
            <a:r>
              <a:rPr lang="en-US" altLang="zh-TW" sz="2800" dirty="0" err="1"/>
              <a:t>appium</a:t>
            </a:r>
            <a:r>
              <a:rPr lang="en-US" altLang="zh-TW" sz="2800" dirty="0"/>
              <a:t> + </a:t>
            </a:r>
            <a:r>
              <a:rPr lang="en-US" altLang="zh-TW" sz="2800" dirty="0" err="1"/>
              <a:t>pytest</a:t>
            </a:r>
            <a:r>
              <a:rPr lang="en-US" altLang="zh-TW" sz="2800" dirty="0"/>
              <a:t> + </a:t>
            </a:r>
            <a:r>
              <a:rPr lang="en-US" altLang="zh-TW" sz="2800" dirty="0" err="1"/>
              <a:t>pytest</a:t>
            </a:r>
            <a:r>
              <a:rPr lang="en-US" altLang="zh-TW" sz="2800" dirty="0"/>
              <a:t>-html / </a:t>
            </a:r>
            <a:r>
              <a:rPr lang="en-US" altLang="zh-TW" sz="2800" dirty="0" smtClean="0"/>
              <a:t>allure</a:t>
            </a:r>
          </a:p>
          <a:p>
            <a:pPr marL="0" indent="0">
              <a:buNone/>
            </a:pPr>
            <a:r>
              <a:rPr lang="en-US" altLang="zh-TW" sz="2800" dirty="0" smtClean="0"/>
              <a:t>    </a:t>
            </a:r>
            <a:endParaRPr lang="en-US" altLang="zh-TW" sz="2800" dirty="0"/>
          </a:p>
          <a:p>
            <a:pPr marL="0" indent="0">
              <a:buNone/>
            </a:pPr>
            <a:endParaRPr lang="en-US" altLang="zh-TW" sz="2800" dirty="0"/>
          </a:p>
          <a:p>
            <a:pPr marL="0" indent="0">
              <a:buNone/>
            </a:pPr>
            <a:endParaRPr lang="en-US" altLang="zh-TW" sz="2800" dirty="0" smtClean="0"/>
          </a:p>
          <a:p>
            <a:pPr marL="0" indent="0">
              <a:buNone/>
            </a:pPr>
            <a:endParaRPr lang="en-US" altLang="zh-TW" sz="2800" dirty="0"/>
          </a:p>
          <a:p>
            <a:pPr>
              <a:buFont typeface="Wingdings" panose="05000000000000000000" pitchFamily="2" charset="2"/>
              <a:buChar char="u"/>
            </a:pPr>
            <a:endParaRPr lang="en-US" altLang="zh-TW" sz="2800" dirty="0" smtClean="0"/>
          </a:p>
          <a:p>
            <a:pPr>
              <a:buFont typeface="Wingdings" panose="05000000000000000000" pitchFamily="2" charset="2"/>
              <a:buChar char="u"/>
            </a:pPr>
            <a:endParaRPr lang="en-US" altLang="zh-TW" sz="2800" dirty="0" smtClean="0"/>
          </a:p>
          <a:p>
            <a:pPr>
              <a:buFont typeface="Wingdings" panose="05000000000000000000" pitchFamily="2" charset="2"/>
              <a:buChar char="u"/>
            </a:pPr>
            <a:endParaRPr lang="en-US" altLang="zh-TW" sz="2800" dirty="0"/>
          </a:p>
          <a:p>
            <a:pPr marL="0" indent="0">
              <a:buNone/>
            </a:pPr>
            <a:r>
              <a:rPr lang="en-US" altLang="zh-TW" sz="2800" dirty="0" smtClean="0"/>
              <a:t> </a:t>
            </a:r>
          </a:p>
          <a:p>
            <a:pPr>
              <a:buFont typeface="Wingdings" panose="05000000000000000000" pitchFamily="2" charset="2"/>
              <a:buChar char="u"/>
            </a:pPr>
            <a:r>
              <a:rPr lang="zh-TW" altLang="en-US" sz="2800" dirty="0" smtClean="0"/>
              <a:t>測試記錄如下</a:t>
            </a:r>
            <a:r>
              <a:rPr lang="en-US" altLang="zh-TW" sz="2800" dirty="0" smtClean="0"/>
              <a:t>:</a:t>
            </a:r>
          </a:p>
          <a:p>
            <a:pPr marL="0" indent="0">
              <a:buNone/>
            </a:pPr>
            <a:r>
              <a:rPr lang="en-US" altLang="zh-TW" sz="2800" dirty="0"/>
              <a:t>        Link : https://reurl.cc/2WzaLE</a:t>
            </a:r>
            <a:endParaRPr lang="en-US" altLang="zh-TW" sz="2800" dirty="0" smtClean="0"/>
          </a:p>
          <a:p>
            <a:endParaRPr lang="en-US" altLang="zh-TW" sz="2800" dirty="0" smtClean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332" y="2453832"/>
            <a:ext cx="8160152" cy="3102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973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APP UI </a:t>
            </a:r>
            <a:r>
              <a:rPr lang="zh-TW" altLang="en-US" dirty="0" smtClean="0"/>
              <a:t>測試</a:t>
            </a:r>
            <a:r>
              <a:rPr lang="en-US" altLang="zh-TW" dirty="0" smtClean="0"/>
              <a:t>Demo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4"/>
          </p:nvPr>
        </p:nvSpPr>
        <p:spPr>
          <a:xfrm>
            <a:off x="289367" y="2067718"/>
            <a:ext cx="9178724" cy="373724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u"/>
            </a:pPr>
            <a:r>
              <a:rPr lang="zh-TW" altLang="en-US" sz="2800" dirty="0" smtClean="0"/>
              <a:t> </a:t>
            </a:r>
            <a:r>
              <a:rPr lang="zh-TW" altLang="en-US" sz="3200" dirty="0" smtClean="0"/>
              <a:t>康事美網購網範例</a:t>
            </a:r>
            <a:r>
              <a:rPr lang="en-US" altLang="zh-TW" sz="3200" dirty="0" smtClean="0"/>
              <a:t> Demo</a:t>
            </a:r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TW" sz="3200" dirty="0"/>
              <a:t> </a:t>
            </a:r>
            <a:r>
              <a:rPr lang="zh-TW" altLang="en-US" sz="3200" dirty="0" smtClean="0"/>
              <a:t>使用</a:t>
            </a:r>
            <a:r>
              <a:rPr lang="en-US" altLang="zh-TW" sz="3200" dirty="0" err="1" smtClean="0"/>
              <a:t>BlueStacks</a:t>
            </a:r>
            <a:r>
              <a:rPr lang="en-US" altLang="zh-TW" sz="3200" dirty="0" smtClean="0"/>
              <a:t> APP </a:t>
            </a:r>
            <a:r>
              <a:rPr lang="zh-TW" altLang="en-US" sz="3200" dirty="0" smtClean="0"/>
              <a:t>模擬器 </a:t>
            </a:r>
            <a:r>
              <a:rPr lang="en-US" altLang="zh-TW" sz="3200" dirty="0" smtClean="0">
                <a:sym typeface="Wingdings" panose="05000000000000000000" pitchFamily="2" charset="2"/>
              </a:rPr>
              <a:t>Android 11</a:t>
            </a:r>
            <a:endParaRPr lang="en-US" altLang="zh-TW" sz="3200" dirty="0" smtClean="0"/>
          </a:p>
          <a:p>
            <a:endParaRPr lang="en-US" altLang="zh-TW" sz="2800" dirty="0" smtClean="0"/>
          </a:p>
          <a:p>
            <a:endParaRPr lang="en-US" altLang="zh-TW" sz="2800" dirty="0" smtClean="0"/>
          </a:p>
        </p:txBody>
      </p:sp>
    </p:spTree>
    <p:extLst>
      <p:ext uri="{BB962C8B-B14F-4D97-AF65-F5344CB8AC3E}">
        <p14:creationId xmlns:p14="http://schemas.microsoft.com/office/powerpoint/2010/main" val="990110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ICP API </a:t>
            </a:r>
            <a:r>
              <a:rPr lang="zh-TW" altLang="en-US" dirty="0" smtClean="0"/>
              <a:t>測試</a:t>
            </a:r>
            <a:r>
              <a:rPr lang="en-US" altLang="zh-TW" dirty="0" smtClean="0"/>
              <a:t>Demo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altLang="zh-TW" dirty="0" smtClean="0"/>
              <a:t>C# </a:t>
            </a:r>
            <a:r>
              <a:rPr lang="zh-TW" altLang="en-US" dirty="0" smtClean="0"/>
              <a:t>產出</a:t>
            </a:r>
            <a:r>
              <a:rPr lang="en-US" altLang="zh-TW" dirty="0" smtClean="0"/>
              <a:t>post</a:t>
            </a:r>
            <a:r>
              <a:rPr lang="zh-TW" altLang="en-US" dirty="0" smtClean="0"/>
              <a:t>資料</a:t>
            </a:r>
            <a:endParaRPr lang="en-US" altLang="zh-TW" dirty="0" smtClean="0"/>
          </a:p>
          <a:p>
            <a:r>
              <a:rPr lang="zh-TW" altLang="en-US" dirty="0" smtClean="0"/>
              <a:t>執行</a:t>
            </a:r>
            <a:r>
              <a:rPr lang="en-US" altLang="zh-TW" dirty="0" smtClean="0"/>
              <a:t>.</a:t>
            </a:r>
            <a:r>
              <a:rPr lang="en-US" altLang="zh-TW" dirty="0" err="1" smtClean="0"/>
              <a:t>py</a:t>
            </a:r>
            <a:r>
              <a:rPr lang="en-US" altLang="zh-TW" dirty="0" smtClean="0"/>
              <a:t> </a:t>
            </a:r>
            <a:r>
              <a:rPr lang="zh-TW" altLang="en-US" dirty="0" smtClean="0"/>
              <a:t>腳本</a:t>
            </a:r>
            <a:endParaRPr lang="en-US" altLang="zh-TW" dirty="0" smtClean="0"/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15501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訂 1">
      <a:majorFont>
        <a:latin typeface="Arial"/>
        <a:ea typeface="微軟正黑體"/>
        <a:cs typeface=""/>
      </a:majorFont>
      <a:minorFont>
        <a:latin typeface="Arial"/>
        <a:ea typeface="微軟正黑體"/>
        <a:cs typeface="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ctr">
          <a:defRPr b="1" i="0" baseline="0" dirty="0" smtClean="0">
            <a:solidFill>
              <a:schemeClr val="accent2">
                <a:lumMod val="50000"/>
              </a:schemeClr>
            </a:solidFill>
            <a:latin typeface="Arial" panose="020B0604020202020204" pitchFamily="34" charset="0"/>
            <a:ea typeface="微軟正黑體" panose="020B0604030504040204" pitchFamily="34" charset="-12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8611</TotalTime>
  <Words>453</Words>
  <Application>Microsoft Office PowerPoint</Application>
  <PresentationFormat>如螢幕大小 (4:3)</PresentationFormat>
  <Paragraphs>172</Paragraphs>
  <Slides>12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8" baseType="lpstr">
      <vt:lpstr>微軟正黑體</vt:lpstr>
      <vt:lpstr>新細明體</vt:lpstr>
      <vt:lpstr>Arial</vt:lpstr>
      <vt:lpstr>Calibri</vt:lpstr>
      <vt:lpstr>Wingdings</vt:lpstr>
      <vt:lpstr>Office 佈景主題</vt:lpstr>
      <vt:lpstr> 自動化測試Demo</vt:lpstr>
      <vt:lpstr>報告大綱</vt:lpstr>
      <vt:lpstr>APP UI 自動化環境建置</vt:lpstr>
      <vt:lpstr>APP UI 自動化環境建置</vt:lpstr>
      <vt:lpstr>APP UI 自動化環境建置</vt:lpstr>
      <vt:lpstr>APP UI 自動化環境建置</vt:lpstr>
      <vt:lpstr>APP UI 自動化實現</vt:lpstr>
      <vt:lpstr>APP UI 測試Demo</vt:lpstr>
      <vt:lpstr>ICP API 測試Demo</vt:lpstr>
      <vt:lpstr>ICP API 測試腳本list</vt:lpstr>
      <vt:lpstr>Jenkins 執行產報告-1</vt:lpstr>
      <vt:lpstr>Jenkins 執行產報告-2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劉盛梅</dc:creator>
  <cp:lastModifiedBy>姚季緯</cp:lastModifiedBy>
  <cp:revision>282</cp:revision>
  <dcterms:created xsi:type="dcterms:W3CDTF">2022-10-11T01:36:01Z</dcterms:created>
  <dcterms:modified xsi:type="dcterms:W3CDTF">2023-04-14T07:34:39Z</dcterms:modified>
</cp:coreProperties>
</file>